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5" r:id="rId1"/>
  </p:sldMasterIdLst>
  <p:notesMasterIdLst>
    <p:notesMasterId r:id="rId41"/>
  </p:notesMasterIdLst>
  <p:handoutMasterIdLst>
    <p:handoutMasterId r:id="rId42"/>
  </p:handoutMasterIdLst>
  <p:sldIdLst>
    <p:sldId id="282" r:id="rId2"/>
    <p:sldId id="284" r:id="rId3"/>
    <p:sldId id="287" r:id="rId4"/>
    <p:sldId id="581" r:id="rId5"/>
    <p:sldId id="583" r:id="rId6"/>
    <p:sldId id="575" r:id="rId7"/>
    <p:sldId id="527" r:id="rId8"/>
    <p:sldId id="533" r:id="rId9"/>
    <p:sldId id="428" r:id="rId10"/>
    <p:sldId id="528" r:id="rId11"/>
    <p:sldId id="534" r:id="rId12"/>
    <p:sldId id="530" r:id="rId13"/>
    <p:sldId id="429" r:id="rId14"/>
    <p:sldId id="430" r:id="rId15"/>
    <p:sldId id="431" r:id="rId16"/>
    <p:sldId id="582" r:id="rId17"/>
    <p:sldId id="561" r:id="rId18"/>
    <p:sldId id="570" r:id="rId19"/>
    <p:sldId id="568" r:id="rId20"/>
    <p:sldId id="569" r:id="rId21"/>
    <p:sldId id="584" r:id="rId22"/>
    <p:sldId id="585" r:id="rId23"/>
    <p:sldId id="539" r:id="rId24"/>
    <p:sldId id="540" r:id="rId25"/>
    <p:sldId id="541" r:id="rId26"/>
    <p:sldId id="586" r:id="rId27"/>
    <p:sldId id="542" r:id="rId28"/>
    <p:sldId id="588" r:id="rId29"/>
    <p:sldId id="543" r:id="rId30"/>
    <p:sldId id="545" r:id="rId31"/>
    <p:sldId id="546" r:id="rId32"/>
    <p:sldId id="548" r:id="rId33"/>
    <p:sldId id="547" r:id="rId34"/>
    <p:sldId id="587" r:id="rId35"/>
    <p:sldId id="551" r:id="rId36"/>
    <p:sldId id="553" r:id="rId37"/>
    <p:sldId id="557" r:id="rId38"/>
    <p:sldId id="589" r:id="rId39"/>
    <p:sldId id="558" r:id="rId40"/>
  </p:sldIdLst>
  <p:sldSz cx="9144000" cy="6858000" type="screen4x3"/>
  <p:notesSz cx="10221913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339" autoAdjust="0"/>
    <p:restoredTop sz="77345" autoAdjust="0"/>
  </p:normalViewPr>
  <p:slideViewPr>
    <p:cSldViewPr>
      <p:cViewPr varScale="1">
        <p:scale>
          <a:sx n="53" d="100"/>
          <a:sy n="53" d="100"/>
        </p:scale>
        <p:origin x="-62" y="-4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39.wmf"/><Relationship Id="rId7" Type="http://schemas.openxmlformats.org/officeDocument/2006/relationships/image" Target="../media/image47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39.wmf"/><Relationship Id="rId7" Type="http://schemas.openxmlformats.org/officeDocument/2006/relationships/image" Target="../media/image54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5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90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89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8.wmf"/><Relationship Id="rId5" Type="http://schemas.openxmlformats.org/officeDocument/2006/relationships/image" Target="../media/image83.wmf"/><Relationship Id="rId15" Type="http://schemas.openxmlformats.org/officeDocument/2006/relationships/image" Target="../media/image76.wmf"/><Relationship Id="rId10" Type="http://schemas.openxmlformats.org/officeDocument/2006/relationships/image" Target="../media/image87.wmf"/><Relationship Id="rId4" Type="http://schemas.openxmlformats.org/officeDocument/2006/relationships/image" Target="../media/image82.wmf"/><Relationship Id="rId9" Type="http://schemas.openxmlformats.org/officeDocument/2006/relationships/image" Target="../media/image86.wmf"/><Relationship Id="rId1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109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1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t" anchorCtr="0" compatLnSpc="1">
            <a:prstTxWarp prst="textNoShape">
              <a:avLst/>
            </a:prstTxWarp>
          </a:bodyPr>
          <a:lstStyle>
            <a:lvl1pPr defTabSz="944473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1200" y="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t" anchorCtr="0" compatLnSpc="1">
            <a:prstTxWarp prst="textNoShape">
              <a:avLst/>
            </a:prstTxWarp>
          </a:bodyPr>
          <a:lstStyle>
            <a:lvl1pPr algn="r" defTabSz="944473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3100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b" anchorCtr="0" compatLnSpc="1">
            <a:prstTxWarp prst="textNoShape">
              <a:avLst/>
            </a:prstTxWarp>
          </a:bodyPr>
          <a:lstStyle>
            <a:lvl1pPr defTabSz="944473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673100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b" anchorCtr="0" compatLnSpc="1">
            <a:prstTxWarp prst="textNoShape">
              <a:avLst/>
            </a:prstTxWarp>
          </a:bodyPr>
          <a:lstStyle>
            <a:lvl1pPr algn="r" defTabSz="944473">
              <a:defRPr sz="1200">
                <a:latin typeface="Times New Roman" pitchFamily="18" charset="0"/>
              </a:defRPr>
            </a:lvl1pPr>
          </a:lstStyle>
          <a:p>
            <a:fld id="{74DEDA2C-AFDF-48BB-8B40-18FE86E2AA00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t" anchorCtr="0" compatLnSpc="1">
            <a:prstTxWarp prst="textNoShape">
              <a:avLst/>
            </a:prstTxWarp>
          </a:bodyPr>
          <a:lstStyle>
            <a:lvl1pPr defTabSz="944473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1200" y="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t" anchorCtr="0" compatLnSpc="1">
            <a:prstTxWarp prst="textNoShape">
              <a:avLst/>
            </a:prstTxWarp>
          </a:bodyPr>
          <a:lstStyle>
            <a:lvl1pPr algn="r" defTabSz="944473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38513" y="531813"/>
            <a:ext cx="3543300" cy="2657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65501"/>
            <a:ext cx="8177213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3100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b" anchorCtr="0" compatLnSpc="1">
            <a:prstTxWarp prst="textNoShape">
              <a:avLst/>
            </a:prstTxWarp>
          </a:bodyPr>
          <a:lstStyle>
            <a:lvl1pPr defTabSz="944473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1200" y="6731001"/>
            <a:ext cx="4429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98" tIns="47250" rIns="94498" bIns="47250" numCol="1" anchor="b" anchorCtr="0" compatLnSpc="1">
            <a:prstTxWarp prst="textNoShape">
              <a:avLst/>
            </a:prstTxWarp>
          </a:bodyPr>
          <a:lstStyle>
            <a:lvl1pPr algn="r" defTabSz="944473">
              <a:defRPr sz="1200">
                <a:latin typeface="Times New Roman" pitchFamily="18" charset="0"/>
              </a:defRPr>
            </a:lvl1pPr>
          </a:lstStyle>
          <a:p>
            <a:fld id="{36F072D0-3C8D-4D34-97DB-9594E6F62DBF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ukawa.kyoto-u.ac.jp/spires/find/wwwhepau/wwwscan?rawcmd=fin+%22Olive,%20Keith%20A.%22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yukawa.kyoto-u.ac.jp/spires/find/wwwhepau/wwwscan?rawcmd=fin+%22Santoso,%20Yudi%22" TargetMode="External"/><Relationship Id="rId5" Type="http://schemas.openxmlformats.org/officeDocument/2006/relationships/hyperlink" Target="http://www.yukawa.kyoto-u.ac.jp/spires/find/wwwhepau/wwwscan?rawcmd=fin+%22Ritz,%20Adam%22" TargetMode="External"/><Relationship Id="rId4" Type="http://schemas.openxmlformats.org/officeDocument/2006/relationships/hyperlink" Target="http://www.yukawa.kyoto-u.ac.jp/spires/find/wwwhepau/wwwscan?rawcmd=fin+%22Pospelov,%20Maxim%22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This talk is based on collaboration with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2D0-3C8D-4D34-97DB-9594E6F62DBF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15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16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318A-9C5B-4F65-B371-A9A10AEFA600}" type="slidenum">
              <a:rPr lang="ja-JP" altLang="en-US"/>
              <a:pPr/>
              <a:t>17</a:t>
            </a:fld>
            <a:endParaRPr lang="en-US" altLang="ja-JP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sym typeface="Wingdings" pitchFamily="2" charset="2"/>
              </a:rPr>
              <a:t>Br(</a:t>
            </a:r>
            <a:r>
              <a:rPr lang="en-US" altLang="ja-JP" dirty="0" err="1" smtClean="0">
                <a:sym typeface="Wingdings" pitchFamily="2" charset="2"/>
              </a:rPr>
              <a:t>lilj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err="1" smtClean="0">
                <a:sym typeface="Wingdings" pitchFamily="2" charset="2"/>
              </a:rPr>
              <a:t>gam</a:t>
            </a:r>
            <a:r>
              <a:rPr lang="en-US" altLang="ja-JP" dirty="0" smtClean="0">
                <a:sym typeface="Wingdings" pitchFamily="2" charset="2"/>
              </a:rPr>
              <a:t>)  ~</a:t>
            </a:r>
            <a:r>
              <a:rPr lang="en-US" altLang="ja-JP" baseline="0" dirty="0" smtClean="0">
                <a:sym typeface="Wingdings" pitchFamily="2" charset="2"/>
              </a:rPr>
              <a:t> (VL Ynu^2 </a:t>
            </a:r>
            <a:r>
              <a:rPr lang="en-US" altLang="ja-JP" baseline="0" dirty="0" err="1" smtClean="0">
                <a:sym typeface="Wingdings" pitchFamily="2" charset="2"/>
              </a:rPr>
              <a:t>VL^dagg</a:t>
            </a:r>
            <a:r>
              <a:rPr lang="en-US" altLang="ja-JP" baseline="0" dirty="0" smtClean="0">
                <a:sym typeface="Wingdings" pitchFamily="2" charset="2"/>
              </a:rPr>
              <a:t> </a:t>
            </a:r>
            <a:r>
              <a:rPr lang="en-US" altLang="ja-JP" baseline="0" dirty="0" err="1" smtClean="0">
                <a:sym typeface="Wingdings" pitchFamily="2" charset="2"/>
              </a:rPr>
              <a:t>tanb</a:t>
            </a:r>
            <a:r>
              <a:rPr lang="en-US" altLang="ja-JP" baseline="0" dirty="0" smtClean="0">
                <a:sym typeface="Wingdings" pitchFamily="2" charset="2"/>
              </a:rPr>
              <a:t>)</a:t>
            </a:r>
            <a:r>
              <a:rPr lang="en-US" altLang="ja-JP" dirty="0" smtClean="0">
                <a:sym typeface="Wingdings" pitchFamily="2" charset="2"/>
              </a:rPr>
              <a:t> ^2</a:t>
            </a:r>
            <a:endParaRPr lang="en-US" altLang="ja-JP" dirty="0" smtClean="0"/>
          </a:p>
          <a:p>
            <a:r>
              <a:rPr lang="en-US" altLang="ja-JP" dirty="0" smtClean="0"/>
              <a:t>mu </a:t>
            </a:r>
            <a:r>
              <a:rPr lang="en-US" altLang="ja-JP" dirty="0"/>
              <a:t>tanβ </a:t>
            </a:r>
            <a:r>
              <a:rPr lang="en-US" altLang="ja-JP" dirty="0" err="1"/>
              <a:t>helicity</a:t>
            </a:r>
            <a:r>
              <a:rPr lang="en-US" altLang="ja-JP" dirty="0"/>
              <a:t> flip, 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318A-9C5B-4F65-B371-A9A10AEFA600}" type="slidenum">
              <a:rPr lang="ja-JP" altLang="en-US"/>
              <a:pPr/>
              <a:t>18</a:t>
            </a:fld>
            <a:endParaRPr lang="en-US" altLang="ja-JP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sym typeface="Wingdings" pitchFamily="2" charset="2"/>
              </a:rPr>
              <a:t>Br(</a:t>
            </a:r>
            <a:r>
              <a:rPr lang="en-US" altLang="ja-JP" dirty="0" err="1" smtClean="0">
                <a:sym typeface="Wingdings" pitchFamily="2" charset="2"/>
              </a:rPr>
              <a:t>lilj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err="1" smtClean="0">
                <a:sym typeface="Wingdings" pitchFamily="2" charset="2"/>
              </a:rPr>
              <a:t>gam</a:t>
            </a:r>
            <a:r>
              <a:rPr lang="en-US" altLang="ja-JP" dirty="0" smtClean="0">
                <a:sym typeface="Wingdings" pitchFamily="2" charset="2"/>
              </a:rPr>
              <a:t>)  ~</a:t>
            </a:r>
            <a:r>
              <a:rPr lang="en-US" altLang="ja-JP" baseline="0" dirty="0" smtClean="0">
                <a:sym typeface="Wingdings" pitchFamily="2" charset="2"/>
              </a:rPr>
              <a:t> (VL Ynu^2 </a:t>
            </a:r>
            <a:r>
              <a:rPr lang="en-US" altLang="ja-JP" baseline="0" dirty="0" err="1" smtClean="0">
                <a:sym typeface="Wingdings" pitchFamily="2" charset="2"/>
              </a:rPr>
              <a:t>VL^dagg</a:t>
            </a:r>
            <a:r>
              <a:rPr lang="en-US" altLang="ja-JP" baseline="0" dirty="0" smtClean="0">
                <a:sym typeface="Wingdings" pitchFamily="2" charset="2"/>
              </a:rPr>
              <a:t> </a:t>
            </a:r>
            <a:r>
              <a:rPr lang="en-US" altLang="ja-JP" baseline="0" dirty="0" err="1" smtClean="0">
                <a:sym typeface="Wingdings" pitchFamily="2" charset="2"/>
              </a:rPr>
              <a:t>tanb</a:t>
            </a:r>
            <a:r>
              <a:rPr lang="en-US" altLang="ja-JP" baseline="0" dirty="0" smtClean="0">
                <a:sym typeface="Wingdings" pitchFamily="2" charset="2"/>
              </a:rPr>
              <a:t>)</a:t>
            </a:r>
            <a:r>
              <a:rPr lang="en-US" altLang="ja-JP" dirty="0" smtClean="0">
                <a:sym typeface="Wingdings" pitchFamily="2" charset="2"/>
              </a:rPr>
              <a:t> ^2</a:t>
            </a:r>
            <a:endParaRPr lang="en-US" altLang="ja-JP" dirty="0" smtClean="0"/>
          </a:p>
          <a:p>
            <a:r>
              <a:rPr lang="en-US" altLang="ja-JP" dirty="0" smtClean="0"/>
              <a:t>mu </a:t>
            </a:r>
            <a:r>
              <a:rPr lang="en-US" altLang="ja-JP" dirty="0"/>
              <a:t>tanβ </a:t>
            </a:r>
            <a:r>
              <a:rPr lang="en-US" altLang="ja-JP" dirty="0" err="1"/>
              <a:t>helicity</a:t>
            </a:r>
            <a:r>
              <a:rPr lang="en-US" altLang="ja-JP" dirty="0"/>
              <a:t> flip, 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318A-9C5B-4F65-B371-A9A10AEFA600}" type="slidenum">
              <a:rPr lang="ja-JP" altLang="en-US"/>
              <a:pPr/>
              <a:t>19</a:t>
            </a:fld>
            <a:endParaRPr lang="en-US" altLang="ja-JP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sym typeface="Wingdings" pitchFamily="2" charset="2"/>
              </a:rPr>
              <a:t>Br(</a:t>
            </a:r>
            <a:r>
              <a:rPr lang="en-US" altLang="ja-JP" dirty="0" err="1" smtClean="0">
                <a:sym typeface="Wingdings" pitchFamily="2" charset="2"/>
              </a:rPr>
              <a:t>lilj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err="1" smtClean="0">
                <a:sym typeface="Wingdings" pitchFamily="2" charset="2"/>
              </a:rPr>
              <a:t>gam</a:t>
            </a:r>
            <a:r>
              <a:rPr lang="en-US" altLang="ja-JP" dirty="0" smtClean="0">
                <a:sym typeface="Wingdings" pitchFamily="2" charset="2"/>
              </a:rPr>
              <a:t>)  ~</a:t>
            </a:r>
            <a:r>
              <a:rPr lang="en-US" altLang="ja-JP" baseline="0" dirty="0" smtClean="0">
                <a:sym typeface="Wingdings" pitchFamily="2" charset="2"/>
              </a:rPr>
              <a:t> (VL Ynu^2 </a:t>
            </a:r>
            <a:r>
              <a:rPr lang="en-US" altLang="ja-JP" baseline="0" dirty="0" err="1" smtClean="0">
                <a:sym typeface="Wingdings" pitchFamily="2" charset="2"/>
              </a:rPr>
              <a:t>VL^dagg</a:t>
            </a:r>
            <a:r>
              <a:rPr lang="en-US" altLang="ja-JP" baseline="0" dirty="0" smtClean="0">
                <a:sym typeface="Wingdings" pitchFamily="2" charset="2"/>
              </a:rPr>
              <a:t> </a:t>
            </a:r>
            <a:r>
              <a:rPr lang="en-US" altLang="ja-JP" baseline="0" dirty="0" err="1" smtClean="0">
                <a:sym typeface="Wingdings" pitchFamily="2" charset="2"/>
              </a:rPr>
              <a:t>tanb</a:t>
            </a:r>
            <a:r>
              <a:rPr lang="en-US" altLang="ja-JP" baseline="0" dirty="0" smtClean="0">
                <a:sym typeface="Wingdings" pitchFamily="2" charset="2"/>
              </a:rPr>
              <a:t>)</a:t>
            </a:r>
            <a:r>
              <a:rPr lang="en-US" altLang="ja-JP" dirty="0" smtClean="0">
                <a:sym typeface="Wingdings" pitchFamily="2" charset="2"/>
              </a:rPr>
              <a:t> ^2</a:t>
            </a:r>
            <a:endParaRPr lang="en-US" altLang="ja-JP" dirty="0" smtClean="0"/>
          </a:p>
          <a:p>
            <a:r>
              <a:rPr lang="en-US" altLang="ja-JP" dirty="0" smtClean="0"/>
              <a:t>mu </a:t>
            </a:r>
            <a:r>
              <a:rPr lang="en-US" altLang="ja-JP" dirty="0"/>
              <a:t>tanβ </a:t>
            </a:r>
            <a:r>
              <a:rPr lang="en-US" altLang="ja-JP" dirty="0" err="1"/>
              <a:t>helicity</a:t>
            </a:r>
            <a:r>
              <a:rPr lang="en-US" altLang="ja-JP" dirty="0"/>
              <a:t> flip, 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318A-9C5B-4F65-B371-A9A10AEFA600}" type="slidenum">
              <a:rPr lang="ja-JP" altLang="en-US"/>
              <a:pPr/>
              <a:t>20</a:t>
            </a:fld>
            <a:endParaRPr lang="en-US" altLang="ja-JP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sym typeface="Wingdings" pitchFamily="2" charset="2"/>
              </a:rPr>
              <a:t>Br(</a:t>
            </a:r>
            <a:r>
              <a:rPr lang="en-US" altLang="ja-JP" dirty="0" err="1" smtClean="0">
                <a:sym typeface="Wingdings" pitchFamily="2" charset="2"/>
              </a:rPr>
              <a:t>lilj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err="1" smtClean="0">
                <a:sym typeface="Wingdings" pitchFamily="2" charset="2"/>
              </a:rPr>
              <a:t>gam</a:t>
            </a:r>
            <a:r>
              <a:rPr lang="en-US" altLang="ja-JP" dirty="0" smtClean="0">
                <a:sym typeface="Wingdings" pitchFamily="2" charset="2"/>
              </a:rPr>
              <a:t>)  ~</a:t>
            </a:r>
            <a:r>
              <a:rPr lang="en-US" altLang="ja-JP" baseline="0" dirty="0" smtClean="0">
                <a:sym typeface="Wingdings" pitchFamily="2" charset="2"/>
              </a:rPr>
              <a:t> (VL Ynu^2 </a:t>
            </a:r>
            <a:r>
              <a:rPr lang="en-US" altLang="ja-JP" baseline="0" dirty="0" err="1" smtClean="0">
                <a:sym typeface="Wingdings" pitchFamily="2" charset="2"/>
              </a:rPr>
              <a:t>VL^dagg</a:t>
            </a:r>
            <a:r>
              <a:rPr lang="en-US" altLang="ja-JP" baseline="0" dirty="0" smtClean="0">
                <a:sym typeface="Wingdings" pitchFamily="2" charset="2"/>
              </a:rPr>
              <a:t> </a:t>
            </a:r>
            <a:r>
              <a:rPr lang="en-US" altLang="ja-JP" baseline="0" dirty="0" err="1" smtClean="0">
                <a:sym typeface="Wingdings" pitchFamily="2" charset="2"/>
              </a:rPr>
              <a:t>tanb</a:t>
            </a:r>
            <a:r>
              <a:rPr lang="en-US" altLang="ja-JP" baseline="0" dirty="0" smtClean="0">
                <a:sym typeface="Wingdings" pitchFamily="2" charset="2"/>
              </a:rPr>
              <a:t>)</a:t>
            </a:r>
            <a:r>
              <a:rPr lang="en-US" altLang="ja-JP" dirty="0" smtClean="0">
                <a:sym typeface="Wingdings" pitchFamily="2" charset="2"/>
              </a:rPr>
              <a:t> ^2</a:t>
            </a:r>
            <a:endParaRPr lang="en-US" altLang="ja-JP" dirty="0" smtClean="0"/>
          </a:p>
          <a:p>
            <a:r>
              <a:rPr lang="en-US" altLang="ja-JP" dirty="0" smtClean="0"/>
              <a:t>mu </a:t>
            </a:r>
            <a:r>
              <a:rPr lang="en-US" altLang="ja-JP" dirty="0"/>
              <a:t>tanβ </a:t>
            </a:r>
            <a:r>
              <a:rPr lang="en-US" altLang="ja-JP" dirty="0" err="1"/>
              <a:t>helicity</a:t>
            </a:r>
            <a:r>
              <a:rPr lang="en-US" altLang="ja-JP" dirty="0"/>
              <a:t> flip, 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E3582-19BC-4B53-8371-12BC6E7CD422}" type="slidenum">
              <a:rPr lang="ja-JP" altLang="en-US"/>
              <a:pPr/>
              <a:t>23</a:t>
            </a:fld>
            <a:endParaRPr lang="en-US" altLang="ja-JP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3365501"/>
            <a:ext cx="7494587" cy="3189288"/>
          </a:xfrm>
        </p:spPr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46263-0701-4A69-8A61-F68866ABC505}" type="slidenum">
              <a:rPr lang="ja-JP" altLang="en-US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*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新しい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H</a:t>
            </a:r>
            <a:r>
              <a:rPr kumimoji="1" lang="ja-JP" altLang="en-US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ｇ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の時、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9E-7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は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2E-7</a:t>
            </a:r>
            <a:r>
              <a:rPr kumimoji="1" lang="ja-JP" altLang="en-US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ぐら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いまで厳しくなる</a:t>
            </a:r>
            <a:endParaRPr kumimoji="1" lang="en-US" altLang="ja-JP" sz="1200" b="0" u="none" strike="noStrike" kern="1200" dirty="0" smtClean="0">
              <a:solidFill>
                <a:schemeClr val="bg1"/>
              </a:solidFill>
              <a:latin typeface="Times New Roman" pitchFamily="18" charset="0"/>
              <a:ea typeface="ＭＳ Ｐ明朝" pitchFamily="18" charset="-128"/>
              <a:cs typeface="+mn-cs"/>
              <a:hlinkClick r:id="rId3" action="ppaction://hlinkfile"/>
            </a:endParaRPr>
          </a:p>
          <a:p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久野清水さんので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dn2.9E-26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の時、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du^c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&lt;1.8E-26</a:t>
            </a:r>
            <a:r>
              <a:rPr kumimoji="1" lang="ja-JP" altLang="en-US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、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dd^c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&lt;2.2E-26,</a:t>
            </a:r>
            <a:r>
              <a:rPr kumimoji="1" lang="en-US" altLang="ja-JP" sz="1200" b="0" u="none" strike="noStrike" kern="1200" baseline="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 </a:t>
            </a:r>
            <a:r>
              <a:rPr kumimoji="1" lang="en-US" altLang="ja-JP" sz="1200" b="0" u="none" strike="noStrike" kern="1200" baseline="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ds^c</a:t>
            </a:r>
            <a:r>
              <a:rPr kumimoji="1" lang="en-US" altLang="ja-JP" sz="1200" b="0" u="none" strike="noStrike" kern="1200" baseline="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&lt;1.1E-25&lt;=</a:t>
            </a:r>
            <a:r>
              <a:rPr kumimoji="1" lang="ja-JP" altLang="en-US" sz="1200" b="0" u="none" strike="noStrike" kern="1200" baseline="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は</a:t>
            </a:r>
            <a:r>
              <a:rPr kumimoji="1" lang="en-US" altLang="ja-JP" sz="1200" b="0" u="none" strike="noStrike" kern="1200" baseline="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Hg</a:t>
            </a:r>
          </a:p>
          <a:p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                         当時の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Hg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からは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du^c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&lt;2.5E-26, 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dd^c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&lt;2.5E-26</a:t>
            </a:r>
            <a:endParaRPr kumimoji="1" lang="en-US" sz="1200" b="0" u="none" strike="noStrike" kern="1200" dirty="0" smtClean="0">
              <a:solidFill>
                <a:schemeClr val="bg1"/>
              </a:solidFill>
              <a:latin typeface="Times New Roman" pitchFamily="18" charset="0"/>
              <a:ea typeface="ＭＳ Ｐ明朝" pitchFamily="18" charset="-128"/>
              <a:cs typeface="+mn-cs"/>
              <a:hlinkClick r:id="rId3" action="ppaction://hlinkfile"/>
            </a:endParaRPr>
          </a:p>
          <a:p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　　　　　　　　　　　　新しい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Hg</a:t>
            </a:r>
            <a:r>
              <a:rPr kumimoji="1" lang="ja-JP" alt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では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du^c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&lt;3.5E-27, 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dd^c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&lt;3.5E-27</a:t>
            </a:r>
            <a:endParaRPr kumimoji="1" lang="en-US" sz="1200" b="0" u="none" strike="noStrike" kern="1200" dirty="0" smtClean="0">
              <a:solidFill>
                <a:schemeClr val="bg1"/>
              </a:solidFill>
              <a:latin typeface="Times New Roman" pitchFamily="18" charset="0"/>
              <a:ea typeface="ＭＳ Ｐ明朝" pitchFamily="18" charset="-128"/>
              <a:cs typeface="+mn-cs"/>
              <a:hlinkClick r:id="rId3" action="ppaction://hlinkfile"/>
            </a:endParaRPr>
          </a:p>
          <a:p>
            <a:r>
              <a:rPr kumimoji="1" 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	*Olive</a:t>
            </a:r>
            <a:r>
              <a:rPr kumimoji="1" 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, </a:t>
            </a:r>
            <a:r>
              <a:rPr kumimoji="1" lang="en-US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4" action="ppaction://hlinkfile"/>
              </a:rPr>
              <a:t>Pospelov</a:t>
            </a:r>
            <a:r>
              <a:rPr kumimoji="1" 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, </a:t>
            </a:r>
            <a:r>
              <a:rPr kumimoji="1" lang="en-US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5" action="ppaction://hlinkfile"/>
              </a:rPr>
              <a:t>Ritz</a:t>
            </a:r>
            <a:r>
              <a:rPr kumimoji="1" 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, </a:t>
            </a:r>
            <a:r>
              <a:rPr kumimoji="1" lang="en-US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6" action="ppaction://hlinkfile"/>
              </a:rPr>
              <a:t>Santoso</a:t>
            </a:r>
            <a:r>
              <a:rPr kumimoji="1" lang="en-US" sz="1200" b="0" u="none" strike="noStrike" kern="1200" baseline="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</a:t>
            </a:r>
            <a:r>
              <a:rPr kumimoji="1" 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hep-ph/0506106</a:t>
            </a:r>
            <a:r>
              <a:rPr kumimoji="1" lang="ja-JP" alt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の式だとファクター</a:t>
            </a:r>
            <a:r>
              <a:rPr kumimoji="1" lang="en-US" altLang="ja-JP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2</a:t>
            </a:r>
            <a:r>
              <a:rPr kumimoji="1" lang="ja-JP" altLang="en-US" sz="1200" b="0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ぐらい</a:t>
            </a:r>
            <a:r>
              <a:rPr kumimoji="1" lang="ja-JP" alt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ゆるい</a:t>
            </a:r>
            <a:endParaRPr kumimoji="1" lang="en-US" altLang="ja-JP" sz="1200" b="0" kern="1200" dirty="0" smtClean="0">
              <a:solidFill>
                <a:schemeClr val="bg1"/>
              </a:solidFill>
              <a:latin typeface="Times New Roman" pitchFamily="18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</a:t>
            </a:r>
            <a:r>
              <a:rPr kumimoji="1" lang="en-US" altLang="ja-JP" sz="1200" b="0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Latha</a:t>
            </a:r>
            <a:r>
              <a:rPr kumimoji="1" lang="en-US" altLang="ja-JP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et al</a:t>
            </a:r>
            <a:r>
              <a:rPr kumimoji="1" 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  arXiv:0902.4790</a:t>
            </a:r>
            <a:r>
              <a:rPr kumimoji="1" lang="ja-JP" altLang="en-US" sz="1200" b="0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</a:rPr>
              <a:t>だと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du^c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&lt;3.2E-27, </a:t>
            </a:r>
            <a:r>
              <a:rPr kumimoji="1" lang="en-US" altLang="ja-JP" sz="1200" b="0" u="none" strike="noStrike" kern="1200" dirty="0" err="1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dd^c</a:t>
            </a:r>
            <a:r>
              <a:rPr kumimoji="1" lang="en-US" altLang="ja-JP" sz="1200" b="0" u="none" strike="noStrike" kern="1200" dirty="0" smtClean="0">
                <a:solidFill>
                  <a:schemeClr val="bg1"/>
                </a:solidFill>
                <a:latin typeface="Times New Roman" pitchFamily="18" charset="0"/>
                <a:ea typeface="ＭＳ Ｐ明朝" pitchFamily="18" charset="-128"/>
                <a:cs typeface="+mn-cs"/>
                <a:hlinkClick r:id="rId3" action="ppaction://hlinkfile"/>
              </a:rPr>
              <a:t>&lt;3.2E-27</a:t>
            </a:r>
            <a:endParaRPr kumimoji="1" lang="ja-JP" altLang="en-US" b="0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2D0-3C8D-4D34-97DB-9594E6F62DBF}" type="slidenum">
              <a:rPr lang="ja-JP" altLang="en-US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Advantage of flavor symmetry on SUSY CP problem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2D0-3C8D-4D34-97DB-9594E6F62DBF}" type="slidenum">
              <a:rPr lang="ja-JP" altLang="en-US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D162F-2ADB-43F6-B10C-E67355DDD8C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27*27=(27bar)s+(351bar)a+(351bar)s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072D0-3C8D-4D34-97DB-9594E6F62DBF}" type="slidenum">
              <a:rPr lang="ja-JP" altLang="en-US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68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8B3554-11D3-4EF4-999E-A127CBB510E8}" type="slidenum">
              <a:rPr lang="ja-JP" altLang="en-US">
                <a:solidFill>
                  <a:prstClr val="black"/>
                </a:solidFill>
              </a:rPr>
              <a:pPr/>
              <a:t>37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12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13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77B4-7299-49EE-B950-C0F1E3D04CDD}" type="slidenum">
              <a:rPr lang="ja-JP" altLang="en-US"/>
              <a:pPr/>
              <a:t>14</a:t>
            </a:fld>
            <a:endParaRPr lang="en-US" altLang="ja-JP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43300" cy="26574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B38E-7B2B-4D51-BD35-7947AED1A4F4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642B5-E9DA-4E9A-A401-DF1EB12228B1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D310-CD37-4E2B-B05E-F6F4CA0C49E6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75C5-7956-4D20-8C6A-0A4B1DF4B809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EE0A-FE29-4097-B35C-B50EF4CDF9AA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33A7-3F07-4D04-B8BD-552277C4352E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9548-9F10-4D19-8EC9-854A682CAFAB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FE3-B6CF-4BBD-BAFB-FCFCC4BE68C8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21D-2315-464A-A810-536828C4FE56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C90-6EA6-4165-ABC8-DD1387B15F02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4EED-74CB-48D1-B665-95A6098F7A2F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June 11, 2008@KIAS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4F6F-A221-4FBE-A7F2-021C664694A2}" type="slidenum">
              <a:rPr lang="ja-JP" altLang="en-US" smtClean="0"/>
              <a:pPr/>
              <a:t>&lt;#&gt;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1.bin"/><Relationship Id="rId2" Type="http://schemas.openxmlformats.org/officeDocument/2006/relationships/tags" Target="../tags/tag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4.bin"/><Relationship Id="rId2" Type="http://schemas.openxmlformats.org/officeDocument/2006/relationships/tags" Target="../tags/tag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7.bin"/><Relationship Id="rId2" Type="http://schemas.openxmlformats.org/officeDocument/2006/relationships/tags" Target="../tags/tag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2.bin"/><Relationship Id="rId2" Type="http://schemas.openxmlformats.org/officeDocument/2006/relationships/tags" Target="../tags/tag7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5.bin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2" Type="http://schemas.openxmlformats.org/officeDocument/2006/relationships/tags" Target="../tags/tag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2" Type="http://schemas.openxmlformats.org/officeDocument/2006/relationships/tags" Target="../tags/tag9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notesSlide" Target="../notesSlides/notesSlide15.xml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8.bin"/><Relationship Id="rId2" Type="http://schemas.openxmlformats.org/officeDocument/2006/relationships/tags" Target="../tags/tag10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notesSlide" Target="../notesSlides/notesSlide16.xml"/><Relationship Id="rId9" Type="http://schemas.openxmlformats.org/officeDocument/2006/relationships/oleObject" Target="../embeddings/oleObject8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jpeg"/><Relationship Id="rId13" Type="http://schemas.openxmlformats.org/officeDocument/2006/relationships/image" Target="../media/image78.jpeg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8.bin"/><Relationship Id="rId2" Type="http://schemas.openxmlformats.org/officeDocument/2006/relationships/tags" Target="../tags/tag1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90.bin"/><Relationship Id="rId10" Type="http://schemas.openxmlformats.org/officeDocument/2006/relationships/oleObject" Target="../embeddings/oleObject86.bin"/><Relationship Id="rId4" Type="http://schemas.openxmlformats.org/officeDocument/2006/relationships/notesSlide" Target="../notesSlides/notesSlide17.xml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8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18" Type="http://schemas.openxmlformats.org/officeDocument/2006/relationships/oleObject" Target="../embeddings/oleObject103.bin"/><Relationship Id="rId3" Type="http://schemas.openxmlformats.org/officeDocument/2006/relationships/slideLayout" Target="../slideLayouts/slideLayout2.xml"/><Relationship Id="rId21" Type="http://schemas.openxmlformats.org/officeDocument/2006/relationships/oleObject" Target="../embeddings/oleObject105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17" Type="http://schemas.openxmlformats.org/officeDocument/2006/relationships/oleObject" Target="../embeddings/oleObject102.bin"/><Relationship Id="rId2" Type="http://schemas.openxmlformats.org/officeDocument/2006/relationships/tags" Target="../tags/tag1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4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7.jpeg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100.bin"/><Relationship Id="rId23" Type="http://schemas.openxmlformats.org/officeDocument/2006/relationships/oleObject" Target="../embeddings/oleObject107.bin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78.jpeg"/><Relationship Id="rId4" Type="http://schemas.openxmlformats.org/officeDocument/2006/relationships/notesSlide" Target="../notesSlides/notesSlide18.xml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0.bin"/><Relationship Id="rId2" Type="http://schemas.openxmlformats.org/officeDocument/2006/relationships/tags" Target="../tags/tag1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9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notesSlide" Target="../notesSlides/notesSlide20.xml"/><Relationship Id="rId9" Type="http://schemas.openxmlformats.org/officeDocument/2006/relationships/oleObject" Target="../embeddings/oleObject11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8.bin"/><Relationship Id="rId2" Type="http://schemas.openxmlformats.org/officeDocument/2006/relationships/tags" Target="../tags/tag15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24.bin"/><Relationship Id="rId2" Type="http://schemas.openxmlformats.org/officeDocument/2006/relationships/tags" Target="../tags/tag1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30.bin"/><Relationship Id="rId4" Type="http://schemas.openxmlformats.org/officeDocument/2006/relationships/oleObject" Target="../embeddings/oleObject12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5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12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4.bin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3.bin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26" Type="http://schemas.openxmlformats.org/officeDocument/2006/relationships/image" Target="../media/image149.png"/><Relationship Id="rId3" Type="http://schemas.openxmlformats.org/officeDocument/2006/relationships/image" Target="../media/image126.png"/><Relationship Id="rId21" Type="http://schemas.openxmlformats.org/officeDocument/2006/relationships/image" Target="../media/image144.png"/><Relationship Id="rId34" Type="http://schemas.openxmlformats.org/officeDocument/2006/relationships/image" Target="../media/image157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5" Type="http://schemas.openxmlformats.org/officeDocument/2006/relationships/image" Target="../media/image148.png"/><Relationship Id="rId33" Type="http://schemas.openxmlformats.org/officeDocument/2006/relationships/image" Target="../media/image156.png"/><Relationship Id="rId2" Type="http://schemas.openxmlformats.org/officeDocument/2006/relationships/image" Target="../media/image125.png"/><Relationship Id="rId16" Type="http://schemas.openxmlformats.org/officeDocument/2006/relationships/image" Target="../media/image139.png"/><Relationship Id="rId20" Type="http://schemas.openxmlformats.org/officeDocument/2006/relationships/image" Target="../media/image143.png"/><Relationship Id="rId29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24" Type="http://schemas.openxmlformats.org/officeDocument/2006/relationships/image" Target="../media/image147.png"/><Relationship Id="rId32" Type="http://schemas.openxmlformats.org/officeDocument/2006/relationships/image" Target="../media/image155.png"/><Relationship Id="rId5" Type="http://schemas.openxmlformats.org/officeDocument/2006/relationships/image" Target="../media/image128.png"/><Relationship Id="rId15" Type="http://schemas.openxmlformats.org/officeDocument/2006/relationships/image" Target="../media/image138.png"/><Relationship Id="rId23" Type="http://schemas.openxmlformats.org/officeDocument/2006/relationships/image" Target="../media/image146.png"/><Relationship Id="rId28" Type="http://schemas.openxmlformats.org/officeDocument/2006/relationships/image" Target="../media/image151.png"/><Relationship Id="rId36" Type="http://schemas.openxmlformats.org/officeDocument/2006/relationships/image" Target="../media/image159.png"/><Relationship Id="rId10" Type="http://schemas.openxmlformats.org/officeDocument/2006/relationships/image" Target="../media/image133.png"/><Relationship Id="rId19" Type="http://schemas.openxmlformats.org/officeDocument/2006/relationships/image" Target="../media/image142.png"/><Relationship Id="rId31" Type="http://schemas.openxmlformats.org/officeDocument/2006/relationships/image" Target="../media/image154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Relationship Id="rId22" Type="http://schemas.openxmlformats.org/officeDocument/2006/relationships/image" Target="../media/image145.png"/><Relationship Id="rId27" Type="http://schemas.openxmlformats.org/officeDocument/2006/relationships/image" Target="../media/image150.png"/><Relationship Id="rId30" Type="http://schemas.openxmlformats.org/officeDocument/2006/relationships/image" Target="../media/image153.png"/><Relationship Id="rId35" Type="http://schemas.openxmlformats.org/officeDocument/2006/relationships/image" Target="../media/image15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13" Type="http://schemas.openxmlformats.org/officeDocument/2006/relationships/image" Target="../media/image148.png"/><Relationship Id="rId18" Type="http://schemas.openxmlformats.org/officeDocument/2006/relationships/image" Target="../media/image153.png"/><Relationship Id="rId26" Type="http://schemas.openxmlformats.org/officeDocument/2006/relationships/image" Target="../media/image162.png"/><Relationship Id="rId3" Type="http://schemas.openxmlformats.org/officeDocument/2006/relationships/image" Target="../media/image138.png"/><Relationship Id="rId21" Type="http://schemas.openxmlformats.org/officeDocument/2006/relationships/image" Target="../media/image156.png"/><Relationship Id="rId7" Type="http://schemas.openxmlformats.org/officeDocument/2006/relationships/image" Target="../media/image142.png"/><Relationship Id="rId12" Type="http://schemas.openxmlformats.org/officeDocument/2006/relationships/image" Target="../media/image147.png"/><Relationship Id="rId17" Type="http://schemas.openxmlformats.org/officeDocument/2006/relationships/image" Target="../media/image152.png"/><Relationship Id="rId25" Type="http://schemas.openxmlformats.org/officeDocument/2006/relationships/image" Target="../media/image161.png"/><Relationship Id="rId33" Type="http://schemas.openxmlformats.org/officeDocument/2006/relationships/image" Target="../media/image135.png"/><Relationship Id="rId2" Type="http://schemas.openxmlformats.org/officeDocument/2006/relationships/image" Target="../media/image160.png"/><Relationship Id="rId16" Type="http://schemas.openxmlformats.org/officeDocument/2006/relationships/image" Target="../media/image151.png"/><Relationship Id="rId20" Type="http://schemas.openxmlformats.org/officeDocument/2006/relationships/image" Target="../media/image155.png"/><Relationship Id="rId29" Type="http://schemas.openxmlformats.org/officeDocument/2006/relationships/image" Target="../media/image1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24" Type="http://schemas.openxmlformats.org/officeDocument/2006/relationships/image" Target="../media/image159.png"/><Relationship Id="rId32" Type="http://schemas.openxmlformats.org/officeDocument/2006/relationships/image" Target="../media/image168.png"/><Relationship Id="rId5" Type="http://schemas.openxmlformats.org/officeDocument/2006/relationships/image" Target="../media/image140.png"/><Relationship Id="rId15" Type="http://schemas.openxmlformats.org/officeDocument/2006/relationships/image" Target="../media/image150.png"/><Relationship Id="rId23" Type="http://schemas.openxmlformats.org/officeDocument/2006/relationships/image" Target="../media/image158.png"/><Relationship Id="rId28" Type="http://schemas.openxmlformats.org/officeDocument/2006/relationships/image" Target="../media/image164.png"/><Relationship Id="rId10" Type="http://schemas.openxmlformats.org/officeDocument/2006/relationships/image" Target="../media/image145.png"/><Relationship Id="rId19" Type="http://schemas.openxmlformats.org/officeDocument/2006/relationships/image" Target="../media/image154.png"/><Relationship Id="rId31" Type="http://schemas.openxmlformats.org/officeDocument/2006/relationships/image" Target="../media/image167.png"/><Relationship Id="rId4" Type="http://schemas.openxmlformats.org/officeDocument/2006/relationships/image" Target="../media/image139.png"/><Relationship Id="rId9" Type="http://schemas.openxmlformats.org/officeDocument/2006/relationships/image" Target="../media/image144.png"/><Relationship Id="rId14" Type="http://schemas.openxmlformats.org/officeDocument/2006/relationships/image" Target="../media/image149.png"/><Relationship Id="rId22" Type="http://schemas.openxmlformats.org/officeDocument/2006/relationships/image" Target="../media/image157.png"/><Relationship Id="rId27" Type="http://schemas.openxmlformats.org/officeDocument/2006/relationships/image" Target="../media/image163.png"/><Relationship Id="rId30" Type="http://schemas.openxmlformats.org/officeDocument/2006/relationships/image" Target="../media/image166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4.png"/><Relationship Id="rId18" Type="http://schemas.openxmlformats.org/officeDocument/2006/relationships/image" Target="../media/image149.png"/><Relationship Id="rId26" Type="http://schemas.openxmlformats.org/officeDocument/2006/relationships/image" Target="../media/image157.png"/><Relationship Id="rId3" Type="http://schemas.openxmlformats.org/officeDocument/2006/relationships/image" Target="../media/image169.png"/><Relationship Id="rId21" Type="http://schemas.openxmlformats.org/officeDocument/2006/relationships/image" Target="../media/image152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17" Type="http://schemas.openxmlformats.org/officeDocument/2006/relationships/image" Target="../media/image148.png"/><Relationship Id="rId25" Type="http://schemas.openxmlformats.org/officeDocument/2006/relationships/image" Target="../media/image156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47.png"/><Relationship Id="rId20" Type="http://schemas.openxmlformats.org/officeDocument/2006/relationships/image" Target="../media/image151.png"/><Relationship Id="rId29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11" Type="http://schemas.openxmlformats.org/officeDocument/2006/relationships/image" Target="../media/image142.png"/><Relationship Id="rId24" Type="http://schemas.openxmlformats.org/officeDocument/2006/relationships/image" Target="../media/image155.png"/><Relationship Id="rId5" Type="http://schemas.openxmlformats.org/officeDocument/2006/relationships/image" Target="../media/image171.png"/><Relationship Id="rId15" Type="http://schemas.openxmlformats.org/officeDocument/2006/relationships/image" Target="../media/image146.png"/><Relationship Id="rId23" Type="http://schemas.openxmlformats.org/officeDocument/2006/relationships/image" Target="../media/image154.png"/><Relationship Id="rId28" Type="http://schemas.openxmlformats.org/officeDocument/2006/relationships/image" Target="../media/image159.png"/><Relationship Id="rId10" Type="http://schemas.openxmlformats.org/officeDocument/2006/relationships/image" Target="../media/image141.png"/><Relationship Id="rId19" Type="http://schemas.openxmlformats.org/officeDocument/2006/relationships/image" Target="../media/image150.png"/><Relationship Id="rId4" Type="http://schemas.openxmlformats.org/officeDocument/2006/relationships/image" Target="../media/image170.png"/><Relationship Id="rId9" Type="http://schemas.openxmlformats.org/officeDocument/2006/relationships/image" Target="../media/image140.png"/><Relationship Id="rId14" Type="http://schemas.openxmlformats.org/officeDocument/2006/relationships/image" Target="../media/image145.png"/><Relationship Id="rId22" Type="http://schemas.openxmlformats.org/officeDocument/2006/relationships/image" Target="../media/image153.png"/><Relationship Id="rId27" Type="http://schemas.openxmlformats.org/officeDocument/2006/relationships/image" Target="../media/image15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1479" y="1316033"/>
            <a:ext cx="8101042" cy="1470025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bg2"/>
                </a:solidFill>
              </a:rPr>
              <a:t>Phenomenology of E</a:t>
            </a:r>
            <a:r>
              <a:rPr lang="en-US" altLang="ja-JP" baseline="-25000" dirty="0" smtClean="0">
                <a:solidFill>
                  <a:schemeClr val="bg2"/>
                </a:solidFill>
              </a:rPr>
              <a:t>6</a:t>
            </a:r>
            <a:r>
              <a:rPr lang="en-US" altLang="ja-JP" dirty="0" smtClean="0">
                <a:solidFill>
                  <a:schemeClr val="bg2"/>
                </a:solidFill>
              </a:rPr>
              <a:t> SUSY GUT</a:t>
            </a:r>
            <a:r>
              <a:rPr lang="ja-JP" altLang="en-US" dirty="0" smtClean="0">
                <a:solidFill>
                  <a:schemeClr val="bg2"/>
                </a:solidFill>
              </a:rPr>
              <a:t> </a:t>
            </a:r>
            <a:r>
              <a:rPr lang="en-US" altLang="ja-JP" dirty="0" smtClean="0">
                <a:solidFill>
                  <a:schemeClr val="bg2"/>
                </a:solidFill>
              </a:rPr>
              <a:t>with SU(2) flavor symmetry</a:t>
            </a: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7286" y="3071810"/>
            <a:ext cx="6700862" cy="1752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ja-JP" sz="4000" dirty="0">
                <a:latin typeface="Century" pitchFamily="18" charset="0"/>
              </a:rPr>
              <a:t>Sung-</a:t>
            </a:r>
            <a:r>
              <a:rPr lang="en-US" altLang="ja-JP" sz="4000" dirty="0" err="1">
                <a:latin typeface="Century" pitchFamily="18" charset="0"/>
              </a:rPr>
              <a:t>Gi</a:t>
            </a:r>
            <a:r>
              <a:rPr lang="en-US" altLang="ja-JP" sz="4000" dirty="0">
                <a:latin typeface="Century" pitchFamily="18" charset="0"/>
              </a:rPr>
              <a:t> </a:t>
            </a:r>
            <a:r>
              <a:rPr lang="en-US" altLang="ja-JP" sz="4000" dirty="0" smtClean="0">
                <a:latin typeface="Century" pitchFamily="18" charset="0"/>
              </a:rPr>
              <a:t>Kim</a:t>
            </a:r>
            <a:endParaRPr lang="en-US" altLang="ja-JP" sz="1600" dirty="0" smtClean="0">
              <a:latin typeface="Century" pitchFamily="18" charset="0"/>
            </a:endParaRPr>
          </a:p>
          <a:p>
            <a:pPr>
              <a:lnSpc>
                <a:spcPct val="90000"/>
              </a:lnSpc>
            </a:pPr>
            <a:endParaRPr lang="en-US" altLang="ja-JP" sz="105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 smtClean="0">
                <a:latin typeface="Constantia" pitchFamily="18" charset="0"/>
              </a:rPr>
              <a:t>Indiana Univ.</a:t>
            </a:r>
          </a:p>
          <a:p>
            <a:pPr>
              <a:lnSpc>
                <a:spcPct val="90000"/>
              </a:lnSpc>
            </a:pPr>
            <a:endParaRPr lang="en-US" altLang="ja-JP" sz="800" dirty="0" smtClean="0"/>
          </a:p>
          <a:p>
            <a:pPr>
              <a:lnSpc>
                <a:spcPct val="90000"/>
              </a:lnSpc>
            </a:pPr>
            <a:endParaRPr lang="en-US" altLang="ja-JP" sz="800" dirty="0" smtClean="0"/>
          </a:p>
          <a:p>
            <a:pPr>
              <a:lnSpc>
                <a:spcPct val="90000"/>
              </a:lnSpc>
            </a:pPr>
            <a:endParaRPr lang="en-US" altLang="ja-JP" sz="800" dirty="0" smtClean="0"/>
          </a:p>
          <a:p>
            <a:pPr>
              <a:lnSpc>
                <a:spcPct val="90000"/>
              </a:lnSpc>
            </a:pPr>
            <a:endParaRPr lang="en-US" altLang="ja-JP" sz="800" dirty="0"/>
          </a:p>
          <a:p>
            <a:pPr>
              <a:lnSpc>
                <a:spcPct val="90000"/>
              </a:lnSpc>
            </a:pPr>
            <a:r>
              <a:rPr lang="en-US" altLang="ja-JP" sz="2400" dirty="0" smtClean="0"/>
              <a:t>With M</a:t>
            </a:r>
            <a:r>
              <a:rPr lang="en-US" altLang="ja-JP" sz="2400" dirty="0"/>
              <a:t>. Ishiduki, N. </a:t>
            </a:r>
            <a:r>
              <a:rPr lang="en-US" altLang="ja-JP" sz="2400" dirty="0" smtClean="0"/>
              <a:t>Maekawa, K.I. Nagao,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/>
              <a:t>M.M. </a:t>
            </a:r>
            <a:r>
              <a:rPr lang="en-US" altLang="ja-JP" sz="2400" dirty="0" err="1" smtClean="0"/>
              <a:t>Nojiri</a:t>
            </a:r>
            <a:r>
              <a:rPr lang="en-US" altLang="ja-JP" sz="2400" dirty="0" smtClean="0"/>
              <a:t>, and </a:t>
            </a:r>
            <a:r>
              <a:rPr lang="en-US" altLang="ja-JP" sz="2400" dirty="0"/>
              <a:t>K. </a:t>
            </a:r>
            <a:r>
              <a:rPr lang="en-US" altLang="ja-JP" sz="2400" dirty="0" smtClean="0"/>
              <a:t>Sakurai</a:t>
            </a:r>
            <a:endParaRPr lang="en-US" altLang="ja-JP" sz="1000" dirty="0" smtClean="0"/>
          </a:p>
          <a:p>
            <a:pPr>
              <a:lnSpc>
                <a:spcPct val="90000"/>
              </a:lnSpc>
            </a:pPr>
            <a:endParaRPr lang="en-US" altLang="ja-JP" sz="1400" dirty="0" smtClean="0"/>
          </a:p>
          <a:p>
            <a:pPr>
              <a:lnSpc>
                <a:spcPct val="90000"/>
              </a:lnSpc>
            </a:pPr>
            <a:endParaRPr lang="en-US" altLang="ja-JP" sz="1400" dirty="0" smtClean="0"/>
          </a:p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+mj-lt"/>
              </a:rPr>
              <a:t>May 5, 2010@Pheno10</a:t>
            </a:r>
            <a:endParaRPr lang="en-US" altLang="ja-JP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10</a:t>
            </a:fld>
            <a:endParaRPr lang="en-US" altLang="ja-JP"/>
          </a:p>
        </p:txBody>
      </p:sp>
      <p:graphicFrame>
        <p:nvGraphicFramePr>
          <p:cNvPr id="621572" name="Object 4"/>
          <p:cNvGraphicFramePr>
            <a:graphicFrameLocks noChangeAspect="1"/>
          </p:cNvGraphicFramePr>
          <p:nvPr/>
        </p:nvGraphicFramePr>
        <p:xfrm>
          <a:off x="1731963" y="4748213"/>
          <a:ext cx="6559550" cy="863600"/>
        </p:xfrm>
        <a:graphic>
          <a:graphicData uri="http://schemas.openxmlformats.org/presentationml/2006/ole">
            <p:oleObj spid="_x0000_s1325060" name="数式" r:id="rId4" imgW="2120760" imgH="279360" progId="Equation.3">
              <p:embed/>
            </p:oleObj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1325061" name="数式" r:id="rId5" imgW="2577960" imgH="711000" progId="Equation.3">
              <p:embed/>
            </p:oleObj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844550" y="1500188"/>
          <a:ext cx="7026275" cy="2643187"/>
        </p:xfrm>
        <a:graphic>
          <a:graphicData uri="http://schemas.openxmlformats.org/presentationml/2006/ole">
            <p:oleObj spid="_x0000_s1325062" name="数式" r:id="rId6" imgW="2425680" imgH="914400" progId="Equation.3">
              <p:embed/>
            </p:oleObj>
          </a:graphicData>
        </a:graphic>
      </p:graphicFrame>
      <p:pic>
        <p:nvPicPr>
          <p:cNvPr id="7" name="Picture 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5786454"/>
            <a:ext cx="3103159" cy="785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1401859" name="数式" r:id="rId4" imgW="2577960" imgH="711000" progId="Equation.3">
              <p:embed/>
            </p:oleObj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676275" y="1500188"/>
          <a:ext cx="7429500" cy="2643187"/>
        </p:xfrm>
        <a:graphic>
          <a:graphicData uri="http://schemas.openxmlformats.org/presentationml/2006/ole">
            <p:oleObj spid="_x0000_s1401858" name="数式" r:id="rId5" imgW="2565360" imgH="914400" progId="Equation.3">
              <p:embed/>
            </p:oleObj>
          </a:graphicData>
        </a:graphic>
      </p:graphicFrame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11</a:t>
            </a:fld>
            <a:endParaRPr lang="en-US" altLang="ja-JP"/>
          </a:p>
        </p:txBody>
      </p:sp>
      <p:graphicFrame>
        <p:nvGraphicFramePr>
          <p:cNvPr id="621572" name="Object 4"/>
          <p:cNvGraphicFramePr>
            <a:graphicFrameLocks noChangeAspect="1"/>
          </p:cNvGraphicFramePr>
          <p:nvPr/>
        </p:nvGraphicFramePr>
        <p:xfrm>
          <a:off x="1731963" y="4748213"/>
          <a:ext cx="6559550" cy="863600"/>
        </p:xfrm>
        <a:graphic>
          <a:graphicData uri="http://schemas.openxmlformats.org/presentationml/2006/ole">
            <p:oleObj spid="_x0000_s1401860" name="数式" r:id="rId6" imgW="2120760" imgH="279360" progId="Equation.3">
              <p:embed/>
            </p:oleObj>
          </a:graphicData>
        </a:graphic>
      </p:graphicFrame>
      <p:graphicFrame>
        <p:nvGraphicFramePr>
          <p:cNvPr id="1401861" name="Object 5"/>
          <p:cNvGraphicFramePr>
            <a:graphicFrameLocks noChangeAspect="1"/>
          </p:cNvGraphicFramePr>
          <p:nvPr/>
        </p:nvGraphicFramePr>
        <p:xfrm>
          <a:off x="4000496" y="5830909"/>
          <a:ext cx="2224087" cy="669925"/>
        </p:xfrm>
        <a:graphic>
          <a:graphicData uri="http://schemas.openxmlformats.org/presentationml/2006/ole">
            <p:oleObj spid="_x0000_s1401861" name="数式" r:id="rId7" imgW="9270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1327107" name="数式" r:id="rId5" imgW="2577960" imgH="711000" progId="Equation.3">
              <p:embed/>
            </p:oleObj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676275" y="1500188"/>
          <a:ext cx="7429500" cy="2643187"/>
        </p:xfrm>
        <a:graphic>
          <a:graphicData uri="http://schemas.openxmlformats.org/presentationml/2006/ole">
            <p:oleObj spid="_x0000_s1327106" name="数式" r:id="rId6" imgW="2565360" imgH="914400" progId="Equation.3">
              <p:embed/>
            </p:oleObj>
          </a:graphicData>
        </a:graphic>
      </p:graphicFrame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12</a:t>
            </a:fld>
            <a:endParaRPr lang="en-US" altLang="ja-JP"/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4542755" y="3542631"/>
            <a:ext cx="529311" cy="529311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27109" name="Object 5"/>
          <p:cNvGraphicFramePr>
            <a:graphicFrameLocks noChangeAspect="1"/>
          </p:cNvGraphicFramePr>
          <p:nvPr/>
        </p:nvGraphicFramePr>
        <p:xfrm>
          <a:off x="1731963" y="4748213"/>
          <a:ext cx="6559550" cy="863600"/>
        </p:xfrm>
        <a:graphic>
          <a:graphicData uri="http://schemas.openxmlformats.org/presentationml/2006/ole">
            <p:oleObj spid="_x0000_s1327109" name="数式" r:id="rId7" imgW="2120760" imgH="27936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622595" name="数式" r:id="rId5" imgW="2577960" imgH="711000" progId="Equation.3">
              <p:embed/>
            </p:oleObj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676275" y="1500188"/>
          <a:ext cx="7429500" cy="2643187"/>
        </p:xfrm>
        <a:graphic>
          <a:graphicData uri="http://schemas.openxmlformats.org/presentationml/2006/ole">
            <p:oleObj spid="_x0000_s622594" name="数式" r:id="rId6" imgW="2565360" imgH="914400" progId="Equation.3">
              <p:embed/>
            </p:oleObj>
          </a:graphicData>
        </a:graphic>
      </p:graphicFrame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13</a:t>
            </a:fld>
            <a:endParaRPr lang="en-US" altLang="ja-JP"/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542757" y="3542633"/>
            <a:ext cx="529309" cy="529309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7429520" y="2857496"/>
            <a:ext cx="529311" cy="529311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429124" y="1428736"/>
            <a:ext cx="714380" cy="285752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143108" y="3429000"/>
            <a:ext cx="5857916" cy="652466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22596" name="Object 4"/>
          <p:cNvGraphicFramePr>
            <a:graphicFrameLocks noChangeAspect="1"/>
          </p:cNvGraphicFramePr>
          <p:nvPr/>
        </p:nvGraphicFramePr>
        <p:xfrm>
          <a:off x="1731963" y="4748213"/>
          <a:ext cx="6559550" cy="863600"/>
        </p:xfrm>
        <a:graphic>
          <a:graphicData uri="http://schemas.openxmlformats.org/presentationml/2006/ole">
            <p:oleObj spid="_x0000_s622596" name="数式" r:id="rId7" imgW="2120760" imgH="27936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623619" name="数式" r:id="rId5" imgW="2577960" imgH="711000" progId="Equation.3">
              <p:embed/>
            </p:oleObj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676275" y="1500188"/>
          <a:ext cx="7429500" cy="2643187"/>
        </p:xfrm>
        <a:graphic>
          <a:graphicData uri="http://schemas.openxmlformats.org/presentationml/2006/ole">
            <p:oleObj spid="_x0000_s623618" name="数式" r:id="rId6" imgW="2565360" imgH="914400" progId="Equation.3">
              <p:embed/>
            </p:oleObj>
          </a:graphicData>
        </a:graphic>
      </p:graphicFrame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14</a:t>
            </a:fld>
            <a:endParaRPr lang="en-US" altLang="ja-JP"/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542757" y="3542633"/>
            <a:ext cx="529309" cy="529309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7429520" y="2857496"/>
            <a:ext cx="529311" cy="529311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9" name="Oval 13"/>
          <p:cNvSpPr>
            <a:spLocks noChangeArrowheads="1"/>
          </p:cNvSpPr>
          <p:nvPr/>
        </p:nvSpPr>
        <p:spPr bwMode="auto">
          <a:xfrm>
            <a:off x="3685500" y="2185311"/>
            <a:ext cx="529310" cy="529309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429124" y="1428736"/>
            <a:ext cx="714380" cy="285752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358082" y="1357298"/>
            <a:ext cx="714380" cy="285752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143108" y="3429000"/>
            <a:ext cx="5214974" cy="652466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143108" y="2857496"/>
            <a:ext cx="5214974" cy="652466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23620" name="Object 4"/>
          <p:cNvGraphicFramePr>
            <a:graphicFrameLocks noChangeAspect="1"/>
          </p:cNvGraphicFramePr>
          <p:nvPr/>
        </p:nvGraphicFramePr>
        <p:xfrm>
          <a:off x="1731963" y="4748213"/>
          <a:ext cx="6559550" cy="863600"/>
        </p:xfrm>
        <a:graphic>
          <a:graphicData uri="http://schemas.openxmlformats.org/presentationml/2006/ole">
            <p:oleObj spid="_x0000_s623620" name="数式" r:id="rId7" imgW="2120760" imgH="27936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624643" name="数式" r:id="rId5" imgW="2577960" imgH="711000" progId="Equation.3">
              <p:embed/>
            </p:oleObj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676275" y="1500188"/>
          <a:ext cx="7429500" cy="2643187"/>
        </p:xfrm>
        <a:graphic>
          <a:graphicData uri="http://schemas.openxmlformats.org/presentationml/2006/ole">
            <p:oleObj spid="_x0000_s624642" name="数式" r:id="rId6" imgW="2565360" imgH="914400" progId="Equation.3">
              <p:embed/>
            </p:oleObj>
          </a:graphicData>
        </a:graphic>
      </p:graphicFrame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421461"/>
            <a:ext cx="2133600" cy="365125"/>
          </a:xfrm>
        </p:spPr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15</a:t>
            </a:fld>
            <a:endParaRPr lang="en-US" altLang="ja-JP"/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542757" y="3542633"/>
            <a:ext cx="529309" cy="529309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7429520" y="2857496"/>
            <a:ext cx="529311" cy="529311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9" name="Oval 13"/>
          <p:cNvSpPr>
            <a:spLocks noChangeArrowheads="1"/>
          </p:cNvSpPr>
          <p:nvPr/>
        </p:nvSpPr>
        <p:spPr bwMode="auto">
          <a:xfrm>
            <a:off x="3685500" y="2185311"/>
            <a:ext cx="529310" cy="529309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2786050" y="1500174"/>
            <a:ext cx="672186" cy="67218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5357818" y="1500174"/>
            <a:ext cx="672186" cy="67218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6400144" y="1500174"/>
            <a:ext cx="672186" cy="67218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右矢印 45"/>
          <p:cNvSpPr/>
          <p:nvPr/>
        </p:nvSpPr>
        <p:spPr>
          <a:xfrm rot="4128706">
            <a:off x="5128488" y="785794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右矢印 47"/>
          <p:cNvSpPr/>
          <p:nvPr/>
        </p:nvSpPr>
        <p:spPr>
          <a:xfrm rot="3202470">
            <a:off x="6111480" y="909316"/>
            <a:ext cx="769372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429124" y="1428736"/>
            <a:ext cx="714380" cy="285752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358082" y="1357298"/>
            <a:ext cx="714380" cy="285752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43306" y="1357298"/>
            <a:ext cx="714380" cy="2857520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143108" y="3429000"/>
            <a:ext cx="5214974" cy="652466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143108" y="2857496"/>
            <a:ext cx="5214974" cy="652466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2143108" y="2214554"/>
            <a:ext cx="5214974" cy="652466"/>
          </a:xfrm>
          <a:prstGeom prst="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 rot="9700867">
            <a:off x="3392357" y="716298"/>
            <a:ext cx="281796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298" name="AutoShape 42"/>
          <p:cNvSpPr>
            <a:spLocks noChangeArrowheads="1"/>
          </p:cNvSpPr>
          <p:nvPr/>
        </p:nvSpPr>
        <p:spPr bwMode="auto">
          <a:xfrm>
            <a:off x="2357422" y="214290"/>
            <a:ext cx="6143668" cy="85725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</a:rPr>
              <a:t>Main </a:t>
            </a:r>
            <a:r>
              <a:rPr lang="en-US" altLang="ja-JP" sz="2800" dirty="0" smtClean="0">
                <a:solidFill>
                  <a:schemeClr val="bg1"/>
                </a:solidFill>
              </a:rPr>
              <a:t>components of </a:t>
            </a:r>
            <a:r>
              <a:rPr lang="en-US" altLang="ja-JP" sz="2800" dirty="0" err="1" smtClean="0">
                <a:solidFill>
                  <a:schemeClr val="bg1"/>
                </a:solidFill>
              </a:rPr>
              <a:t>massless</a:t>
            </a:r>
            <a:r>
              <a:rPr lang="en-US" altLang="ja-JP" sz="2800" dirty="0" smtClean="0">
                <a:solidFill>
                  <a:schemeClr val="bg1"/>
                </a:solidFill>
              </a:rPr>
              <a:t> </a:t>
            </a:r>
            <a:r>
              <a:rPr lang="en-US" altLang="ja-JP" sz="2800" dirty="0">
                <a:solidFill>
                  <a:schemeClr val="bg1"/>
                </a:solidFill>
              </a:rPr>
              <a:t>modes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0" grpId="0" animBg="1"/>
      <p:bldP spid="96271" grpId="0" animBg="1"/>
      <p:bldP spid="96272" grpId="0" animBg="1"/>
      <p:bldP spid="46" grpId="0" animBg="1"/>
      <p:bldP spid="48" grpId="0" animBg="1"/>
      <p:bldP spid="47" grpId="0" animBg="1"/>
      <p:bldP spid="962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16</a:t>
            </a:fld>
            <a:endParaRPr lang="en-US" altLang="ja-JP"/>
          </a:p>
        </p:txBody>
      </p:sp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3376275" y="3321043"/>
          <a:ext cx="2767361" cy="2251097"/>
        </p:xfrm>
        <a:graphic>
          <a:graphicData uri="http://schemas.openxmlformats.org/presentationml/2006/ole">
            <p:oleObj spid="_x0000_s2198530" name="数式" r:id="rId5" imgW="901440" imgH="736560" progId="Equation.3">
              <p:embed/>
            </p:oleObj>
          </a:graphicData>
        </a:graphic>
      </p:graphicFrame>
      <p:grpSp>
        <p:nvGrpSpPr>
          <p:cNvPr id="25" name="グループ化 24"/>
          <p:cNvGrpSpPr/>
          <p:nvPr/>
        </p:nvGrpSpPr>
        <p:grpSpPr>
          <a:xfrm>
            <a:off x="3622325" y="2571744"/>
            <a:ext cx="1378303" cy="799835"/>
            <a:chOff x="3265135" y="2143116"/>
            <a:chExt cx="1378303" cy="799835"/>
          </a:xfrm>
        </p:grpSpPr>
        <p:graphicFrame>
          <p:nvGraphicFramePr>
            <p:cNvPr id="346130" name="Object 18"/>
            <p:cNvGraphicFramePr>
              <a:graphicFrameLocks noChangeAspect="1"/>
            </p:cNvGraphicFramePr>
            <p:nvPr/>
          </p:nvGraphicFramePr>
          <p:xfrm>
            <a:off x="3265135" y="2143119"/>
            <a:ext cx="535041" cy="799832"/>
          </p:xfrm>
          <a:graphic>
            <a:graphicData uri="http://schemas.openxmlformats.org/presentationml/2006/ole">
              <p:oleObj spid="_x0000_s2198531" name="数式" r:id="rId6" imgW="152280" imgH="228600" progId="Equation.3">
                <p:embed/>
              </p:oleObj>
            </a:graphicData>
          </a:graphic>
        </p:graphicFrame>
        <p:graphicFrame>
          <p:nvGraphicFramePr>
            <p:cNvPr id="346131" name="Object 19"/>
            <p:cNvGraphicFramePr>
              <a:graphicFrameLocks noChangeAspect="1"/>
            </p:cNvGraphicFramePr>
            <p:nvPr/>
          </p:nvGraphicFramePr>
          <p:xfrm>
            <a:off x="4064971" y="2143116"/>
            <a:ext cx="578467" cy="799830"/>
          </p:xfrm>
          <a:graphic>
            <a:graphicData uri="http://schemas.openxmlformats.org/presentationml/2006/ole">
              <p:oleObj spid="_x0000_s2198532" name="数式" r:id="rId7" imgW="164880" imgH="228600" progId="Equation.3">
                <p:embed/>
              </p:oleObj>
            </a:graphicData>
          </a:graphic>
        </p:graphicFrame>
      </p:grpSp>
      <p:graphicFrame>
        <p:nvGraphicFramePr>
          <p:cNvPr id="346132" name="Object 20"/>
          <p:cNvGraphicFramePr>
            <a:graphicFrameLocks noChangeAspect="1"/>
          </p:cNvGraphicFramePr>
          <p:nvPr/>
        </p:nvGraphicFramePr>
        <p:xfrm>
          <a:off x="5286380" y="2583228"/>
          <a:ext cx="578467" cy="845772"/>
        </p:xfrm>
        <a:graphic>
          <a:graphicData uri="http://schemas.openxmlformats.org/presentationml/2006/ole">
            <p:oleObj spid="_x0000_s2198533" name="数式" r:id="rId8" imgW="164880" imgH="241200" progId="Equation.3">
              <p:embed/>
            </p:oleObj>
          </a:graphicData>
        </a:graphic>
      </p:graphicFrame>
      <p:graphicFrame>
        <p:nvGraphicFramePr>
          <p:cNvPr id="346133" name="Object 21"/>
          <p:cNvGraphicFramePr>
            <a:graphicFrameLocks noChangeAspect="1"/>
          </p:cNvGraphicFramePr>
          <p:nvPr/>
        </p:nvGraphicFramePr>
        <p:xfrm>
          <a:off x="2597135" y="3357562"/>
          <a:ext cx="758063" cy="755975"/>
        </p:xfrm>
        <a:graphic>
          <a:graphicData uri="http://schemas.openxmlformats.org/presentationml/2006/ole">
            <p:oleObj spid="_x0000_s2198534" name="数式" r:id="rId9" imgW="215640" imgH="215640" progId="Equation.3">
              <p:embed/>
            </p:oleObj>
          </a:graphicData>
        </a:graphic>
      </p:graphicFrame>
      <p:graphicFrame>
        <p:nvGraphicFramePr>
          <p:cNvPr id="346134" name="Object 22"/>
          <p:cNvGraphicFramePr>
            <a:graphicFrameLocks noChangeAspect="1"/>
          </p:cNvGraphicFramePr>
          <p:nvPr/>
        </p:nvGraphicFramePr>
        <p:xfrm>
          <a:off x="2571736" y="4030347"/>
          <a:ext cx="847861" cy="755975"/>
        </p:xfrm>
        <a:graphic>
          <a:graphicData uri="http://schemas.openxmlformats.org/presentationml/2006/ole">
            <p:oleObj spid="_x0000_s2198535" name="数式" r:id="rId10" imgW="241200" imgH="215640" progId="Equation.3">
              <p:embed/>
            </p:oleObj>
          </a:graphicData>
        </a:graphic>
      </p:graphicFrame>
      <p:graphicFrame>
        <p:nvGraphicFramePr>
          <p:cNvPr id="346135" name="Object 23"/>
          <p:cNvGraphicFramePr>
            <a:graphicFrameLocks noChangeAspect="1"/>
          </p:cNvGraphicFramePr>
          <p:nvPr/>
        </p:nvGraphicFramePr>
        <p:xfrm>
          <a:off x="2589198" y="4772311"/>
          <a:ext cx="801918" cy="799829"/>
        </p:xfrm>
        <a:graphic>
          <a:graphicData uri="http://schemas.openxmlformats.org/presentationml/2006/ole">
            <p:oleObj spid="_x0000_s2198536" name="数式" r:id="rId11" imgW="228600" imgH="228600" progId="Equation.3">
              <p:embed/>
            </p:oleObj>
          </a:graphicData>
        </a:graphic>
      </p:graphicFrame>
      <p:grpSp>
        <p:nvGrpSpPr>
          <p:cNvPr id="29" name="グループ化 28"/>
          <p:cNvGrpSpPr/>
          <p:nvPr/>
        </p:nvGrpSpPr>
        <p:grpSpPr>
          <a:xfrm>
            <a:off x="1785918" y="642918"/>
            <a:ext cx="5715040" cy="1428760"/>
            <a:chOff x="2357422" y="357166"/>
            <a:chExt cx="5715040" cy="1428760"/>
          </a:xfrm>
        </p:grpSpPr>
        <p:sp>
          <p:nvSpPr>
            <p:cNvPr id="31" name="円形吹き出し 30"/>
            <p:cNvSpPr/>
            <p:nvPr/>
          </p:nvSpPr>
          <p:spPr>
            <a:xfrm>
              <a:off x="2357422" y="357166"/>
              <a:ext cx="5715040" cy="1428760"/>
            </a:xfrm>
            <a:prstGeom prst="wedgeEllipseCallout">
              <a:avLst>
                <a:gd name="adj1" fmla="val -24416"/>
                <a:gd name="adj2" fmla="val 408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755153" name="Object 17"/>
            <p:cNvGraphicFramePr>
              <a:graphicFrameLocks noChangeAspect="1"/>
            </p:cNvGraphicFramePr>
            <p:nvPr/>
          </p:nvGraphicFramePr>
          <p:xfrm>
            <a:off x="2916259" y="714356"/>
            <a:ext cx="4799013" cy="642937"/>
          </p:xfrm>
          <a:graphic>
            <a:graphicData uri="http://schemas.openxmlformats.org/presentationml/2006/ole">
              <p:oleObj spid="_x0000_s2198544" name="数式" r:id="rId12" imgW="1790640" imgH="241200" progId="Equation.3">
                <p:embed/>
              </p:oleObj>
            </a:graphicData>
          </a:graphic>
        </p:graphicFrame>
      </p:grpSp>
      <p:sp>
        <p:nvSpPr>
          <p:cNvPr id="21" name="正方形/長方形 20"/>
          <p:cNvSpPr/>
          <p:nvPr/>
        </p:nvSpPr>
        <p:spPr>
          <a:xfrm>
            <a:off x="5143503" y="2643182"/>
            <a:ext cx="714381" cy="27860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5221297" y="2571744"/>
            <a:ext cx="779463" cy="2881318"/>
            <a:chOff x="4864107" y="2143116"/>
            <a:chExt cx="779463" cy="2881318"/>
          </a:xfrm>
        </p:grpSpPr>
        <p:graphicFrame>
          <p:nvGraphicFramePr>
            <p:cNvPr id="2198545" name="Object 17"/>
            <p:cNvGraphicFramePr>
              <a:graphicFrameLocks noChangeAspect="1"/>
            </p:cNvGraphicFramePr>
            <p:nvPr/>
          </p:nvGraphicFramePr>
          <p:xfrm>
            <a:off x="4864107" y="2928934"/>
            <a:ext cx="779463" cy="2095500"/>
          </p:xfrm>
          <a:graphic>
            <a:graphicData uri="http://schemas.openxmlformats.org/presentationml/2006/ole">
              <p:oleObj spid="_x0000_s2198545" name="数式" r:id="rId13" imgW="253800" imgH="685800" progId="Equation.3">
                <p:embed/>
              </p:oleObj>
            </a:graphicData>
          </a:graphic>
        </p:graphicFrame>
        <p:graphicFrame>
          <p:nvGraphicFramePr>
            <p:cNvPr id="2198547" name="Object 19"/>
            <p:cNvGraphicFramePr>
              <a:graphicFrameLocks noChangeAspect="1"/>
            </p:cNvGraphicFramePr>
            <p:nvPr/>
          </p:nvGraphicFramePr>
          <p:xfrm>
            <a:off x="4929190" y="2143116"/>
            <a:ext cx="581025" cy="800100"/>
          </p:xfrm>
          <a:graphic>
            <a:graphicData uri="http://schemas.openxmlformats.org/presentationml/2006/ole">
              <p:oleObj spid="_x0000_s2198547" name="数式" r:id="rId14" imgW="164880" imgH="228600" progId="Equation.3">
                <p:embed/>
              </p:oleObj>
            </a:graphicData>
          </a:graphic>
        </p:graphicFrame>
      </p:grpSp>
      <p:grpSp>
        <p:nvGrpSpPr>
          <p:cNvPr id="27" name="グループ化 26"/>
          <p:cNvGrpSpPr/>
          <p:nvPr/>
        </p:nvGrpSpPr>
        <p:grpSpPr>
          <a:xfrm>
            <a:off x="3614743" y="2553854"/>
            <a:ext cx="2314579" cy="875146"/>
            <a:chOff x="6043636" y="2571744"/>
            <a:chExt cx="2314579" cy="875146"/>
          </a:xfrm>
        </p:grpSpPr>
        <p:sp>
          <p:nvSpPr>
            <p:cNvPr id="26" name="正方形/長方形 25"/>
            <p:cNvSpPr/>
            <p:nvPr/>
          </p:nvSpPr>
          <p:spPr>
            <a:xfrm>
              <a:off x="6143636" y="2571744"/>
              <a:ext cx="2214579" cy="77629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46137" name="Object 25"/>
            <p:cNvGraphicFramePr>
              <a:graphicFrameLocks noChangeAspect="1"/>
            </p:cNvGraphicFramePr>
            <p:nvPr/>
          </p:nvGraphicFramePr>
          <p:xfrm>
            <a:off x="6043636" y="2571744"/>
            <a:ext cx="671505" cy="803708"/>
          </p:xfrm>
          <a:graphic>
            <a:graphicData uri="http://schemas.openxmlformats.org/presentationml/2006/ole">
              <p:oleObj spid="_x0000_s2198537" name="数式" r:id="rId15" imgW="190440" imgH="228600" progId="Equation.3">
                <p:embed/>
              </p:oleObj>
            </a:graphicData>
          </a:graphic>
        </p:graphicFrame>
        <p:graphicFrame>
          <p:nvGraphicFramePr>
            <p:cNvPr id="346138" name="Object 26"/>
            <p:cNvGraphicFramePr>
              <a:graphicFrameLocks noChangeAspect="1"/>
            </p:cNvGraphicFramePr>
            <p:nvPr/>
          </p:nvGraphicFramePr>
          <p:xfrm>
            <a:off x="7658147" y="2571744"/>
            <a:ext cx="671505" cy="803708"/>
          </p:xfrm>
          <a:graphic>
            <a:graphicData uri="http://schemas.openxmlformats.org/presentationml/2006/ole">
              <p:oleObj spid="_x0000_s2198538" name="数式" r:id="rId16" imgW="190440" imgH="228600" progId="Equation.3">
                <p:embed/>
              </p:oleObj>
            </a:graphicData>
          </a:graphic>
        </p:graphicFrame>
        <p:graphicFrame>
          <p:nvGraphicFramePr>
            <p:cNvPr id="346139" name="Object 27"/>
            <p:cNvGraphicFramePr>
              <a:graphicFrameLocks noChangeAspect="1"/>
            </p:cNvGraphicFramePr>
            <p:nvPr/>
          </p:nvGraphicFramePr>
          <p:xfrm>
            <a:off x="6872329" y="2597017"/>
            <a:ext cx="671505" cy="849873"/>
          </p:xfrm>
          <a:graphic>
            <a:graphicData uri="http://schemas.openxmlformats.org/presentationml/2006/ole">
              <p:oleObj spid="_x0000_s2198539" name="数式" r:id="rId17" imgW="190440" imgH="241200" progId="Equation.3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557417-43D8-4BBF-953A-3C2A0026683C}" type="slidenum">
              <a:rPr lang="ja-JP" altLang="en-US"/>
              <a:pPr/>
              <a:t>17</a:t>
            </a:fld>
            <a:endParaRPr lang="en-US" altLang="ja-JP" dirty="0"/>
          </a:p>
        </p:txBody>
      </p:sp>
      <p:grpSp>
        <p:nvGrpSpPr>
          <p:cNvPr id="3" name="グループ化 11"/>
          <p:cNvGrpSpPr/>
          <p:nvPr/>
        </p:nvGrpSpPr>
        <p:grpSpPr>
          <a:xfrm>
            <a:off x="214282" y="2960339"/>
            <a:ext cx="3865561" cy="2468912"/>
            <a:chOff x="2500088" y="3214687"/>
            <a:chExt cx="2540211" cy="1622419"/>
          </a:xfrm>
        </p:grpSpPr>
        <p:graphicFrame>
          <p:nvGraphicFramePr>
            <p:cNvPr id="98307" name="Object 3"/>
            <p:cNvGraphicFramePr>
              <a:graphicFrameLocks noChangeAspect="1"/>
            </p:cNvGraphicFramePr>
            <p:nvPr/>
          </p:nvGraphicFramePr>
          <p:xfrm>
            <a:off x="2500088" y="3571694"/>
            <a:ext cx="2540211" cy="1265412"/>
          </p:xfrm>
          <a:graphic>
            <a:graphicData uri="http://schemas.openxmlformats.org/presentationml/2006/ole">
              <p:oleObj spid="_x0000_s1584130" name="数式" r:id="rId4" imgW="1473120" imgH="736560" progId="Equation.3">
                <p:embed/>
              </p:oleObj>
            </a:graphicData>
          </a:graphic>
        </p:graphicFrame>
        <p:graphicFrame>
          <p:nvGraphicFramePr>
            <p:cNvPr id="98314" name="Object 10"/>
            <p:cNvGraphicFramePr>
              <a:graphicFrameLocks noChangeAspect="1"/>
            </p:cNvGraphicFramePr>
            <p:nvPr/>
          </p:nvGraphicFramePr>
          <p:xfrm>
            <a:off x="4143372" y="3214687"/>
            <a:ext cx="328612" cy="304800"/>
          </p:xfrm>
          <a:graphic>
            <a:graphicData uri="http://schemas.openxmlformats.org/presentationml/2006/ole">
              <p:oleObj spid="_x0000_s1584132" name="数式" r:id="rId5" imgW="190440" imgH="177480" progId="Equation.3">
                <p:embed/>
              </p:oleObj>
            </a:graphicData>
          </a:graphic>
        </p:graphicFrame>
      </p:grpSp>
      <p:grpSp>
        <p:nvGrpSpPr>
          <p:cNvPr id="4" name="グループ化 13"/>
          <p:cNvGrpSpPr/>
          <p:nvPr/>
        </p:nvGrpSpPr>
        <p:grpSpPr>
          <a:xfrm>
            <a:off x="4479894" y="2928938"/>
            <a:ext cx="4386262" cy="2500310"/>
            <a:chOff x="5715505" y="3214689"/>
            <a:chExt cx="2882384" cy="1643051"/>
          </a:xfrm>
        </p:grpSpPr>
        <p:graphicFrame>
          <p:nvGraphicFramePr>
            <p:cNvPr id="98308" name="Object 4"/>
            <p:cNvGraphicFramePr>
              <a:graphicFrameLocks noChangeAspect="1"/>
            </p:cNvGraphicFramePr>
            <p:nvPr/>
          </p:nvGraphicFramePr>
          <p:xfrm>
            <a:off x="5715505" y="3594416"/>
            <a:ext cx="2882384" cy="1263324"/>
          </p:xfrm>
          <a:graphic>
            <a:graphicData uri="http://schemas.openxmlformats.org/presentationml/2006/ole">
              <p:oleObj spid="_x0000_s1584131" name="数式" r:id="rId6" imgW="1676160" imgH="736560" progId="Equation.3">
                <p:embed/>
              </p:oleObj>
            </a:graphicData>
          </a:graphic>
        </p:graphicFrame>
        <p:graphicFrame>
          <p:nvGraphicFramePr>
            <p:cNvPr id="98315" name="Object 11"/>
            <p:cNvGraphicFramePr>
              <a:graphicFrameLocks noChangeAspect="1"/>
            </p:cNvGraphicFramePr>
            <p:nvPr/>
          </p:nvGraphicFramePr>
          <p:xfrm>
            <a:off x="7653806" y="3214689"/>
            <a:ext cx="306703" cy="347388"/>
          </p:xfrm>
          <a:graphic>
            <a:graphicData uri="http://schemas.openxmlformats.org/presentationml/2006/ole">
              <p:oleObj spid="_x0000_s1584133" name="数式" r:id="rId7" imgW="177480" imgH="203040" progId="Equation.3">
                <p:embed/>
              </p:oleObj>
            </a:graphicData>
          </a:graphic>
        </p:graphicFrame>
      </p:grpSp>
      <p:cxnSp>
        <p:nvCxnSpPr>
          <p:cNvPr id="17" name="直線コネクタ 16"/>
          <p:cNvCxnSpPr/>
          <p:nvPr/>
        </p:nvCxnSpPr>
        <p:spPr>
          <a:xfrm rot="5400000">
            <a:off x="2043859" y="3321843"/>
            <a:ext cx="450059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5362" y="1428736"/>
            <a:ext cx="24429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Up-type quark</a:t>
            </a:r>
            <a:endParaRPr 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4288" y="1115311"/>
            <a:ext cx="2914259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Down-type quark</a:t>
            </a:r>
          </a:p>
          <a:p>
            <a:pPr algn="ctr"/>
            <a:r>
              <a:rPr lang="en-US" sz="2800" dirty="0" smtClean="0"/>
              <a:t>&amp;</a:t>
            </a:r>
          </a:p>
          <a:p>
            <a:pPr algn="ctr"/>
            <a:r>
              <a:rPr lang="en-US" sz="2800" dirty="0" smtClean="0"/>
              <a:t>Charged lepton</a:t>
            </a:r>
            <a:endParaRPr lang="en-US" sz="2800" dirty="0"/>
          </a:p>
        </p:txBody>
      </p:sp>
      <p:cxnSp>
        <p:nvCxnSpPr>
          <p:cNvPr id="22" name="直線コネクタ 21"/>
          <p:cNvCxnSpPr/>
          <p:nvPr/>
        </p:nvCxnSpPr>
        <p:spPr>
          <a:xfrm rot="10800000">
            <a:off x="277812" y="2714620"/>
            <a:ext cx="865190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形吹き出し 15"/>
          <p:cNvSpPr/>
          <p:nvPr/>
        </p:nvSpPr>
        <p:spPr>
          <a:xfrm>
            <a:off x="642910" y="5572140"/>
            <a:ext cx="2786082" cy="1143008"/>
          </a:xfrm>
          <a:prstGeom prst="wedgeEllipseCallout">
            <a:avLst>
              <a:gd name="adj1" fmla="val 19713"/>
              <a:gd name="adj2" fmla="val -70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角丸四角形 13"/>
          <p:cNvSpPr/>
          <p:nvPr/>
        </p:nvSpPr>
        <p:spPr>
          <a:xfrm>
            <a:off x="1000100" y="5786454"/>
            <a:ext cx="2000264" cy="7858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solidFill>
                  <a:schemeClr val="bg1"/>
                </a:solidFill>
              </a:rPr>
              <a:t>~Y</a:t>
            </a:r>
            <a:r>
              <a:rPr lang="en-US" sz="4400" i="1" baseline="30000" dirty="0" smtClean="0">
                <a:solidFill>
                  <a:schemeClr val="bg1"/>
                </a:solidFill>
              </a:rPr>
              <a:t>H</a:t>
            </a:r>
            <a:r>
              <a:rPr lang="en-US" sz="4400" i="1" dirty="0" smtClean="0">
                <a:solidFill>
                  <a:schemeClr val="bg1"/>
                </a:solidFill>
              </a:rPr>
              <a:t>~Y</a:t>
            </a:r>
            <a:r>
              <a:rPr lang="en-US" sz="4400" i="1" baseline="30000" dirty="0" smtClean="0">
                <a:solidFill>
                  <a:schemeClr val="bg1"/>
                </a:solidFill>
              </a:rPr>
              <a:t>C</a:t>
            </a:r>
            <a:endParaRPr lang="en-US" sz="2400" i="1" baseline="30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557417-43D8-4BBF-953A-3C2A0026683C}" type="slidenum">
              <a:rPr lang="ja-JP" altLang="en-US"/>
              <a:pPr/>
              <a:t>18</a:t>
            </a:fld>
            <a:endParaRPr lang="en-US" altLang="ja-JP" dirty="0"/>
          </a:p>
        </p:txBody>
      </p:sp>
      <p:grpSp>
        <p:nvGrpSpPr>
          <p:cNvPr id="2" name="グループ化 11"/>
          <p:cNvGrpSpPr/>
          <p:nvPr/>
        </p:nvGrpSpPr>
        <p:grpSpPr>
          <a:xfrm>
            <a:off x="314325" y="2960339"/>
            <a:ext cx="3665538" cy="2468912"/>
            <a:chOff x="2565830" y="3214687"/>
            <a:chExt cx="2408768" cy="1622419"/>
          </a:xfrm>
        </p:grpSpPr>
        <p:graphicFrame>
          <p:nvGraphicFramePr>
            <p:cNvPr id="98307" name="Object 3"/>
            <p:cNvGraphicFramePr>
              <a:graphicFrameLocks noChangeAspect="1"/>
            </p:cNvGraphicFramePr>
            <p:nvPr/>
          </p:nvGraphicFramePr>
          <p:xfrm>
            <a:off x="2565830" y="3571694"/>
            <a:ext cx="2408768" cy="1265412"/>
          </p:xfrm>
          <a:graphic>
            <a:graphicData uri="http://schemas.openxmlformats.org/presentationml/2006/ole">
              <p:oleObj spid="_x0000_s1921026" name="数式" r:id="rId4" imgW="1396800" imgH="736560" progId="Equation.3">
                <p:embed/>
              </p:oleObj>
            </a:graphicData>
          </a:graphic>
        </p:graphicFrame>
        <p:graphicFrame>
          <p:nvGraphicFramePr>
            <p:cNvPr id="98314" name="Object 10"/>
            <p:cNvGraphicFramePr>
              <a:graphicFrameLocks noChangeAspect="1"/>
            </p:cNvGraphicFramePr>
            <p:nvPr/>
          </p:nvGraphicFramePr>
          <p:xfrm>
            <a:off x="4143372" y="3214687"/>
            <a:ext cx="328612" cy="304800"/>
          </p:xfrm>
          <a:graphic>
            <a:graphicData uri="http://schemas.openxmlformats.org/presentationml/2006/ole">
              <p:oleObj spid="_x0000_s1921028" name="数式" r:id="rId5" imgW="190440" imgH="177480" progId="Equation.3">
                <p:embed/>
              </p:oleObj>
            </a:graphicData>
          </a:graphic>
        </p:graphicFrame>
      </p:grpSp>
      <p:grpSp>
        <p:nvGrpSpPr>
          <p:cNvPr id="3" name="グループ化 13"/>
          <p:cNvGrpSpPr/>
          <p:nvPr/>
        </p:nvGrpSpPr>
        <p:grpSpPr>
          <a:xfrm>
            <a:off x="4479894" y="2928938"/>
            <a:ext cx="4386262" cy="2500310"/>
            <a:chOff x="5715505" y="3214689"/>
            <a:chExt cx="2882384" cy="1643051"/>
          </a:xfrm>
        </p:grpSpPr>
        <p:graphicFrame>
          <p:nvGraphicFramePr>
            <p:cNvPr id="98308" name="Object 4"/>
            <p:cNvGraphicFramePr>
              <a:graphicFrameLocks noChangeAspect="1"/>
            </p:cNvGraphicFramePr>
            <p:nvPr/>
          </p:nvGraphicFramePr>
          <p:xfrm>
            <a:off x="5715505" y="3594416"/>
            <a:ext cx="2882384" cy="1263324"/>
          </p:xfrm>
          <a:graphic>
            <a:graphicData uri="http://schemas.openxmlformats.org/presentationml/2006/ole">
              <p:oleObj spid="_x0000_s1921027" name="数式" r:id="rId6" imgW="1676160" imgH="736560" progId="Equation.3">
                <p:embed/>
              </p:oleObj>
            </a:graphicData>
          </a:graphic>
        </p:graphicFrame>
        <p:graphicFrame>
          <p:nvGraphicFramePr>
            <p:cNvPr id="98315" name="Object 11"/>
            <p:cNvGraphicFramePr>
              <a:graphicFrameLocks noChangeAspect="1"/>
            </p:cNvGraphicFramePr>
            <p:nvPr/>
          </p:nvGraphicFramePr>
          <p:xfrm>
            <a:off x="7653806" y="3214689"/>
            <a:ext cx="306703" cy="347388"/>
          </p:xfrm>
          <a:graphic>
            <a:graphicData uri="http://schemas.openxmlformats.org/presentationml/2006/ole">
              <p:oleObj spid="_x0000_s1921029" name="数式" r:id="rId7" imgW="177480" imgH="203040" progId="Equation.3">
                <p:embed/>
              </p:oleObj>
            </a:graphicData>
          </a:graphic>
        </p:graphicFrame>
      </p:grpSp>
      <p:cxnSp>
        <p:nvCxnSpPr>
          <p:cNvPr id="17" name="直線コネクタ 16"/>
          <p:cNvCxnSpPr/>
          <p:nvPr/>
        </p:nvCxnSpPr>
        <p:spPr>
          <a:xfrm rot="5400000">
            <a:off x="2043859" y="3321843"/>
            <a:ext cx="450059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5362" y="1428736"/>
            <a:ext cx="24429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Up-type quark</a:t>
            </a:r>
            <a:endParaRPr 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4288" y="1115311"/>
            <a:ext cx="2914259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Down-type quark</a:t>
            </a:r>
          </a:p>
          <a:p>
            <a:pPr algn="ctr"/>
            <a:r>
              <a:rPr lang="en-US" sz="2800" dirty="0" smtClean="0"/>
              <a:t>&amp;</a:t>
            </a:r>
          </a:p>
          <a:p>
            <a:pPr algn="ctr"/>
            <a:r>
              <a:rPr lang="en-US" sz="2800" dirty="0" smtClean="0"/>
              <a:t>Charged lepton</a:t>
            </a:r>
            <a:endParaRPr lang="en-US" sz="2800" dirty="0"/>
          </a:p>
        </p:txBody>
      </p:sp>
      <p:cxnSp>
        <p:nvCxnSpPr>
          <p:cNvPr id="22" name="直線コネクタ 21"/>
          <p:cNvCxnSpPr/>
          <p:nvPr/>
        </p:nvCxnSpPr>
        <p:spPr>
          <a:xfrm rot="10800000">
            <a:off x="277812" y="2714620"/>
            <a:ext cx="865190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角丸四角形吹き出し 35"/>
          <p:cNvSpPr/>
          <p:nvPr/>
        </p:nvSpPr>
        <p:spPr>
          <a:xfrm>
            <a:off x="6072198" y="5459558"/>
            <a:ext cx="2571768" cy="684086"/>
          </a:xfrm>
          <a:prstGeom prst="wedgeRoundRectCallout">
            <a:avLst>
              <a:gd name="adj1" fmla="val -6018"/>
              <a:gd name="adj2" fmla="val -775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Mild hierarchy</a:t>
            </a:r>
            <a:endParaRPr lang="en-US" sz="2800" dirty="0"/>
          </a:p>
        </p:txBody>
      </p:sp>
      <p:sp>
        <p:nvSpPr>
          <p:cNvPr id="37" name="角丸四角形吹き出し 36"/>
          <p:cNvSpPr/>
          <p:nvPr/>
        </p:nvSpPr>
        <p:spPr>
          <a:xfrm>
            <a:off x="1285852" y="5459558"/>
            <a:ext cx="2643206" cy="684086"/>
          </a:xfrm>
          <a:prstGeom prst="wedgeRoundRectCallout">
            <a:avLst>
              <a:gd name="adj1" fmla="val -6018"/>
              <a:gd name="adj2" fmla="val -775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Strong hierarchy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557417-43D8-4BBF-953A-3C2A0026683C}" type="slidenum">
              <a:rPr lang="ja-JP" altLang="en-US"/>
              <a:pPr/>
              <a:t>19</a:t>
            </a:fld>
            <a:endParaRPr lang="en-US" altLang="ja-JP" dirty="0"/>
          </a:p>
        </p:txBody>
      </p:sp>
      <p:grpSp>
        <p:nvGrpSpPr>
          <p:cNvPr id="2" name="グループ化 11"/>
          <p:cNvGrpSpPr/>
          <p:nvPr/>
        </p:nvGrpSpPr>
        <p:grpSpPr>
          <a:xfrm>
            <a:off x="214282" y="2960339"/>
            <a:ext cx="3865561" cy="2468912"/>
            <a:chOff x="2500088" y="3214687"/>
            <a:chExt cx="2540211" cy="1622419"/>
          </a:xfrm>
        </p:grpSpPr>
        <p:graphicFrame>
          <p:nvGraphicFramePr>
            <p:cNvPr id="98307" name="Object 3"/>
            <p:cNvGraphicFramePr>
              <a:graphicFrameLocks noChangeAspect="1"/>
            </p:cNvGraphicFramePr>
            <p:nvPr/>
          </p:nvGraphicFramePr>
          <p:xfrm>
            <a:off x="2500088" y="3571694"/>
            <a:ext cx="2540211" cy="1265412"/>
          </p:xfrm>
          <a:graphic>
            <a:graphicData uri="http://schemas.openxmlformats.org/presentationml/2006/ole">
              <p:oleObj spid="_x0000_s1812482" name="数式" r:id="rId5" imgW="1473120" imgH="736560" progId="Equation.3">
                <p:embed/>
              </p:oleObj>
            </a:graphicData>
          </a:graphic>
        </p:graphicFrame>
        <p:graphicFrame>
          <p:nvGraphicFramePr>
            <p:cNvPr id="98314" name="Object 10"/>
            <p:cNvGraphicFramePr>
              <a:graphicFrameLocks noChangeAspect="1"/>
            </p:cNvGraphicFramePr>
            <p:nvPr/>
          </p:nvGraphicFramePr>
          <p:xfrm>
            <a:off x="4143372" y="3214687"/>
            <a:ext cx="328612" cy="304800"/>
          </p:xfrm>
          <a:graphic>
            <a:graphicData uri="http://schemas.openxmlformats.org/presentationml/2006/ole">
              <p:oleObj spid="_x0000_s1812484" name="数式" r:id="rId6" imgW="190440" imgH="177480" progId="Equation.3">
                <p:embed/>
              </p:oleObj>
            </a:graphicData>
          </a:graphic>
        </p:graphicFrame>
      </p:grpSp>
      <p:grpSp>
        <p:nvGrpSpPr>
          <p:cNvPr id="3" name="グループ化 13"/>
          <p:cNvGrpSpPr/>
          <p:nvPr/>
        </p:nvGrpSpPr>
        <p:grpSpPr>
          <a:xfrm>
            <a:off x="4479894" y="2928934"/>
            <a:ext cx="4386262" cy="2500315"/>
            <a:chOff x="5715505" y="3214686"/>
            <a:chExt cx="2882384" cy="1643054"/>
          </a:xfrm>
        </p:grpSpPr>
        <p:graphicFrame>
          <p:nvGraphicFramePr>
            <p:cNvPr id="98308" name="Object 4"/>
            <p:cNvGraphicFramePr>
              <a:graphicFrameLocks noChangeAspect="1"/>
            </p:cNvGraphicFramePr>
            <p:nvPr/>
          </p:nvGraphicFramePr>
          <p:xfrm>
            <a:off x="5715505" y="3594416"/>
            <a:ext cx="2882384" cy="1263324"/>
          </p:xfrm>
          <a:graphic>
            <a:graphicData uri="http://schemas.openxmlformats.org/presentationml/2006/ole">
              <p:oleObj spid="_x0000_s1812483" name="数式" r:id="rId7" imgW="1676160" imgH="736560" progId="Equation.3">
                <p:embed/>
              </p:oleObj>
            </a:graphicData>
          </a:graphic>
        </p:graphicFrame>
        <p:graphicFrame>
          <p:nvGraphicFramePr>
            <p:cNvPr id="98315" name="Object 11"/>
            <p:cNvGraphicFramePr>
              <a:graphicFrameLocks noChangeAspect="1"/>
            </p:cNvGraphicFramePr>
            <p:nvPr/>
          </p:nvGraphicFramePr>
          <p:xfrm>
            <a:off x="7697788" y="3214686"/>
            <a:ext cx="219075" cy="347662"/>
          </p:xfrm>
          <a:graphic>
            <a:graphicData uri="http://schemas.openxmlformats.org/presentationml/2006/ole">
              <p:oleObj spid="_x0000_s1812485" name="数式" r:id="rId8" imgW="126720" imgH="203040" progId="Equation.3">
                <p:embed/>
              </p:oleObj>
            </a:graphicData>
          </a:graphic>
        </p:graphicFrame>
      </p:grpSp>
      <p:cxnSp>
        <p:nvCxnSpPr>
          <p:cNvPr id="17" name="直線コネクタ 16"/>
          <p:cNvCxnSpPr/>
          <p:nvPr/>
        </p:nvCxnSpPr>
        <p:spPr>
          <a:xfrm rot="5400000">
            <a:off x="2043859" y="3321843"/>
            <a:ext cx="450059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5362" y="1428736"/>
            <a:ext cx="24429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Up-type quark</a:t>
            </a:r>
            <a:endParaRPr 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4288" y="1115311"/>
            <a:ext cx="2914259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Down-type quark</a:t>
            </a:r>
          </a:p>
          <a:p>
            <a:pPr algn="ctr"/>
            <a:r>
              <a:rPr lang="en-US" sz="2800" dirty="0" smtClean="0"/>
              <a:t>&amp;</a:t>
            </a:r>
          </a:p>
          <a:p>
            <a:pPr algn="ctr"/>
            <a:r>
              <a:rPr lang="en-US" sz="2800" dirty="0" smtClean="0"/>
              <a:t>Charged lepton</a:t>
            </a:r>
            <a:endParaRPr lang="en-US" sz="2800" dirty="0"/>
          </a:p>
        </p:txBody>
      </p:sp>
      <p:cxnSp>
        <p:nvCxnSpPr>
          <p:cNvPr id="22" name="直線コネクタ 21"/>
          <p:cNvCxnSpPr/>
          <p:nvPr/>
        </p:nvCxnSpPr>
        <p:spPr>
          <a:xfrm rot="10800000">
            <a:off x="277812" y="2714620"/>
            <a:ext cx="865190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左カーブ矢印 13"/>
          <p:cNvSpPr/>
          <p:nvPr/>
        </p:nvSpPr>
        <p:spPr>
          <a:xfrm rot="5400000">
            <a:off x="3072655" y="4999783"/>
            <a:ext cx="285752" cy="858962"/>
          </a:xfrm>
          <a:prstGeom prst="curvedLeftArrow">
            <a:avLst>
              <a:gd name="adj1" fmla="val 25000"/>
              <a:gd name="adj2" fmla="val 50000"/>
              <a:gd name="adj3" fmla="val 489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左カーブ矢印 15"/>
          <p:cNvSpPr/>
          <p:nvPr/>
        </p:nvSpPr>
        <p:spPr>
          <a:xfrm rot="5400000">
            <a:off x="2714612" y="4643446"/>
            <a:ext cx="285752" cy="1571636"/>
          </a:xfrm>
          <a:prstGeom prst="curvedLeftArrow">
            <a:avLst>
              <a:gd name="adj1" fmla="val 25000"/>
              <a:gd name="adj2" fmla="val 50000"/>
              <a:gd name="adj3" fmla="val 489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左カーブ矢印 17"/>
          <p:cNvSpPr/>
          <p:nvPr/>
        </p:nvSpPr>
        <p:spPr>
          <a:xfrm rot="5400000">
            <a:off x="2358275" y="4342547"/>
            <a:ext cx="285752" cy="858962"/>
          </a:xfrm>
          <a:prstGeom prst="curvedLeftArrow">
            <a:avLst>
              <a:gd name="adj1" fmla="val 25000"/>
              <a:gd name="adj2" fmla="val 50000"/>
              <a:gd name="adj3" fmla="val 489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2285984" y="4357694"/>
            <a:ext cx="485772" cy="485772"/>
            <a:chOff x="1214414" y="5929330"/>
            <a:chExt cx="485772" cy="485772"/>
          </a:xfrm>
          <a:solidFill>
            <a:srgbClr val="008000"/>
          </a:solidFill>
        </p:grpSpPr>
        <p:sp>
          <p:nvSpPr>
            <p:cNvPr id="21" name="円/楕円 20"/>
            <p:cNvSpPr/>
            <p:nvPr/>
          </p:nvSpPr>
          <p:spPr>
            <a:xfrm>
              <a:off x="1214414" y="5929330"/>
              <a:ext cx="485772" cy="4857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12489" name="Object 9"/>
            <p:cNvGraphicFramePr>
              <a:graphicFrameLocks noChangeAspect="1"/>
            </p:cNvGraphicFramePr>
            <p:nvPr/>
          </p:nvGraphicFramePr>
          <p:xfrm>
            <a:off x="1276329" y="5929330"/>
            <a:ext cx="366713" cy="466725"/>
          </p:xfrm>
          <a:graphic>
            <a:graphicData uri="http://schemas.openxmlformats.org/presentationml/2006/ole">
              <p:oleObj spid="_x0000_s1812489" name="数式" r:id="rId9" imgW="139680" imgH="177480" progId="Equation.3">
                <p:embed/>
              </p:oleObj>
            </a:graphicData>
          </a:graphic>
        </p:graphicFrame>
      </p:grpSp>
      <p:grpSp>
        <p:nvGrpSpPr>
          <p:cNvPr id="26" name="グループ化 25"/>
          <p:cNvGrpSpPr/>
          <p:nvPr/>
        </p:nvGrpSpPr>
        <p:grpSpPr>
          <a:xfrm>
            <a:off x="2285984" y="5000636"/>
            <a:ext cx="500066" cy="531813"/>
            <a:chOff x="2071670" y="6072206"/>
            <a:chExt cx="500066" cy="531813"/>
          </a:xfrm>
          <a:solidFill>
            <a:srgbClr val="008000"/>
          </a:solidFill>
        </p:grpSpPr>
        <p:sp>
          <p:nvSpPr>
            <p:cNvPr id="23" name="円/楕円 22"/>
            <p:cNvSpPr/>
            <p:nvPr/>
          </p:nvSpPr>
          <p:spPr>
            <a:xfrm>
              <a:off x="2085964" y="6081730"/>
              <a:ext cx="485772" cy="4857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12488" name="Object 8"/>
            <p:cNvGraphicFramePr>
              <a:graphicFrameLocks noChangeAspect="1"/>
            </p:cNvGraphicFramePr>
            <p:nvPr/>
          </p:nvGraphicFramePr>
          <p:xfrm>
            <a:off x="2071670" y="6072206"/>
            <a:ext cx="433387" cy="531813"/>
          </p:xfrm>
          <a:graphic>
            <a:graphicData uri="http://schemas.openxmlformats.org/presentationml/2006/ole">
              <p:oleObj spid="_x0000_s1812488" name="数式" r:id="rId10" imgW="164880" imgH="203040" progId="Equation.3">
                <p:embed/>
              </p:oleObj>
            </a:graphicData>
          </a:graphic>
        </p:graphicFrame>
      </p:grpSp>
      <p:grpSp>
        <p:nvGrpSpPr>
          <p:cNvPr id="25" name="グループ化 24"/>
          <p:cNvGrpSpPr/>
          <p:nvPr/>
        </p:nvGrpSpPr>
        <p:grpSpPr>
          <a:xfrm>
            <a:off x="3000364" y="5010160"/>
            <a:ext cx="485772" cy="561980"/>
            <a:chOff x="2857488" y="6081730"/>
            <a:chExt cx="485772" cy="561980"/>
          </a:xfrm>
          <a:solidFill>
            <a:srgbClr val="008000"/>
          </a:solidFill>
        </p:grpSpPr>
        <p:sp>
          <p:nvSpPr>
            <p:cNvPr id="24" name="円/楕円 23"/>
            <p:cNvSpPr/>
            <p:nvPr/>
          </p:nvSpPr>
          <p:spPr>
            <a:xfrm>
              <a:off x="2857488" y="6081730"/>
              <a:ext cx="485772" cy="4857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12486" name="Object 6"/>
            <p:cNvGraphicFramePr>
              <a:graphicFrameLocks noChangeAspect="1"/>
            </p:cNvGraphicFramePr>
            <p:nvPr/>
          </p:nvGraphicFramePr>
          <p:xfrm>
            <a:off x="2857488" y="6111897"/>
            <a:ext cx="466725" cy="531813"/>
          </p:xfrm>
          <a:graphic>
            <a:graphicData uri="http://schemas.openxmlformats.org/presentationml/2006/ole">
              <p:oleObj spid="_x0000_s1812486" name="数式" r:id="rId11" imgW="177480" imgH="203040" progId="Equation.3">
                <p:embed/>
              </p:oleObj>
            </a:graphicData>
          </a:graphic>
        </p:graphicFrame>
      </p:grpSp>
      <p:sp>
        <p:nvSpPr>
          <p:cNvPr id="31" name="左矢印 30"/>
          <p:cNvSpPr/>
          <p:nvPr/>
        </p:nvSpPr>
        <p:spPr>
          <a:xfrm>
            <a:off x="3428992" y="1857364"/>
            <a:ext cx="5143536" cy="3000396"/>
          </a:xfrm>
          <a:prstGeom prst="leftArrow">
            <a:avLst>
              <a:gd name="adj1" fmla="val 71468"/>
              <a:gd name="adj2" fmla="val 26721"/>
            </a:avLst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4786314" y="2500306"/>
          <a:ext cx="2521243" cy="1714512"/>
        </p:xfrm>
        <a:graphic>
          <a:graphicData uri="http://schemas.openxmlformats.org/presentationml/2006/ole">
            <p:oleObj spid="_x0000_s1812491" name="数式" r:id="rId12" imgW="1079280" imgH="736560" progId="Equation.3">
              <p:embed/>
            </p:oleObj>
          </a:graphicData>
        </a:graphic>
      </p:graphicFrame>
      <p:sp>
        <p:nvSpPr>
          <p:cNvPr id="33" name="円形吹き出し 32"/>
          <p:cNvSpPr/>
          <p:nvPr/>
        </p:nvSpPr>
        <p:spPr>
          <a:xfrm>
            <a:off x="4572000" y="1744782"/>
            <a:ext cx="2714644" cy="755524"/>
          </a:xfrm>
          <a:prstGeom prst="wedgeEllipseCallout">
            <a:avLst>
              <a:gd name="adj1" fmla="val 13561"/>
              <a:gd name="adj2" fmla="val 711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8000"/>
                </a:solidFill>
              </a:rPr>
              <a:t>=&gt;CKM</a:t>
            </a:r>
            <a:endParaRPr lang="en-US" sz="4400" dirty="0">
              <a:solidFill>
                <a:srgbClr val="008000"/>
              </a:solidFill>
            </a:endParaRPr>
          </a:p>
        </p:txBody>
      </p:sp>
      <p:graphicFrame>
        <p:nvGraphicFramePr>
          <p:cNvPr id="1812493" name="Object 13"/>
          <p:cNvGraphicFramePr>
            <a:graphicFrameLocks noChangeAspect="1"/>
          </p:cNvGraphicFramePr>
          <p:nvPr/>
        </p:nvGraphicFramePr>
        <p:xfrm>
          <a:off x="3757695" y="2857496"/>
          <a:ext cx="1171495" cy="1000132"/>
        </p:xfrm>
        <a:graphic>
          <a:graphicData uri="http://schemas.openxmlformats.org/presentationml/2006/ole">
            <p:oleObj spid="_x0000_s1812493" name="数式" r:id="rId13" imgW="266400" imgH="228600" progId="Equation.3">
              <p:embed/>
            </p:oleObj>
          </a:graphicData>
        </a:graphic>
      </p:graphicFrame>
      <p:graphicFrame>
        <p:nvGraphicFramePr>
          <p:cNvPr id="1812494" name="Object 14"/>
          <p:cNvGraphicFramePr>
            <a:graphicFrameLocks noChangeAspect="1"/>
          </p:cNvGraphicFramePr>
          <p:nvPr/>
        </p:nvGraphicFramePr>
        <p:xfrm>
          <a:off x="7218390" y="2884488"/>
          <a:ext cx="1282700" cy="944563"/>
        </p:xfrm>
        <a:graphic>
          <a:graphicData uri="http://schemas.openxmlformats.org/presentationml/2006/ole">
            <p:oleObj spid="_x0000_s1812494" name="数式" r:id="rId14" imgW="291960" imgH="215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1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1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Supersymmetry</a:t>
            </a:r>
            <a:endParaRPr lang="en-US" altLang="ja-JP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ja-JP" sz="600" dirty="0"/>
          </a:p>
          <a:p>
            <a:pPr>
              <a:lnSpc>
                <a:spcPct val="90000"/>
              </a:lnSpc>
            </a:pPr>
            <a:r>
              <a:rPr lang="en-US" altLang="ja-JP" sz="2800" dirty="0" smtClean="0"/>
              <a:t>solves the </a:t>
            </a:r>
            <a:r>
              <a:rPr lang="en-US" altLang="ja-JP" sz="2800" dirty="0"/>
              <a:t>naturalness </a:t>
            </a:r>
            <a:r>
              <a:rPr lang="en-US" altLang="ja-JP" sz="2800" dirty="0" smtClean="0"/>
              <a:t>problem of </a:t>
            </a:r>
            <a:r>
              <a:rPr lang="en-US" altLang="ja-JP" sz="2800" dirty="0"/>
              <a:t>the </a:t>
            </a:r>
            <a:r>
              <a:rPr lang="en-US" altLang="ja-JP" sz="2800" dirty="0" smtClean="0"/>
              <a:t>SM</a:t>
            </a:r>
            <a:r>
              <a:rPr lang="en-US" altLang="ja-JP" sz="800" dirty="0" smtClean="0"/>
              <a:t/>
            </a:r>
            <a:br>
              <a:rPr lang="en-US" altLang="ja-JP" sz="800" dirty="0" smtClean="0"/>
            </a:br>
            <a:endParaRPr lang="ja-JP" altLang="en-US" sz="800" dirty="0"/>
          </a:p>
          <a:p>
            <a:pPr>
              <a:lnSpc>
                <a:spcPct val="90000"/>
              </a:lnSpc>
            </a:pPr>
            <a:r>
              <a:rPr lang="en-US" altLang="ja-JP" sz="2800" dirty="0"/>
              <a:t>contains candidates for the dark </a:t>
            </a:r>
            <a:r>
              <a:rPr lang="en-US" altLang="ja-JP" sz="2800" dirty="0" smtClean="0"/>
              <a:t>matter</a:t>
            </a:r>
            <a:r>
              <a:rPr lang="en-US" altLang="ja-JP" sz="800" dirty="0" smtClean="0"/>
              <a:t/>
            </a:r>
            <a:br>
              <a:rPr lang="en-US" altLang="ja-JP" sz="800" dirty="0" smtClean="0"/>
            </a:br>
            <a:endParaRPr lang="en-US" altLang="ja-JP" sz="800" dirty="0"/>
          </a:p>
          <a:p>
            <a:pPr>
              <a:lnSpc>
                <a:spcPct val="90000"/>
              </a:lnSpc>
            </a:pPr>
            <a:r>
              <a:rPr lang="en-US" altLang="ja-JP" sz="2800" dirty="0"/>
              <a:t>improves gauge coupling unification</a:t>
            </a:r>
            <a:r>
              <a:rPr lang="en-US" altLang="ja-JP" sz="2800" dirty="0" smtClean="0"/>
              <a:t>, and implies </a:t>
            </a:r>
            <a:r>
              <a:rPr lang="en-US" altLang="ja-JP" sz="2800" dirty="0" smtClean="0">
                <a:solidFill>
                  <a:srgbClr val="FFFF00"/>
                </a:solidFill>
              </a:rPr>
              <a:t>supersymmetric grand</a:t>
            </a:r>
            <a:r>
              <a:rPr lang="ja-JP" altLang="en-US" sz="2800" dirty="0" smtClean="0">
                <a:solidFill>
                  <a:srgbClr val="FFFF00"/>
                </a:solidFill>
              </a:rPr>
              <a:t> </a:t>
            </a:r>
            <a:r>
              <a:rPr lang="en-US" altLang="ja-JP" sz="2800" dirty="0" smtClean="0">
                <a:solidFill>
                  <a:srgbClr val="FFFF00"/>
                </a:solidFill>
              </a:rPr>
              <a:t>unified theory (SUSY GUT)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endParaRPr lang="en-US" altLang="ja-JP" sz="2400" dirty="0" smtClean="0"/>
          </a:p>
          <a:p>
            <a:pPr>
              <a:lnSpc>
                <a:spcPct val="90000"/>
              </a:lnSpc>
              <a:buNone/>
            </a:pPr>
            <a:endParaRPr lang="en-US" altLang="ja-JP" sz="2400" dirty="0" smtClean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938E2D-E1CF-4785-A855-CAB886875ADB}" type="slidenum">
              <a:rPr lang="ja-JP" altLang="en-US"/>
              <a:pPr/>
              <a:t>2</a:t>
            </a:fld>
            <a:endParaRPr lang="en-US" altLang="ja-JP"/>
          </a:p>
        </p:txBody>
      </p:sp>
      <p:pic>
        <p:nvPicPr>
          <p:cNvPr id="87042" name="Picture 2" descr="supersymmet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3030" y="214291"/>
            <a:ext cx="1318060" cy="1357322"/>
          </a:xfrm>
          <a:prstGeom prst="rect">
            <a:avLst/>
          </a:prstGeom>
          <a:noFill/>
        </p:spPr>
      </p:pic>
      <p:pic>
        <p:nvPicPr>
          <p:cNvPr id="87045" name="Picture 5" descr="susygaugeunific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146242"/>
            <a:ext cx="2500330" cy="20688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7046" name="Picture 6" descr="The standard model of elementary particl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4144999"/>
            <a:ext cx="1500198" cy="1855769"/>
          </a:xfrm>
          <a:prstGeom prst="rect">
            <a:avLst/>
          </a:prstGeom>
          <a:noFill/>
        </p:spPr>
      </p:pic>
      <p:grpSp>
        <p:nvGrpSpPr>
          <p:cNvPr id="11" name="グループ化 10"/>
          <p:cNvGrpSpPr/>
          <p:nvPr/>
        </p:nvGrpSpPr>
        <p:grpSpPr>
          <a:xfrm>
            <a:off x="785786" y="4143380"/>
            <a:ext cx="1590500" cy="1873906"/>
            <a:chOff x="714348" y="4412614"/>
            <a:chExt cx="1590500" cy="1873906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4904" y="4412614"/>
              <a:ext cx="1501080" cy="1643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714348" y="6055688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0" b="1" dirty="0" smtClean="0"/>
                <a:t>SU(2)</a:t>
              </a:r>
              <a:r>
                <a:rPr lang="en-US" altLang="ja-JP" sz="900" b="1" baseline="-25000" dirty="0" smtClean="0"/>
                <a:t>L</a:t>
              </a:r>
              <a:r>
                <a:rPr lang="en-US" altLang="ja-JP" sz="900" b="1" dirty="0" smtClean="0"/>
                <a:t>×U(1)</a:t>
              </a:r>
              <a:r>
                <a:rPr lang="en-US" altLang="ja-JP" sz="900" b="1" baseline="-25000" dirty="0" smtClean="0"/>
                <a:t>Y</a:t>
              </a:r>
              <a:r>
                <a:rPr lang="en-US" altLang="ja-JP" sz="900" b="1" dirty="0" smtClean="0"/>
                <a:t> -&gt; U(1)</a:t>
              </a:r>
              <a:r>
                <a:rPr lang="en-US" altLang="ja-JP" sz="900" b="1" baseline="-25000" dirty="0" smtClean="0"/>
                <a:t>EM</a:t>
              </a:r>
              <a:endParaRPr kumimoji="1" lang="ja-JP" altLang="en-US" sz="105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557417-43D8-4BBF-953A-3C2A0026683C}" type="slidenum">
              <a:rPr lang="ja-JP" altLang="en-US"/>
              <a:pPr/>
              <a:t>20</a:t>
            </a:fld>
            <a:endParaRPr lang="en-US" altLang="ja-JP" dirty="0"/>
          </a:p>
        </p:txBody>
      </p:sp>
      <p:grpSp>
        <p:nvGrpSpPr>
          <p:cNvPr id="2" name="グループ化 11"/>
          <p:cNvGrpSpPr/>
          <p:nvPr/>
        </p:nvGrpSpPr>
        <p:grpSpPr>
          <a:xfrm>
            <a:off x="214282" y="2960339"/>
            <a:ext cx="3865561" cy="2468912"/>
            <a:chOff x="2500088" y="3214687"/>
            <a:chExt cx="2540211" cy="1622419"/>
          </a:xfrm>
        </p:grpSpPr>
        <p:graphicFrame>
          <p:nvGraphicFramePr>
            <p:cNvPr id="98307" name="Object 3"/>
            <p:cNvGraphicFramePr>
              <a:graphicFrameLocks noChangeAspect="1"/>
            </p:cNvGraphicFramePr>
            <p:nvPr/>
          </p:nvGraphicFramePr>
          <p:xfrm>
            <a:off x="2500088" y="3571694"/>
            <a:ext cx="2540211" cy="1265412"/>
          </p:xfrm>
          <a:graphic>
            <a:graphicData uri="http://schemas.openxmlformats.org/presentationml/2006/ole">
              <p:oleObj spid="_x0000_s1866754" name="数式" r:id="rId5" imgW="1473120" imgH="736560" progId="Equation.3">
                <p:embed/>
              </p:oleObj>
            </a:graphicData>
          </a:graphic>
        </p:graphicFrame>
        <p:graphicFrame>
          <p:nvGraphicFramePr>
            <p:cNvPr id="98314" name="Object 10"/>
            <p:cNvGraphicFramePr>
              <a:graphicFrameLocks noChangeAspect="1"/>
            </p:cNvGraphicFramePr>
            <p:nvPr/>
          </p:nvGraphicFramePr>
          <p:xfrm>
            <a:off x="4143372" y="3214687"/>
            <a:ext cx="328612" cy="304800"/>
          </p:xfrm>
          <a:graphic>
            <a:graphicData uri="http://schemas.openxmlformats.org/presentationml/2006/ole">
              <p:oleObj spid="_x0000_s1866756" name="数式" r:id="rId6" imgW="190440" imgH="177480" progId="Equation.3">
                <p:embed/>
              </p:oleObj>
            </a:graphicData>
          </a:graphic>
        </p:graphicFrame>
      </p:grpSp>
      <p:grpSp>
        <p:nvGrpSpPr>
          <p:cNvPr id="3" name="グループ化 13"/>
          <p:cNvGrpSpPr/>
          <p:nvPr/>
        </p:nvGrpSpPr>
        <p:grpSpPr>
          <a:xfrm>
            <a:off x="4479894" y="2928938"/>
            <a:ext cx="4386262" cy="2500310"/>
            <a:chOff x="5715505" y="3214689"/>
            <a:chExt cx="2882384" cy="1643051"/>
          </a:xfrm>
        </p:grpSpPr>
        <p:graphicFrame>
          <p:nvGraphicFramePr>
            <p:cNvPr id="98308" name="Object 4"/>
            <p:cNvGraphicFramePr>
              <a:graphicFrameLocks noChangeAspect="1"/>
            </p:cNvGraphicFramePr>
            <p:nvPr/>
          </p:nvGraphicFramePr>
          <p:xfrm>
            <a:off x="5715505" y="3594416"/>
            <a:ext cx="2882384" cy="1263324"/>
          </p:xfrm>
          <a:graphic>
            <a:graphicData uri="http://schemas.openxmlformats.org/presentationml/2006/ole">
              <p:oleObj spid="_x0000_s1866755" name="数式" r:id="rId7" imgW="1676160" imgH="736560" progId="Equation.3">
                <p:embed/>
              </p:oleObj>
            </a:graphicData>
          </a:graphic>
        </p:graphicFrame>
        <p:graphicFrame>
          <p:nvGraphicFramePr>
            <p:cNvPr id="98315" name="Object 11"/>
            <p:cNvGraphicFramePr>
              <a:graphicFrameLocks noChangeAspect="1"/>
            </p:cNvGraphicFramePr>
            <p:nvPr/>
          </p:nvGraphicFramePr>
          <p:xfrm>
            <a:off x="7653806" y="3214689"/>
            <a:ext cx="306703" cy="347388"/>
          </p:xfrm>
          <a:graphic>
            <a:graphicData uri="http://schemas.openxmlformats.org/presentationml/2006/ole">
              <p:oleObj spid="_x0000_s1866757" name="数式" r:id="rId8" imgW="177480" imgH="203040" progId="Equation.3">
                <p:embed/>
              </p:oleObj>
            </a:graphicData>
          </a:graphic>
        </p:graphicFrame>
      </p:grpSp>
      <p:cxnSp>
        <p:nvCxnSpPr>
          <p:cNvPr id="17" name="直線コネクタ 16"/>
          <p:cNvCxnSpPr/>
          <p:nvPr/>
        </p:nvCxnSpPr>
        <p:spPr>
          <a:xfrm rot="5400000">
            <a:off x="2043859" y="3321843"/>
            <a:ext cx="450059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65362" y="1428736"/>
            <a:ext cx="244297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Up-type quark</a:t>
            </a:r>
            <a:endParaRPr 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94288" y="1115311"/>
            <a:ext cx="2914259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Down-type quark</a:t>
            </a:r>
          </a:p>
          <a:p>
            <a:pPr algn="ctr"/>
            <a:r>
              <a:rPr lang="en-US" sz="2800" dirty="0" smtClean="0"/>
              <a:t>&amp;</a:t>
            </a:r>
          </a:p>
          <a:p>
            <a:pPr algn="ctr"/>
            <a:r>
              <a:rPr lang="en-US" sz="2800" dirty="0" smtClean="0"/>
              <a:t>Charged lepton</a:t>
            </a:r>
            <a:endParaRPr lang="en-US" sz="2800" dirty="0"/>
          </a:p>
        </p:txBody>
      </p:sp>
      <p:cxnSp>
        <p:nvCxnSpPr>
          <p:cNvPr id="22" name="直線コネクタ 21"/>
          <p:cNvCxnSpPr/>
          <p:nvPr/>
        </p:nvCxnSpPr>
        <p:spPr>
          <a:xfrm rot="10800000">
            <a:off x="277812" y="2714620"/>
            <a:ext cx="8651906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左カーブ矢印 13"/>
          <p:cNvSpPr/>
          <p:nvPr/>
        </p:nvSpPr>
        <p:spPr>
          <a:xfrm rot="5400000">
            <a:off x="7787563" y="4999783"/>
            <a:ext cx="285752" cy="858962"/>
          </a:xfrm>
          <a:prstGeom prst="curvedLeftArrow">
            <a:avLst>
              <a:gd name="adj1" fmla="val 25000"/>
              <a:gd name="adj2" fmla="val 50000"/>
              <a:gd name="adj3" fmla="val 489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左カーブ矢印 15"/>
          <p:cNvSpPr/>
          <p:nvPr/>
        </p:nvSpPr>
        <p:spPr>
          <a:xfrm rot="5400000">
            <a:off x="7429520" y="4643446"/>
            <a:ext cx="285752" cy="1571636"/>
          </a:xfrm>
          <a:prstGeom prst="curvedLeftArrow">
            <a:avLst>
              <a:gd name="adj1" fmla="val 25000"/>
              <a:gd name="adj2" fmla="val 50000"/>
              <a:gd name="adj3" fmla="val 489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左カーブ矢印 17"/>
          <p:cNvSpPr/>
          <p:nvPr/>
        </p:nvSpPr>
        <p:spPr>
          <a:xfrm rot="5400000">
            <a:off x="7073183" y="4342547"/>
            <a:ext cx="285752" cy="858962"/>
          </a:xfrm>
          <a:prstGeom prst="curvedLeftArrow">
            <a:avLst>
              <a:gd name="adj1" fmla="val 25000"/>
              <a:gd name="adj2" fmla="val 50000"/>
              <a:gd name="adj3" fmla="val 489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グループ化 26"/>
          <p:cNvGrpSpPr/>
          <p:nvPr/>
        </p:nvGrpSpPr>
        <p:grpSpPr>
          <a:xfrm>
            <a:off x="6929438" y="4324350"/>
            <a:ext cx="633412" cy="533400"/>
            <a:chOff x="1142960" y="5895986"/>
            <a:chExt cx="633412" cy="533400"/>
          </a:xfrm>
          <a:solidFill>
            <a:srgbClr val="7030A0"/>
          </a:solidFill>
        </p:grpSpPr>
        <p:sp>
          <p:nvSpPr>
            <p:cNvPr id="21" name="円/楕円 20"/>
            <p:cNvSpPr/>
            <p:nvPr/>
          </p:nvSpPr>
          <p:spPr>
            <a:xfrm>
              <a:off x="1214414" y="5929330"/>
              <a:ext cx="485772" cy="4857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12489" name="Object 9"/>
            <p:cNvGraphicFramePr>
              <a:graphicFrameLocks noChangeAspect="1"/>
            </p:cNvGraphicFramePr>
            <p:nvPr/>
          </p:nvGraphicFramePr>
          <p:xfrm>
            <a:off x="1142960" y="5895986"/>
            <a:ext cx="633412" cy="533400"/>
          </p:xfrm>
          <a:graphic>
            <a:graphicData uri="http://schemas.openxmlformats.org/presentationml/2006/ole">
              <p:oleObj spid="_x0000_s1866760" name="数式" r:id="rId9" imgW="241200" imgH="203040" progId="Equation.3">
                <p:embed/>
              </p:oleObj>
            </a:graphicData>
          </a:graphic>
        </p:graphicFrame>
      </p:grpSp>
      <p:grpSp>
        <p:nvGrpSpPr>
          <p:cNvPr id="5" name="グループ化 25"/>
          <p:cNvGrpSpPr/>
          <p:nvPr/>
        </p:nvGrpSpPr>
        <p:grpSpPr>
          <a:xfrm>
            <a:off x="7015186" y="5010160"/>
            <a:ext cx="485772" cy="488940"/>
            <a:chOff x="2085964" y="6081730"/>
            <a:chExt cx="485772" cy="488940"/>
          </a:xfrm>
          <a:solidFill>
            <a:srgbClr val="7030A0"/>
          </a:solidFill>
        </p:grpSpPr>
        <p:sp>
          <p:nvSpPr>
            <p:cNvPr id="23" name="円/楕円 22"/>
            <p:cNvSpPr/>
            <p:nvPr/>
          </p:nvSpPr>
          <p:spPr>
            <a:xfrm>
              <a:off x="2085964" y="6081730"/>
              <a:ext cx="485772" cy="4857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12488" name="Object 8"/>
            <p:cNvGraphicFramePr>
              <a:graphicFrameLocks noChangeAspect="1"/>
            </p:cNvGraphicFramePr>
            <p:nvPr/>
          </p:nvGraphicFramePr>
          <p:xfrm>
            <a:off x="2104991" y="6105533"/>
            <a:ext cx="366712" cy="465137"/>
          </p:xfrm>
          <a:graphic>
            <a:graphicData uri="http://schemas.openxmlformats.org/presentationml/2006/ole">
              <p:oleObj spid="_x0000_s1866759" name="数式" r:id="rId10" imgW="139680" imgH="177480" progId="Equation.3">
                <p:embed/>
              </p:oleObj>
            </a:graphicData>
          </a:graphic>
        </p:graphicFrame>
      </p:grpSp>
      <p:grpSp>
        <p:nvGrpSpPr>
          <p:cNvPr id="6" name="グループ化 24"/>
          <p:cNvGrpSpPr/>
          <p:nvPr/>
        </p:nvGrpSpPr>
        <p:grpSpPr>
          <a:xfrm>
            <a:off x="7653363" y="5000636"/>
            <a:ext cx="633413" cy="531812"/>
            <a:chOff x="2795579" y="6072206"/>
            <a:chExt cx="633413" cy="531812"/>
          </a:xfrm>
          <a:solidFill>
            <a:srgbClr val="7030A0"/>
          </a:solidFill>
        </p:grpSpPr>
        <p:sp>
          <p:nvSpPr>
            <p:cNvPr id="24" name="円/楕円 23"/>
            <p:cNvSpPr/>
            <p:nvPr/>
          </p:nvSpPr>
          <p:spPr>
            <a:xfrm>
              <a:off x="2857488" y="6081730"/>
              <a:ext cx="485772" cy="48577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12486" name="Object 6"/>
            <p:cNvGraphicFramePr>
              <a:graphicFrameLocks noChangeAspect="1"/>
            </p:cNvGraphicFramePr>
            <p:nvPr/>
          </p:nvGraphicFramePr>
          <p:xfrm>
            <a:off x="2795579" y="6072206"/>
            <a:ext cx="633413" cy="531812"/>
          </p:xfrm>
          <a:graphic>
            <a:graphicData uri="http://schemas.openxmlformats.org/presentationml/2006/ole">
              <p:oleObj spid="_x0000_s1866758" name="数式" r:id="rId11" imgW="241200" imgH="203040" progId="Equation.3">
                <p:embed/>
              </p:oleObj>
            </a:graphicData>
          </a:graphic>
        </p:graphicFrame>
      </p:grpSp>
      <p:sp>
        <p:nvSpPr>
          <p:cNvPr id="36" name="左矢印 35"/>
          <p:cNvSpPr/>
          <p:nvPr/>
        </p:nvSpPr>
        <p:spPr>
          <a:xfrm rot="10800000">
            <a:off x="2143109" y="1714488"/>
            <a:ext cx="5143536" cy="3000396"/>
          </a:xfrm>
          <a:prstGeom prst="leftArrow">
            <a:avLst>
              <a:gd name="adj1" fmla="val 71468"/>
              <a:gd name="adj2" fmla="val 26721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3178186" y="2357438"/>
          <a:ext cx="2965450" cy="1714500"/>
        </p:xfrm>
        <a:graphic>
          <a:graphicData uri="http://schemas.openxmlformats.org/presentationml/2006/ole">
            <p:oleObj spid="_x0000_s1866763" name="数式" r:id="rId12" imgW="1269720" imgH="736560" progId="Equation.3">
              <p:embed/>
            </p:oleObj>
          </a:graphicData>
        </a:graphic>
      </p:graphicFrame>
      <p:sp>
        <p:nvSpPr>
          <p:cNvPr id="38" name="円形吹き出し 37"/>
          <p:cNvSpPr/>
          <p:nvPr/>
        </p:nvSpPr>
        <p:spPr>
          <a:xfrm>
            <a:off x="3143240" y="1459030"/>
            <a:ext cx="2643206" cy="755524"/>
          </a:xfrm>
          <a:prstGeom prst="wedgeEllipseCallout">
            <a:avLst>
              <a:gd name="adj1" fmla="val 13020"/>
              <a:gd name="adj2" fmla="val 7303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=&gt;MNS</a:t>
            </a:r>
            <a:endParaRPr lang="en-US" sz="4400" dirty="0">
              <a:solidFill>
                <a:srgbClr val="7030A0"/>
              </a:solidFill>
            </a:endParaRPr>
          </a:p>
        </p:txBody>
      </p:sp>
      <p:graphicFrame>
        <p:nvGraphicFramePr>
          <p:cNvPr id="39" name="Object 13"/>
          <p:cNvGraphicFramePr>
            <a:graphicFrameLocks noChangeAspect="1"/>
          </p:cNvGraphicFramePr>
          <p:nvPr/>
        </p:nvGraphicFramePr>
        <p:xfrm>
          <a:off x="2428860" y="2687638"/>
          <a:ext cx="836613" cy="1055687"/>
        </p:xfrm>
        <a:graphic>
          <a:graphicData uri="http://schemas.openxmlformats.org/presentationml/2006/ole">
            <p:oleObj spid="_x0000_s1866764" name="数式" r:id="rId13" imgW="190440" imgH="241200" progId="Equation.3">
              <p:embed/>
            </p:oleObj>
          </a:graphicData>
        </a:graphic>
      </p:graphicFrame>
      <p:graphicFrame>
        <p:nvGraphicFramePr>
          <p:cNvPr id="40" name="Object 14"/>
          <p:cNvGraphicFramePr>
            <a:graphicFrameLocks noChangeAspect="1"/>
          </p:cNvGraphicFramePr>
          <p:nvPr/>
        </p:nvGraphicFramePr>
        <p:xfrm>
          <a:off x="6072198" y="2714620"/>
          <a:ext cx="947738" cy="1000125"/>
        </p:xfrm>
        <a:graphic>
          <a:graphicData uri="http://schemas.openxmlformats.org/presentationml/2006/ole">
            <p:oleObj spid="_x0000_s1866765" name="数式" r:id="rId14" imgW="215640" imgH="228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   E</a:t>
            </a:r>
            <a:r>
              <a:rPr lang="en-US" baseline="-25000" dirty="0" smtClean="0"/>
              <a:t>6</a:t>
            </a:r>
            <a:r>
              <a:rPr lang="en-US" dirty="0" smtClean="0"/>
              <a:t>*SU(2)</a:t>
            </a:r>
            <a:r>
              <a:rPr lang="en-US" baseline="-25000" dirty="0" smtClean="0"/>
              <a:t>F </a:t>
            </a:r>
            <a:r>
              <a:rPr lang="en-US" dirty="0" smtClean="0"/>
              <a:t>model</a:t>
            </a:r>
          </a:p>
          <a:p>
            <a:pPr marL="514350" indent="-514350">
              <a:buNone/>
            </a:pPr>
            <a:r>
              <a:rPr lang="en-US" dirty="0" smtClean="0"/>
              <a:t>	1-1 Yukawa couplings</a:t>
            </a:r>
          </a:p>
          <a:p>
            <a:pPr marL="514350" indent="-514350">
              <a:buNone/>
            </a:pPr>
            <a:r>
              <a:rPr lang="en-US" dirty="0" smtClean="0"/>
              <a:t>	1-2 SU(2)</a:t>
            </a:r>
            <a:r>
              <a:rPr lang="en-US" baseline="-25000" dirty="0" smtClean="0"/>
              <a:t>F</a:t>
            </a:r>
            <a:r>
              <a:rPr lang="en-US" dirty="0" smtClean="0"/>
              <a:t> and sfermion soft masses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breaking as an origin of CPV phase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LHC signature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525963"/>
          </a:xfrm>
        </p:spPr>
        <p:txBody>
          <a:bodyPr/>
          <a:lstStyle/>
          <a:p>
            <a:r>
              <a:rPr lang="en-US" dirty="0" smtClean="0"/>
              <a:t>The large SCKM mixing 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requires good universality</a:t>
            </a:r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75C5-7956-4D20-8C6A-0A4B1DF4B809}" type="slidenum">
              <a:rPr lang="ja-JP" altLang="en-US" smtClean="0"/>
              <a:pPr/>
              <a:t>22</a:t>
            </a:fld>
            <a:endParaRPr lang="en-US" altLang="ja-JP"/>
          </a:p>
        </p:txBody>
      </p:sp>
      <p:grpSp>
        <p:nvGrpSpPr>
          <p:cNvPr id="9" name="グループ化 8"/>
          <p:cNvGrpSpPr/>
          <p:nvPr/>
        </p:nvGrpSpPr>
        <p:grpSpPr>
          <a:xfrm>
            <a:off x="2266966" y="1714488"/>
            <a:ext cx="4591050" cy="1714500"/>
            <a:chOff x="2338404" y="2143128"/>
            <a:chExt cx="4591050" cy="1714500"/>
          </a:xfrm>
        </p:grpSpPr>
        <p:graphicFrame>
          <p:nvGraphicFramePr>
            <p:cNvPr id="2319362" name="Object 2"/>
            <p:cNvGraphicFramePr>
              <a:graphicFrameLocks noChangeAspect="1"/>
            </p:cNvGraphicFramePr>
            <p:nvPr/>
          </p:nvGraphicFramePr>
          <p:xfrm>
            <a:off x="3087704" y="2143128"/>
            <a:ext cx="2965450" cy="1714500"/>
          </p:xfrm>
          <a:graphic>
            <a:graphicData uri="http://schemas.openxmlformats.org/presentationml/2006/ole">
              <p:oleObj spid="_x0000_s2319362" name="数式" r:id="rId3" imgW="1269720" imgH="736560" progId="Equation.3">
                <p:embed/>
              </p:oleObj>
            </a:graphicData>
          </a:graphic>
        </p:graphicFrame>
        <p:graphicFrame>
          <p:nvGraphicFramePr>
            <p:cNvPr id="2319363" name="Object 3"/>
            <p:cNvGraphicFramePr>
              <a:graphicFrameLocks noChangeAspect="1"/>
            </p:cNvGraphicFramePr>
            <p:nvPr/>
          </p:nvGraphicFramePr>
          <p:xfrm>
            <a:off x="2338404" y="2473328"/>
            <a:ext cx="836613" cy="1055687"/>
          </p:xfrm>
          <a:graphic>
            <a:graphicData uri="http://schemas.openxmlformats.org/presentationml/2006/ole">
              <p:oleObj spid="_x0000_s2319363" name="数式" r:id="rId4" imgW="190440" imgH="241200" progId="Equation.3">
                <p:embed/>
              </p:oleObj>
            </a:graphicData>
          </a:graphic>
        </p:graphicFrame>
        <p:graphicFrame>
          <p:nvGraphicFramePr>
            <p:cNvPr id="2319364" name="Object 4"/>
            <p:cNvGraphicFramePr>
              <a:graphicFrameLocks noChangeAspect="1"/>
            </p:cNvGraphicFramePr>
            <p:nvPr/>
          </p:nvGraphicFramePr>
          <p:xfrm>
            <a:off x="5981717" y="2500315"/>
            <a:ext cx="947737" cy="1000125"/>
          </p:xfrm>
          <a:graphic>
            <a:graphicData uri="http://schemas.openxmlformats.org/presentationml/2006/ole">
              <p:oleObj spid="_x0000_s2319364" name="数式" r:id="rId5" imgW="215640" imgH="228600" progId="Equation.3">
                <p:embed/>
              </p:oleObj>
            </a:graphicData>
          </a:graphic>
        </p:graphicFrame>
      </p:grpSp>
      <p:graphicFrame>
        <p:nvGraphicFramePr>
          <p:cNvPr id="2319365" name="Object 5"/>
          <p:cNvGraphicFramePr>
            <a:graphicFrameLocks noChangeAspect="1"/>
          </p:cNvGraphicFramePr>
          <p:nvPr/>
        </p:nvGraphicFramePr>
        <p:xfrm>
          <a:off x="2357422" y="4513733"/>
          <a:ext cx="3714776" cy="1987101"/>
        </p:xfrm>
        <a:graphic>
          <a:graphicData uri="http://schemas.openxmlformats.org/presentationml/2006/ole">
            <p:oleObj spid="_x0000_s2319365" name="数式" r:id="rId6" imgW="1371600" imgH="736560" progId="Equation.3">
              <p:embed/>
            </p:oleObj>
          </a:graphicData>
        </a:graphic>
      </p:graphicFrame>
      <p:graphicFrame>
        <p:nvGraphicFramePr>
          <p:cNvPr id="2319366" name="Object 6"/>
          <p:cNvGraphicFramePr>
            <a:graphicFrameLocks noChangeAspect="1"/>
          </p:cNvGraphicFramePr>
          <p:nvPr/>
        </p:nvGraphicFramePr>
        <p:xfrm>
          <a:off x="5072066" y="756783"/>
          <a:ext cx="412927" cy="658802"/>
        </p:xfrm>
        <a:graphic>
          <a:graphicData uri="http://schemas.openxmlformats.org/presentationml/2006/ole">
            <p:oleObj spid="_x0000_s2319366" name="数式" r:id="rId7" imgW="126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3246736" y="5579631"/>
            <a:ext cx="2111082" cy="1135517"/>
            <a:chOff x="3246736" y="5579631"/>
            <a:chExt cx="2111082" cy="1135517"/>
          </a:xfrm>
        </p:grpSpPr>
        <p:sp>
          <p:nvSpPr>
            <p:cNvPr id="24" name="円形吹き出し 23"/>
            <p:cNvSpPr/>
            <p:nvPr/>
          </p:nvSpPr>
          <p:spPr>
            <a:xfrm>
              <a:off x="3786182" y="6031062"/>
              <a:ext cx="1571636" cy="684086"/>
            </a:xfrm>
            <a:prstGeom prst="wedgeEllipseCallout">
              <a:avLst>
                <a:gd name="adj1" fmla="val -39314"/>
                <a:gd name="adj2" fmla="val -55804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~EW</a:t>
              </a:r>
              <a:endParaRPr lang="en-US" sz="3200" dirty="0"/>
            </a:p>
          </p:txBody>
        </p:sp>
        <p:sp>
          <p:nvSpPr>
            <p:cNvPr id="39" name="角丸四角形 38"/>
            <p:cNvSpPr/>
            <p:nvPr/>
          </p:nvSpPr>
          <p:spPr>
            <a:xfrm rot="2232395">
              <a:off x="3246736" y="5579631"/>
              <a:ext cx="680903" cy="57150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730529" y="4765198"/>
            <a:ext cx="6270495" cy="1961612"/>
            <a:chOff x="1730529" y="4765198"/>
            <a:chExt cx="6270495" cy="1961612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5643570" y="5072074"/>
              <a:ext cx="2357454" cy="1654736"/>
              <a:chOff x="5719320" y="5060412"/>
              <a:chExt cx="2357454" cy="1654736"/>
            </a:xfrm>
          </p:grpSpPr>
          <p:sp>
            <p:nvSpPr>
              <p:cNvPr id="34" name="円形吹き出し 33"/>
              <p:cNvSpPr/>
              <p:nvPr/>
            </p:nvSpPr>
            <p:spPr>
              <a:xfrm>
                <a:off x="6000760" y="6031062"/>
                <a:ext cx="1571636" cy="684086"/>
              </a:xfrm>
              <a:prstGeom prst="wedgeEllipseCallout">
                <a:avLst>
                  <a:gd name="adj1" fmla="val 35980"/>
                  <a:gd name="adj2" fmla="val -58949"/>
                </a:avLst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~</a:t>
                </a:r>
                <a:r>
                  <a:rPr lang="en-US" sz="3200" dirty="0" err="1" smtClean="0"/>
                  <a:t>TeV</a:t>
                </a:r>
                <a:endParaRPr lang="en-US" sz="3200" dirty="0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 rot="2232395">
                <a:off x="5719320" y="5060412"/>
                <a:ext cx="2357454" cy="571504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角丸四角形 36"/>
            <p:cNvSpPr/>
            <p:nvPr/>
          </p:nvSpPr>
          <p:spPr>
            <a:xfrm rot="2232395">
              <a:off x="1730529" y="4765198"/>
              <a:ext cx="1540174" cy="5715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</a:t>
            </a:r>
            <a:r>
              <a:rPr lang="en-US" altLang="ja-JP" baseline="-25000" dirty="0" smtClean="0"/>
              <a:t>6</a:t>
            </a:r>
            <a:r>
              <a:rPr lang="en-US" altLang="ja-JP" dirty="0" smtClean="0"/>
              <a:t> model with SU(2)</a:t>
            </a:r>
            <a:r>
              <a:rPr lang="en-US" altLang="ja-JP" baseline="-25000" dirty="0" smtClean="0"/>
              <a:t>H</a:t>
            </a:r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52" name="コンテンツ プレースホルダ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n-US" altLang="ja-JP" dirty="0" smtClean="0"/>
              <a:t>   	</a:t>
            </a:r>
            <a:endParaRPr kumimoji="1" lang="en-US" altLang="ja-JP" sz="2800" dirty="0" smtClean="0"/>
          </a:p>
          <a:p>
            <a:pPr lvl="2">
              <a:buNone/>
            </a:pPr>
            <a:endParaRPr lang="en-US" altLang="ja-JP" sz="2800" dirty="0" smtClean="0"/>
          </a:p>
        </p:txBody>
      </p:sp>
      <p:sp>
        <p:nvSpPr>
          <p:cNvPr id="2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181D8-1F0E-4D56-8568-F625A45747B6}" type="slidenum">
              <a:rPr lang="ja-JP" altLang="en-US"/>
              <a:pPr/>
              <a:t>23</a:t>
            </a:fld>
            <a:endParaRPr lang="en-US" altLang="ja-JP" dirty="0"/>
          </a:p>
        </p:txBody>
      </p:sp>
      <p:graphicFrame>
        <p:nvGraphicFramePr>
          <p:cNvPr id="342031" name="Object 15"/>
          <p:cNvGraphicFramePr>
            <a:graphicFrameLocks noChangeAspect="1"/>
          </p:cNvGraphicFramePr>
          <p:nvPr/>
        </p:nvGraphicFramePr>
        <p:xfrm>
          <a:off x="585766" y="2643189"/>
          <a:ext cx="7816850" cy="1000125"/>
        </p:xfrm>
        <a:graphic>
          <a:graphicData uri="http://schemas.openxmlformats.org/presentationml/2006/ole">
            <p:oleObj spid="_x0000_s1474564" name="数式" r:id="rId5" imgW="2286000" imgH="291960" progId="Equation.3">
              <p:embed/>
            </p:oleObj>
          </a:graphicData>
        </a:graphic>
      </p:graphicFrame>
      <p:graphicFrame>
        <p:nvGraphicFramePr>
          <p:cNvPr id="352264" name="Object 8"/>
          <p:cNvGraphicFramePr>
            <a:graphicFrameLocks noChangeAspect="1"/>
          </p:cNvGraphicFramePr>
          <p:nvPr/>
        </p:nvGraphicFramePr>
        <p:xfrm>
          <a:off x="544510" y="1336669"/>
          <a:ext cx="3741738" cy="1306513"/>
        </p:xfrm>
        <a:graphic>
          <a:graphicData uri="http://schemas.openxmlformats.org/presentationml/2006/ole">
            <p:oleObj spid="_x0000_s1474565" name="数式" r:id="rId6" imgW="1955520" imgH="685800" progId="Equation.3">
              <p:embed/>
            </p:oleObj>
          </a:graphicData>
        </a:graphic>
      </p:graphicFrame>
      <p:grpSp>
        <p:nvGrpSpPr>
          <p:cNvPr id="33" name="グループ化 32"/>
          <p:cNvGrpSpPr/>
          <p:nvPr/>
        </p:nvGrpSpPr>
        <p:grpSpPr>
          <a:xfrm>
            <a:off x="3800476" y="1951669"/>
            <a:ext cx="3071834" cy="804102"/>
            <a:chOff x="3800476" y="1951669"/>
            <a:chExt cx="3071834" cy="804102"/>
          </a:xfrm>
        </p:grpSpPr>
        <p:sp>
          <p:nvSpPr>
            <p:cNvPr id="22" name="円形吹き出し 21"/>
            <p:cNvSpPr/>
            <p:nvPr/>
          </p:nvSpPr>
          <p:spPr>
            <a:xfrm>
              <a:off x="3800476" y="1951669"/>
              <a:ext cx="3071834" cy="80410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45485" name="Object 13"/>
            <p:cNvGraphicFramePr>
              <a:graphicFrameLocks noChangeAspect="1"/>
            </p:cNvGraphicFramePr>
            <p:nvPr/>
          </p:nvGraphicFramePr>
          <p:xfrm>
            <a:off x="3975106" y="2085980"/>
            <a:ext cx="2671763" cy="514350"/>
          </p:xfrm>
          <a:graphic>
            <a:graphicData uri="http://schemas.openxmlformats.org/presentationml/2006/ole">
              <p:oleObj spid="_x0000_s1474571" name="数式" r:id="rId7" imgW="1180800" imgH="228600" progId="Equation.3">
                <p:embed/>
              </p:oleObj>
            </a:graphicData>
          </a:graphic>
        </p:graphicFrame>
      </p:grpSp>
      <p:grpSp>
        <p:nvGrpSpPr>
          <p:cNvPr id="32" name="グループ化 31"/>
          <p:cNvGrpSpPr/>
          <p:nvPr/>
        </p:nvGrpSpPr>
        <p:grpSpPr>
          <a:xfrm>
            <a:off x="7300938" y="1951669"/>
            <a:ext cx="1628780" cy="804102"/>
            <a:chOff x="7300938" y="1951669"/>
            <a:chExt cx="1628780" cy="804102"/>
          </a:xfrm>
        </p:grpSpPr>
        <p:sp>
          <p:nvSpPr>
            <p:cNvPr id="25" name="円形吹き出し 24"/>
            <p:cNvSpPr/>
            <p:nvPr/>
          </p:nvSpPr>
          <p:spPr>
            <a:xfrm>
              <a:off x="7300938" y="1951669"/>
              <a:ext cx="1628780" cy="804102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7" name="Object 13"/>
            <p:cNvGraphicFramePr>
              <a:graphicFrameLocks noChangeAspect="1"/>
            </p:cNvGraphicFramePr>
            <p:nvPr/>
          </p:nvGraphicFramePr>
          <p:xfrm>
            <a:off x="7450144" y="2071692"/>
            <a:ext cx="1320800" cy="542925"/>
          </p:xfrm>
          <a:graphic>
            <a:graphicData uri="http://schemas.openxmlformats.org/presentationml/2006/ole">
              <p:oleObj spid="_x0000_s1474572" name="数式" r:id="rId8" imgW="583920" imgH="241200" progId="Equation.3">
                <p:embed/>
              </p:oleObj>
            </a:graphicData>
          </a:graphic>
        </p:graphicFrame>
      </p:grpSp>
      <p:graphicFrame>
        <p:nvGraphicFramePr>
          <p:cNvPr id="1474573" name="Object 13"/>
          <p:cNvGraphicFramePr>
            <a:graphicFrameLocks noChangeAspect="1"/>
          </p:cNvGraphicFramePr>
          <p:nvPr/>
        </p:nvGraphicFramePr>
        <p:xfrm>
          <a:off x="785786" y="4500582"/>
          <a:ext cx="3292475" cy="1714500"/>
        </p:xfrm>
        <a:graphic>
          <a:graphicData uri="http://schemas.openxmlformats.org/presentationml/2006/ole">
            <p:oleObj spid="_x0000_s1474573" name="数式" r:id="rId9" imgW="1409400" imgH="736560" progId="Equation.3">
              <p:embed/>
            </p:oleObj>
          </a:graphicData>
        </a:graphic>
      </p:graphicFrame>
      <p:sp>
        <p:nvSpPr>
          <p:cNvPr id="28" name="右中かっこ 27"/>
          <p:cNvSpPr/>
          <p:nvPr/>
        </p:nvSpPr>
        <p:spPr>
          <a:xfrm rot="18361621">
            <a:off x="6880551" y="3863942"/>
            <a:ext cx="497662" cy="2030621"/>
          </a:xfrm>
          <a:prstGeom prst="rightBrace">
            <a:avLst>
              <a:gd name="adj1" fmla="val 8333"/>
              <a:gd name="adj2" fmla="val 30884"/>
            </a:avLst>
          </a:prstGeom>
          <a:noFill/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角丸四角形吹き出し 28"/>
          <p:cNvSpPr/>
          <p:nvPr/>
        </p:nvSpPr>
        <p:spPr>
          <a:xfrm>
            <a:off x="6429388" y="3745046"/>
            <a:ext cx="2143108" cy="6840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leading universality</a:t>
            </a:r>
            <a:endParaRPr lang="en-US" dirty="0"/>
          </a:p>
        </p:txBody>
      </p:sp>
      <p:sp>
        <p:nvSpPr>
          <p:cNvPr id="30" name="右中かっこ 29"/>
          <p:cNvSpPr/>
          <p:nvPr/>
        </p:nvSpPr>
        <p:spPr>
          <a:xfrm rot="18546555">
            <a:off x="2585449" y="4153100"/>
            <a:ext cx="507120" cy="1013162"/>
          </a:xfrm>
          <a:prstGeom prst="rightBrace">
            <a:avLst/>
          </a:prstGeom>
          <a:noFill/>
          <a:ln w="412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2357422" y="3745046"/>
            <a:ext cx="2143108" cy="6840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Non-universality</a:t>
            </a:r>
            <a:endParaRPr lang="en-US" dirty="0"/>
          </a:p>
        </p:txBody>
      </p:sp>
      <p:graphicFrame>
        <p:nvGraphicFramePr>
          <p:cNvPr id="1474574" name="Object 14"/>
          <p:cNvGraphicFramePr>
            <a:graphicFrameLocks noChangeAspect="1"/>
          </p:cNvGraphicFramePr>
          <p:nvPr/>
        </p:nvGraphicFramePr>
        <p:xfrm>
          <a:off x="4867299" y="4500582"/>
          <a:ext cx="3205163" cy="1714500"/>
        </p:xfrm>
        <a:graphic>
          <a:graphicData uri="http://schemas.openxmlformats.org/presentationml/2006/ole">
            <p:oleObj spid="_x0000_s1474574" name="数式" r:id="rId10" imgW="1371600" imgH="736560" progId="Equation.3">
              <p:embed/>
            </p:oleObj>
          </a:graphicData>
        </a:graphic>
      </p:graphicFrame>
      <p:sp>
        <p:nvSpPr>
          <p:cNvPr id="41" name="円形吹き出し 40"/>
          <p:cNvSpPr/>
          <p:nvPr/>
        </p:nvSpPr>
        <p:spPr>
          <a:xfrm>
            <a:off x="6643702" y="71414"/>
            <a:ext cx="1500198" cy="612648"/>
          </a:xfrm>
          <a:prstGeom prst="wedgeEllipseCallout">
            <a:avLst>
              <a:gd name="adj1" fmla="val -42232"/>
              <a:gd name="adj2" fmla="val 58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O(1) </a:t>
            </a:r>
            <a:r>
              <a:rPr lang="en-US" sz="2400" dirty="0" err="1" smtClean="0"/>
              <a:t>Yt</a:t>
            </a:r>
            <a:endParaRPr lang="en-US" sz="2400" dirty="0"/>
          </a:p>
        </p:txBody>
      </p:sp>
      <p:sp>
        <p:nvSpPr>
          <p:cNvPr id="42" name="角丸四角形 41"/>
          <p:cNvSpPr/>
          <p:nvPr/>
        </p:nvSpPr>
        <p:spPr>
          <a:xfrm>
            <a:off x="6215074" y="2143116"/>
            <a:ext cx="428628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角丸四角形 42"/>
          <p:cNvSpPr/>
          <p:nvPr/>
        </p:nvSpPr>
        <p:spPr>
          <a:xfrm>
            <a:off x="7929586" y="2143116"/>
            <a:ext cx="857256" cy="42862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7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7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42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/>
          <p:cNvGrpSpPr/>
          <p:nvPr/>
        </p:nvGrpSpPr>
        <p:grpSpPr>
          <a:xfrm>
            <a:off x="1857356" y="1907677"/>
            <a:ext cx="2023595" cy="1240401"/>
            <a:chOff x="1873404" y="1907677"/>
            <a:chExt cx="2023595" cy="1240401"/>
          </a:xfrm>
        </p:grpSpPr>
        <p:sp>
          <p:nvSpPr>
            <p:cNvPr id="31" name="角丸四角形 30"/>
            <p:cNvSpPr/>
            <p:nvPr/>
          </p:nvSpPr>
          <p:spPr>
            <a:xfrm rot="2232395">
              <a:off x="3216096" y="2576574"/>
              <a:ext cx="680903" cy="57150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角丸四角形 37"/>
            <p:cNvSpPr/>
            <p:nvPr/>
          </p:nvSpPr>
          <p:spPr>
            <a:xfrm rot="2232395">
              <a:off x="1873404" y="1907677"/>
              <a:ext cx="1540174" cy="5715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角丸四角形 44"/>
          <p:cNvSpPr/>
          <p:nvPr/>
        </p:nvSpPr>
        <p:spPr>
          <a:xfrm>
            <a:off x="4071934" y="1500174"/>
            <a:ext cx="2857520" cy="1714512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Flavor mixing source in 10 sector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2400" dirty="0" smtClean="0"/>
          </a:p>
          <a:p>
            <a:pPr lvl="1">
              <a:buNone/>
            </a:pPr>
            <a:endParaRPr kumimoji="1" lang="en-US" altLang="ja-JP" sz="2000" dirty="0" smtClean="0"/>
          </a:p>
          <a:p>
            <a:pPr lvl="1">
              <a:buNone/>
            </a:pPr>
            <a:endParaRPr kumimoji="1" lang="en-US" altLang="ja-JP" sz="2000" dirty="0" smtClean="0"/>
          </a:p>
          <a:p>
            <a:pPr lvl="1">
              <a:buNone/>
            </a:pPr>
            <a:endParaRPr kumimoji="1" lang="en-US" altLang="ja-JP" sz="2000" dirty="0" smtClean="0"/>
          </a:p>
          <a:p>
            <a:pPr lvl="1">
              <a:buNone/>
            </a:pPr>
            <a:endParaRPr kumimoji="1" lang="en-US" altLang="ja-JP" sz="2000" dirty="0" smtClean="0"/>
          </a:p>
          <a:p>
            <a:pPr lvl="1">
              <a:buNone/>
            </a:pPr>
            <a:endParaRPr kumimoji="1" lang="en-US" altLang="ja-JP" sz="700" dirty="0" smtClean="0"/>
          </a:p>
          <a:p>
            <a:pPr lvl="1">
              <a:buNone/>
            </a:pPr>
            <a:endParaRPr kumimoji="1" lang="en-US" altLang="ja-JP" sz="700" dirty="0" smtClean="0"/>
          </a:p>
          <a:p>
            <a:r>
              <a:rPr lang="en-US" altLang="ja-JP" sz="2400" dirty="0" smtClean="0"/>
              <a:t>Non-decoupling flavor changing effects in 10 sector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5293-9165-4D03-80BA-B6578762274F}" type="slidenum">
              <a:rPr lang="ja-JP" altLang="en-US" smtClean="0"/>
              <a:pPr/>
              <a:t>24</a:t>
            </a:fld>
            <a:endParaRPr lang="en-US" altLang="ja-JP"/>
          </a:p>
        </p:txBody>
      </p:sp>
      <p:sp>
        <p:nvSpPr>
          <p:cNvPr id="34" name="上カーブ矢印 33"/>
          <p:cNvSpPr/>
          <p:nvPr/>
        </p:nvSpPr>
        <p:spPr>
          <a:xfrm rot="1803624">
            <a:off x="2171949" y="5357826"/>
            <a:ext cx="1573342" cy="731520"/>
          </a:xfrm>
          <a:prstGeom prst="curvedUpArrow">
            <a:avLst>
              <a:gd name="adj1" fmla="val 39585"/>
              <a:gd name="adj2" fmla="val 62769"/>
              <a:gd name="adj3" fmla="val 562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747531" name="Object 11"/>
          <p:cNvGraphicFramePr>
            <a:graphicFrameLocks noChangeAspect="1"/>
          </p:cNvGraphicFramePr>
          <p:nvPr/>
        </p:nvGraphicFramePr>
        <p:xfrm>
          <a:off x="6875425" y="2643182"/>
          <a:ext cx="1982855" cy="428628"/>
        </p:xfrm>
        <a:graphic>
          <a:graphicData uri="http://schemas.openxmlformats.org/presentationml/2006/ole">
            <p:oleObj spid="_x0000_s1475591" name="数式" r:id="rId5" imgW="1117440" imgH="241200" progId="Equation.3">
              <p:embed/>
            </p:oleObj>
          </a:graphicData>
        </a:graphic>
      </p:graphicFrame>
      <p:graphicFrame>
        <p:nvGraphicFramePr>
          <p:cNvPr id="816140" name="Object 12"/>
          <p:cNvGraphicFramePr>
            <a:graphicFrameLocks noChangeAspect="1"/>
          </p:cNvGraphicFramePr>
          <p:nvPr/>
        </p:nvGraphicFramePr>
        <p:xfrm>
          <a:off x="1214414" y="1664240"/>
          <a:ext cx="2698750" cy="1392237"/>
        </p:xfrm>
        <a:graphic>
          <a:graphicData uri="http://schemas.openxmlformats.org/presentationml/2006/ole">
            <p:oleObj spid="_x0000_s1475592" name="数式" r:id="rId6" imgW="1422360" imgH="736560" progId="Equation.3">
              <p:embed/>
            </p:oleObj>
          </a:graphicData>
        </a:graphic>
      </p:graphicFrame>
      <p:graphicFrame>
        <p:nvGraphicFramePr>
          <p:cNvPr id="43" name="Object 31"/>
          <p:cNvGraphicFramePr>
            <a:graphicFrameLocks noChangeAspect="1"/>
          </p:cNvGraphicFramePr>
          <p:nvPr/>
        </p:nvGraphicFramePr>
        <p:xfrm>
          <a:off x="4184665" y="1643063"/>
          <a:ext cx="2601913" cy="1449387"/>
        </p:xfrm>
        <a:graphic>
          <a:graphicData uri="http://schemas.openxmlformats.org/presentationml/2006/ole">
            <p:oleObj spid="_x0000_s1475593" name="数式" r:id="rId7" imgW="1320480" imgH="736560" progId="Equation.3">
              <p:embed/>
            </p:oleObj>
          </a:graphicData>
        </a:graphic>
      </p:graphicFrame>
      <p:grpSp>
        <p:nvGrpSpPr>
          <p:cNvPr id="22" name="グループ化 21"/>
          <p:cNvGrpSpPr/>
          <p:nvPr/>
        </p:nvGrpSpPr>
        <p:grpSpPr>
          <a:xfrm>
            <a:off x="3600709" y="4500569"/>
            <a:ext cx="3042993" cy="1643071"/>
            <a:chOff x="3600709" y="4500569"/>
            <a:chExt cx="3042993" cy="1643071"/>
          </a:xfrm>
        </p:grpSpPr>
        <p:sp>
          <p:nvSpPr>
            <p:cNvPr id="23" name="AutoShape 24"/>
            <p:cNvSpPr>
              <a:spLocks noChangeArrowheads="1"/>
            </p:cNvSpPr>
            <p:nvPr/>
          </p:nvSpPr>
          <p:spPr bwMode="auto">
            <a:xfrm>
              <a:off x="3600709" y="4500569"/>
              <a:ext cx="3042993" cy="158890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7" name="グループ化 46"/>
            <p:cNvGrpSpPr/>
            <p:nvPr/>
          </p:nvGrpSpPr>
          <p:grpSpPr>
            <a:xfrm>
              <a:off x="3910966" y="5225540"/>
              <a:ext cx="2332949" cy="918100"/>
              <a:chOff x="3028784" y="6057524"/>
              <a:chExt cx="1109475" cy="436619"/>
            </a:xfrm>
          </p:grpSpPr>
          <p:pic>
            <p:nvPicPr>
              <p:cNvPr id="26" name="Picture 26" descr="EDM triple mass insertio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r="51983" b="-56423"/>
              <a:stretch>
                <a:fillRect/>
              </a:stretch>
            </p:blipFill>
            <p:spPr bwMode="auto">
              <a:xfrm>
                <a:off x="3028784" y="6057524"/>
                <a:ext cx="1109475" cy="130853"/>
              </a:xfrm>
              <a:prstGeom prst="rect">
                <a:avLst/>
              </a:prstGeom>
              <a:noFill/>
            </p:spPr>
          </p:pic>
          <p:graphicFrame>
            <p:nvGraphicFramePr>
              <p:cNvPr id="30" name="Object 30"/>
              <p:cNvGraphicFramePr>
                <a:graphicFrameLocks noChangeAspect="1"/>
              </p:cNvGraphicFramePr>
              <p:nvPr/>
            </p:nvGraphicFramePr>
            <p:xfrm>
              <a:off x="3711702" y="6084941"/>
              <a:ext cx="365402" cy="407680"/>
            </p:xfrm>
            <a:graphic>
              <a:graphicData uri="http://schemas.openxmlformats.org/presentationml/2006/ole">
                <p:oleObj spid="_x0000_s1475587" name="数式" r:id="rId9" imgW="215640" imgH="241200" progId="Equation.3">
                  <p:embed/>
                </p:oleObj>
              </a:graphicData>
            </a:graphic>
          </p:graphicFrame>
          <p:graphicFrame>
            <p:nvGraphicFramePr>
              <p:cNvPr id="33" name="Object 33"/>
              <p:cNvGraphicFramePr>
                <a:graphicFrameLocks noChangeAspect="1"/>
              </p:cNvGraphicFramePr>
              <p:nvPr/>
            </p:nvGraphicFramePr>
            <p:xfrm>
              <a:off x="3132767" y="6085392"/>
              <a:ext cx="365184" cy="408751"/>
            </p:xfrm>
            <a:graphic>
              <a:graphicData uri="http://schemas.openxmlformats.org/presentationml/2006/ole">
                <p:oleObj spid="_x0000_s1475590" name="数式" r:id="rId10" imgW="215640" imgH="241200" progId="Equation.3">
                  <p:embed/>
                </p:oleObj>
              </a:graphicData>
            </a:graphic>
          </p:graphicFrame>
        </p:grpSp>
        <p:graphicFrame>
          <p:nvGraphicFramePr>
            <p:cNvPr id="35" name="Object 28"/>
            <p:cNvGraphicFramePr>
              <a:graphicFrameLocks noChangeAspect="1"/>
            </p:cNvGraphicFramePr>
            <p:nvPr/>
          </p:nvGraphicFramePr>
          <p:xfrm>
            <a:off x="4457965" y="4611442"/>
            <a:ext cx="1283865" cy="603508"/>
          </p:xfrm>
          <a:graphic>
            <a:graphicData uri="http://schemas.openxmlformats.org/presentationml/2006/ole">
              <p:oleObj spid="_x0000_s1475594" name="数式" r:id="rId11" imgW="431640" imgH="203040" progId="Equation.3">
                <p:embed/>
              </p:oleObj>
            </a:graphicData>
          </a:graphic>
        </p:graphicFrame>
      </p:grpSp>
      <p:grpSp>
        <p:nvGrpSpPr>
          <p:cNvPr id="8" name="グループ化 27"/>
          <p:cNvGrpSpPr/>
          <p:nvPr/>
        </p:nvGrpSpPr>
        <p:grpSpPr>
          <a:xfrm>
            <a:off x="2428860" y="714356"/>
            <a:ext cx="2786082" cy="857256"/>
            <a:chOff x="7089145" y="1504378"/>
            <a:chExt cx="2130535" cy="655549"/>
          </a:xfrm>
        </p:grpSpPr>
        <p:sp>
          <p:nvSpPr>
            <p:cNvPr id="25" name="円形吹き出し 24"/>
            <p:cNvSpPr/>
            <p:nvPr/>
          </p:nvSpPr>
          <p:spPr>
            <a:xfrm>
              <a:off x="7089145" y="1504378"/>
              <a:ext cx="2130535" cy="655549"/>
            </a:xfrm>
            <a:prstGeom prst="wedgeEllipseCallout">
              <a:avLst>
                <a:gd name="adj1" fmla="val -6904"/>
                <a:gd name="adj2" fmla="val 465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76559" name="Object 15"/>
            <p:cNvGraphicFramePr>
              <a:graphicFrameLocks noChangeAspect="1"/>
            </p:cNvGraphicFramePr>
            <p:nvPr/>
          </p:nvGraphicFramePr>
          <p:xfrm>
            <a:off x="7188701" y="1613648"/>
            <a:ext cx="1915647" cy="389684"/>
          </p:xfrm>
          <a:graphic>
            <a:graphicData uri="http://schemas.openxmlformats.org/presentationml/2006/ole">
              <p:oleObj spid="_x0000_s1475596" name="数式" r:id="rId12" imgW="1180800" imgH="241200" progId="Equation.3">
                <p:embed/>
              </p:oleObj>
            </a:graphicData>
          </a:graphic>
        </p:graphicFrame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52610" y="4357694"/>
            <a:ext cx="1533506" cy="1002828"/>
            <a:chOff x="4150" y="119"/>
            <a:chExt cx="1179" cy="771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4150" y="119"/>
              <a:ext cx="1179" cy="771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1" name="Picture 6" descr="EDM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241" y="133"/>
              <a:ext cx="998" cy="731"/>
            </a:xfrm>
            <a:prstGeom prst="rect">
              <a:avLst/>
            </a:prstGeom>
            <a:noFill/>
          </p:spPr>
        </p:pic>
      </p:grpSp>
      <p:sp>
        <p:nvSpPr>
          <p:cNvPr id="28" name="円形吹き出し 27"/>
          <p:cNvSpPr/>
          <p:nvPr/>
        </p:nvSpPr>
        <p:spPr>
          <a:xfrm>
            <a:off x="3143240" y="3071810"/>
            <a:ext cx="1571636" cy="684086"/>
          </a:xfrm>
          <a:prstGeom prst="wedgeEllipseCallout">
            <a:avLst>
              <a:gd name="adj1" fmla="val -26513"/>
              <a:gd name="adj2" fmla="val -574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~EW</a:t>
            </a:r>
            <a:endParaRPr lang="en-US" sz="3200" dirty="0"/>
          </a:p>
        </p:txBody>
      </p:sp>
      <p:sp>
        <p:nvSpPr>
          <p:cNvPr id="37" name="円形吹き出し 36"/>
          <p:cNvSpPr/>
          <p:nvPr/>
        </p:nvSpPr>
        <p:spPr>
          <a:xfrm>
            <a:off x="428596" y="1142984"/>
            <a:ext cx="1571636" cy="684086"/>
          </a:xfrm>
          <a:prstGeom prst="wedgeEllipseCallout">
            <a:avLst>
              <a:gd name="adj1" fmla="val 49521"/>
              <a:gd name="adj2" fmla="val 637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~</a:t>
            </a:r>
            <a:r>
              <a:rPr lang="en-US" sz="3200" dirty="0" err="1" smtClean="0"/>
              <a:t>TeV</a:t>
            </a:r>
            <a:endParaRPr lang="en-US" sz="3200" dirty="0"/>
          </a:p>
        </p:txBody>
      </p:sp>
      <p:graphicFrame>
        <p:nvGraphicFramePr>
          <p:cNvPr id="42" name="Object 33"/>
          <p:cNvGraphicFramePr>
            <a:graphicFrameLocks noChangeAspect="1"/>
          </p:cNvGraphicFramePr>
          <p:nvPr/>
        </p:nvGraphicFramePr>
        <p:xfrm>
          <a:off x="3624263" y="5338763"/>
          <a:ext cx="566737" cy="477837"/>
        </p:xfrm>
        <a:graphic>
          <a:graphicData uri="http://schemas.openxmlformats.org/presentationml/2006/ole">
            <p:oleObj spid="_x0000_s1475597" name="数式" r:id="rId14" imgW="241200" imgH="203040" progId="Equation.3">
              <p:embed/>
            </p:oleObj>
          </a:graphicData>
        </a:graphic>
      </p:graphicFrame>
      <p:graphicFrame>
        <p:nvGraphicFramePr>
          <p:cNvPr id="1475598" name="Object 14"/>
          <p:cNvGraphicFramePr>
            <a:graphicFrameLocks noChangeAspect="1"/>
          </p:cNvGraphicFramePr>
          <p:nvPr/>
        </p:nvGraphicFramePr>
        <p:xfrm>
          <a:off x="6053138" y="5314950"/>
          <a:ext cx="566737" cy="506413"/>
        </p:xfrm>
        <a:graphic>
          <a:graphicData uri="http://schemas.openxmlformats.org/presentationml/2006/ole">
            <p:oleObj spid="_x0000_s1475598" name="数式" r:id="rId15" imgW="241200" imgH="215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7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Up-type EDM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altLang="ja-JP" sz="2800" dirty="0"/>
          </a:p>
          <a:p>
            <a:pPr>
              <a:lnSpc>
                <a:spcPct val="90000"/>
              </a:lnSpc>
            </a:pPr>
            <a:endParaRPr lang="en-US" altLang="ja-JP" sz="2000" dirty="0"/>
          </a:p>
          <a:p>
            <a:pPr>
              <a:lnSpc>
                <a:spcPct val="90000"/>
              </a:lnSpc>
            </a:pPr>
            <a:endParaRPr lang="en-US" altLang="ja-JP" sz="2000" dirty="0"/>
          </a:p>
          <a:p>
            <a:pPr>
              <a:lnSpc>
                <a:spcPct val="90000"/>
              </a:lnSpc>
            </a:pPr>
            <a:endParaRPr lang="en-US" altLang="ja-JP" sz="2000" dirty="0"/>
          </a:p>
          <a:p>
            <a:pPr>
              <a:lnSpc>
                <a:spcPct val="90000"/>
              </a:lnSpc>
              <a:buNone/>
            </a:pPr>
            <a:endParaRPr lang="en-US" altLang="ja-JP" sz="1800" dirty="0" smtClean="0"/>
          </a:p>
          <a:p>
            <a:pPr>
              <a:lnSpc>
                <a:spcPct val="90000"/>
              </a:lnSpc>
              <a:buNone/>
            </a:pPr>
            <a:r>
              <a:rPr lang="en-US" altLang="ja-JP" sz="1200" dirty="0" smtClean="0"/>
              <a:t>		</a:t>
            </a:r>
          </a:p>
          <a:p>
            <a:pPr>
              <a:lnSpc>
                <a:spcPct val="90000"/>
              </a:lnSpc>
              <a:buNone/>
            </a:pPr>
            <a:endParaRPr lang="en-US" altLang="ja-JP" sz="2000" dirty="0" smtClean="0"/>
          </a:p>
          <a:p>
            <a:pPr>
              <a:lnSpc>
                <a:spcPct val="90000"/>
              </a:lnSpc>
              <a:buNone/>
            </a:pPr>
            <a:endParaRPr lang="en-US" altLang="ja-JP" sz="1600" dirty="0" smtClean="0"/>
          </a:p>
          <a:p>
            <a:pPr>
              <a:lnSpc>
                <a:spcPct val="90000"/>
              </a:lnSpc>
              <a:buNone/>
            </a:pPr>
            <a:endParaRPr lang="en-US" altLang="ja-JP" sz="16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ja-JP" alt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ja-JP" altLang="en-US" sz="1800" dirty="0"/>
          </a:p>
        </p:txBody>
      </p:sp>
      <p:sp>
        <p:nvSpPr>
          <p:cNvPr id="2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39CF-5440-4807-B414-792516ECC6DB}" type="slidenum">
              <a:rPr lang="ja-JP" altLang="en-US"/>
              <a:pPr/>
              <a:t>25</a:t>
            </a:fld>
            <a:endParaRPr lang="en-US" altLang="ja-JP" dirty="0"/>
          </a:p>
        </p:txBody>
      </p:sp>
      <p:graphicFrame>
        <p:nvGraphicFramePr>
          <p:cNvPr id="310291" name="Object 19"/>
          <p:cNvGraphicFramePr>
            <a:graphicFrameLocks noChangeAspect="1"/>
          </p:cNvGraphicFramePr>
          <p:nvPr/>
        </p:nvGraphicFramePr>
        <p:xfrm>
          <a:off x="6500826" y="3214686"/>
          <a:ext cx="2386012" cy="1019175"/>
        </p:xfrm>
        <a:graphic>
          <a:graphicData uri="http://schemas.openxmlformats.org/presentationml/2006/ole">
            <p:oleObj spid="_x0000_s1476610" name="数式" r:id="rId5" imgW="1587240" imgH="685800" progId="Equation.3">
              <p:embed/>
            </p:oleObj>
          </a:graphicData>
        </a:graphic>
      </p:graphicFrame>
      <p:grpSp>
        <p:nvGrpSpPr>
          <p:cNvPr id="3" name="グループ化 30"/>
          <p:cNvGrpSpPr/>
          <p:nvPr/>
        </p:nvGrpSpPr>
        <p:grpSpPr>
          <a:xfrm>
            <a:off x="1214414" y="1285860"/>
            <a:ext cx="7318399" cy="1357322"/>
            <a:chOff x="968376" y="2143116"/>
            <a:chExt cx="7318399" cy="1357322"/>
          </a:xfrm>
        </p:grpSpPr>
        <p:sp>
          <p:nvSpPr>
            <p:cNvPr id="239640" name="AutoShape 24"/>
            <p:cNvSpPr>
              <a:spLocks noChangeArrowheads="1"/>
            </p:cNvSpPr>
            <p:nvPr/>
          </p:nvSpPr>
          <p:spPr bwMode="auto">
            <a:xfrm>
              <a:off x="968376" y="2143116"/>
              <a:ext cx="7318399" cy="1357322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" name="グループ化 27"/>
            <p:cNvGrpSpPr/>
            <p:nvPr/>
          </p:nvGrpSpPr>
          <p:grpSpPr>
            <a:xfrm>
              <a:off x="1000101" y="2200066"/>
              <a:ext cx="3429023" cy="1071600"/>
              <a:chOff x="2928926" y="5750160"/>
              <a:chExt cx="3665758" cy="1145582"/>
            </a:xfrm>
          </p:grpSpPr>
          <p:sp>
            <p:nvSpPr>
              <p:cNvPr id="30" name="AutoShape 24"/>
              <p:cNvSpPr>
                <a:spLocks noChangeArrowheads="1"/>
              </p:cNvSpPr>
              <p:nvPr/>
            </p:nvSpPr>
            <p:spPr bwMode="auto">
              <a:xfrm>
                <a:off x="2928926" y="5750160"/>
                <a:ext cx="3665758" cy="1107840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5" name="グループ化 46"/>
              <p:cNvGrpSpPr/>
              <p:nvPr/>
            </p:nvGrpSpPr>
            <p:grpSpPr>
              <a:xfrm>
                <a:off x="3075329" y="5765646"/>
                <a:ext cx="3387606" cy="1130096"/>
                <a:chOff x="3028784" y="5723328"/>
                <a:chExt cx="2310609" cy="770815"/>
              </a:xfrm>
            </p:grpSpPr>
            <p:pic>
              <p:nvPicPr>
                <p:cNvPr id="32" name="Picture 26" descr="EDM triple mass insertion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028784" y="6057527"/>
                  <a:ext cx="2310609" cy="83653"/>
                </a:xfrm>
                <a:prstGeom prst="rect">
                  <a:avLst/>
                </a:prstGeom>
                <a:noFill/>
              </p:spPr>
            </p:pic>
            <p:graphicFrame>
              <p:nvGraphicFramePr>
                <p:cNvPr id="33" name="Object 27"/>
                <p:cNvGraphicFramePr>
                  <a:graphicFrameLocks noChangeAspect="1"/>
                </p:cNvGraphicFramePr>
                <p:nvPr/>
              </p:nvGraphicFramePr>
              <p:xfrm>
                <a:off x="3961711" y="5735623"/>
                <a:ext cx="453227" cy="314491"/>
              </p:xfrm>
              <a:graphic>
                <a:graphicData uri="http://schemas.openxmlformats.org/presentationml/2006/ole">
                  <p:oleObj spid="_x0000_s1476611" name="数式" r:id="rId7" imgW="457200" imgH="317160" progId="Equation.3">
                    <p:embed/>
                  </p:oleObj>
                </a:graphicData>
              </a:graphic>
            </p:graphicFrame>
            <p:graphicFrame>
              <p:nvGraphicFramePr>
                <p:cNvPr id="34" name="Object 28"/>
                <p:cNvGraphicFramePr>
                  <a:graphicFrameLocks noChangeAspect="1"/>
                </p:cNvGraphicFramePr>
                <p:nvPr/>
              </p:nvGraphicFramePr>
              <p:xfrm>
                <a:off x="3397737" y="5723328"/>
                <a:ext cx="441578" cy="315550"/>
              </p:xfrm>
              <a:graphic>
                <a:graphicData uri="http://schemas.openxmlformats.org/presentationml/2006/ole">
                  <p:oleObj spid="_x0000_s1476612" name="数式" r:id="rId8" imgW="444240" imgH="317160" progId="Equation.3">
                    <p:embed/>
                  </p:oleObj>
                </a:graphicData>
              </a:graphic>
            </p:graphicFrame>
            <p:graphicFrame>
              <p:nvGraphicFramePr>
                <p:cNvPr id="35" name="Object 29"/>
                <p:cNvGraphicFramePr>
                  <a:graphicFrameLocks noChangeAspect="1"/>
                </p:cNvGraphicFramePr>
                <p:nvPr/>
              </p:nvGraphicFramePr>
              <p:xfrm>
                <a:off x="4595813" y="5723328"/>
                <a:ext cx="427812" cy="314491"/>
              </p:xfrm>
              <a:graphic>
                <a:graphicData uri="http://schemas.openxmlformats.org/presentationml/2006/ole">
                  <p:oleObj spid="_x0000_s1476613" name="数式" r:id="rId9" imgW="431640" imgH="317160" progId="Equation.3">
                    <p:embed/>
                  </p:oleObj>
                </a:graphicData>
              </a:graphic>
            </p:graphicFrame>
            <p:graphicFrame>
              <p:nvGraphicFramePr>
                <p:cNvPr id="36" name="Object 30"/>
                <p:cNvGraphicFramePr>
                  <a:graphicFrameLocks noChangeAspect="1"/>
                </p:cNvGraphicFramePr>
                <p:nvPr/>
              </p:nvGraphicFramePr>
              <p:xfrm>
                <a:off x="3711824" y="6085164"/>
                <a:ext cx="365184" cy="407468"/>
              </p:xfrm>
              <a:graphic>
                <a:graphicData uri="http://schemas.openxmlformats.org/presentationml/2006/ole">
                  <p:oleObj spid="_x0000_s1476614" name="数式" r:id="rId10" imgW="215640" imgH="241200" progId="Equation.3">
                    <p:embed/>
                  </p:oleObj>
                </a:graphicData>
              </a:graphic>
            </p:graphicFrame>
            <p:graphicFrame>
              <p:nvGraphicFramePr>
                <p:cNvPr id="37" name="Object 31"/>
                <p:cNvGraphicFramePr>
                  <a:graphicFrameLocks noChangeAspect="1"/>
                </p:cNvGraphicFramePr>
                <p:nvPr/>
              </p:nvGraphicFramePr>
              <p:xfrm>
                <a:off x="4313530" y="6085164"/>
                <a:ext cx="365184" cy="407469"/>
              </p:xfrm>
              <a:graphic>
                <a:graphicData uri="http://schemas.openxmlformats.org/presentationml/2006/ole">
                  <p:oleObj spid="_x0000_s1476615" name="数式" r:id="rId11" imgW="215640" imgH="241200" progId="Equation.3">
                    <p:embed/>
                  </p:oleObj>
                </a:graphicData>
              </a:graphic>
            </p:graphicFrame>
            <p:graphicFrame>
              <p:nvGraphicFramePr>
                <p:cNvPr id="38" name="Object 32"/>
                <p:cNvGraphicFramePr>
                  <a:graphicFrameLocks noChangeAspect="1"/>
                </p:cNvGraphicFramePr>
                <p:nvPr/>
              </p:nvGraphicFramePr>
              <p:xfrm>
                <a:off x="4890322" y="6085163"/>
                <a:ext cx="363902" cy="407468"/>
              </p:xfrm>
              <a:graphic>
                <a:graphicData uri="http://schemas.openxmlformats.org/presentationml/2006/ole">
                  <p:oleObj spid="_x0000_s1476616" name="数式" r:id="rId12" imgW="215640" imgH="241200" progId="Equation.3">
                    <p:embed/>
                  </p:oleObj>
                </a:graphicData>
              </a:graphic>
            </p:graphicFrame>
            <p:graphicFrame>
              <p:nvGraphicFramePr>
                <p:cNvPr id="39" name="Object 33"/>
                <p:cNvGraphicFramePr>
                  <a:graphicFrameLocks noChangeAspect="1"/>
                </p:cNvGraphicFramePr>
                <p:nvPr/>
              </p:nvGraphicFramePr>
              <p:xfrm>
                <a:off x="3132767" y="6085392"/>
                <a:ext cx="365184" cy="408751"/>
              </p:xfrm>
              <a:graphic>
                <a:graphicData uri="http://schemas.openxmlformats.org/presentationml/2006/ole">
                  <p:oleObj spid="_x0000_s1476617" name="数式" r:id="rId13" imgW="215640" imgH="241200" progId="Equation.3">
                    <p:embed/>
                  </p:oleObj>
                </a:graphicData>
              </a:graphic>
            </p:graphicFrame>
          </p:grpSp>
        </p:grpSp>
        <p:graphicFrame>
          <p:nvGraphicFramePr>
            <p:cNvPr id="355353" name="Object 25"/>
            <p:cNvGraphicFramePr>
              <a:graphicFrameLocks noChangeAspect="1"/>
            </p:cNvGraphicFramePr>
            <p:nvPr/>
          </p:nvGraphicFramePr>
          <p:xfrm>
            <a:off x="4397401" y="2271566"/>
            <a:ext cx="3817937" cy="1000125"/>
          </p:xfrm>
          <a:graphic>
            <a:graphicData uri="http://schemas.openxmlformats.org/presentationml/2006/ole">
              <p:oleObj spid="_x0000_s1476618" name="数式" r:id="rId14" imgW="1650960" imgH="431640" progId="Equation.3">
                <p:embed/>
              </p:oleObj>
            </a:graphicData>
          </a:graphic>
        </p:graphicFrame>
      </p:grpSp>
      <p:sp>
        <p:nvSpPr>
          <p:cNvPr id="40" name="角丸四角形吹き出し 39"/>
          <p:cNvSpPr/>
          <p:nvPr/>
        </p:nvSpPr>
        <p:spPr>
          <a:xfrm>
            <a:off x="2071670" y="5357826"/>
            <a:ext cx="5929354" cy="1071570"/>
          </a:xfrm>
          <a:prstGeom prst="wedgeRoundRectCallout">
            <a:avLst>
              <a:gd name="adj1" fmla="val -50204"/>
              <a:gd name="adj2" fmla="val 144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ja-JP" sz="500" dirty="0" smtClean="0">
                <a:solidFill>
                  <a:schemeClr val="tx1"/>
                </a:solidFill>
              </a:rPr>
              <a:t/>
            </a:r>
            <a:br>
              <a:rPr lang="en-US" altLang="ja-JP" sz="500" dirty="0" smtClean="0">
                <a:solidFill>
                  <a:schemeClr val="tx1"/>
                </a:solidFill>
              </a:rPr>
            </a:br>
            <a:r>
              <a:rPr lang="en-US" altLang="ja-JP" sz="3600" smtClean="0">
                <a:solidFill>
                  <a:srgbClr val="FFFF00"/>
                </a:solidFill>
              </a:rPr>
              <a:t>Yu =&gt; “real”</a:t>
            </a:r>
            <a:endParaRPr lang="en-US" altLang="ja-JP" sz="3600" dirty="0" smtClean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altLang="ja-JP" sz="500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dirty="0" smtClean="0">
                <a:solidFill>
                  <a:schemeClr val="tx1"/>
                </a:solidFill>
              </a:rPr>
              <a:t>⇒</a:t>
            </a:r>
            <a:r>
              <a:rPr lang="en-US" altLang="ja-JP" sz="2000" dirty="0" smtClean="0">
                <a:solidFill>
                  <a:schemeClr val="tx1"/>
                </a:solidFill>
              </a:rPr>
              <a:t>The origin of CP violation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48559" name="Object 15"/>
          <p:cNvGraphicFramePr>
            <a:graphicFrameLocks noChangeAspect="1"/>
          </p:cNvGraphicFramePr>
          <p:nvPr/>
        </p:nvGraphicFramePr>
        <p:xfrm>
          <a:off x="1853758" y="4162427"/>
          <a:ext cx="4056063" cy="571500"/>
        </p:xfrm>
        <a:graphic>
          <a:graphicData uri="http://schemas.openxmlformats.org/presentationml/2006/ole">
            <p:oleObj spid="_x0000_s1476619" name="数式" r:id="rId15" imgW="1701720" imgH="241200" progId="Equation.3">
              <p:embed/>
            </p:oleObj>
          </a:graphicData>
        </a:graphic>
      </p:graphicFrame>
      <p:graphicFrame>
        <p:nvGraphicFramePr>
          <p:cNvPr id="748560" name="Object 16"/>
          <p:cNvGraphicFramePr>
            <a:graphicFrameLocks noChangeAspect="1"/>
          </p:cNvGraphicFramePr>
          <p:nvPr/>
        </p:nvGraphicFramePr>
        <p:xfrm>
          <a:off x="6432441" y="4357694"/>
          <a:ext cx="2640153" cy="357189"/>
        </p:xfrm>
        <a:graphic>
          <a:graphicData uri="http://schemas.openxmlformats.org/presentationml/2006/ole">
            <p:oleObj spid="_x0000_s1476620" name="数式" r:id="rId16" imgW="1879560" imgH="253800" progId="Equation.3">
              <p:embed/>
            </p:oleObj>
          </a:graphicData>
        </a:graphic>
      </p:graphicFrame>
      <p:graphicFrame>
        <p:nvGraphicFramePr>
          <p:cNvPr id="920592" name="Object 16"/>
          <p:cNvGraphicFramePr>
            <a:graphicFrameLocks noChangeAspect="1"/>
          </p:cNvGraphicFramePr>
          <p:nvPr/>
        </p:nvGraphicFramePr>
        <p:xfrm>
          <a:off x="1839457" y="3143248"/>
          <a:ext cx="4327525" cy="571500"/>
        </p:xfrm>
        <a:graphic>
          <a:graphicData uri="http://schemas.openxmlformats.org/presentationml/2006/ole">
            <p:oleObj spid="_x0000_s1476621" name="数式" r:id="rId17" imgW="1815840" imgH="241200" progId="Equation.3">
              <p:embed/>
            </p:oleObj>
          </a:graphicData>
        </a:graphic>
      </p:graphicFrame>
      <p:graphicFrame>
        <p:nvGraphicFramePr>
          <p:cNvPr id="920593" name="Object 17"/>
          <p:cNvGraphicFramePr>
            <a:graphicFrameLocks noChangeAspect="1"/>
          </p:cNvGraphicFramePr>
          <p:nvPr/>
        </p:nvGraphicFramePr>
        <p:xfrm>
          <a:off x="7215206" y="142852"/>
          <a:ext cx="1714512" cy="1079744"/>
        </p:xfrm>
        <a:graphic>
          <a:graphicData uri="http://schemas.openxmlformats.org/presentationml/2006/ole">
            <p:oleObj spid="_x0000_s1476622" name="数式" r:id="rId18" imgW="1168200" imgH="736560" progId="Equation.3">
              <p:embed/>
            </p:oleObj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1214414" y="3929066"/>
            <a:ext cx="62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Exp.</a:t>
            </a:r>
            <a:endParaRPr lang="ja-JP" altLang="en-US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21334" y="2714620"/>
            <a:ext cx="1689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Naïve estimate</a:t>
            </a:r>
          </a:p>
        </p:txBody>
      </p:sp>
      <p:sp>
        <p:nvSpPr>
          <p:cNvPr id="42" name="上カーブ矢印 41"/>
          <p:cNvSpPr/>
          <p:nvPr/>
        </p:nvSpPr>
        <p:spPr>
          <a:xfrm rot="3001307">
            <a:off x="426128" y="1661429"/>
            <a:ext cx="1003212" cy="466440"/>
          </a:xfrm>
          <a:prstGeom prst="curvedUpArrow">
            <a:avLst>
              <a:gd name="adj1" fmla="val 39585"/>
              <a:gd name="adj2" fmla="val 62769"/>
              <a:gd name="adj3" fmla="val 562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4282" y="633250"/>
            <a:ext cx="1390629" cy="909394"/>
            <a:chOff x="4150" y="119"/>
            <a:chExt cx="1179" cy="771"/>
          </a:xfrm>
        </p:grpSpPr>
        <p:sp>
          <p:nvSpPr>
            <p:cNvPr id="239621" name="AutoShape 5"/>
            <p:cNvSpPr>
              <a:spLocks noChangeArrowheads="1"/>
            </p:cNvSpPr>
            <p:nvPr/>
          </p:nvSpPr>
          <p:spPr bwMode="auto">
            <a:xfrm>
              <a:off x="4150" y="119"/>
              <a:ext cx="1179" cy="771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39622" name="Picture 6" descr="EDM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241" y="133"/>
              <a:ext cx="998" cy="731"/>
            </a:xfrm>
            <a:prstGeom prst="rect">
              <a:avLst/>
            </a:prstGeom>
            <a:noFill/>
          </p:spPr>
        </p:pic>
      </p:grpSp>
      <p:graphicFrame>
        <p:nvGraphicFramePr>
          <p:cNvPr id="1476623" name="Object 15"/>
          <p:cNvGraphicFramePr>
            <a:graphicFrameLocks noChangeAspect="1"/>
          </p:cNvGraphicFramePr>
          <p:nvPr/>
        </p:nvGraphicFramePr>
        <p:xfrm>
          <a:off x="1502422" y="2355116"/>
          <a:ext cx="426389" cy="359504"/>
        </p:xfrm>
        <a:graphic>
          <a:graphicData uri="http://schemas.openxmlformats.org/presentationml/2006/ole">
            <p:oleObj spid="_x0000_s1476623" name="数式" r:id="rId20" imgW="241200" imgH="203040" progId="Equation.3">
              <p:embed/>
            </p:oleObj>
          </a:graphicData>
        </a:graphic>
      </p:graphicFrame>
      <p:graphicFrame>
        <p:nvGraphicFramePr>
          <p:cNvPr id="1476624" name="Object 16"/>
          <p:cNvGraphicFramePr>
            <a:graphicFrameLocks noChangeAspect="1"/>
          </p:cNvGraphicFramePr>
          <p:nvPr/>
        </p:nvGraphicFramePr>
        <p:xfrm>
          <a:off x="2285984" y="2333617"/>
          <a:ext cx="426388" cy="381003"/>
        </p:xfrm>
        <a:graphic>
          <a:graphicData uri="http://schemas.openxmlformats.org/presentationml/2006/ole">
            <p:oleObj spid="_x0000_s1476624" name="数式" r:id="rId21" imgW="241200" imgH="215640" progId="Equation.3">
              <p:embed/>
            </p:oleObj>
          </a:graphicData>
        </a:graphic>
      </p:graphicFrame>
      <p:graphicFrame>
        <p:nvGraphicFramePr>
          <p:cNvPr id="1476625" name="Object 17"/>
          <p:cNvGraphicFramePr>
            <a:graphicFrameLocks noChangeAspect="1"/>
          </p:cNvGraphicFramePr>
          <p:nvPr/>
        </p:nvGraphicFramePr>
        <p:xfrm>
          <a:off x="3930648" y="2355845"/>
          <a:ext cx="427038" cy="358775"/>
        </p:xfrm>
        <a:graphic>
          <a:graphicData uri="http://schemas.openxmlformats.org/presentationml/2006/ole">
            <p:oleObj spid="_x0000_s1476625" name="数式" r:id="rId22" imgW="241200" imgH="203040" progId="Equation.3">
              <p:embed/>
            </p:oleObj>
          </a:graphicData>
        </a:graphic>
      </p:graphicFrame>
      <p:graphicFrame>
        <p:nvGraphicFramePr>
          <p:cNvPr id="1476626" name="Object 18"/>
          <p:cNvGraphicFramePr>
            <a:graphicFrameLocks noChangeAspect="1"/>
          </p:cNvGraphicFramePr>
          <p:nvPr/>
        </p:nvGraphicFramePr>
        <p:xfrm>
          <a:off x="3143240" y="2333620"/>
          <a:ext cx="427038" cy="381000"/>
        </p:xfrm>
        <a:graphic>
          <a:graphicData uri="http://schemas.openxmlformats.org/presentationml/2006/ole">
            <p:oleObj spid="_x0000_s1476626" name="数式" r:id="rId23" imgW="241200" imgH="215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  E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*SU(2)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1-1 Yukawa couplings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1-2 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and sfermion soft masses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SU(2)</a:t>
            </a:r>
            <a:r>
              <a:rPr lang="en-US" baseline="-25000" dirty="0" smtClean="0"/>
              <a:t>F</a:t>
            </a:r>
            <a:r>
              <a:rPr lang="en-US" dirty="0" smtClean="0"/>
              <a:t> breaking as an origin of CPV phase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LHC signature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Spontaneous CP violation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sz="2400" dirty="0" smtClean="0"/>
              <a:t>Assume: </a:t>
            </a:r>
            <a:r>
              <a:rPr lang="en-US" altLang="ja-JP" sz="2400" dirty="0" err="1" smtClean="0"/>
              <a:t>Lagrangian</a:t>
            </a:r>
            <a:r>
              <a:rPr lang="en-US" altLang="ja-JP" sz="2400" dirty="0" smtClean="0"/>
              <a:t> is CP invariant</a:t>
            </a:r>
          </a:p>
          <a:p>
            <a:pPr lvl="2"/>
            <a:r>
              <a:rPr lang="en-US" altLang="ja-JP" sz="2000" dirty="0" smtClean="0"/>
              <a:t>O(1) coefficients</a:t>
            </a:r>
          </a:p>
          <a:p>
            <a:pPr lvl="2"/>
            <a:r>
              <a:rPr lang="en-US" altLang="ja-JP" sz="2000" dirty="0" smtClean="0"/>
              <a:t>Soft breaking terms </a:t>
            </a:r>
            <a:endParaRPr lang="en-US" altLang="ja-JP" sz="1050" dirty="0" smtClean="0"/>
          </a:p>
          <a:p>
            <a:pPr lvl="1"/>
            <a:r>
              <a:rPr lang="en-US" altLang="ja-JP" sz="2400" dirty="0" smtClean="0"/>
              <a:t>Spontaneous CP violation in SU(2)</a:t>
            </a:r>
            <a:r>
              <a:rPr lang="en-US" sz="2400" baseline="-25000" dirty="0" smtClean="0"/>
              <a:t>F</a:t>
            </a:r>
            <a:r>
              <a:rPr lang="en-US" altLang="ja-JP" sz="2400" dirty="0" smtClean="0"/>
              <a:t> </a:t>
            </a:r>
            <a:r>
              <a:rPr lang="en-US" altLang="ja-JP" sz="1600" dirty="0" smtClean="0"/>
              <a:t>	</a:t>
            </a:r>
            <a:endParaRPr lang="en-US" altLang="ja-JP" sz="1000" dirty="0" smtClean="0"/>
          </a:p>
          <a:p>
            <a:pPr lvl="2">
              <a:buNone/>
            </a:pPr>
            <a:endParaRPr lang="en-US" altLang="ja-JP" sz="9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75C5-7956-4D20-8C6A-0A4B1DF4B809}" type="slidenum">
              <a:rPr lang="ja-JP" altLang="en-US" smtClean="0"/>
              <a:pPr/>
              <a:t>27</a:t>
            </a:fld>
            <a:endParaRPr lang="en-US" altLang="ja-JP" dirty="0"/>
          </a:p>
        </p:txBody>
      </p:sp>
      <p:pic>
        <p:nvPicPr>
          <p:cNvPr id="8437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4848" y="3485288"/>
            <a:ext cx="3755780" cy="86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378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494297"/>
            <a:ext cx="7510440" cy="64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378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5324773"/>
            <a:ext cx="6000792" cy="11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6786578" y="3500438"/>
            <a:ext cx="19319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600" dirty="0" smtClean="0">
                <a:latin typeface="Arial" charset="0"/>
              </a:rPr>
              <a:t>[Barr, </a:t>
            </a:r>
            <a:r>
              <a:rPr kumimoji="0" lang="en-US" altLang="ja-JP" sz="1600" dirty="0" err="1" smtClean="0">
                <a:latin typeface="Arial" charset="0"/>
              </a:rPr>
              <a:t>Masiero</a:t>
            </a:r>
            <a:r>
              <a:rPr kumimoji="0" lang="en-US" altLang="ja-JP" sz="1600" dirty="0" smtClean="0">
                <a:latin typeface="Arial" charset="0"/>
              </a:rPr>
              <a:t> ‘88]</a:t>
            </a:r>
          </a:p>
          <a:p>
            <a:pPr eaLnBrk="0" hangingPunct="0"/>
            <a:r>
              <a:rPr kumimoji="0" lang="en-US" altLang="ja-JP" sz="1600" dirty="0" smtClean="0">
                <a:latin typeface="Arial" charset="0"/>
              </a:rPr>
              <a:t>[</a:t>
            </a:r>
            <a:r>
              <a:rPr kumimoji="0" lang="en-US" altLang="ja-JP" sz="1600" dirty="0" err="1" smtClean="0">
                <a:latin typeface="Arial" charset="0"/>
              </a:rPr>
              <a:t>Babu</a:t>
            </a:r>
            <a:r>
              <a:rPr kumimoji="0" lang="en-US" altLang="ja-JP" sz="1600" dirty="0" smtClean="0">
                <a:latin typeface="Arial" charset="0"/>
              </a:rPr>
              <a:t>, Barr ‘94], …</a:t>
            </a:r>
            <a:endParaRPr kumimoji="0" lang="en-US" altLang="ja-JP" sz="1600" dirty="0">
              <a:latin typeface="Arial" charset="0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500298" y="585789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4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500034" y="1357298"/>
            <a:ext cx="485778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20405" name="Object 21"/>
          <p:cNvGraphicFramePr>
            <a:graphicFrameLocks noChangeAspect="1"/>
          </p:cNvGraphicFramePr>
          <p:nvPr/>
        </p:nvGraphicFramePr>
        <p:xfrm>
          <a:off x="750404" y="1500174"/>
          <a:ext cx="4250224" cy="1643074"/>
        </p:xfrm>
        <a:graphic>
          <a:graphicData uri="http://schemas.openxmlformats.org/presentationml/2006/ole">
            <p:oleObj spid="_x0000_s2320405" name="数式" r:id="rId5" imgW="2361960" imgH="914400" progId="Equation.3">
              <p:embed/>
            </p:oleObj>
          </a:graphicData>
        </a:graphic>
      </p:graphicFrame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SU(2)</a:t>
            </a:r>
            <a:r>
              <a:rPr lang="en-US" altLang="ja-JP" sz="3600" baseline="-25000" dirty="0" smtClean="0"/>
              <a:t>F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and SCPV</a:t>
            </a:r>
            <a:endParaRPr lang="ja-JP" altLang="en-US" sz="3600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en-US" sz="2400" dirty="0"/>
              <a:t>　</a:t>
            </a:r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60DB-3F77-4755-82D8-1A533B4DBF68}" type="slidenum">
              <a:rPr lang="ja-JP" altLang="en-US"/>
              <a:pPr/>
              <a:t>28</a:t>
            </a:fld>
            <a:endParaRPr lang="en-US" altLang="ja-JP"/>
          </a:p>
        </p:txBody>
      </p:sp>
      <p:graphicFrame>
        <p:nvGraphicFramePr>
          <p:cNvPr id="261132" name="Object 12"/>
          <p:cNvGraphicFramePr>
            <a:graphicFrameLocks noChangeAspect="1"/>
          </p:cNvGraphicFramePr>
          <p:nvPr/>
        </p:nvGraphicFramePr>
        <p:xfrm>
          <a:off x="228600" y="4543441"/>
          <a:ext cx="4300538" cy="1243012"/>
        </p:xfrm>
        <a:graphic>
          <a:graphicData uri="http://schemas.openxmlformats.org/presentationml/2006/ole">
            <p:oleObj spid="_x0000_s2320387" name="数式" r:id="rId6" imgW="2539800" imgH="736560" progId="Equation.3">
              <p:embed/>
            </p:oleObj>
          </a:graphicData>
        </a:graphic>
      </p:graphicFrame>
      <p:graphicFrame>
        <p:nvGraphicFramePr>
          <p:cNvPr id="261134" name="Object 14"/>
          <p:cNvGraphicFramePr>
            <a:graphicFrameLocks noChangeAspect="1"/>
          </p:cNvGraphicFramePr>
          <p:nvPr/>
        </p:nvGraphicFramePr>
        <p:xfrm>
          <a:off x="428595" y="3444878"/>
          <a:ext cx="5773095" cy="627064"/>
        </p:xfrm>
        <a:graphic>
          <a:graphicData uri="http://schemas.openxmlformats.org/presentationml/2006/ole">
            <p:oleObj spid="_x0000_s2320389" name="数式" r:id="rId7" imgW="2323800" imgH="253800" progId="Equation.3">
              <p:embed/>
            </p:oleObj>
          </a:graphicData>
        </a:graphic>
      </p:graphicFrame>
      <p:graphicFrame>
        <p:nvGraphicFramePr>
          <p:cNvPr id="261136" name="Object 16"/>
          <p:cNvGraphicFramePr>
            <a:graphicFrameLocks noChangeAspect="1"/>
          </p:cNvGraphicFramePr>
          <p:nvPr/>
        </p:nvGraphicFramePr>
        <p:xfrm>
          <a:off x="5715008" y="1643050"/>
          <a:ext cx="2843052" cy="1143008"/>
        </p:xfrm>
        <a:graphic>
          <a:graphicData uri="http://schemas.openxmlformats.org/presentationml/2006/ole">
            <p:oleObj spid="_x0000_s2320390" name="数式" r:id="rId8" imgW="1892160" imgH="761760" progId="Equation.3">
              <p:embed/>
            </p:oleObj>
          </a:graphicData>
        </a:graphic>
      </p:graphicFrame>
      <p:sp>
        <p:nvSpPr>
          <p:cNvPr id="261137" name="AutoShape 17"/>
          <p:cNvSpPr>
            <a:spLocks noChangeArrowheads="1"/>
          </p:cNvSpPr>
          <p:nvPr/>
        </p:nvSpPr>
        <p:spPr bwMode="auto">
          <a:xfrm>
            <a:off x="5500694" y="1571612"/>
            <a:ext cx="3143272" cy="121444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500034" y="3355974"/>
            <a:ext cx="81439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20399" name="Object 15"/>
          <p:cNvGraphicFramePr>
            <a:graphicFrameLocks noChangeAspect="1"/>
          </p:cNvGraphicFramePr>
          <p:nvPr/>
        </p:nvGraphicFramePr>
        <p:xfrm>
          <a:off x="4643438" y="4514875"/>
          <a:ext cx="4257675" cy="1243012"/>
        </p:xfrm>
        <a:graphic>
          <a:graphicData uri="http://schemas.openxmlformats.org/presentationml/2006/ole">
            <p:oleObj spid="_x0000_s2320399" name="数式" r:id="rId9" imgW="2514600" imgH="736560" progId="Equation.3">
              <p:embed/>
            </p:oleObj>
          </a:graphicData>
        </a:graphic>
      </p:graphicFrame>
      <p:graphicFrame>
        <p:nvGraphicFramePr>
          <p:cNvPr id="2320400" name="Object 16"/>
          <p:cNvGraphicFramePr>
            <a:graphicFrameLocks noChangeAspect="1"/>
          </p:cNvGraphicFramePr>
          <p:nvPr/>
        </p:nvGraphicFramePr>
        <p:xfrm>
          <a:off x="225425" y="4557748"/>
          <a:ext cx="4322763" cy="1200150"/>
        </p:xfrm>
        <a:graphic>
          <a:graphicData uri="http://schemas.openxmlformats.org/presentationml/2006/ole">
            <p:oleObj spid="_x0000_s2320400" name="数式" r:id="rId10" imgW="2552400" imgH="711000" progId="Equation.3">
              <p:embed/>
            </p:oleObj>
          </a:graphicData>
        </a:graphic>
      </p:graphicFrame>
      <p:graphicFrame>
        <p:nvGraphicFramePr>
          <p:cNvPr id="2320401" name="Object 17"/>
          <p:cNvGraphicFramePr>
            <a:graphicFrameLocks noChangeAspect="1"/>
          </p:cNvGraphicFramePr>
          <p:nvPr/>
        </p:nvGraphicFramePr>
        <p:xfrm>
          <a:off x="4692681" y="4543441"/>
          <a:ext cx="4237037" cy="1243013"/>
        </p:xfrm>
        <a:graphic>
          <a:graphicData uri="http://schemas.openxmlformats.org/presentationml/2006/ole">
            <p:oleObj spid="_x0000_s2320401" name="数式" r:id="rId11" imgW="2501640" imgH="736560" progId="Equation.3">
              <p:embed/>
            </p:oleObj>
          </a:graphicData>
        </a:graphic>
      </p:graphicFrame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786446" y="5929330"/>
            <a:ext cx="1528770" cy="609600"/>
          </a:xfrm>
          <a:prstGeom prst="wedgeEllipseCallout">
            <a:avLst>
              <a:gd name="adj1" fmla="val -23779"/>
              <a:gd name="adj2" fmla="val -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complex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000628" y="4500570"/>
            <a:ext cx="3643338" cy="1428760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428596" y="4346595"/>
            <a:ext cx="4000528" cy="1654173"/>
          </a:xfrm>
          <a:prstGeom prst="ellipse">
            <a:avLst/>
          </a:prstGeom>
          <a:noFill/>
          <a:ln w="63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3014658" y="5962672"/>
            <a:ext cx="914400" cy="609600"/>
          </a:xfrm>
          <a:prstGeom prst="wedgeEllipseCallout">
            <a:avLst>
              <a:gd name="adj1" fmla="val -25523"/>
              <a:gd name="adj2" fmla="val -68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/>
              <a:t>real</a:t>
            </a:r>
            <a:endParaRPr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4500562" y="2714620"/>
            <a:ext cx="571504" cy="428628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2857488" y="2714620"/>
            <a:ext cx="571504" cy="428628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42910" y="2714620"/>
            <a:ext cx="4491070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2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2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17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304" name="Object 8"/>
          <p:cNvGraphicFramePr>
            <a:graphicFrameLocks noChangeAspect="1"/>
          </p:cNvGraphicFramePr>
          <p:nvPr/>
        </p:nvGraphicFramePr>
        <p:xfrm>
          <a:off x="357158" y="1731969"/>
          <a:ext cx="5934075" cy="646113"/>
        </p:xfrm>
        <a:graphic>
          <a:graphicData uri="http://schemas.openxmlformats.org/presentationml/2006/ole">
            <p:oleObj spid="_x0000_s1477635" name="数式" r:id="rId4" imgW="2323800" imgH="253800" progId="Equation.3">
              <p:embed/>
            </p:oleObj>
          </a:graphicData>
        </a:graphic>
      </p:graphicFrame>
      <p:sp>
        <p:nvSpPr>
          <p:cNvPr id="26" name="タイトル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Real up-(s)quark sector</a:t>
            </a:r>
            <a:endParaRPr kumimoji="1" lang="ja-JP" altLang="en-US" sz="3600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en-US"/>
              <a:t>　</a:t>
            </a:r>
          </a:p>
        </p:txBody>
      </p:sp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4D-5553-4346-B293-C9B286B2573E}" type="slidenum">
              <a:rPr lang="ja-JP" altLang="en-US"/>
              <a:pPr/>
              <a:t>29</a:t>
            </a:fld>
            <a:endParaRPr lang="en-US" altLang="ja-JP"/>
          </a:p>
        </p:txBody>
      </p:sp>
      <p:sp>
        <p:nvSpPr>
          <p:cNvPr id="260111" name="AutoShape 15"/>
          <p:cNvSpPr>
            <a:spLocks noChangeArrowheads="1"/>
          </p:cNvSpPr>
          <p:nvPr/>
        </p:nvSpPr>
        <p:spPr bwMode="auto">
          <a:xfrm>
            <a:off x="5286380" y="2833686"/>
            <a:ext cx="1524000" cy="381000"/>
          </a:xfrm>
          <a:prstGeom prst="wedgeRoundRectCallout">
            <a:avLst>
              <a:gd name="adj1" fmla="val -14685"/>
              <a:gd name="adj2" fmla="val 9431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600">
                <a:solidFill>
                  <a:srgbClr val="FF0000"/>
                </a:solidFill>
              </a:rPr>
              <a:t>5</a:t>
            </a:r>
            <a:r>
              <a:rPr lang="en-US" altLang="ja-JP" sz="1600">
                <a:solidFill>
                  <a:srgbClr val="FF0000"/>
                </a:solidFill>
              </a:rPr>
              <a:t>bar mixing</a:t>
            </a:r>
            <a:endParaRPr lang="ja-JP" altLang="en-US" sz="1600">
              <a:solidFill>
                <a:srgbClr val="FF0000"/>
              </a:solidFill>
            </a:endParaRPr>
          </a:p>
        </p:txBody>
      </p:sp>
      <p:sp>
        <p:nvSpPr>
          <p:cNvPr id="260112" name="AutoShape 16"/>
          <p:cNvSpPr>
            <a:spLocks noChangeArrowheads="1"/>
          </p:cNvSpPr>
          <p:nvPr/>
        </p:nvSpPr>
        <p:spPr bwMode="auto">
          <a:xfrm>
            <a:off x="7000924" y="2589224"/>
            <a:ext cx="2000232" cy="482585"/>
          </a:xfrm>
          <a:prstGeom prst="wedgeRoundRectCallout">
            <a:avLst>
              <a:gd name="adj1" fmla="val 31744"/>
              <a:gd name="adj2" fmla="val 98966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200" dirty="0" smtClean="0"/>
              <a:t>*CP phase, electron mass</a:t>
            </a:r>
            <a:endParaRPr lang="ja-JP" altLang="en-US" sz="1200" dirty="0"/>
          </a:p>
        </p:txBody>
      </p:sp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483177" y="5018117"/>
          <a:ext cx="4874641" cy="785818"/>
        </p:xfrm>
        <a:graphic>
          <a:graphicData uri="http://schemas.openxmlformats.org/presentationml/2006/ole">
            <p:oleObj spid="_x0000_s1477634" name="数式" r:id="rId5" imgW="1726920" imgH="279360" progId="Equation.3">
              <p:embed/>
            </p:oleObj>
          </a:graphicData>
        </a:graphic>
      </p:graphicFrame>
      <p:grpSp>
        <p:nvGrpSpPr>
          <p:cNvPr id="2" name="グループ化 20"/>
          <p:cNvGrpSpPr/>
          <p:nvPr/>
        </p:nvGrpSpPr>
        <p:grpSpPr>
          <a:xfrm>
            <a:off x="5572132" y="4803803"/>
            <a:ext cx="3429024" cy="1504381"/>
            <a:chOff x="5392477" y="1285859"/>
            <a:chExt cx="3283081" cy="1217852"/>
          </a:xfrm>
        </p:grpSpPr>
        <p:sp>
          <p:nvSpPr>
            <p:cNvPr id="16" name="角丸四角形 15"/>
            <p:cNvSpPr/>
            <p:nvPr/>
          </p:nvSpPr>
          <p:spPr>
            <a:xfrm>
              <a:off x="5392477" y="1285859"/>
              <a:ext cx="3283081" cy="1214447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9" name="Object 16"/>
            <p:cNvGraphicFramePr>
              <a:graphicFrameLocks noChangeAspect="1"/>
            </p:cNvGraphicFramePr>
            <p:nvPr/>
          </p:nvGraphicFramePr>
          <p:xfrm>
            <a:off x="5474116" y="1352187"/>
            <a:ext cx="3064647" cy="1090306"/>
          </p:xfrm>
          <a:graphic>
            <a:graphicData uri="http://schemas.openxmlformats.org/presentationml/2006/ole">
              <p:oleObj spid="_x0000_s1477637" name="数式" r:id="rId6" imgW="2565360" imgH="914400" progId="Equation.3">
                <p:embed/>
              </p:oleObj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6281645" y="1575018"/>
            <a:ext cx="2325516" cy="928693"/>
          </p:xfrm>
          <a:graphic>
            <a:graphicData uri="http://schemas.openxmlformats.org/presentationml/2006/ole">
              <p:oleObj spid="_x0000_s1477636" name="数式" r:id="rId7" imgW="2577960" imgH="711000" progId="Equation.3">
                <p:embed/>
              </p:oleObj>
            </a:graphicData>
          </a:graphic>
        </p:graphicFrame>
      </p:grp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5500694" y="1214422"/>
            <a:ext cx="35076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600" dirty="0" smtClean="0">
                <a:latin typeface="Arial" charset="0"/>
              </a:rPr>
              <a:t>[Ishiduki, SK, Maekawa, Sakurai ‘09]</a:t>
            </a:r>
            <a:endParaRPr kumimoji="0" lang="en-US" altLang="ja-JP" sz="1600" dirty="0">
              <a:latin typeface="Arial" charset="0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rot="10800000" flipV="1">
            <a:off x="3357582" y="3857628"/>
            <a:ext cx="1357294" cy="119063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37" idx="2"/>
          </p:cNvCxnSpPr>
          <p:nvPr/>
        </p:nvCxnSpPr>
        <p:spPr>
          <a:xfrm rot="10800000" flipV="1">
            <a:off x="3643306" y="4338646"/>
            <a:ext cx="3143272" cy="8382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1771648" y="2374911"/>
            <a:ext cx="914400" cy="609600"/>
          </a:xfrm>
          <a:prstGeom prst="wedgeEllipseCallout">
            <a:avLst>
              <a:gd name="adj1" fmla="val -25523"/>
              <a:gd name="adj2" fmla="val -68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/>
              <a:t>real</a:t>
            </a:r>
            <a:endParaRPr lang="ja-JP" altLang="en-US" dirty="0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3829048" y="2451111"/>
            <a:ext cx="1528770" cy="609600"/>
          </a:xfrm>
          <a:prstGeom prst="wedgeEllipseCallout">
            <a:avLst>
              <a:gd name="adj1" fmla="val -23779"/>
              <a:gd name="adj2" fmla="val -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complex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7786710" y="5232431"/>
            <a:ext cx="914400" cy="9144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285720" y="4803803"/>
            <a:ext cx="5143536" cy="1785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50604" name="Object 12"/>
          <p:cNvGraphicFramePr>
            <a:graphicFrameLocks noChangeAspect="1"/>
          </p:cNvGraphicFramePr>
          <p:nvPr/>
        </p:nvGraphicFramePr>
        <p:xfrm>
          <a:off x="500034" y="3371872"/>
          <a:ext cx="8008937" cy="646113"/>
        </p:xfrm>
        <a:graphic>
          <a:graphicData uri="http://schemas.openxmlformats.org/presentationml/2006/ole">
            <p:oleObj spid="_x0000_s1477638" name="数式" r:id="rId8" imgW="3136680" imgH="253800" progId="Equation.3">
              <p:embed/>
            </p:oleObj>
          </a:graphicData>
        </a:graphic>
      </p:graphicFrame>
      <p:graphicFrame>
        <p:nvGraphicFramePr>
          <p:cNvPr id="750605" name="Object 13"/>
          <p:cNvGraphicFramePr>
            <a:graphicFrameLocks noChangeAspect="1"/>
          </p:cNvGraphicFramePr>
          <p:nvPr/>
        </p:nvGraphicFramePr>
        <p:xfrm>
          <a:off x="7072330" y="1798650"/>
          <a:ext cx="1779587" cy="719137"/>
        </p:xfrm>
        <a:graphic>
          <a:graphicData uri="http://schemas.openxmlformats.org/presentationml/2006/ole">
            <p:oleObj spid="_x0000_s1477639" name="数式" r:id="rId9" imgW="1130040" imgH="457200" progId="Equation.3">
              <p:embed/>
            </p:oleObj>
          </a:graphicData>
        </a:graphic>
      </p:graphicFrame>
      <p:sp>
        <p:nvSpPr>
          <p:cNvPr id="33" name="AutoShape 8"/>
          <p:cNvSpPr>
            <a:spLocks noChangeArrowheads="1"/>
          </p:cNvSpPr>
          <p:nvPr/>
        </p:nvSpPr>
        <p:spPr bwMode="auto">
          <a:xfrm>
            <a:off x="2643174" y="4046565"/>
            <a:ext cx="914400" cy="609600"/>
          </a:xfrm>
          <a:prstGeom prst="wedgeEllipseCallout">
            <a:avLst>
              <a:gd name="adj1" fmla="val -25523"/>
              <a:gd name="adj2" fmla="val -68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/>
              <a:t>real</a:t>
            </a:r>
            <a:endParaRPr lang="ja-JP" altLang="en-US" dirty="0"/>
          </a:p>
        </p:txBody>
      </p:sp>
      <p:sp>
        <p:nvSpPr>
          <p:cNvPr id="37" name="AutoShape 9"/>
          <p:cNvSpPr>
            <a:spLocks noChangeArrowheads="1"/>
          </p:cNvSpPr>
          <p:nvPr/>
        </p:nvSpPr>
        <p:spPr bwMode="auto">
          <a:xfrm>
            <a:off x="6786578" y="4033846"/>
            <a:ext cx="1528770" cy="609600"/>
          </a:xfrm>
          <a:prstGeom prst="wedgeEllipseCallout">
            <a:avLst>
              <a:gd name="adj1" fmla="val -23779"/>
              <a:gd name="adj2" fmla="val -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complex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4929190" y="4051327"/>
            <a:ext cx="914400" cy="609600"/>
          </a:xfrm>
          <a:prstGeom prst="wedgeEllipseCallout">
            <a:avLst>
              <a:gd name="adj1" fmla="val -25523"/>
              <a:gd name="adj2" fmla="val -68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/>
              <a:t>real</a:t>
            </a:r>
            <a:endParaRPr lang="ja-JP" altLang="en-US" dirty="0"/>
          </a:p>
        </p:txBody>
      </p: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771516" y="5832515"/>
            <a:ext cx="914400" cy="609600"/>
          </a:xfrm>
          <a:prstGeom prst="wedgeEllipseCallout">
            <a:avLst>
              <a:gd name="adj1" fmla="val -25523"/>
              <a:gd name="adj2" fmla="val -68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/>
              <a:t>real</a:t>
            </a:r>
            <a:endParaRPr lang="ja-JP" altLang="en-US" dirty="0"/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3043230" y="5837277"/>
            <a:ext cx="1528770" cy="609600"/>
          </a:xfrm>
          <a:prstGeom prst="wedgeEllipseCallout">
            <a:avLst>
              <a:gd name="adj1" fmla="val -23779"/>
              <a:gd name="adj2" fmla="val -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complex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4000496" y="1714488"/>
            <a:ext cx="642942" cy="642942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6715140" y="3357562"/>
            <a:ext cx="642942" cy="642942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3071802" y="5072074"/>
            <a:ext cx="642942" cy="642942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1428728" y="1714488"/>
            <a:ext cx="642942" cy="642942"/>
          </a:xfrm>
          <a:prstGeom prst="ellipse">
            <a:avLst/>
          </a:prstGeom>
          <a:noFill/>
          <a:ln w="63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4714876" y="4033846"/>
            <a:ext cx="1528770" cy="609600"/>
          </a:xfrm>
          <a:prstGeom prst="wedgeEllipseCallout">
            <a:avLst>
              <a:gd name="adj1" fmla="val -23779"/>
              <a:gd name="adj2" fmla="val -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complex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4643438" y="3357562"/>
            <a:ext cx="642942" cy="642942"/>
          </a:xfrm>
          <a:prstGeom prst="ellipse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11" grpId="0" animBg="1"/>
      <p:bldP spid="24" grpId="0" animBg="1"/>
      <p:bldP spid="25" grpId="0" animBg="1"/>
      <p:bldP spid="28" grpId="0" animBg="1"/>
      <p:bldP spid="33" grpId="0" animBg="1"/>
      <p:bldP spid="37" grpId="0" animBg="1"/>
      <p:bldP spid="38" grpId="0" animBg="1"/>
      <p:bldP spid="39" grpId="0" animBg="1"/>
      <p:bldP spid="40" grpId="0" animBg="1"/>
      <p:bldP spid="27" grpId="0" animBg="1"/>
      <p:bldP spid="29" grpId="0" animBg="1"/>
      <p:bldP spid="30" grpId="0" animBg="1"/>
      <p:bldP spid="32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Unification groups</a:t>
            </a:r>
            <a:endParaRPr kumimoji="1" lang="ja-JP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3600" dirty="0"/>
              <a:t>SU(5) </a:t>
            </a:r>
            <a:r>
              <a:rPr lang="en-US" altLang="ja-JP" sz="3600" dirty="0" smtClean="0"/>
              <a:t>GUT</a:t>
            </a:r>
          </a:p>
          <a:p>
            <a:endParaRPr lang="en-US" altLang="ja-JP" sz="3600" dirty="0" smtClean="0">
              <a:solidFill>
                <a:schemeClr val="accent2"/>
              </a:solidFill>
            </a:endParaRPr>
          </a:p>
          <a:p>
            <a:endParaRPr lang="en-US" altLang="ja-JP" sz="1400" dirty="0">
              <a:solidFill>
                <a:schemeClr val="accent2"/>
              </a:solidFill>
            </a:endParaRPr>
          </a:p>
          <a:p>
            <a:r>
              <a:rPr lang="en-US" altLang="ja-JP" sz="3600" dirty="0"/>
              <a:t>SO(10) </a:t>
            </a:r>
            <a:r>
              <a:rPr lang="en-US" altLang="ja-JP" sz="3600" dirty="0" smtClean="0"/>
              <a:t>GUT</a:t>
            </a:r>
          </a:p>
          <a:p>
            <a:endParaRPr lang="en-US" altLang="ja-JP" sz="3600" dirty="0" smtClean="0"/>
          </a:p>
          <a:p>
            <a:endParaRPr lang="en-US" altLang="ja-JP" sz="1400" dirty="0" smtClean="0"/>
          </a:p>
          <a:p>
            <a:r>
              <a:rPr lang="en-US" altLang="ja-JP" sz="3600" dirty="0" smtClean="0"/>
              <a:t>E6 GUT</a:t>
            </a:r>
            <a:endParaRPr lang="en-US" altLang="ja-JP" dirty="0">
              <a:solidFill>
                <a:schemeClr val="accent2"/>
              </a:solidFill>
            </a:endParaRPr>
          </a:p>
          <a:p>
            <a:endParaRPr lang="en-US" altLang="ja-JP" sz="3600" dirty="0">
              <a:solidFill>
                <a:schemeClr val="accent2"/>
              </a:solidFill>
            </a:endParaRPr>
          </a:p>
          <a:p>
            <a:endParaRPr lang="en-US" altLang="ja-JP" sz="80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ja-JP" sz="3600" dirty="0"/>
          </a:p>
          <a:p>
            <a:endParaRPr lang="en-US" altLang="ja-JP" sz="3600" dirty="0">
              <a:solidFill>
                <a:schemeClr val="accent2"/>
              </a:solidFill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B5D402-8BF8-48D5-9784-70B851F735D2}" type="slidenum">
              <a:rPr lang="ja-JP" altLang="en-US"/>
              <a:pPr/>
              <a:t>3</a:t>
            </a:fld>
            <a:endParaRPr lang="en-US" altLang="ja-JP"/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275" y="2365375"/>
            <a:ext cx="8197850" cy="635000"/>
          </a:xfrm>
          <a:prstGeom prst="rect">
            <a:avLst/>
          </a:prstGeom>
          <a:noFill/>
          <a:ln w="9525">
            <a:miter lim="800000"/>
            <a:headEnd/>
            <a:tailEnd/>
          </a:ln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951288"/>
            <a:ext cx="3821113" cy="620712"/>
          </a:xfrm>
          <a:prstGeom prst="rect">
            <a:avLst/>
          </a:prstGeom>
          <a:noFill/>
          <a:ln w="9525">
            <a:miter lim="800000"/>
            <a:headEnd/>
            <a:tailEnd/>
          </a:ln>
        </p:spPr>
      </p:pic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0" y="1714500"/>
            <a:ext cx="3905250" cy="3683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59138" y="3340100"/>
            <a:ext cx="3170237" cy="3746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114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25" y="4857750"/>
            <a:ext cx="4465638" cy="3683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114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1700" y="5522913"/>
            <a:ext cx="2955925" cy="549275"/>
          </a:xfrm>
          <a:prstGeom prst="rect">
            <a:avLst/>
          </a:prstGeom>
          <a:noFill/>
          <a:ln w="9525"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3350" name="Object 6"/>
          <p:cNvGraphicFramePr>
            <a:graphicFrameLocks noChangeAspect="1"/>
          </p:cNvGraphicFramePr>
          <p:nvPr/>
        </p:nvGraphicFramePr>
        <p:xfrm>
          <a:off x="4236904" y="4288533"/>
          <a:ext cx="3764120" cy="1415370"/>
        </p:xfrm>
        <a:graphic>
          <a:graphicData uri="http://schemas.openxmlformats.org/presentationml/2006/ole">
            <p:oleObj spid="_x0000_s1479682" name="数式" r:id="rId4" imgW="1955520" imgH="736560" progId="Equation.3">
              <p:embed/>
            </p:oleObj>
          </a:graphicData>
        </a:graphic>
      </p:graphicFrame>
      <p:graphicFrame>
        <p:nvGraphicFramePr>
          <p:cNvPr id="313351" name="Object 7"/>
          <p:cNvGraphicFramePr>
            <a:graphicFrameLocks noChangeAspect="1"/>
          </p:cNvGraphicFramePr>
          <p:nvPr/>
        </p:nvGraphicFramePr>
        <p:xfrm>
          <a:off x="1000100" y="4286256"/>
          <a:ext cx="2842217" cy="1428760"/>
        </p:xfrm>
        <a:graphic>
          <a:graphicData uri="http://schemas.openxmlformats.org/presentationml/2006/ole">
            <p:oleObj spid="_x0000_s1479683" name="数式" r:id="rId5" imgW="1460160" imgH="736560" progId="Equation.3">
              <p:embed/>
            </p:oleObj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0" y="3857628"/>
            <a:ext cx="9144000" cy="22860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98E-1258-4BFA-9C26-9AFFED8D8566}" type="slidenum">
              <a:rPr lang="ja-JP" altLang="en-US"/>
              <a:pPr/>
              <a:t>30</a:t>
            </a:fld>
            <a:endParaRPr lang="en-US" altLang="ja-JP" dirty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Charge assignment</a:t>
            </a:r>
            <a:endParaRPr lang="ja-JP" altLang="en-US" sz="3600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/>
            <a:endParaRPr lang="ja-JP" altLang="en-US" sz="2800" dirty="0"/>
          </a:p>
          <a:p>
            <a:pPr marL="609600" indent="-609600"/>
            <a:endParaRPr lang="ja-JP" altLang="en-US" sz="2800" dirty="0"/>
          </a:p>
          <a:p>
            <a:pPr marL="609600" indent="-609600"/>
            <a:endParaRPr lang="ja-JP" altLang="en-US" sz="2800" dirty="0"/>
          </a:p>
          <a:p>
            <a:pPr marL="609600" indent="-609600"/>
            <a:endParaRPr lang="ja-JP" altLang="en-US" sz="2800" dirty="0"/>
          </a:p>
          <a:p>
            <a:pPr marL="609600" indent="-609600">
              <a:buFont typeface="Wingdings" pitchFamily="2" charset="2"/>
              <a:buNone/>
            </a:pPr>
            <a:endParaRPr lang="en-US" altLang="ja-JP" sz="1800" dirty="0" smtClean="0"/>
          </a:p>
          <a:p>
            <a:pPr marL="609600" indent="-609600">
              <a:buFont typeface="Wingdings" pitchFamily="2" charset="2"/>
              <a:buNone/>
            </a:pPr>
            <a:endParaRPr lang="ja-JP" altLang="en-US" sz="1800" dirty="0"/>
          </a:p>
        </p:txBody>
      </p:sp>
      <p:graphicFrame>
        <p:nvGraphicFramePr>
          <p:cNvPr id="313353" name="Object 9"/>
          <p:cNvGraphicFramePr>
            <a:graphicFrameLocks noChangeAspect="1"/>
          </p:cNvGraphicFramePr>
          <p:nvPr/>
        </p:nvGraphicFramePr>
        <p:xfrm>
          <a:off x="714348" y="3395264"/>
          <a:ext cx="5572164" cy="605240"/>
        </p:xfrm>
        <a:graphic>
          <a:graphicData uri="http://schemas.openxmlformats.org/presentationml/2006/ole">
            <p:oleObj spid="_x0000_s1479684" name="数式" r:id="rId6" imgW="2323800" imgH="253800" progId="Equation.3">
              <p:embed/>
            </p:oleObj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785918" y="1357298"/>
            <a:ext cx="535785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58082" y="1285860"/>
            <a:ext cx="15931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Top Yukawa</a:t>
            </a:r>
          </a:p>
          <a:p>
            <a:r>
              <a:rPr lang="en-US" altLang="ja-JP" sz="1600" dirty="0" smtClean="0"/>
              <a:t>Up Yukawa</a:t>
            </a:r>
          </a:p>
          <a:p>
            <a:r>
              <a:rPr lang="en-US" altLang="ja-JP" sz="1600" dirty="0" smtClean="0"/>
              <a:t>Real </a:t>
            </a:r>
            <a:r>
              <a:rPr lang="en-US" altLang="ja-JP" sz="1600" dirty="0" smtClean="0">
                <a:latin typeface="Symbol" pitchFamily="18" charset="2"/>
              </a:rPr>
              <a:t>m</a:t>
            </a:r>
            <a:r>
              <a:rPr lang="en-US" altLang="ja-JP" sz="1600" dirty="0" smtClean="0"/>
              <a:t>-,b-terms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DTS</a:t>
            </a:r>
          </a:p>
          <a:p>
            <a:r>
              <a:rPr lang="en-US" altLang="ja-JP" sz="1600" dirty="0" smtClean="0"/>
              <a:t>DW-VEV</a:t>
            </a:r>
          </a:p>
          <a:p>
            <a:r>
              <a:rPr lang="en-US" altLang="ja-JP" sz="1600" dirty="0" smtClean="0"/>
              <a:t>RB-</a:t>
            </a:r>
            <a:r>
              <a:rPr lang="en-US" altLang="ja-JP" sz="1600" dirty="0" err="1" smtClean="0"/>
              <a:t>mech</a:t>
            </a:r>
            <a:endParaRPr lang="en-US" altLang="ja-JP" sz="1600" dirty="0" smtClean="0"/>
          </a:p>
          <a:p>
            <a:r>
              <a:rPr lang="en-US" altLang="ja-JP" sz="1600" dirty="0" smtClean="0"/>
              <a:t>L[C</a:t>
            </a:r>
            <a:r>
              <a:rPr lang="en-US" altLang="ja-JP" sz="1600" baseline="30000" dirty="0" smtClean="0"/>
              <a:t>16</a:t>
            </a:r>
            <a:r>
              <a:rPr lang="en-US" altLang="ja-JP" sz="1600" dirty="0" smtClean="0"/>
              <a:t>] mixing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4741" y="5929330"/>
            <a:ext cx="773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*</a:t>
            </a:r>
            <a:r>
              <a:rPr lang="en-US" altLang="ja-JP" dirty="0" smtClean="0"/>
              <a:t>There are </a:t>
            </a:r>
            <a:r>
              <a:rPr lang="en-US" altLang="ja-JP" u="sng" dirty="0" smtClean="0">
                <a:solidFill>
                  <a:srgbClr val="FFFF00"/>
                </a:solidFill>
              </a:rPr>
              <a:t>nine</a:t>
            </a:r>
            <a:r>
              <a:rPr lang="en-US" altLang="ja-JP" dirty="0" smtClean="0"/>
              <a:t> O(1) coefficients  (a,</a:t>
            </a:r>
            <a:r>
              <a:rPr lang="ja-JP" altLang="en-US" dirty="0" smtClean="0"/>
              <a:t> </a:t>
            </a:r>
            <a:r>
              <a:rPr lang="en-US" altLang="ja-JP" dirty="0" smtClean="0"/>
              <a:t>b, c, d</a:t>
            </a:r>
            <a:r>
              <a:rPr lang="en-US" altLang="ja-JP" baseline="-25000" dirty="0" smtClean="0"/>
              <a:t>(5,q,l)</a:t>
            </a:r>
            <a:r>
              <a:rPr lang="en-US" altLang="ja-JP" dirty="0" smtClean="0"/>
              <a:t>, f, g,</a:t>
            </a:r>
            <a:r>
              <a:rPr lang="en-US" altLang="ja-JP" dirty="0" smtClean="0">
                <a:latin typeface="Symbol" pitchFamily="18" charset="2"/>
              </a:rPr>
              <a:t> b</a:t>
            </a:r>
            <a:r>
              <a:rPr lang="en-US" altLang="ja-JP" dirty="0" smtClean="0"/>
              <a:t>) and </a:t>
            </a:r>
            <a:r>
              <a:rPr lang="en-US" altLang="ja-JP" u="sng" dirty="0" smtClean="0">
                <a:solidFill>
                  <a:srgbClr val="FFFF00"/>
                </a:solidFill>
              </a:rPr>
              <a:t>one</a:t>
            </a:r>
            <a:r>
              <a:rPr lang="en-US" altLang="ja-JP" dirty="0" smtClean="0"/>
              <a:t> phase </a:t>
            </a:r>
            <a:r>
              <a:rPr lang="en-US" altLang="ja-JP" dirty="0" smtClean="0">
                <a:latin typeface="Symbol" pitchFamily="18" charset="2"/>
              </a:rPr>
              <a:t>d</a:t>
            </a:r>
          </a:p>
        </p:txBody>
      </p:sp>
      <p:graphicFrame>
        <p:nvGraphicFramePr>
          <p:cNvPr id="782345" name="Object 9"/>
          <p:cNvGraphicFramePr>
            <a:graphicFrameLocks noChangeAspect="1"/>
          </p:cNvGraphicFramePr>
          <p:nvPr/>
        </p:nvGraphicFramePr>
        <p:xfrm>
          <a:off x="285720" y="4381500"/>
          <a:ext cx="4037041" cy="1231789"/>
        </p:xfrm>
        <a:graphic>
          <a:graphicData uri="http://schemas.openxmlformats.org/presentationml/2006/ole">
            <p:oleObj spid="_x0000_s1479687" name="数式" r:id="rId7" imgW="2323800" imgH="711000" progId="Equation.3">
              <p:embed/>
            </p:oleObj>
          </a:graphicData>
        </a:graphic>
      </p:graphicFrame>
      <p:graphicFrame>
        <p:nvGraphicFramePr>
          <p:cNvPr id="782346" name="Object 10"/>
          <p:cNvGraphicFramePr>
            <a:graphicFrameLocks noChangeAspect="1"/>
          </p:cNvGraphicFramePr>
          <p:nvPr/>
        </p:nvGraphicFramePr>
        <p:xfrm>
          <a:off x="4615062" y="4383088"/>
          <a:ext cx="4405112" cy="1230322"/>
        </p:xfrm>
        <a:graphic>
          <a:graphicData uri="http://schemas.openxmlformats.org/presentationml/2006/ole">
            <p:oleObj spid="_x0000_s1479688" name="数式" r:id="rId8" imgW="2628720" imgH="736560" progId="Equation.3">
              <p:embed/>
            </p:oleObj>
          </a:graphicData>
        </a:graphic>
      </p:graphicFrame>
      <p:graphicFrame>
        <p:nvGraphicFramePr>
          <p:cNvPr id="1479689" name="Object 9"/>
          <p:cNvGraphicFramePr>
            <a:graphicFrameLocks noChangeAspect="1"/>
          </p:cNvGraphicFramePr>
          <p:nvPr/>
        </p:nvGraphicFramePr>
        <p:xfrm>
          <a:off x="7072313" y="3357562"/>
          <a:ext cx="1779587" cy="719137"/>
        </p:xfrm>
        <a:graphic>
          <a:graphicData uri="http://schemas.openxmlformats.org/presentationml/2006/ole">
            <p:oleObj spid="_x0000_s1479689" name="数式" r:id="rId9" imgW="1130040" imgH="457200" progId="Equation.3">
              <p:embed/>
            </p:oleObj>
          </a:graphicData>
        </a:graphic>
      </p:graphicFrame>
      <p:graphicFrame>
        <p:nvGraphicFramePr>
          <p:cNvPr id="1479690" name="Object 10"/>
          <p:cNvGraphicFramePr>
            <a:graphicFrameLocks noChangeAspect="1"/>
          </p:cNvGraphicFramePr>
          <p:nvPr/>
        </p:nvGraphicFramePr>
        <p:xfrm>
          <a:off x="2082816" y="1428747"/>
          <a:ext cx="4775200" cy="1643063"/>
        </p:xfrm>
        <a:graphic>
          <a:graphicData uri="http://schemas.openxmlformats.org/presentationml/2006/ole">
            <p:oleObj spid="_x0000_s1479690" name="数式" r:id="rId10" imgW="2654280" imgH="9144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82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82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8F7E-33A3-4C50-8E44-0136BFA00E28}" type="slidenum">
              <a:rPr lang="ja-JP" altLang="en-US"/>
              <a:pPr/>
              <a:t>31</a:t>
            </a:fld>
            <a:endParaRPr lang="en-US" altLang="ja-JP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Yukawa couplings</a:t>
            </a:r>
            <a:endParaRPr lang="ja-JP" altLang="en-US" sz="36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en-US" sz="2400" dirty="0"/>
              <a:t>　</a:t>
            </a:r>
          </a:p>
        </p:txBody>
      </p:sp>
      <p:graphicFrame>
        <p:nvGraphicFramePr>
          <p:cNvPr id="314375" name="Object 7"/>
          <p:cNvGraphicFramePr>
            <a:graphicFrameLocks noChangeAspect="1"/>
          </p:cNvGraphicFramePr>
          <p:nvPr/>
        </p:nvGraphicFramePr>
        <p:xfrm>
          <a:off x="58738" y="2590800"/>
          <a:ext cx="9134475" cy="1962150"/>
        </p:xfrm>
        <a:graphic>
          <a:graphicData uri="http://schemas.openxmlformats.org/presentationml/2006/ole">
            <p:oleObj spid="_x0000_s1480706" name="数式" r:id="rId3" imgW="5905440" imgH="1269720" progId="Equation.3">
              <p:embed/>
            </p:oleObj>
          </a:graphicData>
        </a:graphic>
      </p:graphicFrame>
      <p:graphicFrame>
        <p:nvGraphicFramePr>
          <p:cNvPr id="314376" name="Object 8"/>
          <p:cNvGraphicFramePr>
            <a:graphicFrameLocks noChangeAspect="1"/>
          </p:cNvGraphicFramePr>
          <p:nvPr/>
        </p:nvGraphicFramePr>
        <p:xfrm>
          <a:off x="61913" y="1285875"/>
          <a:ext cx="3144837" cy="1149350"/>
        </p:xfrm>
        <a:graphic>
          <a:graphicData uri="http://schemas.openxmlformats.org/presentationml/2006/ole">
            <p:oleObj spid="_x0000_s1480707" name="数式" r:id="rId4" imgW="2006280" imgH="736560" progId="Equation.3">
              <p:embed/>
            </p:oleObj>
          </a:graphicData>
        </a:graphic>
      </p:graphicFrame>
      <p:graphicFrame>
        <p:nvGraphicFramePr>
          <p:cNvPr id="314377" name="Object 9"/>
          <p:cNvGraphicFramePr>
            <a:graphicFrameLocks noChangeAspect="1"/>
          </p:cNvGraphicFramePr>
          <p:nvPr/>
        </p:nvGraphicFramePr>
        <p:xfrm>
          <a:off x="-25400" y="4703763"/>
          <a:ext cx="7920038" cy="2082800"/>
        </p:xfrm>
        <a:graphic>
          <a:graphicData uri="http://schemas.openxmlformats.org/presentationml/2006/ole">
            <p:oleObj spid="_x0000_s1480708" name="数式" r:id="rId5" imgW="4724280" imgH="1244520" progId="Equation.3">
              <p:embed/>
            </p:oleObj>
          </a:graphicData>
        </a:graphic>
      </p:graphicFrame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42844" y="2143116"/>
            <a:ext cx="914400" cy="609600"/>
          </a:xfrm>
          <a:prstGeom prst="wedgeEllipseCallout">
            <a:avLst>
              <a:gd name="adj1" fmla="val -18317"/>
              <a:gd name="adj2" fmla="val -69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/>
              <a:t>real</a:t>
            </a:r>
            <a:endParaRPr lang="ja-JP" altLang="en-US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0" y="3857628"/>
            <a:ext cx="1528770" cy="609600"/>
          </a:xfrm>
          <a:prstGeom prst="wedgeEllipseCallout">
            <a:avLst>
              <a:gd name="adj1" fmla="val -26270"/>
              <a:gd name="adj2" fmla="val -66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</a:rPr>
              <a:t>complex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Numerical analysis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r>
              <a:rPr kumimoji="1" lang="en-US" altLang="ja-JP" sz="1800" dirty="0" smtClean="0"/>
              <a:t>As an example we took above O(1) coefficients and numerically derived  </a:t>
            </a:r>
            <a:r>
              <a:rPr kumimoji="1" lang="en-US" altLang="ja-JP" sz="1800" dirty="0" err="1" smtClean="0"/>
              <a:t>eigenvalues</a:t>
            </a:r>
            <a:r>
              <a:rPr kumimoji="1" lang="en-US" altLang="ja-JP" sz="1800" dirty="0" smtClean="0"/>
              <a:t> of Yukawa couplings, CKM elements, and Jarlskog inv.</a:t>
            </a:r>
            <a:endParaRPr kumimoji="1" lang="ja-JP" altLang="en-US" sz="1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75C5-7956-4D20-8C6A-0A4B1DF4B809}" type="slidenum">
              <a:rPr lang="ja-JP" altLang="en-US" smtClean="0"/>
              <a:pPr/>
              <a:t>32</a:t>
            </a:fld>
            <a:endParaRPr lang="en-US" altLang="ja-JP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3743" y="6273249"/>
            <a:ext cx="3516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/>
              <a:t>Model predictions (Reference values)</a:t>
            </a:r>
            <a:br>
              <a:rPr lang="en-US" altLang="ja-JP" sz="1600" dirty="0" smtClean="0"/>
            </a:br>
            <a:r>
              <a:rPr lang="ja-JP" altLang="en-US" sz="1600" dirty="0" smtClean="0"/>
              <a:t> </a:t>
            </a:r>
            <a:r>
              <a:rPr lang="en-US" altLang="ja-JP" sz="1200" dirty="0" smtClean="0"/>
              <a:t>[Ross Serna ’07] (</a:t>
            </a:r>
            <a:r>
              <a:rPr lang="ja-JP" altLang="en-US" sz="1200" dirty="0" smtClean="0"/>
              <a:t>*</a:t>
            </a:r>
            <a:r>
              <a:rPr lang="en-US" altLang="ja-JP" sz="1200" dirty="0" smtClean="0"/>
              <a:t>6/10Ydi, 6/10Yei)</a:t>
            </a:r>
            <a:endParaRPr kumimoji="1" lang="ja-JP" altLang="en-US" sz="1200" dirty="0"/>
          </a:p>
        </p:txBody>
      </p:sp>
      <p:grpSp>
        <p:nvGrpSpPr>
          <p:cNvPr id="5" name="グループ化 11"/>
          <p:cNvGrpSpPr/>
          <p:nvPr/>
        </p:nvGrpSpPr>
        <p:grpSpPr>
          <a:xfrm>
            <a:off x="500034" y="1428736"/>
            <a:ext cx="8408608" cy="428628"/>
            <a:chOff x="163920" y="1357298"/>
            <a:chExt cx="8408608" cy="428628"/>
          </a:xfrm>
        </p:grpSpPr>
        <p:pic>
          <p:nvPicPr>
            <p:cNvPr id="1080321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3920" y="1357298"/>
              <a:ext cx="3407948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8032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50959"/>
            <a:stretch>
              <a:fillRect/>
            </a:stretch>
          </p:blipFill>
          <p:spPr bwMode="auto">
            <a:xfrm>
              <a:off x="3571868" y="1363219"/>
              <a:ext cx="5000660" cy="422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803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286124"/>
            <a:ext cx="58252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49741" t="-16900"/>
          <a:stretch>
            <a:fillRect/>
          </a:stretch>
        </p:blipFill>
        <p:spPr bwMode="auto">
          <a:xfrm>
            <a:off x="1947481" y="1934724"/>
            <a:ext cx="5124849" cy="49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928662" y="4071942"/>
            <a:ext cx="3500462" cy="2331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Characteristic by-products</a:t>
            </a:r>
            <a:endParaRPr lang="ja-JP" altLang="en-US" sz="3600" dirty="0"/>
          </a:p>
        </p:txBody>
      </p:sp>
      <p:sp>
        <p:nvSpPr>
          <p:cNvPr id="1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8F7E-33A3-4C50-8E44-0136BFA00E28}" type="slidenum">
              <a:rPr lang="ja-JP" altLang="en-US"/>
              <a:pPr/>
              <a:t>33</a:t>
            </a:fld>
            <a:endParaRPr lang="en-US" altLang="ja-JP" dirty="0"/>
          </a:p>
        </p:txBody>
      </p:sp>
      <p:graphicFrame>
        <p:nvGraphicFramePr>
          <p:cNvPr id="314375" name="Object 7"/>
          <p:cNvGraphicFramePr>
            <a:graphicFrameLocks noChangeAspect="1"/>
          </p:cNvGraphicFramePr>
          <p:nvPr/>
        </p:nvGraphicFramePr>
        <p:xfrm>
          <a:off x="4929190" y="1857364"/>
          <a:ext cx="3988387" cy="995361"/>
        </p:xfrm>
        <a:graphic>
          <a:graphicData uri="http://schemas.openxmlformats.org/presentationml/2006/ole">
            <p:oleObj spid="_x0000_s1481730" name="数式" r:id="rId3" imgW="2946240" imgH="736560" progId="Equation.3">
              <p:embed/>
            </p:oleObj>
          </a:graphicData>
        </a:graphic>
      </p:graphicFrame>
      <p:grpSp>
        <p:nvGrpSpPr>
          <p:cNvPr id="26" name="グループ化 25"/>
          <p:cNvGrpSpPr/>
          <p:nvPr/>
        </p:nvGrpSpPr>
        <p:grpSpPr>
          <a:xfrm>
            <a:off x="928662" y="1785926"/>
            <a:ext cx="3500462" cy="1900250"/>
            <a:chOff x="808345" y="2143116"/>
            <a:chExt cx="2906399" cy="1577759"/>
          </a:xfrm>
        </p:grpSpPr>
        <p:sp>
          <p:nvSpPr>
            <p:cNvPr id="21" name="角丸四角形 20"/>
            <p:cNvSpPr/>
            <p:nvPr/>
          </p:nvSpPr>
          <p:spPr>
            <a:xfrm>
              <a:off x="808345" y="2143116"/>
              <a:ext cx="2906399" cy="15777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90886" name="Object 6"/>
            <p:cNvGraphicFramePr>
              <a:graphicFrameLocks noChangeAspect="1"/>
            </p:cNvGraphicFramePr>
            <p:nvPr/>
          </p:nvGraphicFramePr>
          <p:xfrm>
            <a:off x="1013988" y="2265708"/>
            <a:ext cx="2546541" cy="1377400"/>
          </p:xfrm>
          <a:graphic>
            <a:graphicData uri="http://schemas.openxmlformats.org/presentationml/2006/ole">
              <p:oleObj spid="_x0000_s1481731" name="数式" r:id="rId4" imgW="1358640" imgH="736560" progId="Equation.3">
                <p:embed/>
              </p:oleObj>
            </a:graphicData>
          </a:graphic>
        </p:graphicFrame>
      </p:grpSp>
      <p:graphicFrame>
        <p:nvGraphicFramePr>
          <p:cNvPr id="890887" name="Object 7"/>
          <p:cNvGraphicFramePr>
            <a:graphicFrameLocks noChangeAspect="1"/>
          </p:cNvGraphicFramePr>
          <p:nvPr/>
        </p:nvGraphicFramePr>
        <p:xfrm>
          <a:off x="6350026" y="3000372"/>
          <a:ext cx="1865312" cy="668337"/>
        </p:xfrm>
        <a:graphic>
          <a:graphicData uri="http://schemas.openxmlformats.org/presentationml/2006/ole">
            <p:oleObj spid="_x0000_s1481732" name="数式" r:id="rId5" imgW="1206360" imgH="431640" progId="Equation.3">
              <p:embed/>
            </p:oleObj>
          </a:graphicData>
        </a:graphic>
      </p:graphicFrame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500958" y="5143512"/>
            <a:ext cx="15716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[Ross Serna ‘07]</a:t>
            </a:r>
            <a:endParaRPr lang="en-US" altLang="ja-JP" sz="1400" dirty="0"/>
          </a:p>
        </p:txBody>
      </p:sp>
      <p:graphicFrame>
        <p:nvGraphicFramePr>
          <p:cNvPr id="890891" name="Object 11"/>
          <p:cNvGraphicFramePr>
            <a:graphicFrameLocks noChangeAspect="1"/>
          </p:cNvGraphicFramePr>
          <p:nvPr/>
        </p:nvGraphicFramePr>
        <p:xfrm>
          <a:off x="1643042" y="4319588"/>
          <a:ext cx="2224087" cy="1323975"/>
        </p:xfrm>
        <a:graphic>
          <a:graphicData uri="http://schemas.openxmlformats.org/presentationml/2006/ole">
            <p:oleObj spid="_x0000_s1481733" name="数式" r:id="rId6" imgW="723600" imgH="431640" progId="Equation.3">
              <p:embed/>
            </p:oleObj>
          </a:graphicData>
        </a:graphic>
      </p:graphicFrame>
      <p:graphicFrame>
        <p:nvGraphicFramePr>
          <p:cNvPr id="890892" name="Object 12"/>
          <p:cNvGraphicFramePr>
            <a:graphicFrameLocks noChangeAspect="1"/>
          </p:cNvGraphicFramePr>
          <p:nvPr/>
        </p:nvGraphicFramePr>
        <p:xfrm>
          <a:off x="5572132" y="4143380"/>
          <a:ext cx="1549400" cy="784225"/>
        </p:xfrm>
        <a:graphic>
          <a:graphicData uri="http://schemas.openxmlformats.org/presentationml/2006/ole">
            <p:oleObj spid="_x0000_s1481734" name="数式" r:id="rId7" imgW="850680" imgH="431640" progId="Equation.3">
              <p:embed/>
            </p:oleObj>
          </a:graphicData>
        </a:graphic>
      </p:graphicFrame>
      <p:graphicFrame>
        <p:nvGraphicFramePr>
          <p:cNvPr id="890893" name="Object 13"/>
          <p:cNvGraphicFramePr>
            <a:graphicFrameLocks noChangeAspect="1"/>
          </p:cNvGraphicFramePr>
          <p:nvPr/>
        </p:nvGraphicFramePr>
        <p:xfrm>
          <a:off x="1900229" y="5929330"/>
          <a:ext cx="1457325" cy="369888"/>
        </p:xfrm>
        <a:graphic>
          <a:graphicData uri="http://schemas.openxmlformats.org/presentationml/2006/ole">
            <p:oleObj spid="_x0000_s1481735" name="数式" r:id="rId8" imgW="799920" imgH="203040" progId="Equation.3">
              <p:embed/>
            </p:oleObj>
          </a:graphicData>
        </a:graphic>
      </p:graphicFrame>
      <p:graphicFrame>
        <p:nvGraphicFramePr>
          <p:cNvPr id="890894" name="Object 14"/>
          <p:cNvGraphicFramePr>
            <a:graphicFrameLocks noChangeAspect="1"/>
          </p:cNvGraphicFramePr>
          <p:nvPr/>
        </p:nvGraphicFramePr>
        <p:xfrm>
          <a:off x="7516842" y="4292624"/>
          <a:ext cx="1341438" cy="369888"/>
        </p:xfrm>
        <a:graphic>
          <a:graphicData uri="http://schemas.openxmlformats.org/presentationml/2006/ole">
            <p:oleObj spid="_x0000_s1481736" name="数式" r:id="rId9" imgW="736560" imgH="203040" progId="Equation.3">
              <p:embed/>
            </p:oleObj>
          </a:graphicData>
        </a:graphic>
      </p:graphicFrame>
      <p:grpSp>
        <p:nvGrpSpPr>
          <p:cNvPr id="2" name="グループ化 24"/>
          <p:cNvGrpSpPr/>
          <p:nvPr/>
        </p:nvGrpSpPr>
        <p:grpSpPr>
          <a:xfrm>
            <a:off x="7286644" y="1071546"/>
            <a:ext cx="914400" cy="612648"/>
            <a:chOff x="7286644" y="1428736"/>
            <a:chExt cx="914400" cy="612648"/>
          </a:xfrm>
        </p:grpSpPr>
        <p:sp>
          <p:nvSpPr>
            <p:cNvPr id="23" name="円形吹き出し 22"/>
            <p:cNvSpPr/>
            <p:nvPr/>
          </p:nvSpPr>
          <p:spPr>
            <a:xfrm>
              <a:off x="7286644" y="1428736"/>
              <a:ext cx="914400" cy="612648"/>
            </a:xfrm>
            <a:prstGeom prst="wedgeEllipseCallout">
              <a:avLst>
                <a:gd name="adj1" fmla="val 26042"/>
                <a:gd name="adj2" fmla="val 76493"/>
              </a:avLst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90895" name="Object 15"/>
            <p:cNvGraphicFramePr>
              <a:graphicFrameLocks noChangeAspect="1"/>
            </p:cNvGraphicFramePr>
            <p:nvPr/>
          </p:nvGraphicFramePr>
          <p:xfrm>
            <a:off x="7388392" y="1500174"/>
            <a:ext cx="755508" cy="425451"/>
          </p:xfrm>
          <a:graphic>
            <a:graphicData uri="http://schemas.openxmlformats.org/presentationml/2006/ole">
              <p:oleObj spid="_x0000_s1481737" name="数式" r:id="rId10" imgW="406080" imgH="228600" progId="Equation.3">
                <p:embed/>
              </p:oleObj>
            </a:graphicData>
          </a:graphic>
        </p:graphicFrame>
      </p:grpSp>
      <p:graphicFrame>
        <p:nvGraphicFramePr>
          <p:cNvPr id="890897" name="Object 17"/>
          <p:cNvGraphicFramePr>
            <a:graphicFrameLocks noChangeAspect="1"/>
          </p:cNvGraphicFramePr>
          <p:nvPr/>
        </p:nvGraphicFramePr>
        <p:xfrm>
          <a:off x="6715140" y="5786454"/>
          <a:ext cx="1285884" cy="393463"/>
        </p:xfrm>
        <a:graphic>
          <a:graphicData uri="http://schemas.openxmlformats.org/presentationml/2006/ole">
            <p:oleObj spid="_x0000_s1481739" name="数式" r:id="rId11" imgW="787320" imgH="241200" progId="Equation.3">
              <p:embed/>
            </p:oleObj>
          </a:graphicData>
        </a:graphic>
      </p:graphicFrame>
      <p:sp>
        <p:nvSpPr>
          <p:cNvPr id="20" name="円/楕円 19"/>
          <p:cNvSpPr/>
          <p:nvPr/>
        </p:nvSpPr>
        <p:spPr>
          <a:xfrm>
            <a:off x="7643834" y="1785926"/>
            <a:ext cx="1285884" cy="50006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3000364" y="1173278"/>
            <a:ext cx="914400" cy="612648"/>
            <a:chOff x="7286644" y="1428736"/>
            <a:chExt cx="914400" cy="612648"/>
          </a:xfrm>
        </p:grpSpPr>
        <p:sp>
          <p:nvSpPr>
            <p:cNvPr id="27" name="円形吹き出し 26"/>
            <p:cNvSpPr/>
            <p:nvPr/>
          </p:nvSpPr>
          <p:spPr>
            <a:xfrm>
              <a:off x="7286644" y="1428736"/>
              <a:ext cx="914400" cy="612648"/>
            </a:xfrm>
            <a:prstGeom prst="wedgeEllipseCallout">
              <a:avLst>
                <a:gd name="adj1" fmla="val 26042"/>
                <a:gd name="adj2" fmla="val 76493"/>
              </a:avLst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8" name="Object 15"/>
            <p:cNvGraphicFramePr>
              <a:graphicFrameLocks noChangeAspect="1"/>
            </p:cNvGraphicFramePr>
            <p:nvPr/>
          </p:nvGraphicFramePr>
          <p:xfrm>
            <a:off x="7388392" y="1500174"/>
            <a:ext cx="755508" cy="425451"/>
          </p:xfrm>
          <a:graphic>
            <a:graphicData uri="http://schemas.openxmlformats.org/presentationml/2006/ole">
              <p:oleObj spid="_x0000_s1481740" name="数式" r:id="rId12" imgW="406080" imgH="228600" progId="Equation.3">
                <p:embed/>
              </p:oleObj>
            </a:graphicData>
          </a:graphic>
        </p:graphicFrame>
      </p:grpSp>
      <p:sp>
        <p:nvSpPr>
          <p:cNvPr id="29" name="円/楕円 28"/>
          <p:cNvSpPr/>
          <p:nvPr/>
        </p:nvSpPr>
        <p:spPr>
          <a:xfrm>
            <a:off x="3428992" y="1928802"/>
            <a:ext cx="857256" cy="57150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9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9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  E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*SU(2)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1-1 Yukawa couplings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1-2 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and sfermion soft masses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breaking as an origin of CPV phase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LHC signature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グループ化 80"/>
          <p:cNvGrpSpPr/>
          <p:nvPr/>
        </p:nvGrpSpPr>
        <p:grpSpPr>
          <a:xfrm>
            <a:off x="357176" y="1428750"/>
            <a:ext cx="2571750" cy="3357563"/>
            <a:chOff x="142844" y="1428750"/>
            <a:chExt cx="2571750" cy="3357563"/>
          </a:xfrm>
        </p:grpSpPr>
        <p:sp>
          <p:nvSpPr>
            <p:cNvPr id="43" name="正方形/長方形 42"/>
            <p:cNvSpPr/>
            <p:nvPr/>
          </p:nvSpPr>
          <p:spPr>
            <a:xfrm>
              <a:off x="142844" y="1428750"/>
              <a:ext cx="2571750" cy="335756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grpSp>
          <p:nvGrpSpPr>
            <p:cNvPr id="2" name="グループ化 34"/>
            <p:cNvGrpSpPr>
              <a:grpSpLocks/>
            </p:cNvGrpSpPr>
            <p:nvPr/>
          </p:nvGrpSpPr>
          <p:grpSpPr bwMode="auto">
            <a:xfrm>
              <a:off x="285750" y="1643063"/>
              <a:ext cx="2239963" cy="1214437"/>
              <a:chOff x="357158" y="1714488"/>
              <a:chExt cx="2767019" cy="1500198"/>
            </a:xfrm>
          </p:grpSpPr>
          <p:pic>
            <p:nvPicPr>
              <p:cNvPr id="18505" name="Picture 1" descr="\begin{align*}&#10;  \textcolor[rgb]{0.2,0.2,1}{m_0}&#10;\end{align*}&#10;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42910" y="1785926"/>
                <a:ext cx="47625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06" name="Picture 2" descr="\begin{align*}&#10;  \textcolor[rgb]{0.2,0.2,1}{{\rm = 1\,TeV}}&#10;\end{align*}&#10;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85852" y="1714488"/>
                <a:ext cx="138112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07" name="Picture 3" descr="\begin{align*}&#10;  \textcolor[rgb]{1,0,0}{{\rm = 300\,GeV}}&#10;\end{align*}&#10;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285852" y="2285992"/>
                <a:ext cx="183832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08" name="Picture 4" descr="\begin{align*}&#10;  \textcolor[rgb]{1,0,0}{{\rm = 270\,GeV}}&#10;\end{align*}&#10;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285852" y="2857496"/>
                <a:ext cx="183832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09" name="Picture 5" descr="\begin{align*}&#10; \textcolor[rgb]{1,0,0}{m_{30}}&#10;\end{align*}&#10;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0034" y="2343144"/>
                <a:ext cx="638175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10" name="Picture 6" descr="\begin{align*}&#10; \textcolor[rgb]{1,0,0}{m_{1/2}}&#10;\end{align*}&#10;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57158" y="2900361"/>
                <a:ext cx="8001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" name="グループ化 40"/>
            <p:cNvGrpSpPr>
              <a:grpSpLocks/>
            </p:cNvGrpSpPr>
            <p:nvPr/>
          </p:nvGrpSpPr>
          <p:grpSpPr bwMode="auto">
            <a:xfrm>
              <a:off x="285750" y="3071813"/>
              <a:ext cx="2357438" cy="1500187"/>
              <a:chOff x="785786" y="4857761"/>
              <a:chExt cx="2357454" cy="1500197"/>
            </a:xfrm>
          </p:grpSpPr>
          <p:grpSp>
            <p:nvGrpSpPr>
              <p:cNvPr id="4" name="グループ化 38"/>
              <p:cNvGrpSpPr>
                <a:grpSpLocks/>
              </p:cNvGrpSpPr>
              <p:nvPr/>
            </p:nvGrpSpPr>
            <p:grpSpPr bwMode="auto">
              <a:xfrm>
                <a:off x="785786" y="5272829"/>
                <a:ext cx="1738229" cy="1085129"/>
                <a:chOff x="473044" y="3143248"/>
                <a:chExt cx="3257551" cy="2033599"/>
              </a:xfrm>
            </p:grpSpPr>
            <p:pic>
              <p:nvPicPr>
                <p:cNvPr id="18502" name="Picture 7" descr="\begin{align*}&#10; A_0 = -600\,{\rm GeV}&#10;\end{align*}&#10;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500034" y="3143248"/>
                  <a:ext cx="2733675" cy="3429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503" name="Picture 8" descr="\begin{align*}&#10; \tan\beta=\frac{\langle H_u \rangle}{\langle H_d \rangle}= 10&#10;\end{align*}&#10;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473044" y="3678765"/>
                  <a:ext cx="3257551" cy="933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504" name="Picture 9" descr="\begin{align*}&#10; {\rm sign}(\mu)=+&#10;\end{align*}&#10;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517491" y="4786322"/>
                  <a:ext cx="2028825" cy="3905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8501" name="Picture 10" descr="\begin{align*}&#10; m_{H_u}=m_{H_d}=300\,{\rm GeV}&#10;\end{align*}&#10;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785786" y="4857761"/>
                <a:ext cx="2357454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67" name="正方形/長方形 66"/>
          <p:cNvSpPr/>
          <p:nvPr/>
        </p:nvSpPr>
        <p:spPr>
          <a:xfrm>
            <a:off x="6715125" y="1762125"/>
            <a:ext cx="2286000" cy="1595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5" name="グループ化 83"/>
          <p:cNvGrpSpPr>
            <a:grpSpLocks/>
          </p:cNvGrpSpPr>
          <p:nvPr/>
        </p:nvGrpSpPr>
        <p:grpSpPr bwMode="auto">
          <a:xfrm>
            <a:off x="6761163" y="1905000"/>
            <a:ext cx="2122487" cy="1285875"/>
            <a:chOff x="6643702" y="1714488"/>
            <a:chExt cx="2240271" cy="1357322"/>
          </a:xfrm>
        </p:grpSpPr>
        <p:grpSp>
          <p:nvGrpSpPr>
            <p:cNvPr id="6" name="グループ化 67"/>
            <p:cNvGrpSpPr>
              <a:grpSpLocks/>
            </p:cNvGrpSpPr>
            <p:nvPr/>
          </p:nvGrpSpPr>
          <p:grpSpPr bwMode="auto">
            <a:xfrm>
              <a:off x="6643702" y="1714488"/>
              <a:ext cx="2240271" cy="785818"/>
              <a:chOff x="6500826" y="1571612"/>
              <a:chExt cx="2443932" cy="857256"/>
            </a:xfrm>
          </p:grpSpPr>
          <p:pic>
            <p:nvPicPr>
              <p:cNvPr id="18498" name="Picture 3" descr="\begin{align*}&#10; p p \to \widetilde q \widetilde g ~{\rm or} ~ \widetilde g \widetilde g &#10;\end{align*}&#10;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500826" y="1571612"/>
                <a:ext cx="2443932" cy="357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99" name="Picture 4" descr="\begin{align*}&#10; + [{\rm QCD~ jets}]&#10;\end{align*}&#10;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7396952" y="2137923"/>
                <a:ext cx="1523996" cy="2909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497" name="Picture 2" descr="\begin{align*}&#10; \sigma_{\rm SUSY} \sim 10\,[\rm pb]&#10;\end{align*}&#10;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786578" y="2771770"/>
              <a:ext cx="2000264" cy="30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グループ化 41"/>
          <p:cNvGrpSpPr>
            <a:grpSpLocks/>
          </p:cNvGrpSpPr>
          <p:nvPr/>
        </p:nvGrpSpPr>
        <p:grpSpPr bwMode="auto">
          <a:xfrm>
            <a:off x="3092415" y="357166"/>
            <a:ext cx="3070225" cy="5929313"/>
            <a:chOff x="5688532" y="428604"/>
            <a:chExt cx="3455468" cy="6410281"/>
          </a:xfrm>
        </p:grpSpPr>
        <p:pic>
          <p:nvPicPr>
            <p:cNvPr id="18470" name="Picture 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929322" y="428604"/>
              <a:ext cx="2714644" cy="6410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正方形/長方形 27"/>
            <p:cNvSpPr/>
            <p:nvPr/>
          </p:nvSpPr>
          <p:spPr>
            <a:xfrm>
              <a:off x="8357854" y="928040"/>
              <a:ext cx="786146" cy="4548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571708" y="5285657"/>
              <a:ext cx="357339" cy="4153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7142902" y="5285657"/>
              <a:ext cx="357339" cy="4153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142902" y="5929260"/>
              <a:ext cx="428807" cy="4290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8357854" y="4714139"/>
              <a:ext cx="428807" cy="4290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7214369" y="3071665"/>
              <a:ext cx="357339" cy="49943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8357854" y="3857718"/>
              <a:ext cx="428807" cy="49943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18478" name="Picture 4" descr="\begin{align*}&#10;   \widetilde g&#10;\end{align*}&#10;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272358" y="3143248"/>
              <a:ext cx="2286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79" name="Picture 5" descr="\begin{align*}&#10;   \widetilde \chi_1^0&#10;\end{align*}&#10;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7215206" y="5950761"/>
              <a:ext cx="285752" cy="335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0" name="Picture 6" descr="\begin{align*}&#10;   \widetilde \chi_2^0&#10;\end{align*}&#10;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7215206" y="5307819"/>
              <a:ext cx="285752" cy="335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1" name="Picture 7" descr="\begin{align*}&#10;   \widetilde \chi_3^0&#10;\end{align*}&#10;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7215206" y="4357694"/>
              <a:ext cx="214314" cy="251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2" name="Picture 8" descr="\begin{align*}&#10;   \widetilde \chi_4^0&#10;\end{align*}&#10;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7215206" y="4071942"/>
              <a:ext cx="214313" cy="245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3" name="Picture 9" descr="\begin{align*}&#10;   \widetilde \chi_1^{\pm}&#10;\end{align*}&#10;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572396" y="5279101"/>
              <a:ext cx="357188" cy="364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4" name="Picture 10" descr="\begin{align*}&#10;   \widetilde \chi_2^{\pm}&#10;\end{align*}&#10;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7500960" y="4356000"/>
              <a:ext cx="261366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5" name="Picture 11" descr="\begin{align*}&#10;   \widetilde t_1&#10;\end{align*}&#10;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8429652" y="4757747"/>
              <a:ext cx="263022" cy="38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6" name="Picture 12" descr="\begin{align*}&#10;   \widetilde \tau_1&#10;\end{align*}&#10;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8459418" y="5214950"/>
              <a:ext cx="184548" cy="214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7" name="Picture 13" descr="\begin{align*}&#10;   \widetilde \tau_2&#10;\end{align*}&#10;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8877903" y="1899035"/>
              <a:ext cx="214314" cy="241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8" name="Picture 14" descr="\begin{align*}&#10;   \widetilde b_1&#10;\end{align*}&#10;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8429652" y="3929067"/>
              <a:ext cx="285752" cy="395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89" name="Picture 15" descr="\begin{align*}&#10;   \widetilde t_2&#10;\end{align*}&#10;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8429652" y="3534730"/>
              <a:ext cx="177165" cy="251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90" name="Picture 18" descr="\begin{align*}&#10;   \widetilde b_2&#10;\end{align*}&#10;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8429652" y="1428736"/>
              <a:ext cx="212794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91" name="Picture 19" descr="\begin{align*}&#10;   \widetilde l&#10;\end{align*}&#10;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8358214" y="1899035"/>
              <a:ext cx="142875" cy="244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92" name="Picture 20" descr="\begin{align*}&#10;   \widetilde e_R&#10;\end{align*}&#10;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8561809" y="1899037"/>
              <a:ext cx="242746" cy="203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93" name="Picture 21" descr="\begin{align*}&#10;   \widetilde q_{L,R}&#10;\end{align*}&#10;"/>
            <p:cNvPicPr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8401081" y="1000107"/>
              <a:ext cx="671513" cy="376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94" name="Picture 22" descr="\begin{align*}&#10;   [\rm GeV]&#10;\end{align*}&#10;"/>
            <p:cNvPicPr>
              <a:picLocks noChangeAspect="1"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5688532" y="603087"/>
              <a:ext cx="700085" cy="30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95" name="Picture 23" descr="\begin{align*}&#10;   h&#10;\end{align*}&#10;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8429653" y="5929331"/>
              <a:ext cx="136017" cy="187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3" name="テキスト ボックス 91"/>
          <p:cNvSpPr txBox="1">
            <a:spLocks noChangeArrowheads="1"/>
          </p:cNvSpPr>
          <p:nvPr/>
        </p:nvSpPr>
        <p:spPr bwMode="auto">
          <a:xfrm>
            <a:off x="4281453" y="5673704"/>
            <a:ext cx="60801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smtClean="0">
                <a:solidFill>
                  <a:srgbClr val="FF0000"/>
                </a:solidFill>
                <a:latin typeface="Calibri" pitchFamily="34" charset="0"/>
              </a:rPr>
              <a:t>LSP</a:t>
            </a:r>
            <a:endParaRPr lang="ja-JP" altLang="en-US" sz="2400" b="1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rot="5400000">
            <a:off x="4319553" y="1677966"/>
            <a:ext cx="1595437" cy="696913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endCxn id="51" idx="3"/>
          </p:cNvCxnSpPr>
          <p:nvPr/>
        </p:nvCxnSpPr>
        <p:spPr>
          <a:xfrm rot="10800000" flipV="1">
            <a:off x="4743415" y="1228704"/>
            <a:ext cx="692150" cy="27305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フローチャート : 論理積ゲート 50"/>
          <p:cNvSpPr/>
          <p:nvPr/>
        </p:nvSpPr>
        <p:spPr bwMode="auto">
          <a:xfrm rot="20103418">
            <a:off x="3163853" y="1631929"/>
            <a:ext cx="1657350" cy="468312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8447" name="Picture 26" descr="\begin{align*}&#10;q&#10;\end{align*}&#10;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4417978" y="1519216"/>
            <a:ext cx="147637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フローチャート : 論理積ゲート 76"/>
          <p:cNvSpPr/>
          <p:nvPr/>
        </p:nvSpPr>
        <p:spPr bwMode="auto">
          <a:xfrm rot="13882655">
            <a:off x="5978490" y="5238729"/>
            <a:ext cx="815975" cy="273050"/>
          </a:xfrm>
          <a:prstGeom prst="flowChartDelay">
            <a:avLst/>
          </a:prstGeom>
          <a:solidFill>
            <a:srgbClr val="00B0F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8" name="フローチャート : 論理積ゲート 77"/>
          <p:cNvSpPr/>
          <p:nvPr/>
        </p:nvSpPr>
        <p:spPr bwMode="auto">
          <a:xfrm rot="12879158">
            <a:off x="6246778" y="5048229"/>
            <a:ext cx="700087" cy="157162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9" name="フローチャート : 論理積ゲート 78"/>
          <p:cNvSpPr/>
          <p:nvPr/>
        </p:nvSpPr>
        <p:spPr bwMode="auto">
          <a:xfrm rot="12371990">
            <a:off x="6356315" y="4872016"/>
            <a:ext cx="557213" cy="142875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 rot="16200000" flipH="1">
            <a:off x="4720437" y="3720313"/>
            <a:ext cx="795342" cy="62230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53" name="Picture 2" descr="\begin{align*}&#10; \overline b&#10;\end{align*}&#10;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6197565" y="5070454"/>
            <a:ext cx="1841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直線矢印コネクタ 81"/>
          <p:cNvCxnSpPr/>
          <p:nvPr/>
        </p:nvCxnSpPr>
        <p:spPr>
          <a:xfrm rot="10800000" flipV="1">
            <a:off x="4768815" y="4348141"/>
            <a:ext cx="557213" cy="434975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rot="5400000">
            <a:off x="4497352" y="5281592"/>
            <a:ext cx="265113" cy="138112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フローチャート : 論理積ゲート 72"/>
          <p:cNvSpPr/>
          <p:nvPr/>
        </p:nvSpPr>
        <p:spPr bwMode="auto">
          <a:xfrm rot="13288881">
            <a:off x="4719603" y="5495904"/>
            <a:ext cx="633412" cy="96837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6" name="フローチャート : 論理積ゲート 75"/>
          <p:cNvSpPr/>
          <p:nvPr/>
        </p:nvSpPr>
        <p:spPr bwMode="auto">
          <a:xfrm rot="12371990">
            <a:off x="4835490" y="5372079"/>
            <a:ext cx="563563" cy="119062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 rot="10800000" flipV="1">
            <a:off x="4021103" y="3286104"/>
            <a:ext cx="603250" cy="428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フローチャート : 論理積ゲート 86"/>
          <p:cNvSpPr/>
          <p:nvPr/>
        </p:nvSpPr>
        <p:spPr bwMode="auto">
          <a:xfrm rot="20790796">
            <a:off x="3094003" y="3667104"/>
            <a:ext cx="835025" cy="117475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8" name="フローチャート : 論理積ゲート 87"/>
          <p:cNvSpPr/>
          <p:nvPr/>
        </p:nvSpPr>
        <p:spPr bwMode="auto">
          <a:xfrm rot="20148488">
            <a:off x="3146390" y="3809979"/>
            <a:ext cx="836613" cy="96837"/>
          </a:xfrm>
          <a:prstGeom prst="flowChartDelay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8" name="グループ化 88"/>
          <p:cNvGrpSpPr>
            <a:grpSpLocks/>
          </p:cNvGrpSpPr>
          <p:nvPr/>
        </p:nvGrpSpPr>
        <p:grpSpPr bwMode="auto">
          <a:xfrm>
            <a:off x="3535328" y="3667104"/>
            <a:ext cx="485775" cy="1058862"/>
            <a:chOff x="3157636" y="3881632"/>
            <a:chExt cx="485670" cy="1058771"/>
          </a:xfrm>
        </p:grpSpPr>
        <p:grpSp>
          <p:nvGrpSpPr>
            <p:cNvPr id="9" name="グループ化 82"/>
            <p:cNvGrpSpPr>
              <a:grpSpLocks/>
            </p:cNvGrpSpPr>
            <p:nvPr/>
          </p:nvGrpSpPr>
          <p:grpSpPr bwMode="auto">
            <a:xfrm>
              <a:off x="3157636" y="3881632"/>
              <a:ext cx="353061" cy="1058771"/>
              <a:chOff x="3157636" y="3881632"/>
              <a:chExt cx="353061" cy="1058771"/>
            </a:xfrm>
          </p:grpSpPr>
          <p:sp>
            <p:nvSpPr>
              <p:cNvPr id="93" name="フローチャート : 論理積ゲート 92"/>
              <p:cNvSpPr/>
              <p:nvPr/>
            </p:nvSpPr>
            <p:spPr bwMode="auto">
              <a:xfrm rot="18613759">
                <a:off x="2804426" y="4234842"/>
                <a:ext cx="1058771" cy="352349"/>
              </a:xfrm>
              <a:prstGeom prst="flowChartDelay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フローチャート : 論理積ゲート 93"/>
              <p:cNvSpPr/>
              <p:nvPr/>
            </p:nvSpPr>
            <p:spPr bwMode="auto">
              <a:xfrm rot="18613759">
                <a:off x="2804426" y="4234842"/>
                <a:ext cx="1058771" cy="352349"/>
              </a:xfrm>
              <a:prstGeom prst="flowChartDelay">
                <a:avLst/>
              </a:prstGeom>
              <a:solidFill>
                <a:srgbClr val="00B0F0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18467" name="Picture 1" descr="\begin{align*}&#10; b&#10;\end{align*}&#10;"/>
            <p:cNvPicPr>
              <a:picLocks noChangeAspect="1"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3499189" y="3996158"/>
              <a:ext cx="144117" cy="290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64" name="テキスト ボックス 82"/>
          <p:cNvSpPr txBox="1">
            <a:spLocks noChangeArrowheads="1"/>
          </p:cNvSpPr>
          <p:nvPr/>
        </p:nvSpPr>
        <p:spPr bwMode="auto">
          <a:xfrm>
            <a:off x="3878220" y="2143096"/>
            <a:ext cx="18476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008000"/>
                </a:solidFill>
                <a:latin typeface="Calibri" pitchFamily="34" charset="0"/>
              </a:rPr>
              <a:t>Very high </a:t>
            </a:r>
            <a:r>
              <a:rPr lang="en-US" altLang="ja-JP" sz="2000" b="1" dirty="0" err="1" smtClean="0">
                <a:solidFill>
                  <a:srgbClr val="008000"/>
                </a:solidFill>
                <a:latin typeface="Calibri" pitchFamily="34" charset="0"/>
              </a:rPr>
              <a:t>pT</a:t>
            </a:r>
            <a:r>
              <a:rPr lang="en-US" altLang="ja-JP" sz="2000" b="1" dirty="0" smtClean="0">
                <a:solidFill>
                  <a:srgbClr val="008000"/>
                </a:solidFill>
                <a:latin typeface="Calibri" pitchFamily="34" charset="0"/>
              </a:rPr>
              <a:t> jet</a:t>
            </a:r>
            <a:endParaRPr lang="ja-JP" altLang="en-US" sz="2000" b="1" dirty="0" smtClean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8465" name="テキスト ボックス 85"/>
          <p:cNvSpPr txBox="1">
            <a:spLocks noChangeArrowheads="1"/>
          </p:cNvSpPr>
          <p:nvPr/>
        </p:nvSpPr>
        <p:spPr bwMode="auto">
          <a:xfrm>
            <a:off x="3878220" y="4314814"/>
            <a:ext cx="1433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0000FF"/>
                </a:solidFill>
                <a:latin typeface="Calibri" pitchFamily="34" charset="0"/>
              </a:rPr>
              <a:t>many b-jets</a:t>
            </a:r>
            <a:endParaRPr lang="ja-JP" altLang="en-US" sz="2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5143504" y="6376594"/>
            <a:ext cx="40030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600" dirty="0" smtClean="0">
                <a:latin typeface="Arial" charset="0"/>
              </a:rPr>
              <a:t>[SK, Maekawa, Nagao, </a:t>
            </a:r>
            <a:r>
              <a:rPr kumimoji="0" lang="en-US" altLang="ja-JP" sz="1600" dirty="0" err="1" smtClean="0">
                <a:latin typeface="Arial" charset="0"/>
              </a:rPr>
              <a:t>Nojiri</a:t>
            </a:r>
            <a:r>
              <a:rPr kumimoji="0" lang="en-US" altLang="ja-JP" sz="1600" dirty="0" smtClean="0">
                <a:latin typeface="Arial" charset="0"/>
              </a:rPr>
              <a:t>, Sakurai ‘09]</a:t>
            </a:r>
            <a:endParaRPr kumimoji="0" lang="en-US" altLang="ja-JP" sz="1600" dirty="0">
              <a:latin typeface="Arial" charset="0"/>
            </a:endParaRPr>
          </a:p>
        </p:txBody>
      </p:sp>
      <p:cxnSp>
        <p:nvCxnSpPr>
          <p:cNvPr id="86" name="直線矢印コネクタ 85"/>
          <p:cNvCxnSpPr/>
          <p:nvPr/>
        </p:nvCxnSpPr>
        <p:spPr>
          <a:xfrm>
            <a:off x="4786314" y="3286124"/>
            <a:ext cx="611196" cy="50006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468563"/>
            <a:ext cx="3429024" cy="355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r>
              <a:rPr lang="en-US" altLang="ja-JP" b="1" dirty="0" smtClean="0"/>
              <a:t>Number of </a:t>
            </a:r>
            <a:r>
              <a:rPr lang="en-US" altLang="ja-JP" b="1" i="1" dirty="0" smtClean="0"/>
              <a:t>b</a:t>
            </a:r>
            <a:r>
              <a:rPr lang="en-US" altLang="ja-JP" b="1" dirty="0" smtClean="0"/>
              <a:t>-jets</a:t>
            </a:r>
            <a:endParaRPr lang="ja-JP" altLang="en-US" b="1" dirty="0" smtClean="0"/>
          </a:p>
        </p:txBody>
      </p:sp>
      <p:grpSp>
        <p:nvGrpSpPr>
          <p:cNvPr id="2" name="グループ化 4"/>
          <p:cNvGrpSpPr>
            <a:grpSpLocks/>
          </p:cNvGrpSpPr>
          <p:nvPr/>
        </p:nvGrpSpPr>
        <p:grpSpPr bwMode="auto">
          <a:xfrm>
            <a:off x="-32" y="1593850"/>
            <a:ext cx="3071813" cy="4835525"/>
            <a:chOff x="2267108" y="571480"/>
            <a:chExt cx="4301185" cy="5929354"/>
          </a:xfrm>
        </p:grpSpPr>
        <p:grpSp>
          <p:nvGrpSpPr>
            <p:cNvPr id="3" name="グループ化 41"/>
            <p:cNvGrpSpPr>
              <a:grpSpLocks/>
            </p:cNvGrpSpPr>
            <p:nvPr/>
          </p:nvGrpSpPr>
          <p:grpSpPr bwMode="auto">
            <a:xfrm>
              <a:off x="2714618" y="571480"/>
              <a:ext cx="3069836" cy="5929354"/>
              <a:chOff x="5688532" y="428604"/>
              <a:chExt cx="3455468" cy="6410281"/>
            </a:xfrm>
          </p:grpSpPr>
          <p:pic>
            <p:nvPicPr>
              <p:cNvPr id="2053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29322" y="428604"/>
                <a:ext cx="2714644" cy="6410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正方形/長方形 30"/>
              <p:cNvSpPr/>
              <p:nvPr/>
            </p:nvSpPr>
            <p:spPr>
              <a:xfrm>
                <a:off x="8357426" y="929473"/>
                <a:ext cx="785649" cy="4545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7571777" y="5285770"/>
                <a:ext cx="357796" cy="41458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143925" y="5285770"/>
                <a:ext cx="355293" cy="41458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7143925" y="5929745"/>
                <a:ext cx="427853" cy="42721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8357426" y="4715454"/>
                <a:ext cx="427854" cy="42721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7213982" y="3071845"/>
                <a:ext cx="357795" cy="50086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8357426" y="3856821"/>
                <a:ext cx="427854" cy="50086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20538" name="Picture 4" descr="\begin{align*}&#10;   \widetilde g&#10;\end{align*}&#10;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272358" y="3143248"/>
                <a:ext cx="228600" cy="361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39" name="Picture 5" descr="\begin{align*}&#10;   \widetilde \chi_1^0&#10;\end{align*}&#10;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215206" y="5950761"/>
                <a:ext cx="285752" cy="335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0" name="Picture 6" descr="\begin{align*}&#10;   \widetilde \chi_2^0&#10;\end{align*}&#10;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215206" y="5307819"/>
                <a:ext cx="285752" cy="335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1" name="Picture 7" descr="\begin{align*}&#10;   \widetilde \chi_3^0&#10;\end{align*}&#10;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215206" y="4357694"/>
                <a:ext cx="214314" cy="2518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2" name="Picture 8" descr="\begin{align*}&#10;   \widetilde \chi_4^0&#10;\end{align*}&#10;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215206" y="4071942"/>
                <a:ext cx="214313" cy="2456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3" name="Picture 9" descr="\begin{align*}&#10;   \widetilde \chi_1^{\pm}&#10;\end{align*}&#10;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7572396" y="5279101"/>
                <a:ext cx="357188" cy="364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4" name="Picture 10" descr="\begin{align*}&#10;   \widetilde \chi_2^{\pm}&#10;\end{align*}&#10;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500960" y="4356000"/>
                <a:ext cx="261366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5" name="Picture 11" descr="\begin{align*}&#10;   \widetilde t_1&#10;\end{align*}&#10;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8429652" y="4757747"/>
                <a:ext cx="263022" cy="3857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6" name="Picture 12" descr="\begin{align*}&#10;   \widetilde \tau_1&#10;\end{align*}&#10;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8459418" y="5214950"/>
                <a:ext cx="184548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7" name="Picture 13" descr="\begin{align*}&#10;   \widetilde \tau_2&#10;\end{align*}&#10;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8877903" y="1899035"/>
                <a:ext cx="214314" cy="241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8" name="Picture 14" descr="\begin{align*}&#10;   \widetilde b_1&#10;\end{align*}&#10;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8429652" y="3929067"/>
                <a:ext cx="285752" cy="3950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9" name="Picture 15" descr="\begin{align*}&#10;   \widetilde t_2&#10;\end{align*}&#10;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8429652" y="3534730"/>
                <a:ext cx="177165" cy="251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0" name="Picture 18" descr="\begin{align*}&#10;   \widetilde b_2&#10;\end{align*}&#10;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429652" y="1428736"/>
                <a:ext cx="212794" cy="285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1" name="Picture 19" descr="\begin{align*}&#10;   \widetilde l&#10;\end{align*}&#10;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8358214" y="1899035"/>
                <a:ext cx="142875" cy="2440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2" name="Picture 20" descr="\begin{align*}&#10;   \widetilde e_R&#10;\end{align*}&#10;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8561809" y="1899037"/>
                <a:ext cx="242746" cy="203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3" name="Picture 21" descr="\begin{align*}&#10;   \widetilde q_{L,R}&#10;\end{align*}&#10;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401081" y="1000107"/>
                <a:ext cx="671513" cy="3760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4" name="Picture 22" descr="\begin{align*}&#10;   [\rm GeV]&#10;\end{align*}&#10;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5688532" y="603087"/>
                <a:ext cx="700085" cy="30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55" name="Picture 23" descr="\begin{align*}&#10;   h&#10;\end{align*}&#10;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8429653" y="5929331"/>
                <a:ext cx="136017" cy="187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507" name="テキスト ボックス 6"/>
            <p:cNvSpPr txBox="1">
              <a:spLocks noChangeArrowheads="1"/>
            </p:cNvSpPr>
            <p:nvPr/>
          </p:nvSpPr>
          <p:spPr bwMode="auto">
            <a:xfrm>
              <a:off x="3903719" y="5887719"/>
              <a:ext cx="608330" cy="468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smtClean="0">
                  <a:solidFill>
                    <a:srgbClr val="FF0000"/>
                  </a:solidFill>
                  <a:latin typeface="Calibri" pitchFamily="34" charset="0"/>
                </a:rPr>
                <a:t>LSP</a:t>
              </a:r>
              <a:endParaRPr lang="ja-JP" altLang="en-US" sz="2400" b="1" smtClean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 rot="5400000">
              <a:off x="3941904" y="1893792"/>
              <a:ext cx="1596215" cy="695748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>
              <a:endCxn id="10" idx="3"/>
            </p:cNvCxnSpPr>
            <p:nvPr/>
          </p:nvCxnSpPr>
          <p:spPr>
            <a:xfrm rot="10800000" flipV="1">
              <a:off x="4365464" y="1443558"/>
              <a:ext cx="691302" cy="286151"/>
            </a:xfrm>
            <a:prstGeom prst="straightConnector1">
              <a:avLst/>
            </a:prstGeom>
            <a:ln w="76200">
              <a:solidFill>
                <a:srgbClr val="33CC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フローチャート : 論理積ゲート 9"/>
            <p:cNvSpPr/>
            <p:nvPr/>
          </p:nvSpPr>
          <p:spPr bwMode="auto">
            <a:xfrm rot="20103418">
              <a:off x="2267108" y="1961355"/>
              <a:ext cx="2200606" cy="467185"/>
            </a:xfrm>
            <a:prstGeom prst="flowChartDelay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20511" name="Picture 26" descr="\begin{align*}&#10;q&#10;\end{align*}&#10;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4039629" y="1733656"/>
              <a:ext cx="147404" cy="217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フローチャート : 論理積ゲート 12"/>
            <p:cNvSpPr/>
            <p:nvPr/>
          </p:nvSpPr>
          <p:spPr bwMode="auto">
            <a:xfrm rot="13882655">
              <a:off x="5600464" y="5453118"/>
              <a:ext cx="817573" cy="273409"/>
            </a:xfrm>
            <a:prstGeom prst="flowChartDelay">
              <a:avLst/>
            </a:prstGeom>
            <a:solidFill>
              <a:srgbClr val="00B0F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フローチャート : 論理積ゲート 13"/>
            <p:cNvSpPr/>
            <p:nvPr/>
          </p:nvSpPr>
          <p:spPr bwMode="auto">
            <a:xfrm rot="12879158">
              <a:off x="5868100" y="5262794"/>
              <a:ext cx="700193" cy="155728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フローチャート : 論理積ゲート 14"/>
            <p:cNvSpPr/>
            <p:nvPr/>
          </p:nvSpPr>
          <p:spPr bwMode="auto">
            <a:xfrm rot="12371990">
              <a:off x="5979241" y="5087600"/>
              <a:ext cx="555709" cy="142103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>
              <a:off x="5018977" y="4489993"/>
              <a:ext cx="835786" cy="580088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17" name="Picture 2" descr="\begin{align*}&#10; \overline b&#10;\end{align*}&#10;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819280" y="5285360"/>
              <a:ext cx="185336" cy="385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直線矢印コネクタ 17"/>
            <p:cNvCxnSpPr/>
            <p:nvPr/>
          </p:nvCxnSpPr>
          <p:spPr>
            <a:xfrm rot="10800000" flipV="1">
              <a:off x="4392138" y="4562017"/>
              <a:ext cx="555709" cy="436039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rot="5400000">
              <a:off x="4119731" y="5495610"/>
              <a:ext cx="264738" cy="137816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フローチャート : 論理積ゲート 19"/>
            <p:cNvSpPr/>
            <p:nvPr/>
          </p:nvSpPr>
          <p:spPr bwMode="auto">
            <a:xfrm rot="13288881">
              <a:off x="4343235" y="5710513"/>
              <a:ext cx="631285" cy="95384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フローチャート : 論理積ゲート 20"/>
            <p:cNvSpPr/>
            <p:nvPr/>
          </p:nvSpPr>
          <p:spPr bwMode="auto">
            <a:xfrm rot="12371990">
              <a:off x="4456600" y="5585930"/>
              <a:ext cx="564600" cy="120689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22" name="直線矢印コネクタ 21"/>
            <p:cNvCxnSpPr/>
            <p:nvPr/>
          </p:nvCxnSpPr>
          <p:spPr>
            <a:xfrm rot="10800000" flipV="1">
              <a:off x="3643043" y="3501119"/>
              <a:ext cx="604611" cy="428253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フローチャート : 論理積ゲート 22"/>
            <p:cNvSpPr/>
            <p:nvPr/>
          </p:nvSpPr>
          <p:spPr bwMode="auto">
            <a:xfrm rot="20790796">
              <a:off x="2716121" y="3882653"/>
              <a:ext cx="833564" cy="114849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フローチャート : 論理積ゲート 23"/>
            <p:cNvSpPr/>
            <p:nvPr/>
          </p:nvSpPr>
          <p:spPr bwMode="auto">
            <a:xfrm rot="20148488">
              <a:off x="2769469" y="4024754"/>
              <a:ext cx="835786" cy="95384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grpSp>
          <p:nvGrpSpPr>
            <p:cNvPr id="4" name="グループ化 48"/>
            <p:cNvGrpSpPr>
              <a:grpSpLocks/>
            </p:cNvGrpSpPr>
            <p:nvPr/>
          </p:nvGrpSpPr>
          <p:grpSpPr bwMode="auto">
            <a:xfrm>
              <a:off x="3157636" y="3881632"/>
              <a:ext cx="485670" cy="1058771"/>
              <a:chOff x="3157636" y="3881632"/>
              <a:chExt cx="485670" cy="1058771"/>
            </a:xfrm>
          </p:grpSpPr>
          <p:grpSp>
            <p:nvGrpSpPr>
              <p:cNvPr id="5" name="グループ化 82"/>
              <p:cNvGrpSpPr>
                <a:grpSpLocks/>
              </p:cNvGrpSpPr>
              <p:nvPr/>
            </p:nvGrpSpPr>
            <p:grpSpPr bwMode="auto">
              <a:xfrm>
                <a:off x="3157636" y="3881632"/>
                <a:ext cx="353061" cy="1058771"/>
                <a:chOff x="3157636" y="3881632"/>
                <a:chExt cx="353061" cy="1058771"/>
              </a:xfrm>
            </p:grpSpPr>
            <p:sp>
              <p:nvSpPr>
                <p:cNvPr id="28" name="フローチャート : 論理積ゲート 27"/>
                <p:cNvSpPr/>
                <p:nvPr/>
              </p:nvSpPr>
              <p:spPr bwMode="auto">
                <a:xfrm rot="18613759">
                  <a:off x="2804593" y="4234578"/>
                  <a:ext cx="1058952" cy="351207"/>
                </a:xfrm>
                <a:prstGeom prst="flowChartDelay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フローチャート : 論理積ゲート 28"/>
                <p:cNvSpPr/>
                <p:nvPr/>
              </p:nvSpPr>
              <p:spPr bwMode="auto">
                <a:xfrm rot="18613759">
                  <a:off x="2804593" y="4234578"/>
                  <a:ext cx="1058952" cy="351207"/>
                </a:xfrm>
                <a:prstGeom prst="flowChartDelay">
                  <a:avLst/>
                </a:prstGeom>
                <a:solidFill>
                  <a:srgbClr val="00B0F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pic>
            <p:nvPicPr>
              <p:cNvPr id="20527" name="Picture 1" descr="\begin{align*}&#10; b&#10;\end{align*}&#10;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3499189" y="3996158"/>
                <a:ext cx="144117" cy="290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485" name="Picture 4" descr="\begin{align*}&#10; \textcolor[rgb]{0.2,0.2,1}{1}&#10;\end{align*}&#10;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929058" y="2928934"/>
            <a:ext cx="1428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\begin{align*}&#10; \textcolor[rgb]{0.2,0.2,1}{2}&#10;\end{align*}&#10;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286250" y="2857496"/>
            <a:ext cx="161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\begin{align*}&#10; \textcolor[rgb]{0.2,0.2,1}{3}&#10;\end{align*}&#10;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614864" y="4040188"/>
            <a:ext cx="171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7" descr="\begin{align*}&#10; \textcolor[rgb]{0.2,0.2,1}{4}&#10;\end{align*}&#10;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5000628" y="4929198"/>
            <a:ext cx="1905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1" descr="\begin{align*}&#10;  \textcolor[rgb]{0.2,0.2,1}{0}&#10;\end{align*}&#10;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571868" y="4416425"/>
            <a:ext cx="171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テキスト ボックス 69"/>
          <p:cNvSpPr txBox="1">
            <a:spLocks noChangeArrowheads="1"/>
          </p:cNvSpPr>
          <p:nvPr/>
        </p:nvSpPr>
        <p:spPr bwMode="auto">
          <a:xfrm rot="-5400000">
            <a:off x="2217736" y="3309938"/>
            <a:ext cx="1393825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smtClean="0">
                <a:solidFill>
                  <a:prstClr val="black"/>
                </a:solidFill>
                <a:latin typeface="Calibri" pitchFamily="34" charset="0"/>
              </a:rPr>
              <a:t>Events/</a:t>
            </a:r>
            <a:r>
              <a:rPr lang="en-US" altLang="ja-JP" sz="2000" b="1" smtClean="0">
                <a:solidFill>
                  <a:srgbClr val="FF0000"/>
                </a:solidFill>
                <a:latin typeface="Calibri" pitchFamily="34" charset="0"/>
              </a:rPr>
              <a:t>1fb</a:t>
            </a:r>
            <a:r>
              <a:rPr lang="en-US" altLang="ja-JP" sz="2000" b="1" baseline="30000" smtClean="0">
                <a:solidFill>
                  <a:srgbClr val="FF0000"/>
                </a:solidFill>
                <a:latin typeface="Calibri" pitchFamily="34" charset="0"/>
              </a:rPr>
              <a:t>-1</a:t>
            </a:r>
            <a:endParaRPr lang="ja-JP" altLang="en-US" b="1" baseline="30000" smtClean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492" name="Picture 9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215095" y="4672033"/>
            <a:ext cx="2928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8" name="グループ化 77"/>
          <p:cNvGrpSpPr/>
          <p:nvPr/>
        </p:nvGrpSpPr>
        <p:grpSpPr>
          <a:xfrm>
            <a:off x="6215095" y="2500320"/>
            <a:ext cx="2786093" cy="2071687"/>
            <a:chOff x="6215063" y="1928802"/>
            <a:chExt cx="2786093" cy="2071687"/>
          </a:xfrm>
        </p:grpSpPr>
        <p:sp>
          <p:nvSpPr>
            <p:cNvPr id="85" name="正方形/長方形 84"/>
            <p:cNvSpPr/>
            <p:nvPr/>
          </p:nvSpPr>
          <p:spPr>
            <a:xfrm>
              <a:off x="6215063" y="1928802"/>
              <a:ext cx="2786093" cy="20716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93" name="テキスト ボックス 79"/>
            <p:cNvSpPr txBox="1">
              <a:spLocks noChangeArrowheads="1"/>
            </p:cNvSpPr>
            <p:nvPr/>
          </p:nvSpPr>
          <p:spPr bwMode="auto">
            <a:xfrm>
              <a:off x="6215063" y="1928802"/>
              <a:ext cx="1065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prstClr val="black"/>
                  </a:solidFill>
                  <a:latin typeface="Calibri" pitchFamily="34" charset="0"/>
                </a:rPr>
                <a:t>SUSY cut:</a:t>
              </a:r>
              <a:endParaRPr lang="ja-JP" altLang="en-US" dirty="0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grpSp>
          <p:nvGrpSpPr>
            <p:cNvPr id="6" name="グループ化 67"/>
            <p:cNvGrpSpPr>
              <a:grpSpLocks/>
            </p:cNvGrpSpPr>
            <p:nvPr/>
          </p:nvGrpSpPr>
          <p:grpSpPr bwMode="auto">
            <a:xfrm>
              <a:off x="6215074" y="2257427"/>
              <a:ext cx="2736850" cy="1725613"/>
              <a:chOff x="-32" y="4226960"/>
              <a:chExt cx="2736848" cy="1725095"/>
            </a:xfrm>
          </p:grpSpPr>
          <p:pic>
            <p:nvPicPr>
              <p:cNvPr id="20504" name="Picture 8"/>
              <p:cNvPicPr>
                <a:picLocks noChangeAspect="1" noChangeArrowheads="1"/>
              </p:cNvPicPr>
              <p:nvPr/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-32" y="4226960"/>
                <a:ext cx="2736848" cy="1071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05" name="Picture 10"/>
              <p:cNvPicPr>
                <a:picLocks noChangeAspect="1" noChangeArrowheads="1"/>
              </p:cNvPicPr>
              <p:nvPr/>
            </p:nvPicPr>
            <p:blipFill>
              <a:blip r:embed="rId32" cstate="print"/>
              <a:srcRect/>
              <a:stretch>
                <a:fillRect/>
              </a:stretch>
            </p:blipFill>
            <p:spPr bwMode="auto">
              <a:xfrm>
                <a:off x="-32" y="5298530"/>
                <a:ext cx="2714644" cy="653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9" name="グループ化 78"/>
          <p:cNvGrpSpPr/>
          <p:nvPr/>
        </p:nvGrpSpPr>
        <p:grpSpPr>
          <a:xfrm>
            <a:off x="6246845" y="5429268"/>
            <a:ext cx="2897187" cy="571500"/>
            <a:chOff x="6246813" y="4857750"/>
            <a:chExt cx="2897187" cy="571500"/>
          </a:xfrm>
        </p:grpSpPr>
        <p:sp>
          <p:nvSpPr>
            <p:cNvPr id="87" name="正方形/長方形 86"/>
            <p:cNvSpPr/>
            <p:nvPr/>
          </p:nvSpPr>
          <p:spPr>
            <a:xfrm>
              <a:off x="6246813" y="4857750"/>
              <a:ext cx="2857500" cy="5715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499" name="テキスト ボックス 87"/>
            <p:cNvSpPr txBox="1">
              <a:spLocks noChangeArrowheads="1"/>
            </p:cNvSpPr>
            <p:nvPr/>
          </p:nvSpPr>
          <p:spPr bwMode="auto">
            <a:xfrm>
              <a:off x="6246813" y="4900615"/>
              <a:ext cx="289718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000" i="1" dirty="0" smtClean="0">
                  <a:solidFill>
                    <a:prstClr val="black"/>
                  </a:solidFill>
                  <a:latin typeface="Calibri" pitchFamily="34" charset="0"/>
                </a:rPr>
                <a:t>b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alibri" pitchFamily="34" charset="0"/>
                </a:rPr>
                <a:t>-tagging efficiency = 60%</a:t>
              </a:r>
              <a:endParaRPr lang="ja-JP" altLang="en-US" sz="2000" dirty="0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90" name="角丸四角形 89"/>
          <p:cNvSpPr/>
          <p:nvPr/>
        </p:nvSpPr>
        <p:spPr>
          <a:xfrm>
            <a:off x="2928938" y="1354138"/>
            <a:ext cx="3786202" cy="64293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02" name="テキスト ボックス 90"/>
          <p:cNvSpPr txBox="1">
            <a:spLocks noChangeArrowheads="1"/>
          </p:cNvSpPr>
          <p:nvPr/>
        </p:nvSpPr>
        <p:spPr bwMode="auto">
          <a:xfrm>
            <a:off x="2994121" y="1354138"/>
            <a:ext cx="37210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solidFill>
                  <a:srgbClr val="990099"/>
                </a:solidFill>
                <a:latin typeface="Calibri" pitchFamily="34" charset="0"/>
              </a:rPr>
              <a:t>“4”</a:t>
            </a:r>
            <a:r>
              <a:rPr lang="en-US" altLang="ja-JP" dirty="0" smtClean="0">
                <a:solidFill>
                  <a:srgbClr val="990099"/>
                </a:solidFill>
                <a:latin typeface="Calibri" pitchFamily="34" charset="0"/>
              </a:rPr>
              <a:t> </a:t>
            </a:r>
            <a:r>
              <a:rPr lang="en-US" altLang="ja-JP" sz="2800" b="1" i="1" dirty="0" smtClean="0">
                <a:solidFill>
                  <a:srgbClr val="990099"/>
                </a:solidFill>
                <a:latin typeface="Calibri" pitchFamily="34" charset="0"/>
              </a:rPr>
              <a:t>b</a:t>
            </a:r>
            <a:r>
              <a:rPr lang="en-US" altLang="ja-JP" sz="2800" b="1" dirty="0" smtClean="0">
                <a:solidFill>
                  <a:srgbClr val="990099"/>
                </a:solidFill>
                <a:latin typeface="Calibri" pitchFamily="34" charset="0"/>
              </a:rPr>
              <a:t>-jets </a:t>
            </a:r>
            <a:r>
              <a:rPr lang="en-US" altLang="ja-JP" dirty="0" smtClean="0">
                <a:solidFill>
                  <a:srgbClr val="990099"/>
                </a:solidFill>
                <a:latin typeface="Calibri" pitchFamily="34" charset="0"/>
              </a:rPr>
              <a:t> </a:t>
            </a:r>
            <a:r>
              <a:rPr lang="en-US" altLang="ja-JP" sz="2000" dirty="0" smtClean="0">
                <a:solidFill>
                  <a:prstClr val="black"/>
                </a:solidFill>
                <a:latin typeface="Calibri" pitchFamily="34" charset="0"/>
              </a:rPr>
              <a:t>in </a:t>
            </a:r>
            <a:r>
              <a:rPr lang="en-US" altLang="ja-JP" sz="2000" dirty="0" smtClean="0">
                <a:solidFill>
                  <a:prstClr val="black"/>
                </a:solidFill>
                <a:latin typeface="Calibri" pitchFamily="34" charset="0"/>
              </a:rPr>
              <a:t>one SUSY event</a:t>
            </a:r>
            <a:endParaRPr lang="ja-JP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20503" name="Picture 3" descr="\begin{align*}&#10; p p \to \widetilde q \widetilde g ~{\rm or} ~ \widetilde g \widetilde g &#10;\end{align*}&#10;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306388" y="1143000"/>
            <a:ext cx="2122487" cy="3095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76" name="テキスト ボックス 82"/>
          <p:cNvSpPr txBox="1">
            <a:spLocks noChangeArrowheads="1"/>
          </p:cNvSpPr>
          <p:nvPr/>
        </p:nvSpPr>
        <p:spPr bwMode="auto">
          <a:xfrm>
            <a:off x="500034" y="3143248"/>
            <a:ext cx="18476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008000"/>
                </a:solidFill>
                <a:latin typeface="Calibri" pitchFamily="34" charset="0"/>
              </a:rPr>
              <a:t>Very high </a:t>
            </a:r>
            <a:r>
              <a:rPr lang="en-US" altLang="ja-JP" sz="2000" b="1" dirty="0" err="1" smtClean="0">
                <a:solidFill>
                  <a:srgbClr val="008000"/>
                </a:solidFill>
                <a:latin typeface="Calibri" pitchFamily="34" charset="0"/>
              </a:rPr>
              <a:t>pT</a:t>
            </a:r>
            <a:r>
              <a:rPr lang="en-US" altLang="ja-JP" sz="2000" b="1" dirty="0" smtClean="0">
                <a:solidFill>
                  <a:srgbClr val="008000"/>
                </a:solidFill>
                <a:latin typeface="Calibri" pitchFamily="34" charset="0"/>
              </a:rPr>
              <a:t> jet</a:t>
            </a:r>
            <a:endParaRPr lang="ja-JP" altLang="en-US" sz="2000" b="1" dirty="0" smtClean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77" name="テキスト ボックス 85"/>
          <p:cNvSpPr txBox="1">
            <a:spLocks noChangeArrowheads="1"/>
          </p:cNvSpPr>
          <p:nvPr/>
        </p:nvSpPr>
        <p:spPr bwMode="auto">
          <a:xfrm>
            <a:off x="714348" y="4743462"/>
            <a:ext cx="1433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0000FF"/>
                </a:solidFill>
                <a:latin typeface="Calibri" pitchFamily="34" charset="0"/>
              </a:rPr>
              <a:t>many b-jets</a:t>
            </a:r>
            <a:endParaRPr lang="ja-JP" altLang="en-US" sz="2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20"/>
          <p:cNvGrpSpPr>
            <a:grpSpLocks/>
          </p:cNvGrpSpPr>
          <p:nvPr/>
        </p:nvGrpSpPr>
        <p:grpSpPr bwMode="auto">
          <a:xfrm>
            <a:off x="3143240" y="1643050"/>
            <a:ext cx="2786082" cy="2311224"/>
            <a:chOff x="3243196" y="1845210"/>
            <a:chExt cx="2785364" cy="2311546"/>
          </a:xfrm>
        </p:grpSpPr>
        <p:pic>
          <p:nvPicPr>
            <p:cNvPr id="26703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34489" y="1845210"/>
              <a:ext cx="2594071" cy="231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704" name="テキスト ボックス 122"/>
            <p:cNvSpPr txBox="1">
              <a:spLocks noChangeArrowheads="1"/>
            </p:cNvSpPr>
            <p:nvPr/>
          </p:nvSpPr>
          <p:spPr bwMode="auto">
            <a:xfrm rot="-5400000">
              <a:off x="2385205" y="2715356"/>
              <a:ext cx="2116092" cy="4001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 dirty="0" smtClean="0">
                  <a:solidFill>
                    <a:prstClr val="black"/>
                  </a:solidFill>
                  <a:latin typeface="Calibri" pitchFamily="34" charset="0"/>
                </a:rPr>
                <a:t>Events/40GeV/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Calibri" pitchFamily="34" charset="0"/>
                </a:rPr>
                <a:t>1fb</a:t>
              </a:r>
              <a:r>
                <a:rPr lang="en-US" altLang="ja-JP" sz="2000" b="1" baseline="30000" dirty="0" smtClean="0">
                  <a:solidFill>
                    <a:srgbClr val="FF0000"/>
                  </a:solidFill>
                  <a:latin typeface="Calibri" pitchFamily="34" charset="0"/>
                </a:rPr>
                <a:t>-1</a:t>
              </a:r>
              <a:endParaRPr lang="ja-JP" altLang="en-US" b="1" baseline="30000" dirty="0" smtClean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26628" name="タイトル 1"/>
          <p:cNvSpPr>
            <a:spLocks noGrp="1"/>
          </p:cNvSpPr>
          <p:nvPr>
            <p:ph type="title"/>
          </p:nvPr>
        </p:nvSpPr>
        <p:spPr>
          <a:xfrm>
            <a:off x="457200" y="-11113"/>
            <a:ext cx="8229600" cy="939801"/>
          </a:xfrm>
        </p:spPr>
        <p:txBody>
          <a:bodyPr/>
          <a:lstStyle/>
          <a:p>
            <a:r>
              <a:rPr lang="en-US" altLang="ja-JP" b="1" dirty="0" smtClean="0"/>
              <a:t>The highest </a:t>
            </a:r>
            <a:r>
              <a:rPr lang="en-US" altLang="ja-JP" b="1" dirty="0" err="1" smtClean="0"/>
              <a:t>p</a:t>
            </a:r>
            <a:r>
              <a:rPr lang="en-US" altLang="ja-JP" b="1" baseline="-25000" dirty="0" err="1" smtClean="0"/>
              <a:t>T</a:t>
            </a:r>
            <a:r>
              <a:rPr lang="en-US" altLang="ja-JP" b="1" dirty="0" smtClean="0"/>
              <a:t> jet distribution</a:t>
            </a:r>
            <a:endParaRPr lang="ja-JP" altLang="en-US" b="1" dirty="0" smtClean="0"/>
          </a:p>
        </p:txBody>
      </p:sp>
      <p:cxnSp>
        <p:nvCxnSpPr>
          <p:cNvPr id="113" name="直線矢印コネクタ 112"/>
          <p:cNvCxnSpPr/>
          <p:nvPr/>
        </p:nvCxnSpPr>
        <p:spPr>
          <a:xfrm rot="10800000" flipV="1">
            <a:off x="4721226" y="2780738"/>
            <a:ext cx="422275" cy="30321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3" name="Picture 6" descr="\begin{align*}&#10;  \textcolor[rgb]{1,0,0}{\widetilde q} \textcolor[rgb]{0.2,0.2,1}{\widetilde g},\textcolor[rgb]{1,0,0}{\widetilde q \widetilde q}&#10;\end{align*}&#10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9167" y="2441010"/>
            <a:ext cx="838200" cy="3063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grpSp>
        <p:nvGrpSpPr>
          <p:cNvPr id="7" name="グループ化 133"/>
          <p:cNvGrpSpPr>
            <a:grpSpLocks/>
          </p:cNvGrpSpPr>
          <p:nvPr/>
        </p:nvGrpSpPr>
        <p:grpSpPr bwMode="auto">
          <a:xfrm>
            <a:off x="3400407" y="2441010"/>
            <a:ext cx="484187" cy="306388"/>
            <a:chOff x="4643438" y="2071678"/>
            <a:chExt cx="571504" cy="361950"/>
          </a:xfrm>
          <a:solidFill>
            <a:schemeClr val="tx1"/>
          </a:solidFill>
        </p:grpSpPr>
        <p:sp>
          <p:nvSpPr>
            <p:cNvPr id="131" name="正方形/長方形 130"/>
            <p:cNvSpPr/>
            <p:nvPr/>
          </p:nvSpPr>
          <p:spPr>
            <a:xfrm>
              <a:off x="4643438" y="2071678"/>
              <a:ext cx="571504" cy="3563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26652" name="Picture 7" descr="\begin{align*}&#10;  \textcolor[rgb]{0.2,0.2,1}{\widetilde g} \textcolor[rgb]{0.2,0.2,1}{\widetilde g}&#10;\end{align*}&#10;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14876" y="2071678"/>
              <a:ext cx="438150" cy="3619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36" name="直線矢印コネクタ 135"/>
          <p:cNvCxnSpPr/>
          <p:nvPr/>
        </p:nvCxnSpPr>
        <p:spPr>
          <a:xfrm>
            <a:off x="3543283" y="2726762"/>
            <a:ext cx="550863" cy="31115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4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40464" y="1643050"/>
            <a:ext cx="2517815" cy="228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テキスト ボックス 142"/>
          <p:cNvSpPr txBox="1">
            <a:spLocks noChangeArrowheads="1"/>
          </p:cNvSpPr>
          <p:nvPr/>
        </p:nvSpPr>
        <p:spPr bwMode="auto">
          <a:xfrm>
            <a:off x="3559948" y="1214422"/>
            <a:ext cx="1784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>
                <a:latin typeface="Calibri" pitchFamily="34" charset="0"/>
              </a:rPr>
              <a:t>no </a:t>
            </a:r>
            <a:r>
              <a:rPr lang="en-US" altLang="ja-JP" sz="2400" i="1" dirty="0" smtClean="0">
                <a:latin typeface="Calibri" pitchFamily="34" charset="0"/>
              </a:rPr>
              <a:t>b</a:t>
            </a:r>
            <a:r>
              <a:rPr lang="en-US" altLang="ja-JP" sz="2400" dirty="0" smtClean="0">
                <a:latin typeface="Calibri" pitchFamily="34" charset="0"/>
              </a:rPr>
              <a:t>-gagging</a:t>
            </a:r>
            <a:endParaRPr lang="ja-JP" altLang="en-US" sz="2400" dirty="0" smtClean="0">
              <a:latin typeface="Calibri" pitchFamily="34" charset="0"/>
            </a:endParaRPr>
          </a:p>
        </p:txBody>
      </p:sp>
      <p:sp>
        <p:nvSpPr>
          <p:cNvPr id="144" name="フリーフォーム 143"/>
          <p:cNvSpPr/>
          <p:nvPr/>
        </p:nvSpPr>
        <p:spPr>
          <a:xfrm>
            <a:off x="9490075" y="338138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6645" name="テキスト ボックス 117"/>
          <p:cNvSpPr txBox="1">
            <a:spLocks noChangeArrowheads="1"/>
          </p:cNvSpPr>
          <p:nvPr/>
        </p:nvSpPr>
        <p:spPr bwMode="auto">
          <a:xfrm>
            <a:off x="3757597" y="4226960"/>
            <a:ext cx="49553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Calibri" pitchFamily="34" charset="0"/>
              </a:rPr>
              <a:t>We  may eliminate the very high </a:t>
            </a:r>
            <a:r>
              <a:rPr lang="en-US" altLang="ja-JP" sz="2000" b="1" dirty="0" err="1" smtClean="0">
                <a:latin typeface="Calibri" pitchFamily="34" charset="0"/>
              </a:rPr>
              <a:t>pT</a:t>
            </a:r>
            <a:r>
              <a:rPr lang="en-US" altLang="ja-JP" sz="2000" b="1" dirty="0" smtClean="0">
                <a:latin typeface="Calibri" pitchFamily="34" charset="0"/>
              </a:rPr>
              <a:t> quark jet</a:t>
            </a:r>
          </a:p>
          <a:p>
            <a:r>
              <a:rPr lang="en-US" altLang="ja-JP" sz="2000" b="1" dirty="0" smtClean="0">
                <a:latin typeface="Calibri" pitchFamily="34" charset="0"/>
              </a:rPr>
              <a:t>by using b-tagging</a:t>
            </a:r>
            <a:endParaRPr lang="ja-JP" altLang="en-US" sz="2000" b="1" dirty="0" smtClean="0">
              <a:latin typeface="Calibri" pitchFamily="34" charset="0"/>
            </a:endParaRPr>
          </a:p>
        </p:txBody>
      </p:sp>
      <p:sp>
        <p:nvSpPr>
          <p:cNvPr id="26646" name="テキスト ボックス 118"/>
          <p:cNvSpPr txBox="1">
            <a:spLocks noChangeArrowheads="1"/>
          </p:cNvSpPr>
          <p:nvPr/>
        </p:nvSpPr>
        <p:spPr bwMode="auto">
          <a:xfrm>
            <a:off x="3571906" y="5301635"/>
            <a:ext cx="5429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>
                <a:latin typeface="Calibri" pitchFamily="34" charset="0"/>
                <a:ea typeface="HGP創英角ﾎﾟｯﾌﾟ体" pitchFamily="50" charset="-128"/>
              </a:rPr>
              <a:t>Difference between two </a:t>
            </a:r>
            <a:r>
              <a:rPr lang="en-US" altLang="ja-JP" dirty="0" smtClean="0">
                <a:latin typeface="Calibri" pitchFamily="34" charset="0"/>
                <a:ea typeface="HGP創英角ﾎﾟｯﾌﾟ体" pitchFamily="50" charset="-128"/>
              </a:rPr>
              <a:t>figures indicates us that</a:t>
            </a:r>
            <a:endParaRPr lang="en-US" altLang="ja-JP" dirty="0" smtClean="0">
              <a:latin typeface="Calibri" pitchFamily="34" charset="0"/>
              <a:ea typeface="HGP創英角ﾎﾟｯﾌﾟ体" pitchFamily="50" charset="-128"/>
            </a:endParaRPr>
          </a:p>
          <a:p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the 1</a:t>
            </a:r>
            <a:r>
              <a:rPr lang="en-US" altLang="ja-JP" sz="2000" baseline="30000" dirty="0" smtClean="0">
                <a:latin typeface="HGP創英角ﾎﾟｯﾌﾟ体" pitchFamily="50" charset="-128"/>
                <a:ea typeface="HGP創英角ﾎﾟｯﾌﾟ体" pitchFamily="50" charset="-128"/>
              </a:rPr>
              <a:t>st 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and 2</a:t>
            </a:r>
            <a:r>
              <a:rPr lang="en-US" altLang="ja-JP" sz="2000" baseline="30000" dirty="0" smtClean="0">
                <a:latin typeface="HGP創英角ﾎﾟｯﾌﾟ体" pitchFamily="50" charset="-128"/>
                <a:ea typeface="HGP創英角ﾎﾟｯﾌﾟ体" pitchFamily="50" charset="-128"/>
              </a:rPr>
              <a:t>nd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 generation </a:t>
            </a:r>
            <a:r>
              <a:rPr lang="en-US" altLang="ja-JP" sz="2000" dirty="0" err="1" smtClean="0">
                <a:latin typeface="HGP創英角ﾎﾟｯﾌﾟ体" pitchFamily="50" charset="-128"/>
                <a:ea typeface="HGP創英角ﾎﾟｯﾌﾟ体" pitchFamily="50" charset="-128"/>
              </a:rPr>
              <a:t>squarks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 are much heaver than </a:t>
            </a:r>
            <a:r>
              <a:rPr lang="en-US" altLang="ja-JP" sz="2000" dirty="0" err="1" smtClean="0">
                <a:latin typeface="HGP創英角ﾎﾟｯﾌﾟ体" pitchFamily="50" charset="-128"/>
                <a:ea typeface="HGP創英角ﾎﾟｯﾌﾟ体" pitchFamily="50" charset="-128"/>
              </a:rPr>
              <a:t>gluino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and 3</a:t>
            </a:r>
            <a:r>
              <a:rPr lang="en-US" altLang="ja-JP" sz="2000" baseline="30000" dirty="0" smtClean="0">
                <a:latin typeface="HGP創英角ﾎﾟｯﾌﾟ体" pitchFamily="50" charset="-128"/>
                <a:ea typeface="HGP創英角ﾎﾟｯﾌﾟ体" pitchFamily="50" charset="-128"/>
              </a:rPr>
              <a:t>rd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 sq</a:t>
            </a:r>
            <a:endParaRPr lang="ja-JP" altLang="en-US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6647" name="テキスト ボックス 123"/>
          <p:cNvSpPr txBox="1">
            <a:spLocks noChangeArrowheads="1"/>
          </p:cNvSpPr>
          <p:nvPr/>
        </p:nvSpPr>
        <p:spPr bwMode="auto">
          <a:xfrm rot="-5400000">
            <a:off x="5328433" y="2540235"/>
            <a:ext cx="2116137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prstClr val="black"/>
                </a:solidFill>
                <a:latin typeface="Calibri" pitchFamily="34" charset="0"/>
              </a:rPr>
              <a:t>Events/40GeV/</a:t>
            </a:r>
            <a:r>
              <a:rPr lang="en-US" altLang="ja-JP" sz="2000" b="1" dirty="0" smtClean="0">
                <a:solidFill>
                  <a:srgbClr val="FF0000"/>
                </a:solidFill>
                <a:latin typeface="Calibri" pitchFamily="34" charset="0"/>
              </a:rPr>
              <a:t>1fb</a:t>
            </a:r>
            <a:r>
              <a:rPr lang="en-US" altLang="ja-JP" sz="2000" b="1" baseline="30000" dirty="0" smtClean="0">
                <a:solidFill>
                  <a:srgbClr val="FF0000"/>
                </a:solidFill>
                <a:latin typeface="Calibri" pitchFamily="34" charset="0"/>
              </a:rPr>
              <a:t>-1</a:t>
            </a:r>
            <a:endParaRPr lang="ja-JP" altLang="en-US" b="1" baseline="30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5" name="下矢印 124"/>
          <p:cNvSpPr/>
          <p:nvPr/>
        </p:nvSpPr>
        <p:spPr>
          <a:xfrm rot="16200000">
            <a:off x="5796769" y="3549884"/>
            <a:ext cx="527050" cy="88106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3" name="テキスト ボックス 142"/>
          <p:cNvSpPr txBox="1">
            <a:spLocks noChangeArrowheads="1"/>
          </p:cNvSpPr>
          <p:nvPr/>
        </p:nvSpPr>
        <p:spPr bwMode="auto">
          <a:xfrm>
            <a:off x="6972307" y="1226564"/>
            <a:ext cx="132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i="1" dirty="0" smtClean="0">
                <a:latin typeface="Calibri" pitchFamily="34" charset="0"/>
              </a:rPr>
              <a:t>b</a:t>
            </a:r>
            <a:r>
              <a:rPr lang="en-US" altLang="ja-JP" sz="2400" dirty="0" smtClean="0">
                <a:latin typeface="Calibri" pitchFamily="34" charset="0"/>
              </a:rPr>
              <a:t>-gagged</a:t>
            </a:r>
            <a:endParaRPr lang="ja-JP" altLang="en-US" sz="2400" dirty="0" smtClean="0">
              <a:latin typeface="Calibri" pitchFamily="34" charset="0"/>
            </a:endParaRPr>
          </a:p>
        </p:txBody>
      </p:sp>
      <p:grpSp>
        <p:nvGrpSpPr>
          <p:cNvPr id="91" name="グループ化 133"/>
          <p:cNvGrpSpPr>
            <a:grpSpLocks/>
          </p:cNvGrpSpPr>
          <p:nvPr/>
        </p:nvGrpSpPr>
        <p:grpSpPr bwMode="auto">
          <a:xfrm>
            <a:off x="6421444" y="2441010"/>
            <a:ext cx="484187" cy="306388"/>
            <a:chOff x="4643438" y="2071678"/>
            <a:chExt cx="571504" cy="361950"/>
          </a:xfrm>
          <a:solidFill>
            <a:schemeClr val="tx1"/>
          </a:solidFill>
        </p:grpSpPr>
        <p:sp>
          <p:nvSpPr>
            <p:cNvPr id="92" name="正方形/長方形 91"/>
            <p:cNvSpPr/>
            <p:nvPr/>
          </p:nvSpPr>
          <p:spPr>
            <a:xfrm>
              <a:off x="4643438" y="2071678"/>
              <a:ext cx="571504" cy="3563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93" name="Picture 7" descr="\begin{align*}&#10;  \textcolor[rgb]{0.2,0.2,1}{\widetilde g} \textcolor[rgb]{0.2,0.2,1}{\widetilde g}&#10;\end{align*}&#10;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14876" y="2071678"/>
              <a:ext cx="438150" cy="3619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94" name="直線矢印コネクタ 93"/>
          <p:cNvCxnSpPr/>
          <p:nvPr/>
        </p:nvCxnSpPr>
        <p:spPr>
          <a:xfrm>
            <a:off x="6564320" y="2726762"/>
            <a:ext cx="550863" cy="31115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グループ化 4"/>
          <p:cNvGrpSpPr>
            <a:grpSpLocks/>
          </p:cNvGrpSpPr>
          <p:nvPr/>
        </p:nvGrpSpPr>
        <p:grpSpPr bwMode="auto">
          <a:xfrm>
            <a:off x="-32" y="1593850"/>
            <a:ext cx="3071813" cy="4835525"/>
            <a:chOff x="2267108" y="571480"/>
            <a:chExt cx="4301185" cy="5929354"/>
          </a:xfrm>
        </p:grpSpPr>
        <p:grpSp>
          <p:nvGrpSpPr>
            <p:cNvPr id="80" name="グループ化 41"/>
            <p:cNvGrpSpPr>
              <a:grpSpLocks/>
            </p:cNvGrpSpPr>
            <p:nvPr/>
          </p:nvGrpSpPr>
          <p:grpSpPr bwMode="auto">
            <a:xfrm>
              <a:off x="2714618" y="571480"/>
              <a:ext cx="3069014" cy="5929354"/>
              <a:chOff x="5688532" y="428604"/>
              <a:chExt cx="3454543" cy="6410281"/>
            </a:xfrm>
          </p:grpSpPr>
          <p:pic>
            <p:nvPicPr>
              <p:cNvPr id="166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929322" y="428604"/>
                <a:ext cx="2714644" cy="6410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7" name="正方形/長方形 166"/>
              <p:cNvSpPr/>
              <p:nvPr/>
            </p:nvSpPr>
            <p:spPr>
              <a:xfrm>
                <a:off x="8357426" y="929473"/>
                <a:ext cx="785649" cy="4545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8" name="正方形/長方形 167"/>
              <p:cNvSpPr/>
              <p:nvPr/>
            </p:nvSpPr>
            <p:spPr>
              <a:xfrm>
                <a:off x="7571777" y="5285770"/>
                <a:ext cx="357796" cy="41458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正方形/長方形 168"/>
              <p:cNvSpPr/>
              <p:nvPr/>
            </p:nvSpPr>
            <p:spPr>
              <a:xfrm>
                <a:off x="7143925" y="5285770"/>
                <a:ext cx="355293" cy="41458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0" name="正方形/長方形 169"/>
              <p:cNvSpPr/>
              <p:nvPr/>
            </p:nvSpPr>
            <p:spPr>
              <a:xfrm>
                <a:off x="7143925" y="5929745"/>
                <a:ext cx="427853" cy="42721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1" name="正方形/長方形 170"/>
              <p:cNvSpPr/>
              <p:nvPr/>
            </p:nvSpPr>
            <p:spPr>
              <a:xfrm>
                <a:off x="8357426" y="4715454"/>
                <a:ext cx="427854" cy="42721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2" name="正方形/長方形 171"/>
              <p:cNvSpPr/>
              <p:nvPr/>
            </p:nvSpPr>
            <p:spPr>
              <a:xfrm>
                <a:off x="7213982" y="3071845"/>
                <a:ext cx="357795" cy="50086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3" name="正方形/長方形 172"/>
              <p:cNvSpPr/>
              <p:nvPr/>
            </p:nvSpPr>
            <p:spPr>
              <a:xfrm>
                <a:off x="8357426" y="3856821"/>
                <a:ext cx="427854" cy="50086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74" name="Picture 4" descr="\begin{align*}&#10;   \widetilde g&#10;\end{align*}&#10;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272358" y="3143248"/>
                <a:ext cx="228600" cy="361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5" name="Picture 5" descr="\begin{align*}&#10;   \widetilde \chi_1^0&#10;\end{align*}&#10;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7215206" y="5950761"/>
                <a:ext cx="285752" cy="335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6" name="Picture 6" descr="\begin{align*}&#10;   \widetilde \chi_2^0&#10;\end{align*}&#10;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7215206" y="5307819"/>
                <a:ext cx="285752" cy="335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7" name="Picture 7" descr="\begin{align*}&#10;   \widetilde \chi_3^0&#10;\end{align*}&#10;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7215206" y="4357694"/>
                <a:ext cx="214314" cy="2518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8" name="Picture 8" descr="\begin{align*}&#10;   \widetilde \chi_4^0&#10;\end{align*}&#10;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7215206" y="4071942"/>
                <a:ext cx="214313" cy="2456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9" name="Picture 9" descr="\begin{align*}&#10;   \widetilde \chi_1^{\pm}&#10;\end{align*}&#10;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7572396" y="5279101"/>
                <a:ext cx="357188" cy="3644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0" name="Picture 10" descr="\begin{align*}&#10;   \widetilde \chi_2^{\pm}&#10;\end{align*}&#10;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7500960" y="4356000"/>
                <a:ext cx="261366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1" name="Picture 11" descr="\begin{align*}&#10;   \widetilde t_1&#10;\end{align*}&#10;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8429652" y="4757747"/>
                <a:ext cx="263022" cy="3857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" name="Picture 12" descr="\begin{align*}&#10;   \widetilde \tau_1&#10;\end{align*}&#10;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8459418" y="5214950"/>
                <a:ext cx="184548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3" name="Picture 13" descr="\begin{align*}&#10;   \widetilde \tau_2&#10;\end{align*}&#10;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8877903" y="1899035"/>
                <a:ext cx="214314" cy="241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" name="Picture 14" descr="\begin{align*}&#10;   \widetilde b_1&#10;\end{align*}&#10;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8429652" y="3929067"/>
                <a:ext cx="285752" cy="3950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5" name="Picture 15" descr="\begin{align*}&#10;   \widetilde t_2&#10;\end{align*}&#10;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8429652" y="3534730"/>
                <a:ext cx="177165" cy="251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6" name="Picture 18" descr="\begin{align*}&#10;   \widetilde b_2&#10;\end{align*}&#10;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8429652" y="1428736"/>
                <a:ext cx="212794" cy="2857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7" name="Picture 19" descr="\begin{align*}&#10;   \widetilde l&#10;\end{align*}&#10;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8358214" y="1899035"/>
                <a:ext cx="142875" cy="2440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8" name="Picture 20" descr="\begin{align*}&#10;   \widetilde e_R&#10;\end{align*}&#10;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8561809" y="1899037"/>
                <a:ext cx="242746" cy="203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9" name="Picture 21" descr="\begin{align*}&#10;   \widetilde q_{L,R}&#10;\end{align*}&#10;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8401081" y="1000107"/>
                <a:ext cx="671513" cy="3760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0" name="Picture 22" descr="\begin{align*}&#10;   [\rm GeV]&#10;\end{align*}&#10;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5688532" y="603087"/>
                <a:ext cx="700085" cy="306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1" name="Picture 23" descr="\begin{align*}&#10;   h&#10;\end{align*}&#10;"/>
              <p:cNvPicPr>
                <a:picLocks noChangeAspect="1" noChangeArrowheads="1"/>
              </p:cNvPicPr>
              <p:nvPr/>
            </p:nvPicPr>
            <p:blipFill>
              <a:blip r:embed="rId25" cstate="print"/>
              <a:srcRect/>
              <a:stretch>
                <a:fillRect/>
              </a:stretch>
            </p:blipFill>
            <p:spPr bwMode="auto">
              <a:xfrm>
                <a:off x="8429653" y="5929331"/>
                <a:ext cx="136017" cy="187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1" name="テキスト ボックス 6"/>
            <p:cNvSpPr txBox="1">
              <a:spLocks noChangeArrowheads="1"/>
            </p:cNvSpPr>
            <p:nvPr/>
          </p:nvSpPr>
          <p:spPr bwMode="auto">
            <a:xfrm>
              <a:off x="3903719" y="5887719"/>
              <a:ext cx="608330" cy="468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b="1" smtClean="0">
                  <a:solidFill>
                    <a:srgbClr val="FF0000"/>
                  </a:solidFill>
                  <a:latin typeface="Calibri" pitchFamily="34" charset="0"/>
                </a:rPr>
                <a:t>LSP</a:t>
              </a:r>
              <a:endParaRPr lang="ja-JP" altLang="en-US" sz="2400" b="1" smtClean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82" name="直線矢印コネクタ 81"/>
            <p:cNvCxnSpPr/>
            <p:nvPr/>
          </p:nvCxnSpPr>
          <p:spPr>
            <a:xfrm rot="5400000">
              <a:off x="3941904" y="1893792"/>
              <a:ext cx="1596215" cy="695748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>
              <a:endCxn id="85" idx="3"/>
            </p:cNvCxnSpPr>
            <p:nvPr/>
          </p:nvCxnSpPr>
          <p:spPr>
            <a:xfrm rot="10800000" flipV="1">
              <a:off x="4365464" y="1443558"/>
              <a:ext cx="691302" cy="286151"/>
            </a:xfrm>
            <a:prstGeom prst="straightConnector1">
              <a:avLst/>
            </a:prstGeom>
            <a:ln w="76200">
              <a:solidFill>
                <a:srgbClr val="33CC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フローチャート : 論理積ゲート 84"/>
            <p:cNvSpPr/>
            <p:nvPr/>
          </p:nvSpPr>
          <p:spPr bwMode="auto">
            <a:xfrm rot="20103418">
              <a:off x="2267108" y="1961355"/>
              <a:ext cx="2200606" cy="467185"/>
            </a:xfrm>
            <a:prstGeom prst="flowChartDelay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86" name="Picture 26" descr="\begin{align*}&#10;q&#10;\end{align*}&#10;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4039629" y="1733656"/>
              <a:ext cx="147404" cy="217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フローチャート : 論理積ゲート 87"/>
            <p:cNvSpPr/>
            <p:nvPr/>
          </p:nvSpPr>
          <p:spPr bwMode="auto">
            <a:xfrm rot="13882655">
              <a:off x="5600464" y="5453118"/>
              <a:ext cx="817573" cy="273409"/>
            </a:xfrm>
            <a:prstGeom prst="flowChartDelay">
              <a:avLst/>
            </a:prstGeom>
            <a:solidFill>
              <a:srgbClr val="00B0F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フローチャート : 論理積ゲート 88"/>
            <p:cNvSpPr/>
            <p:nvPr/>
          </p:nvSpPr>
          <p:spPr bwMode="auto">
            <a:xfrm rot="12879158">
              <a:off x="5868100" y="5262794"/>
              <a:ext cx="700193" cy="155728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90" name="フローチャート : 論理積ゲート 89"/>
            <p:cNvSpPr/>
            <p:nvPr/>
          </p:nvSpPr>
          <p:spPr bwMode="auto">
            <a:xfrm rot="12371990">
              <a:off x="5979241" y="5087600"/>
              <a:ext cx="555709" cy="142103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110" name="直線矢印コネクタ 109"/>
            <p:cNvCxnSpPr/>
            <p:nvPr/>
          </p:nvCxnSpPr>
          <p:spPr>
            <a:xfrm>
              <a:off x="5018977" y="4489993"/>
              <a:ext cx="835786" cy="580088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" name="Picture 2" descr="\begin{align*}&#10; \overline b&#10;\end{align*}&#10;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5819280" y="5285360"/>
              <a:ext cx="185336" cy="385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4" name="直線矢印コネクタ 153"/>
            <p:cNvCxnSpPr/>
            <p:nvPr/>
          </p:nvCxnSpPr>
          <p:spPr>
            <a:xfrm rot="10800000" flipV="1">
              <a:off x="4392138" y="4562017"/>
              <a:ext cx="555709" cy="436039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>
            <a:xfrm rot="5400000">
              <a:off x="4119731" y="5495610"/>
              <a:ext cx="264738" cy="137816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フローチャート : 論理積ゲート 155"/>
            <p:cNvSpPr/>
            <p:nvPr/>
          </p:nvSpPr>
          <p:spPr bwMode="auto">
            <a:xfrm rot="13288881">
              <a:off x="4343235" y="5710513"/>
              <a:ext cx="631285" cy="95384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7" name="フローチャート : 論理積ゲート 156"/>
            <p:cNvSpPr/>
            <p:nvPr/>
          </p:nvSpPr>
          <p:spPr bwMode="auto">
            <a:xfrm rot="12371990">
              <a:off x="4456600" y="5585930"/>
              <a:ext cx="564600" cy="120689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158" name="直線矢印コネクタ 157"/>
            <p:cNvCxnSpPr/>
            <p:nvPr/>
          </p:nvCxnSpPr>
          <p:spPr>
            <a:xfrm rot="10800000" flipV="1">
              <a:off x="3643043" y="3501119"/>
              <a:ext cx="604611" cy="428253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フローチャート : 論理積ゲート 158"/>
            <p:cNvSpPr/>
            <p:nvPr/>
          </p:nvSpPr>
          <p:spPr bwMode="auto">
            <a:xfrm rot="20790796">
              <a:off x="2716121" y="3882653"/>
              <a:ext cx="833564" cy="114849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60" name="フローチャート : 論理積ゲート 159"/>
            <p:cNvSpPr/>
            <p:nvPr/>
          </p:nvSpPr>
          <p:spPr bwMode="auto">
            <a:xfrm rot="20148488">
              <a:off x="2769469" y="4024754"/>
              <a:ext cx="835786" cy="95384"/>
            </a:xfrm>
            <a:prstGeom prst="flowChartDelay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grpSp>
          <p:nvGrpSpPr>
            <p:cNvPr id="161" name="グループ化 48"/>
            <p:cNvGrpSpPr>
              <a:grpSpLocks/>
            </p:cNvGrpSpPr>
            <p:nvPr/>
          </p:nvGrpSpPr>
          <p:grpSpPr bwMode="auto">
            <a:xfrm>
              <a:off x="3158465" y="3880706"/>
              <a:ext cx="484841" cy="1058952"/>
              <a:chOff x="3158465" y="3880706"/>
              <a:chExt cx="484841" cy="1058952"/>
            </a:xfrm>
          </p:grpSpPr>
          <p:grpSp>
            <p:nvGrpSpPr>
              <p:cNvPr id="162" name="グループ化 82"/>
              <p:cNvGrpSpPr>
                <a:grpSpLocks/>
              </p:cNvGrpSpPr>
              <p:nvPr/>
            </p:nvGrpSpPr>
            <p:grpSpPr bwMode="auto">
              <a:xfrm>
                <a:off x="3158465" y="3880706"/>
                <a:ext cx="351207" cy="1058952"/>
                <a:chOff x="3158465" y="3880706"/>
                <a:chExt cx="351207" cy="1058952"/>
              </a:xfrm>
            </p:grpSpPr>
            <p:sp>
              <p:nvSpPr>
                <p:cNvPr id="164" name="フローチャート : 論理積ゲート 163"/>
                <p:cNvSpPr/>
                <p:nvPr/>
              </p:nvSpPr>
              <p:spPr bwMode="auto">
                <a:xfrm rot="18613759">
                  <a:off x="2804593" y="4234578"/>
                  <a:ext cx="1058952" cy="351207"/>
                </a:xfrm>
                <a:prstGeom prst="flowChartDelay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フローチャート : 論理積ゲート 164"/>
                <p:cNvSpPr/>
                <p:nvPr/>
              </p:nvSpPr>
              <p:spPr bwMode="auto">
                <a:xfrm rot="18613759">
                  <a:off x="2804593" y="4234578"/>
                  <a:ext cx="1058952" cy="351207"/>
                </a:xfrm>
                <a:prstGeom prst="flowChartDelay">
                  <a:avLst/>
                </a:prstGeom>
                <a:solidFill>
                  <a:srgbClr val="00B0F0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  <p:pic>
            <p:nvPicPr>
              <p:cNvPr id="163" name="Picture 1" descr="\begin{align*}&#10; b&#10;\end{align*}&#10;"/>
              <p:cNvPicPr>
                <a:picLocks noChangeAspect="1" noChangeArrowheads="1"/>
              </p:cNvPicPr>
              <p:nvPr/>
            </p:nvPicPr>
            <p:blipFill>
              <a:blip r:embed="rId28" cstate="print"/>
              <a:srcRect/>
              <a:stretch>
                <a:fillRect/>
              </a:stretch>
            </p:blipFill>
            <p:spPr bwMode="auto">
              <a:xfrm>
                <a:off x="3499189" y="3996158"/>
                <a:ext cx="144117" cy="2900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92" name="Picture 3" descr="\begin{align*}&#10; p p \to \widetilde q \widetilde g ~{\rm or} ~ \widetilde g \widetilde g &#10;\end{align*}&#10;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06388" y="1143000"/>
            <a:ext cx="2122487" cy="3095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3" name="テキスト ボックス 82"/>
          <p:cNvSpPr txBox="1">
            <a:spLocks noChangeArrowheads="1"/>
          </p:cNvSpPr>
          <p:nvPr/>
        </p:nvSpPr>
        <p:spPr bwMode="auto">
          <a:xfrm>
            <a:off x="500034" y="3143248"/>
            <a:ext cx="18476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008000"/>
                </a:solidFill>
                <a:latin typeface="Calibri" pitchFamily="34" charset="0"/>
              </a:rPr>
              <a:t>Very high </a:t>
            </a:r>
            <a:r>
              <a:rPr lang="en-US" altLang="ja-JP" sz="2000" b="1" dirty="0" err="1" smtClean="0">
                <a:solidFill>
                  <a:srgbClr val="008000"/>
                </a:solidFill>
                <a:latin typeface="Calibri" pitchFamily="34" charset="0"/>
              </a:rPr>
              <a:t>pT</a:t>
            </a:r>
            <a:r>
              <a:rPr lang="en-US" altLang="ja-JP" sz="2000" b="1" dirty="0" smtClean="0">
                <a:solidFill>
                  <a:srgbClr val="008000"/>
                </a:solidFill>
                <a:latin typeface="Calibri" pitchFamily="34" charset="0"/>
              </a:rPr>
              <a:t> jet</a:t>
            </a:r>
            <a:endParaRPr lang="ja-JP" altLang="en-US" sz="2000" b="1" dirty="0" smtClean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94" name="テキスト ボックス 85"/>
          <p:cNvSpPr txBox="1">
            <a:spLocks noChangeArrowheads="1"/>
          </p:cNvSpPr>
          <p:nvPr/>
        </p:nvSpPr>
        <p:spPr bwMode="auto">
          <a:xfrm>
            <a:off x="714348" y="4743462"/>
            <a:ext cx="1433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solidFill>
                  <a:srgbClr val="0000FF"/>
                </a:solidFill>
                <a:latin typeface="Calibri" pitchFamily="34" charset="0"/>
              </a:rPr>
              <a:t>many b-jets</a:t>
            </a:r>
            <a:endParaRPr lang="ja-JP" altLang="en-US" sz="2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  E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*SU(2)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1-1 Yukawa couplings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1-2 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and sfermion soft masses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breaking as an origin of CPV phase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LHC signature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698E-1258-4BFA-9C26-9AFFED8D8566}" type="slidenum">
              <a:rPr lang="ja-JP" altLang="en-US"/>
              <a:pPr/>
              <a:t>39</a:t>
            </a:fld>
            <a:endParaRPr lang="en-US" altLang="ja-JP" dirty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Summary	</a:t>
            </a:r>
            <a:endParaRPr lang="ja-JP" altLang="en-US" sz="3600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altLang="ja-JP" sz="2400" dirty="0" smtClean="0"/>
              <a:t>E</a:t>
            </a:r>
            <a:r>
              <a:rPr lang="en-US" altLang="ja-JP" sz="2400" baseline="-25000" dirty="0" smtClean="0"/>
              <a:t>6</a:t>
            </a:r>
            <a:r>
              <a:rPr lang="en-US" altLang="ja-JP" sz="2400" dirty="0" smtClean="0"/>
              <a:t>: realistic mass and mixing angles for both q and l</a:t>
            </a:r>
          </a:p>
          <a:p>
            <a:pPr marL="609600" indent="-609600"/>
            <a:r>
              <a:rPr lang="en-US" altLang="ja-JP" sz="2400" dirty="0" smtClean="0"/>
              <a:t>SU(2)</a:t>
            </a:r>
            <a:r>
              <a:rPr lang="en-US" altLang="ja-JP" sz="2400" baseline="-25000" dirty="0" smtClean="0"/>
              <a:t>F</a:t>
            </a:r>
            <a:r>
              <a:rPr lang="en-US" altLang="ja-JP" sz="2400" dirty="0" smtClean="0"/>
              <a:t>: “minimally” modified universal sfermion mass (*decoupling/naturalness)</a:t>
            </a:r>
          </a:p>
          <a:p>
            <a:pPr marL="609600" indent="-609600">
              <a:buNone/>
            </a:pPr>
            <a:r>
              <a:rPr lang="en-US" altLang="ja-JP" sz="2400" dirty="0" smtClean="0"/>
              <a:t>		=&gt; </a:t>
            </a:r>
            <a:r>
              <a:rPr lang="en-US" altLang="ja-JP" sz="2400" u="sng" dirty="0" smtClean="0"/>
              <a:t>Non-decoupling up-quark EDM</a:t>
            </a:r>
            <a:endParaRPr lang="en-US" altLang="ja-JP" sz="900" u="sng" dirty="0" smtClean="0"/>
          </a:p>
          <a:p>
            <a:pPr marL="609600" indent="-609600">
              <a:buNone/>
            </a:pPr>
            <a:endParaRPr lang="en-US" altLang="ja-JP" sz="900" dirty="0" smtClean="0"/>
          </a:p>
          <a:p>
            <a:pPr marL="609600" indent="-609600"/>
            <a:r>
              <a:rPr lang="en-US" altLang="ja-JP" sz="2400" dirty="0" smtClean="0"/>
              <a:t>Spontaneous CP violation</a:t>
            </a:r>
          </a:p>
          <a:p>
            <a:pPr marL="1009650" lvl="1" indent="-609600"/>
            <a:r>
              <a:rPr lang="en-US" altLang="ja-JP" sz="2000" dirty="0" smtClean="0"/>
              <a:t>Real up-type (s)quark sector</a:t>
            </a:r>
          </a:p>
          <a:p>
            <a:pPr marL="1009650" lvl="1" indent="-609600"/>
            <a:r>
              <a:rPr lang="en-US" altLang="ja-JP" sz="2000" dirty="0" smtClean="0"/>
              <a:t>Good mass spectra, mixing angles and CP phase</a:t>
            </a:r>
          </a:p>
          <a:p>
            <a:pPr marL="1009650" lvl="1" indent="-609600"/>
            <a:r>
              <a:rPr lang="en-US" altLang="ja-JP" sz="2000" dirty="0" smtClean="0"/>
              <a:t>Interesting byproducts: V</a:t>
            </a:r>
            <a:r>
              <a:rPr lang="en-US" altLang="ja-JP" sz="2000" baseline="-25000" dirty="0" smtClean="0"/>
              <a:t>13</a:t>
            </a:r>
            <a:r>
              <a:rPr lang="en-US" altLang="ja-JP" sz="2000" dirty="0" smtClean="0">
                <a:latin typeface="Symbol" pitchFamily="18" charset="2"/>
              </a:rPr>
              <a:t>~l</a:t>
            </a:r>
            <a:r>
              <a:rPr lang="en-US" altLang="ja-JP" sz="2000" baseline="30000" dirty="0" smtClean="0">
                <a:latin typeface="Symbol" pitchFamily="18" charset="2"/>
              </a:rPr>
              <a:t>4</a:t>
            </a:r>
            <a:r>
              <a:rPr lang="en-US" altLang="ja-JP" sz="2000" dirty="0" smtClean="0"/>
              <a:t>, tan</a:t>
            </a:r>
            <a:r>
              <a:rPr lang="en-US" altLang="ja-JP" sz="2000" dirty="0" smtClean="0">
                <a:latin typeface="Symbol" pitchFamily="18" charset="2"/>
              </a:rPr>
              <a:t>b~6</a:t>
            </a:r>
          </a:p>
          <a:p>
            <a:pPr marL="609600" indent="-609600"/>
            <a:r>
              <a:rPr lang="en-US" altLang="ja-JP" sz="2400" dirty="0" smtClean="0"/>
              <a:t>At the LHC</a:t>
            </a:r>
          </a:p>
          <a:p>
            <a:pPr marL="1009650" lvl="1" indent="-609600"/>
            <a:r>
              <a:rPr lang="en-US" altLang="ja-JP" sz="2000" dirty="0" smtClean="0"/>
              <a:t>Many b jets</a:t>
            </a:r>
          </a:p>
          <a:p>
            <a:pPr marL="1009650" lvl="1" indent="-609600"/>
            <a:r>
              <a:rPr lang="en-US" altLang="ja-JP" sz="2000" dirty="0" smtClean="0"/>
              <a:t>Highest </a:t>
            </a:r>
            <a:r>
              <a:rPr lang="en-US" altLang="ja-JP" sz="2000" dirty="0" err="1" smtClean="0"/>
              <a:t>pT</a:t>
            </a:r>
            <a:r>
              <a:rPr lang="en-US" altLang="ja-JP" sz="2000" dirty="0" smtClean="0"/>
              <a:t> jet distribution w/ or w/o b-tagging</a:t>
            </a:r>
            <a:endParaRPr lang="en-US" altLang="ja-JP" sz="2400" dirty="0" smtClean="0"/>
          </a:p>
        </p:txBody>
      </p:sp>
      <p:sp>
        <p:nvSpPr>
          <p:cNvPr id="6" name="円形吹き出し 5"/>
          <p:cNvSpPr/>
          <p:nvPr/>
        </p:nvSpPr>
        <p:spPr>
          <a:xfrm>
            <a:off x="6072198" y="2500306"/>
            <a:ext cx="1571636" cy="684086"/>
          </a:xfrm>
          <a:prstGeom prst="wedgeEllipseCallout">
            <a:avLst>
              <a:gd name="adj1" fmla="val -29314"/>
              <a:gd name="adj2" fmla="val -411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~EW</a:t>
            </a:r>
            <a:endParaRPr lang="en-US" sz="2400" dirty="0"/>
          </a:p>
        </p:txBody>
      </p:sp>
      <p:sp>
        <p:nvSpPr>
          <p:cNvPr id="12" name="円形吹き出し 11"/>
          <p:cNvSpPr/>
          <p:nvPr/>
        </p:nvSpPr>
        <p:spPr>
          <a:xfrm>
            <a:off x="7358114" y="2244848"/>
            <a:ext cx="1857356" cy="684086"/>
          </a:xfrm>
          <a:prstGeom prst="wedgeEllipseCallout">
            <a:avLst>
              <a:gd name="adj1" fmla="val -17656"/>
              <a:gd name="adj2" fmla="val -4850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~TeV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   E</a:t>
            </a:r>
            <a:r>
              <a:rPr lang="en-US" baseline="-25000" dirty="0" smtClean="0"/>
              <a:t>6</a:t>
            </a:r>
            <a:r>
              <a:rPr lang="en-US" dirty="0" smtClean="0"/>
              <a:t>*SU(2)</a:t>
            </a:r>
            <a:r>
              <a:rPr lang="en-US" baseline="-25000" dirty="0" smtClean="0"/>
              <a:t> F </a:t>
            </a:r>
            <a:r>
              <a:rPr lang="en-US" dirty="0" smtClean="0"/>
              <a:t>model</a:t>
            </a:r>
          </a:p>
          <a:p>
            <a:pPr marL="514350" indent="-514350">
              <a:buNone/>
            </a:pPr>
            <a:r>
              <a:rPr lang="en-US" dirty="0" smtClean="0"/>
              <a:t>	1-1 Yukawa couplings</a:t>
            </a:r>
          </a:p>
          <a:p>
            <a:pPr marL="514350" indent="-514350">
              <a:buNone/>
            </a:pPr>
            <a:r>
              <a:rPr lang="en-US" dirty="0" smtClean="0"/>
              <a:t>	1-2 SU(2)</a:t>
            </a:r>
            <a:r>
              <a:rPr lang="en-US" baseline="-25000" dirty="0" smtClean="0"/>
              <a:t>F</a:t>
            </a:r>
            <a:r>
              <a:rPr lang="en-US" dirty="0" smtClean="0"/>
              <a:t> and sfermion soft masses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SU(2)</a:t>
            </a:r>
            <a:r>
              <a:rPr lang="en-US" baseline="-25000" dirty="0" smtClean="0"/>
              <a:t> F</a:t>
            </a:r>
            <a:r>
              <a:rPr lang="en-US" dirty="0" smtClean="0"/>
              <a:t> breaking as an origin of CPV phase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LHC signature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   E</a:t>
            </a:r>
            <a:r>
              <a:rPr lang="en-US" baseline="-25000" dirty="0" smtClean="0"/>
              <a:t>6</a:t>
            </a:r>
            <a:r>
              <a:rPr lang="en-US" dirty="0" smtClean="0"/>
              <a:t>*SU(2)</a:t>
            </a:r>
            <a:r>
              <a:rPr lang="en-US" baseline="-25000" dirty="0" smtClean="0"/>
              <a:t> F </a:t>
            </a:r>
            <a:r>
              <a:rPr lang="en-US" dirty="0" smtClean="0"/>
              <a:t>model</a:t>
            </a:r>
          </a:p>
          <a:p>
            <a:pPr marL="514350" indent="-514350">
              <a:buNone/>
            </a:pPr>
            <a:r>
              <a:rPr lang="en-US" dirty="0" smtClean="0"/>
              <a:t>	1-1 Yukawa couplings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1-2 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and sfermion soft masses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SU(2)</a:t>
            </a:r>
            <a:r>
              <a:rPr lang="en-US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breaking as an origin of CPV phase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LHC signature</a:t>
            </a:r>
          </a:p>
          <a:p>
            <a:pPr marL="514350" indent="-514350">
              <a:buAutoNum type="arabicPlain" startAt="2"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E</a:t>
            </a:r>
            <a:r>
              <a:rPr lang="en-US" altLang="ja-JP" baseline="-25000" dirty="0"/>
              <a:t>6</a:t>
            </a:r>
            <a:r>
              <a:rPr lang="en-US" altLang="ja-JP" dirty="0"/>
              <a:t> SUSY GUT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/>
              <a:t>Yukawa sector</a:t>
            </a:r>
            <a:endParaRPr lang="en-US" altLang="ja-JP" dirty="0"/>
          </a:p>
          <a:p>
            <a:endParaRPr lang="en-US" altLang="ja-JP" sz="2400" dirty="0"/>
          </a:p>
          <a:p>
            <a:endParaRPr lang="en-US" altLang="ja-JP" sz="1000" dirty="0"/>
          </a:p>
          <a:p>
            <a:pPr>
              <a:buNone/>
            </a:pPr>
            <a:endParaRPr lang="en-US" altLang="ja-JP" sz="1000" dirty="0" smtClean="0"/>
          </a:p>
          <a:p>
            <a:pPr>
              <a:buNone/>
            </a:pPr>
            <a:endParaRPr lang="en-US" altLang="ja-JP" sz="1000" dirty="0" smtClean="0"/>
          </a:p>
          <a:p>
            <a:pPr lvl="1">
              <a:buNone/>
            </a:pPr>
            <a:endParaRPr lang="en-US" altLang="ja-JP" sz="400" dirty="0" smtClean="0"/>
          </a:p>
          <a:p>
            <a:pPr lvl="1">
              <a:buNone/>
            </a:pPr>
            <a:endParaRPr lang="en-US" altLang="ja-JP" sz="400" dirty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endParaRPr lang="en-US" altLang="ja-JP" sz="900" dirty="0" smtClean="0"/>
          </a:p>
          <a:p>
            <a:pPr>
              <a:buFont typeface="Wingdings" pitchFamily="2" charset="2"/>
              <a:buNone/>
            </a:pPr>
            <a:r>
              <a:rPr lang="ja-JP" altLang="en-US" sz="900" dirty="0" smtClean="0"/>
              <a:t>　</a:t>
            </a:r>
            <a:r>
              <a:rPr lang="en-US" altLang="ja-JP" sz="900" dirty="0"/>
              <a:t>	</a:t>
            </a:r>
            <a:r>
              <a:rPr lang="ja-JP" altLang="en-US" sz="900" dirty="0" smtClean="0"/>
              <a:t>　　　　　</a:t>
            </a:r>
            <a:r>
              <a:rPr lang="en-US" altLang="ja-JP" sz="2400" dirty="0" smtClean="0"/>
              <a:t> </a:t>
            </a:r>
            <a:endParaRPr lang="en-US" altLang="ja-JP" sz="2400" dirty="0"/>
          </a:p>
        </p:txBody>
      </p:sp>
      <p:sp>
        <p:nvSpPr>
          <p:cNvPr id="2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FC2FF7-A1AE-43D0-A1E6-6BBEBF39B19D}" type="slidenum">
              <a:rPr lang="ja-JP" altLang="en-US"/>
              <a:pPr/>
              <a:t>6</a:t>
            </a:fld>
            <a:endParaRPr lang="en-US" altLang="ja-JP" dirty="0"/>
          </a:p>
        </p:txBody>
      </p:sp>
      <p:graphicFrame>
        <p:nvGraphicFramePr>
          <p:cNvPr id="269332" name="Object 20"/>
          <p:cNvGraphicFramePr>
            <a:graphicFrameLocks noChangeAspect="1"/>
          </p:cNvGraphicFramePr>
          <p:nvPr/>
        </p:nvGraphicFramePr>
        <p:xfrm>
          <a:off x="2571736" y="4244996"/>
          <a:ext cx="4281487" cy="2112962"/>
        </p:xfrm>
        <a:graphic>
          <a:graphicData uri="http://schemas.openxmlformats.org/presentationml/2006/ole">
            <p:oleObj spid="_x0000_s2031618" name="数式" r:id="rId4" imgW="1955520" imgH="965160" progId="Equation.3">
              <p:embed/>
            </p:oleObj>
          </a:graphicData>
        </a:graphic>
      </p:graphicFrame>
      <p:pic>
        <p:nvPicPr>
          <p:cNvPr id="269341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1785926"/>
            <a:ext cx="3103159" cy="785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215074" y="558209"/>
            <a:ext cx="25346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ja-JP" sz="1600" dirty="0" smtClean="0">
                <a:latin typeface="Arial" charset="0"/>
              </a:rPr>
              <a:t>[Bando, Kugo ‘99],</a:t>
            </a:r>
          </a:p>
          <a:p>
            <a:pPr eaLnBrk="0" hangingPunct="0"/>
            <a:r>
              <a:rPr kumimoji="0" lang="en-US" altLang="ja-JP" sz="1600" dirty="0" smtClean="0">
                <a:latin typeface="Arial" charset="0"/>
              </a:rPr>
              <a:t>[Bando, Maekawa </a:t>
            </a:r>
            <a:r>
              <a:rPr kumimoji="0" lang="en-US" altLang="ja-JP" sz="1600" dirty="0">
                <a:latin typeface="Arial" charset="0"/>
              </a:rPr>
              <a:t>‘01</a:t>
            </a:r>
            <a:r>
              <a:rPr kumimoji="0" lang="en-US" altLang="ja-JP" sz="1600" dirty="0" smtClean="0">
                <a:latin typeface="Arial" charset="0"/>
              </a:rPr>
              <a:t>], …</a:t>
            </a:r>
          </a:p>
        </p:txBody>
      </p:sp>
      <p:graphicFrame>
        <p:nvGraphicFramePr>
          <p:cNvPr id="269352" name="Object 40"/>
          <p:cNvGraphicFramePr>
            <a:graphicFrameLocks noChangeAspect="1"/>
          </p:cNvGraphicFramePr>
          <p:nvPr/>
        </p:nvGraphicFramePr>
        <p:xfrm>
          <a:off x="844550" y="2928938"/>
          <a:ext cx="7658100" cy="785812"/>
        </p:xfrm>
        <a:graphic>
          <a:graphicData uri="http://schemas.openxmlformats.org/presentationml/2006/ole">
            <p:oleObj spid="_x0000_s2031619" name="数式" r:id="rId6" imgW="2476440" imgH="253800" progId="Equation.3">
              <p:embed/>
            </p:oleObj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357950" y="4741673"/>
            <a:ext cx="500066" cy="1687723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0" y="4741673"/>
            <a:ext cx="500066" cy="1687723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正方形/長方形 10"/>
          <p:cNvSpPr/>
          <p:nvPr/>
        </p:nvSpPr>
        <p:spPr>
          <a:xfrm>
            <a:off x="5143504" y="4741673"/>
            <a:ext cx="500066" cy="1687723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正方形/長方形 11"/>
          <p:cNvSpPr/>
          <p:nvPr/>
        </p:nvSpPr>
        <p:spPr>
          <a:xfrm>
            <a:off x="5715008" y="5286388"/>
            <a:ext cx="500066" cy="1152532"/>
          </a:xfrm>
          <a:prstGeom prst="rect">
            <a:avLst/>
          </a:prstGeom>
          <a:solidFill>
            <a:schemeClr val="accent1">
              <a:alpha val="7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正方形/長方形 12"/>
          <p:cNvSpPr/>
          <p:nvPr/>
        </p:nvSpPr>
        <p:spPr>
          <a:xfrm>
            <a:off x="4000496" y="5857892"/>
            <a:ext cx="500066" cy="544715"/>
          </a:xfrm>
          <a:prstGeom prst="rect">
            <a:avLst/>
          </a:prstGeom>
          <a:solidFill>
            <a:schemeClr val="accent1">
              <a:alpha val="74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正方形/長方形 13"/>
          <p:cNvSpPr/>
          <p:nvPr/>
        </p:nvSpPr>
        <p:spPr>
          <a:xfrm>
            <a:off x="4000496" y="4714884"/>
            <a:ext cx="500066" cy="1152532"/>
          </a:xfrm>
          <a:prstGeom prst="rect">
            <a:avLst/>
          </a:prstGeom>
          <a:noFill/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正方形/長方形 14"/>
          <p:cNvSpPr/>
          <p:nvPr/>
        </p:nvSpPr>
        <p:spPr>
          <a:xfrm>
            <a:off x="5715008" y="4741673"/>
            <a:ext cx="500066" cy="544715"/>
          </a:xfrm>
          <a:prstGeom prst="rect">
            <a:avLst/>
          </a:prstGeom>
          <a:noFill/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FC2FF7-A1AE-43D0-A1E6-6BBEBF39B19D}" type="slidenum">
              <a:rPr lang="ja-JP" altLang="en-US"/>
              <a:pPr/>
              <a:t>7</a:t>
            </a:fld>
            <a:endParaRPr lang="en-US" altLang="ja-JP" dirty="0"/>
          </a:p>
        </p:txBody>
      </p:sp>
      <p:graphicFrame>
        <p:nvGraphicFramePr>
          <p:cNvPr id="269352" name="Object 40"/>
          <p:cNvGraphicFramePr>
            <a:graphicFrameLocks noChangeAspect="1"/>
          </p:cNvGraphicFramePr>
          <p:nvPr/>
        </p:nvGraphicFramePr>
        <p:xfrm>
          <a:off x="844550" y="2928938"/>
          <a:ext cx="7658100" cy="785812"/>
        </p:xfrm>
        <a:graphic>
          <a:graphicData uri="http://schemas.openxmlformats.org/presentationml/2006/ole">
            <p:oleObj spid="_x0000_s1258499" name="数式" r:id="rId3" imgW="2476440" imgH="253800" progId="Equation.3">
              <p:embed/>
            </p:oleObj>
          </a:graphicData>
        </a:graphic>
      </p:graphicFrame>
      <p:graphicFrame>
        <p:nvGraphicFramePr>
          <p:cNvPr id="1258500" name="Object 4"/>
          <p:cNvGraphicFramePr>
            <a:graphicFrameLocks noChangeAspect="1"/>
          </p:cNvGraphicFramePr>
          <p:nvPr/>
        </p:nvGraphicFramePr>
        <p:xfrm>
          <a:off x="1758977" y="3857634"/>
          <a:ext cx="6599237" cy="785812"/>
        </p:xfrm>
        <a:graphic>
          <a:graphicData uri="http://schemas.openxmlformats.org/presentationml/2006/ole">
            <p:oleObj spid="_x0000_s1258500" name="数式" r:id="rId4" imgW="2133360" imgH="253800" progId="Equation.3">
              <p:embed/>
            </p:oleObj>
          </a:graphicData>
        </a:graphic>
      </p:graphicFrame>
      <p:graphicFrame>
        <p:nvGraphicFramePr>
          <p:cNvPr id="1258502" name="Object 6"/>
          <p:cNvGraphicFramePr>
            <a:graphicFrameLocks noChangeAspect="1"/>
          </p:cNvGraphicFramePr>
          <p:nvPr/>
        </p:nvGraphicFramePr>
        <p:xfrm>
          <a:off x="1785918" y="4786313"/>
          <a:ext cx="6246812" cy="785812"/>
        </p:xfrm>
        <a:graphic>
          <a:graphicData uri="http://schemas.openxmlformats.org/presentationml/2006/ole">
            <p:oleObj spid="_x0000_s1258502" name="数式" r:id="rId5" imgW="2019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8</a:t>
            </a:fld>
            <a:endParaRPr lang="en-US" altLang="ja-JP"/>
          </a:p>
        </p:txBody>
      </p:sp>
      <p:graphicFrame>
        <p:nvGraphicFramePr>
          <p:cNvPr id="621572" name="Object 4"/>
          <p:cNvGraphicFramePr>
            <a:graphicFrameLocks noChangeAspect="1"/>
          </p:cNvGraphicFramePr>
          <p:nvPr/>
        </p:nvGraphicFramePr>
        <p:xfrm>
          <a:off x="1785938" y="4786313"/>
          <a:ext cx="6246812" cy="785812"/>
        </p:xfrm>
        <a:graphic>
          <a:graphicData uri="http://schemas.openxmlformats.org/presentationml/2006/ole">
            <p:oleObj spid="_x0000_s1400836" name="数式" r:id="rId4" imgW="2019240" imgH="253800" progId="Equation.3">
              <p:embed/>
            </p:oleObj>
          </a:graphicData>
        </a:graphic>
      </p:graphicFrame>
      <p:graphicFrame>
        <p:nvGraphicFramePr>
          <p:cNvPr id="1400837" name="Object 5"/>
          <p:cNvGraphicFramePr>
            <a:graphicFrameLocks noChangeAspect="1"/>
          </p:cNvGraphicFramePr>
          <p:nvPr/>
        </p:nvGraphicFramePr>
        <p:xfrm>
          <a:off x="1071538" y="2217742"/>
          <a:ext cx="4098925" cy="1925638"/>
        </p:xfrm>
        <a:graphic>
          <a:graphicData uri="http://schemas.openxmlformats.org/presentationml/2006/ole">
            <p:oleObj spid="_x0000_s1400837" name="数式" r:id="rId5" imgW="1562040" imgH="736560" progId="Equation.3">
              <p:embed/>
            </p:oleObj>
          </a:graphicData>
        </a:graphic>
      </p:graphicFrame>
      <p:graphicFrame>
        <p:nvGraphicFramePr>
          <p:cNvPr id="1400838" name="Object 6"/>
          <p:cNvGraphicFramePr>
            <a:graphicFrameLocks noChangeAspect="1"/>
          </p:cNvGraphicFramePr>
          <p:nvPr/>
        </p:nvGraphicFramePr>
        <p:xfrm>
          <a:off x="5807046" y="2932122"/>
          <a:ext cx="1566862" cy="531813"/>
        </p:xfrm>
        <a:graphic>
          <a:graphicData uri="http://schemas.openxmlformats.org/presentationml/2006/ole">
            <p:oleObj spid="_x0000_s1400838" name="数式" r:id="rId6" imgW="596880" imgH="203040" progId="Equation.3">
              <p:embed/>
            </p:oleObj>
          </a:graphicData>
        </a:graphic>
      </p:graphicFrame>
      <p:sp>
        <p:nvSpPr>
          <p:cNvPr id="6" name="角丸四角形吹き出し 5"/>
          <p:cNvSpPr/>
          <p:nvPr/>
        </p:nvSpPr>
        <p:spPr>
          <a:xfrm>
            <a:off x="1598563" y="646106"/>
            <a:ext cx="4929222" cy="1112714"/>
          </a:xfrm>
          <a:prstGeom prst="wedgeRoundRectCallout">
            <a:avLst>
              <a:gd name="adj1" fmla="val -12103"/>
              <a:gd name="adj2" fmla="val 828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Up-type quark</a:t>
            </a:r>
            <a:r>
              <a:rPr lang="en-US" sz="2400" dirty="0" smtClean="0"/>
              <a:t> mass hierarchy and </a:t>
            </a:r>
            <a:r>
              <a:rPr lang="en-US" sz="3200" dirty="0" smtClean="0"/>
              <a:t>CKM</a:t>
            </a:r>
            <a:r>
              <a:rPr lang="en-US" sz="2400" dirty="0" smtClean="0"/>
              <a:t> mixing angles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571472" y="1302634"/>
            <a:ext cx="7929618" cy="305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0353" name="Object 17"/>
          <p:cNvGraphicFramePr>
            <a:graphicFrameLocks noChangeAspect="1"/>
          </p:cNvGraphicFramePr>
          <p:nvPr/>
        </p:nvGraphicFramePr>
        <p:xfrm>
          <a:off x="2643174" y="2163763"/>
          <a:ext cx="5715040" cy="1979612"/>
        </p:xfrm>
        <a:graphic>
          <a:graphicData uri="http://schemas.openxmlformats.org/presentationml/2006/ole">
            <p:oleObj spid="_x0000_s621571" name="数式" r:id="rId5" imgW="2577960" imgH="711000" progId="Equation.3">
              <p:embed/>
            </p:oleObj>
          </a:graphicData>
        </a:graphic>
      </p:graphicFrame>
      <p:graphicFrame>
        <p:nvGraphicFramePr>
          <p:cNvPr id="270352" name="Object 16"/>
          <p:cNvGraphicFramePr>
            <a:graphicFrameLocks noChangeAspect="1"/>
          </p:cNvGraphicFramePr>
          <p:nvPr/>
        </p:nvGraphicFramePr>
        <p:xfrm>
          <a:off x="844550" y="1500188"/>
          <a:ext cx="7026275" cy="2643187"/>
        </p:xfrm>
        <a:graphic>
          <a:graphicData uri="http://schemas.openxmlformats.org/presentationml/2006/ole">
            <p:oleObj spid="_x0000_s621570" name="数式" r:id="rId6" imgW="2425680" imgH="914400" progId="Equation.3">
              <p:embed/>
            </p:oleObj>
          </a:graphicData>
        </a:graphic>
      </p:graphicFrame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986E5B-682A-470D-9EBF-816D628F4835}" type="slidenum">
              <a:rPr lang="ja-JP" altLang="en-US"/>
              <a:pPr/>
              <a:t>9</a:t>
            </a:fld>
            <a:endParaRPr lang="en-US" altLang="ja-JP"/>
          </a:p>
        </p:txBody>
      </p:sp>
      <p:graphicFrame>
        <p:nvGraphicFramePr>
          <p:cNvPr id="621572" name="Object 4"/>
          <p:cNvGraphicFramePr>
            <a:graphicFrameLocks noChangeAspect="1"/>
          </p:cNvGraphicFramePr>
          <p:nvPr/>
        </p:nvGraphicFramePr>
        <p:xfrm>
          <a:off x="1785938" y="4786313"/>
          <a:ext cx="6246812" cy="785812"/>
        </p:xfrm>
        <a:graphic>
          <a:graphicData uri="http://schemas.openxmlformats.org/presentationml/2006/ole">
            <p:oleObj spid="_x0000_s621572" name="数式" r:id="rId7" imgW="2019240" imgH="253800" progId="Equation.3">
              <p:embed/>
            </p:oleObj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2714612" y="2071678"/>
            <a:ext cx="2449303" cy="214314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角丸四角形 7"/>
          <p:cNvSpPr/>
          <p:nvPr/>
        </p:nvSpPr>
        <p:spPr>
          <a:xfrm>
            <a:off x="5286380" y="2071678"/>
            <a:ext cx="2449303" cy="214314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角丸四角形 9"/>
          <p:cNvSpPr/>
          <p:nvPr/>
        </p:nvSpPr>
        <p:spPr>
          <a:xfrm>
            <a:off x="5143504" y="1785926"/>
            <a:ext cx="500066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Y</a:t>
            </a:r>
            <a:r>
              <a:rPr lang="en-US" sz="2400" i="1" baseline="30000" dirty="0" smtClean="0">
                <a:solidFill>
                  <a:schemeClr val="bg1"/>
                </a:solidFill>
              </a:rPr>
              <a:t>C</a:t>
            </a:r>
            <a:endParaRPr lang="en-US" sz="1200" i="1" baseline="30000" dirty="0">
              <a:solidFill>
                <a:schemeClr val="bg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571736" y="178592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Y</a:t>
            </a:r>
            <a:r>
              <a:rPr lang="en-US" sz="2400" i="1" baseline="30000" dirty="0" smtClean="0">
                <a:solidFill>
                  <a:schemeClr val="bg1"/>
                </a:solidFill>
              </a:rPr>
              <a:t>H</a:t>
            </a:r>
            <a:endParaRPr lang="en-US" sz="1200" i="1" baseline="30000" dirty="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4.6|27.7|10.4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|12|4.7|10.9|7.5|26.4|1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5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4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8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9.2|5.7|4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6|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|8.8|4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13937</TotalTime>
  <Words>680</Words>
  <Application>Microsoft Office PowerPoint</Application>
  <PresentationFormat>画面に合わせる (4:3)</PresentationFormat>
  <Paragraphs>310</Paragraphs>
  <Slides>39</Slides>
  <Notes>21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39</vt:i4>
      </vt:variant>
    </vt:vector>
  </HeadingPairs>
  <TitlesOfParts>
    <vt:vector size="42" baseType="lpstr">
      <vt:lpstr>Office テーマ</vt:lpstr>
      <vt:lpstr>数式</vt:lpstr>
      <vt:lpstr>Microsoft 数式 3.0</vt:lpstr>
      <vt:lpstr>Phenomenology of E6 SUSY GUT with SU(2) flavor symmetry</vt:lpstr>
      <vt:lpstr>Supersymmetry</vt:lpstr>
      <vt:lpstr>Unification groups</vt:lpstr>
      <vt:lpstr>Outline</vt:lpstr>
      <vt:lpstr>Outline</vt:lpstr>
      <vt:lpstr>E6 SUSY GUT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Outline</vt:lpstr>
      <vt:lpstr>スライド 22</vt:lpstr>
      <vt:lpstr>E6 model with SU(2)H </vt:lpstr>
      <vt:lpstr>Flavor mixing source in 10 sector</vt:lpstr>
      <vt:lpstr>Up-type EDM</vt:lpstr>
      <vt:lpstr>Outline</vt:lpstr>
      <vt:lpstr>Spontaneous CP violation</vt:lpstr>
      <vt:lpstr>SU(2)F and SCPV</vt:lpstr>
      <vt:lpstr>Real up-(s)quark sector</vt:lpstr>
      <vt:lpstr>Charge assignment</vt:lpstr>
      <vt:lpstr>Yukawa couplings</vt:lpstr>
      <vt:lpstr>Numerical analysis</vt:lpstr>
      <vt:lpstr>Characteristic by-products</vt:lpstr>
      <vt:lpstr>Outline</vt:lpstr>
      <vt:lpstr>スライド 35</vt:lpstr>
      <vt:lpstr>Number of b-jets</vt:lpstr>
      <vt:lpstr>The highest pT jet distribution</vt:lpstr>
      <vt:lpstr>Outline</vt:lpstr>
      <vt:lpstr>Summary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Sunggi</cp:lastModifiedBy>
  <cp:revision>1967</cp:revision>
  <dcterms:created xsi:type="dcterms:W3CDTF">1601-01-01T00:00:00Z</dcterms:created>
  <dcterms:modified xsi:type="dcterms:W3CDTF">2010-05-10T21:00:50Z</dcterms:modified>
</cp:coreProperties>
</file>