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13" r:id="rId2"/>
    <p:sldId id="265" r:id="rId3"/>
    <p:sldId id="266" r:id="rId4"/>
    <p:sldId id="318" r:id="rId5"/>
    <p:sldId id="269" r:id="rId6"/>
    <p:sldId id="264" r:id="rId7"/>
    <p:sldId id="270" r:id="rId8"/>
    <p:sldId id="273" r:id="rId9"/>
    <p:sldId id="274" r:id="rId10"/>
    <p:sldId id="275" r:id="rId11"/>
    <p:sldId id="288" r:id="rId12"/>
    <p:sldId id="290" r:id="rId13"/>
    <p:sldId id="295" r:id="rId14"/>
    <p:sldId id="323" r:id="rId15"/>
    <p:sldId id="325" r:id="rId16"/>
    <p:sldId id="283" r:id="rId17"/>
    <p:sldId id="31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FFF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6" autoAdjust="0"/>
    <p:restoredTop sz="94660"/>
  </p:normalViewPr>
  <p:slideViewPr>
    <p:cSldViewPr>
      <p:cViewPr varScale="1">
        <p:scale>
          <a:sx n="100" d="100"/>
          <a:sy n="100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9CD662-2E9C-4BE4-9044-6339791E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1ABC8-8C73-428D-A77F-95F89695BE0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72025" cy="34813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38D9D-4C10-4244-AE99-5835E6DAF5C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17E0-CB8F-437A-9447-8F72FD6A0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9660-63FE-4097-A2B8-F798751DB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472DC-C8FF-4D13-9F8F-D17A1CC13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A8137-C78D-4462-85E1-AA95D600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B64D-18AC-4659-9563-51D6B6775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70A6-6A16-45D2-AAF2-A2F393439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103D3-0B9D-4B14-B7C9-884E1C679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E5955-0E36-455B-8D9A-52A17DC28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A5F8-D73D-41B6-9228-658D3D833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9B474-AFF8-4A56-8989-38FA4DB2C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E552-B69F-4214-8B99-85B79857D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BA923-66C4-468F-B656-D601095BD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D. M. Webber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B3163F-9BDE-4E53-9B48-CB6CBA6D7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8" name="Rectangle 6"/>
          <p:cNvSpPr>
            <a:spLocks noChangeArrowheads="1"/>
          </p:cNvSpPr>
          <p:nvPr/>
        </p:nvSpPr>
        <p:spPr bwMode="auto">
          <a:xfrm>
            <a:off x="3168650" y="6477000"/>
            <a:ext cx="2743200" cy="2286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600200" y="5715000"/>
            <a:ext cx="5791200" cy="784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51" tIns="44432" rIns="90451" bIns="44432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2"/>
                </a:solidFill>
                <a:latin typeface="Helvetica" pitchFamily="34" charset="0"/>
              </a:rPr>
              <a:t>David M. Webber</a:t>
            </a:r>
            <a:endParaRPr lang="en-US" sz="1600" b="1">
              <a:solidFill>
                <a:schemeClr val="bg2"/>
              </a:solidFill>
              <a:latin typeface="Helvetica" pitchFamily="34" charset="0"/>
            </a:endParaRP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Helvetica" pitchFamily="34" charset="0"/>
              </a:rPr>
              <a:t>University of Illinois at Urbana-Champaign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Helvetica" pitchFamily="34" charset="0"/>
              </a:rPr>
              <a:t>For the MuLan Collaboration</a:t>
            </a:r>
            <a:endParaRPr lang="en-US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4038600" y="2057400"/>
            <a:ext cx="457200" cy="2174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9221" name="Picture 20" descr="MuonDec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9274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7338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04800" y="4572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1" tIns="44432" rIns="90451" bIns="44432" anchor="b"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new determination of the positive </a:t>
            </a:r>
            <a:r>
              <a:rPr lang="en-US" sz="32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muon</a:t>
            </a: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lifetime to part per million precision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2667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Lifetime vs artificially imposed deadtime window is an important diagnostic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04800" y="2057400"/>
            <a:ext cx="7924800" cy="3906838"/>
            <a:chOff x="1089" y="2510"/>
            <a:chExt cx="3418" cy="1685"/>
          </a:xfrm>
        </p:grpSpPr>
        <p:pic>
          <p:nvPicPr>
            <p:cNvPr id="1741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6410" t="28571" r="12820" b="8447"/>
            <a:stretch>
              <a:fillRect/>
            </a:stretch>
          </p:blipFill>
          <p:spPr bwMode="auto">
            <a:xfrm>
              <a:off x="1440" y="2510"/>
              <a:ext cx="3024" cy="16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7420" name="Line 5"/>
            <p:cNvSpPr>
              <a:spLocks noChangeShapeType="1"/>
            </p:cNvSpPr>
            <p:nvPr/>
          </p:nvSpPr>
          <p:spPr bwMode="auto">
            <a:xfrm flipV="1">
              <a:off x="1804" y="2914"/>
              <a:ext cx="0" cy="6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lg" len="lg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1" name="Line 6"/>
            <p:cNvSpPr>
              <a:spLocks noChangeShapeType="1"/>
            </p:cNvSpPr>
            <p:nvPr/>
          </p:nvSpPr>
          <p:spPr bwMode="auto">
            <a:xfrm rot="16200000" flipV="1">
              <a:off x="2924" y="2573"/>
              <a:ext cx="14" cy="240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triangle" w="lg" len="lg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1834" y="3096"/>
              <a:ext cx="624" cy="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1 ppm</a:t>
              </a:r>
            </a:p>
          </p:txBody>
        </p:sp>
        <p:sp>
          <p:nvSpPr>
            <p:cNvPr id="17423" name="Text Box 8"/>
            <p:cNvSpPr txBox="1">
              <a:spLocks noChangeArrowheads="1"/>
            </p:cNvSpPr>
            <p:nvPr/>
          </p:nvSpPr>
          <p:spPr bwMode="auto">
            <a:xfrm>
              <a:off x="2199" y="3610"/>
              <a:ext cx="1680" cy="1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150 ns deadtime range</a:t>
              </a:r>
            </a:p>
          </p:txBody>
        </p:sp>
        <p:sp>
          <p:nvSpPr>
            <p:cNvPr id="17424" name="Rectangle 9"/>
            <p:cNvSpPr>
              <a:spLocks noChangeArrowheads="1"/>
            </p:cNvSpPr>
            <p:nvPr/>
          </p:nvSpPr>
          <p:spPr bwMode="auto">
            <a:xfrm>
              <a:off x="3067" y="4051"/>
              <a:ext cx="1440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1600" b="1"/>
                <a:t>Artificial Deadtime (ct)</a:t>
              </a:r>
            </a:p>
          </p:txBody>
        </p:sp>
        <p:sp>
          <p:nvSpPr>
            <p:cNvPr id="17425" name="Text Box 10"/>
            <p:cNvSpPr txBox="1">
              <a:spLocks noChangeArrowheads="1"/>
            </p:cNvSpPr>
            <p:nvPr/>
          </p:nvSpPr>
          <p:spPr bwMode="auto">
            <a:xfrm>
              <a:off x="1089" y="2832"/>
              <a:ext cx="720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/>
                <a:t>R (ppm)</a:t>
              </a:r>
            </a:p>
          </p:txBody>
        </p:sp>
      </p:grpSp>
      <p:sp>
        <p:nvSpPr>
          <p:cNvPr id="1741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550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800" smtClean="0"/>
              <a:t>A slight slope exists, which we continue to investigate</a:t>
            </a:r>
          </a:p>
          <a:p>
            <a:pPr eaLnBrk="1" hangingPunct="1">
              <a:lnSpc>
                <a:spcPct val="70000"/>
              </a:lnSpc>
            </a:pPr>
            <a:endParaRPr lang="en-US" sz="2800" smtClean="0"/>
          </a:p>
        </p:txBody>
      </p:sp>
      <p:sp>
        <p:nvSpPr>
          <p:cNvPr id="17413" name="Oval 13"/>
          <p:cNvSpPr>
            <a:spLocks noChangeArrowheads="1"/>
          </p:cNvSpPr>
          <p:nvPr/>
        </p:nvSpPr>
        <p:spPr bwMode="auto">
          <a:xfrm>
            <a:off x="1447800" y="3886200"/>
            <a:ext cx="990600" cy="990600"/>
          </a:xfrm>
          <a:prstGeom prst="ellips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533400" y="5943600"/>
            <a:ext cx="68580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Extrapolation to 0 deadtime should be correct answer and our indications are that this extrapolation is right</a:t>
            </a:r>
          </a:p>
        </p:txBody>
      </p:sp>
      <p:sp>
        <p:nvSpPr>
          <p:cNvPr id="17415" name="Line 15"/>
          <p:cNvSpPr>
            <a:spLocks noChangeShapeType="1"/>
          </p:cNvSpPr>
          <p:nvPr/>
        </p:nvSpPr>
        <p:spPr bwMode="auto">
          <a:xfrm flipV="1">
            <a:off x="609600" y="4572000"/>
            <a:ext cx="1143000" cy="13716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6ABAE5-3D1C-42A4-8896-6AD8FB88E80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41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  <p:sp>
        <p:nvSpPr>
          <p:cNvPr id="17418" name="Text Box 24"/>
          <p:cNvSpPr txBox="1">
            <a:spLocks noChangeArrowheads="1"/>
          </p:cNvSpPr>
          <p:nvPr/>
        </p:nvSpPr>
        <p:spPr bwMode="auto">
          <a:xfrm>
            <a:off x="2667000" y="6581775"/>
            <a:ext cx="4419600" cy="2762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Pileup </a:t>
            </a:r>
            <a:r>
              <a:rPr lang="en-US" b="1" dirty="0">
                <a:solidFill>
                  <a:schemeClr val="bg1"/>
                </a:solidFill>
              </a:rPr>
              <a:t>Correction Uncertainty: </a:t>
            </a:r>
            <a:r>
              <a:rPr lang="en-US" b="1" dirty="0" smtClean="0">
                <a:solidFill>
                  <a:schemeClr val="bg1"/>
                </a:solidFill>
              </a:rPr>
              <a:t>0.2 </a:t>
            </a:r>
            <a:r>
              <a:rPr lang="en-US" b="1" dirty="0">
                <a:solidFill>
                  <a:schemeClr val="bg1"/>
                </a:solidFill>
              </a:rPr>
              <a:t>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27388"/>
            <a:ext cx="6248400" cy="3630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8436" name="Group 13"/>
          <p:cNvGrpSpPr>
            <a:grpSpLocks/>
          </p:cNvGrpSpPr>
          <p:nvPr/>
        </p:nvGrpSpPr>
        <p:grpSpPr bwMode="auto">
          <a:xfrm>
            <a:off x="2046288" y="3952875"/>
            <a:ext cx="5638800" cy="2430463"/>
            <a:chOff x="1289" y="2490"/>
            <a:chExt cx="3552" cy="1531"/>
          </a:xfrm>
        </p:grpSpPr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1289" y="2490"/>
              <a:ext cx="3552" cy="30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1728" y="3360"/>
              <a:ext cx="163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bg2"/>
                  </a:solidFill>
                </a:rPr>
                <a:t>R vs fit start time</a:t>
              </a:r>
            </a:p>
          </p:txBody>
        </p:sp>
        <p:sp>
          <p:nvSpPr>
            <p:cNvPr id="18450" name="Text Box 16"/>
            <p:cNvSpPr txBox="1">
              <a:spLocks noChangeArrowheads="1"/>
            </p:cNvSpPr>
            <p:nvPr/>
          </p:nvSpPr>
          <p:spPr bwMode="auto">
            <a:xfrm>
              <a:off x="1721" y="3559"/>
              <a:ext cx="1200" cy="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Red band</a:t>
              </a:r>
              <a:r>
                <a:rPr lang="en-US" sz="1600" b="1"/>
                <a:t> is the set-subset allowed variance</a:t>
              </a:r>
            </a:p>
          </p:txBody>
        </p:sp>
      </p:grpSp>
      <p:pic>
        <p:nvPicPr>
          <p:cNvPr id="18437" name="Picture 19" descr="A_-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95458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3300"/>
                </a:solidFill>
              </a:rPr>
              <a:t>2006</a:t>
            </a:r>
            <a:r>
              <a:rPr lang="en-US" sz="3200" smtClean="0"/>
              <a:t>: Fit of 30,000 AK-3 pileup-corrected runs</a:t>
            </a:r>
          </a:p>
        </p:txBody>
      </p:sp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2675" y="914400"/>
            <a:ext cx="4251325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3784600" y="889000"/>
            <a:ext cx="1219200" cy="3810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3733800" y="2971800"/>
            <a:ext cx="1066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22 </a:t>
            </a:r>
            <a:r>
              <a:rPr lang="en-US" b="1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b="1">
                <a:solidFill>
                  <a:schemeClr val="bg2"/>
                </a:solidFill>
              </a:rPr>
              <a:t>s</a:t>
            </a:r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262438" y="3246438"/>
            <a:ext cx="203200" cy="3444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1600200" y="1616075"/>
            <a:ext cx="1295400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ppm </a:t>
            </a:r>
            <a:r>
              <a:rPr lang="en-US" sz="1400" b="1">
                <a:solidFill>
                  <a:schemeClr val="bg2"/>
                </a:solidFill>
                <a:latin typeface="Symbol" pitchFamily="18" charset="2"/>
              </a:rPr>
              <a:t>t</a:t>
            </a:r>
            <a:r>
              <a:rPr lang="en-US" sz="1400" b="1" baseline="-25000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1400" b="1">
                <a:solidFill>
                  <a:schemeClr val="bg2"/>
                </a:solidFill>
              </a:rPr>
              <a:t> + </a:t>
            </a:r>
            <a:r>
              <a:rPr lang="en-US" sz="1400" b="1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en-US" sz="1400" b="1" baseline="-25000">
                <a:solidFill>
                  <a:schemeClr val="bg2"/>
                </a:solidFill>
              </a:rPr>
              <a:t>secret</a:t>
            </a:r>
            <a:endParaRPr lang="en-US" sz="1400" b="1" baseline="-25000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2713038" y="1712913"/>
            <a:ext cx="304800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3962400" y="1828800"/>
            <a:ext cx="838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6" name="TextBox 9"/>
          <p:cNvSpPr txBox="1">
            <a:spLocks noChangeArrowheads="1"/>
          </p:cNvSpPr>
          <p:nvPr/>
        </p:nvSpPr>
        <p:spPr bwMode="auto">
          <a:xfrm>
            <a:off x="1760538" y="4038600"/>
            <a:ext cx="281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Clock Ticks (1 clock tick ~ 2.2 ns)</a:t>
            </a:r>
          </a:p>
        </p:txBody>
      </p:sp>
      <p:sp>
        <p:nvSpPr>
          <p:cNvPr id="18447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148CE8-A6B9-454A-8D57-232D3F947AB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55963"/>
            <a:ext cx="3836988" cy="3602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4724400" cy="235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9688" y="180975"/>
            <a:ext cx="9144000" cy="733425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FF3300"/>
                </a:solidFill>
              </a:rPr>
              <a:t>2007</a:t>
            </a:r>
            <a:r>
              <a:rPr lang="en-US" sz="2800" smtClean="0"/>
              <a:t>: Quartz data fits well as a simple sum, exploiting the symmetry of the detector. The </a:t>
            </a:r>
            <a:r>
              <a:rPr lang="en-US" sz="2800" smtClean="0">
                <a:latin typeface="Symbol" pitchFamily="18" charset="2"/>
              </a:rPr>
              <a:t>m</a:t>
            </a:r>
            <a:r>
              <a:rPr lang="en-US" sz="2800" smtClean="0"/>
              <a:t>SR remnants vanish.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5257800" cy="241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449638" y="1558925"/>
            <a:ext cx="1676400" cy="2286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268909-9CBD-444E-B6C8-46AF10580CA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946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MuLan Systematic Uncertainties (preliminary)</a:t>
            </a:r>
          </a:p>
        </p:txBody>
      </p:sp>
      <p:graphicFrame>
        <p:nvGraphicFramePr>
          <p:cNvPr id="29761" name="Group 65"/>
          <p:cNvGraphicFramePr>
            <a:graphicFrameLocks noGrp="1"/>
          </p:cNvGraphicFramePr>
          <p:nvPr>
            <p:ph idx="4294967295"/>
          </p:nvPr>
        </p:nvGraphicFramePr>
        <p:xfrm>
          <a:off x="762000" y="838200"/>
          <a:ext cx="7664450" cy="5209622"/>
        </p:xfrm>
        <a:graphic>
          <a:graphicData uri="http://schemas.openxmlformats.org/drawingml/2006/table">
            <a:tbl>
              <a:tblPr/>
              <a:tblGrid>
                <a:gridCol w="3429000"/>
                <a:gridCol w="1905000"/>
                <a:gridCol w="2330450"/>
              </a:tblGrid>
              <a:tr h="375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 (ppm)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 (ppm)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56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Kicker stability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48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Clock calibration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(same as 2006)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48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Errant muon stops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(same as 2006)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50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Gain stability vs time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(same as 2006)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57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Gain stability vs dt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(same as 2006)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5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Timing stability vs time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(same as 2006)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5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Timing stability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(same as 2006)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77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Electronic readout stability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(same as 2006)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50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Pileup correction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(same as 2006)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50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Residual polarization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50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Systematic (0.51 common)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60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Statistical Uncertainty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50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common blinded space (compared Feb 8, 2010)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4901.55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4901.83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  <p:sp>
        <p:nvSpPr>
          <p:cNvPr id="21565" name="TextBox 7"/>
          <p:cNvSpPr txBox="1">
            <a:spLocks noChangeArrowheads="1"/>
          </p:cNvSpPr>
          <p:nvPr/>
        </p:nvSpPr>
        <p:spPr bwMode="auto">
          <a:xfrm>
            <a:off x="2743200" y="6096000"/>
            <a:ext cx="3453381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Total Uncertainty: </a:t>
            </a:r>
            <a:r>
              <a:rPr lang="en-US" sz="2000" b="1" dirty="0" smtClean="0">
                <a:solidFill>
                  <a:schemeClr val="bg1"/>
                </a:solidFill>
              </a:rPr>
              <a:t>1.3 </a:t>
            </a:r>
            <a:r>
              <a:rPr lang="en-US" sz="2000" b="1" dirty="0">
                <a:solidFill>
                  <a:schemeClr val="bg1"/>
                </a:solidFill>
              </a:rPr>
              <a:t>ppm</a:t>
            </a:r>
          </a:p>
        </p:txBody>
      </p:sp>
      <p:sp>
        <p:nvSpPr>
          <p:cNvPr id="21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DCB9A5-1E09-4E95-A53D-18B7995F3EA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6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0" y="6477000"/>
            <a:ext cx="8839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For the rest of the talk I will use 1.3 ppm, but it should decrease as studies finalize.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5715000"/>
            <a:ext cx="13843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=0.3 </a:t>
            </a:r>
            <a:r>
              <a:rPr lang="en-US" dirty="0" err="1">
                <a:solidFill>
                  <a:srgbClr val="FF0000"/>
                </a:solidFill>
              </a:rPr>
              <a:t>ppm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7086600" y="57150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181600" y="5715000"/>
            <a:ext cx="2438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86200" y="22098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86200" y="40386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90600"/>
            <a:ext cx="33004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New MuLan Result</a:t>
            </a:r>
            <a:br>
              <a:rPr lang="en-US" sz="3200" b="1" smtClean="0"/>
            </a:br>
            <a:r>
              <a:rPr lang="en-US" sz="2400" b="1" smtClean="0">
                <a:solidFill>
                  <a:srgbClr val="FF0000"/>
                </a:solidFill>
              </a:rPr>
              <a:t>Lifetime value final, preliminary error will decrease</a:t>
            </a:r>
            <a:endParaRPr lang="en-US" sz="400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4419600"/>
            <a:ext cx="8839200" cy="609600"/>
          </a:xfrm>
        </p:spPr>
        <p:txBody>
          <a:bodyPr/>
          <a:lstStyle/>
          <a:p>
            <a:pPr marL="533400" indent="-533400" algn="r" eaLnBrk="1" hangingPunct="1">
              <a:buFontTx/>
              <a:buNone/>
            </a:pPr>
            <a:r>
              <a:rPr lang="en-US" sz="2800" b="1" dirty="0" smtClean="0">
                <a:solidFill>
                  <a:srgbClr val="000066"/>
                </a:solidFill>
              </a:rPr>
              <a:t>MuLan 2007: </a:t>
            </a:r>
            <a:r>
              <a:rPr lang="en-US" sz="2800" b="1" dirty="0" smtClean="0">
                <a:solidFill>
                  <a:srgbClr val="000066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 sz="2800" b="1" baseline="-25000" dirty="0" smtClean="0">
                <a:solidFill>
                  <a:srgbClr val="000066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sz="2800" b="1" dirty="0" smtClean="0">
                <a:solidFill>
                  <a:srgbClr val="000066"/>
                </a:solidFill>
              </a:rPr>
              <a:t> = 2196980.7 ± 3.7(stat) ± 1.9(sys) </a:t>
            </a:r>
            <a:r>
              <a:rPr lang="en-US" sz="2800" b="1" dirty="0" err="1" smtClean="0">
                <a:solidFill>
                  <a:srgbClr val="000066"/>
                </a:solidFill>
              </a:rPr>
              <a:t>ps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0733" name="Text Box 11"/>
          <p:cNvSpPr txBox="1">
            <a:spLocks noChangeArrowheads="1"/>
          </p:cNvSpPr>
          <p:nvPr/>
        </p:nvSpPr>
        <p:spPr bwMode="auto">
          <a:xfrm>
            <a:off x="838200" y="5715000"/>
            <a:ext cx="69342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G</a:t>
            </a:r>
            <a:r>
              <a:rPr lang="en-US" sz="2400" b="1" baseline="-25000" dirty="0">
                <a:solidFill>
                  <a:schemeClr val="tx2"/>
                </a:solidFill>
              </a:rPr>
              <a:t>F</a:t>
            </a:r>
            <a:r>
              <a:rPr lang="en-US" sz="2400" b="1" dirty="0">
                <a:solidFill>
                  <a:schemeClr val="tx2"/>
                </a:solidFill>
              </a:rPr>
              <a:t> = 1.166 381 8 </a:t>
            </a:r>
            <a:r>
              <a:rPr lang="en-US" sz="2400" b="1" dirty="0" smtClean="0">
                <a:solidFill>
                  <a:schemeClr val="tx2"/>
                </a:solidFill>
              </a:rPr>
              <a:t>(8) </a:t>
            </a:r>
            <a:r>
              <a:rPr lang="en-US" sz="2400" b="1" dirty="0">
                <a:solidFill>
                  <a:schemeClr val="tx2"/>
                </a:solidFill>
              </a:rPr>
              <a:t>x 10</a:t>
            </a:r>
            <a:r>
              <a:rPr lang="en-US" sz="2400" b="1" baseline="30000" dirty="0">
                <a:solidFill>
                  <a:schemeClr val="tx2"/>
                </a:solidFill>
              </a:rPr>
              <a:t>-5</a:t>
            </a:r>
            <a:r>
              <a:rPr lang="en-US" sz="2400" b="1" dirty="0">
                <a:solidFill>
                  <a:schemeClr val="tx2"/>
                </a:solidFill>
              </a:rPr>
              <a:t> GeV</a:t>
            </a:r>
            <a:r>
              <a:rPr lang="en-US" sz="2400" b="1" baseline="30000" dirty="0">
                <a:solidFill>
                  <a:schemeClr val="tx2"/>
                </a:solidFill>
              </a:rPr>
              <a:t>-2</a:t>
            </a:r>
            <a:r>
              <a:rPr lang="en-US" sz="2400" b="1" dirty="0">
                <a:solidFill>
                  <a:schemeClr val="tx2"/>
                </a:solidFill>
              </a:rPr>
              <a:t>  </a:t>
            </a:r>
            <a:r>
              <a:rPr lang="en-US" sz="2000" b="1" dirty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0.7 </a:t>
            </a:r>
            <a:r>
              <a:rPr lang="en-US" sz="2000" b="1" dirty="0">
                <a:solidFill>
                  <a:schemeClr val="tx2"/>
                </a:solidFill>
              </a:rPr>
              <a:t>ppm)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0734" name="Rectangle 3"/>
          <p:cNvSpPr>
            <a:spLocks noChangeArrowheads="1"/>
          </p:cNvSpPr>
          <p:nvPr/>
        </p:nvSpPr>
        <p:spPr bwMode="auto">
          <a:xfrm>
            <a:off x="0" y="50292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r">
              <a:spcBef>
                <a:spcPct val="20000"/>
              </a:spcBef>
            </a:pPr>
            <a:r>
              <a:rPr lang="en-US" sz="2800" b="1" dirty="0" smtClean="0">
                <a:solidFill>
                  <a:srgbClr val="000066"/>
                </a:solidFill>
              </a:rPr>
              <a:t>2006 &amp; 2007 </a:t>
            </a:r>
            <a:r>
              <a:rPr lang="en-US" sz="2800" b="1" dirty="0" err="1">
                <a:solidFill>
                  <a:srgbClr val="000066"/>
                </a:solidFill>
              </a:rPr>
              <a:t>avg</a:t>
            </a:r>
            <a:r>
              <a:rPr lang="en-US" sz="2800" b="1" dirty="0">
                <a:solidFill>
                  <a:srgbClr val="000066"/>
                </a:solidFill>
              </a:rPr>
              <a:t>: </a:t>
            </a:r>
            <a:r>
              <a:rPr lang="en-US" sz="2800" b="1" dirty="0">
                <a:solidFill>
                  <a:srgbClr val="000066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 sz="2800" b="1" baseline="-25000" dirty="0">
                <a:solidFill>
                  <a:srgbClr val="000066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000066"/>
                </a:solidFill>
              </a:rPr>
              <a:t> = </a:t>
            </a:r>
            <a:r>
              <a:rPr lang="en-US" sz="2800" b="1" dirty="0" smtClean="0">
                <a:solidFill>
                  <a:srgbClr val="000066"/>
                </a:solidFill>
              </a:rPr>
              <a:t>2196980.3 </a:t>
            </a:r>
            <a:r>
              <a:rPr lang="en-US" sz="2800" b="1" dirty="0">
                <a:solidFill>
                  <a:srgbClr val="000066"/>
                </a:solidFill>
              </a:rPr>
              <a:t>± </a:t>
            </a:r>
            <a:r>
              <a:rPr lang="en-US" sz="2800" b="1" dirty="0" smtClean="0">
                <a:solidFill>
                  <a:srgbClr val="000066"/>
                </a:solidFill>
              </a:rPr>
              <a:t>2.8 </a:t>
            </a:r>
            <a:r>
              <a:rPr lang="en-US" sz="2800" b="1" dirty="0" err="1">
                <a:solidFill>
                  <a:srgbClr val="000066"/>
                </a:solidFill>
              </a:rPr>
              <a:t>ps</a:t>
            </a:r>
            <a:r>
              <a:rPr lang="en-US" sz="2800" b="1" dirty="0">
                <a:solidFill>
                  <a:srgbClr val="000066"/>
                </a:solidFill>
              </a:rPr>
              <a:t> (</a:t>
            </a:r>
            <a:r>
              <a:rPr lang="en-US" sz="2800" b="1" dirty="0" smtClean="0">
                <a:solidFill>
                  <a:srgbClr val="000066"/>
                </a:solidFill>
              </a:rPr>
              <a:t>1.3 </a:t>
            </a:r>
            <a:r>
              <a:rPr lang="en-US" sz="2800" b="1" dirty="0">
                <a:solidFill>
                  <a:srgbClr val="000066"/>
                </a:solidFill>
              </a:rPr>
              <a:t>ppm)</a:t>
            </a:r>
          </a:p>
        </p:txBody>
      </p:sp>
      <p:sp>
        <p:nvSpPr>
          <p:cNvPr id="2253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E500E-75C8-4620-86C2-F7ECA9660D0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253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270000" y="6248400"/>
            <a:ext cx="7874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FF0000"/>
                </a:solidFill>
              </a:rPr>
              <a:t>*includes 0.43 ppm shift on </a:t>
            </a:r>
            <a:r>
              <a:rPr lang="el-GR">
                <a:solidFill>
                  <a:srgbClr val="FF0000"/>
                </a:solidFill>
              </a:rPr>
              <a:t>Δ</a:t>
            </a:r>
            <a:r>
              <a:rPr lang="en-US">
                <a:solidFill>
                  <a:srgbClr val="FF0000"/>
                </a:solidFill>
              </a:rPr>
              <a:t>q from linear m</a:t>
            </a:r>
            <a:r>
              <a:rPr lang="en-US" baseline="-25000">
                <a:solidFill>
                  <a:srgbClr val="FF0000"/>
                </a:solidFill>
              </a:rPr>
              <a:t>e</a:t>
            </a:r>
            <a:r>
              <a:rPr lang="en-US">
                <a:solidFill>
                  <a:srgbClr val="FF0000"/>
                </a:solidFill>
              </a:rPr>
              <a:t> term (Pak &amp; Czarnecki, 2008)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40386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r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0066"/>
                </a:solidFill>
                <a:latin typeface="+mn-lt"/>
                <a:cs typeface="+mn-cs"/>
              </a:rPr>
              <a:t>MuLan 2006: </a:t>
            </a:r>
            <a:r>
              <a:rPr lang="en-US" sz="2800" b="1" kern="0" dirty="0">
                <a:solidFill>
                  <a:srgbClr val="000066"/>
                </a:solidFill>
                <a:latin typeface="Symbol" pitchFamily="18" charset="2"/>
                <a:cs typeface="+mn-cs"/>
                <a:sym typeface="Symbol" pitchFamily="18" charset="2"/>
              </a:rPr>
              <a:t></a:t>
            </a:r>
            <a:r>
              <a:rPr lang="en-US" sz="2800" b="1" kern="0" baseline="-25000" dirty="0">
                <a:solidFill>
                  <a:srgbClr val="000066"/>
                </a:solidFill>
                <a:latin typeface="Symbol" pitchFamily="18" charset="2"/>
                <a:cs typeface="+mn-cs"/>
                <a:sym typeface="Symbol" pitchFamily="18" charset="2"/>
              </a:rPr>
              <a:t></a:t>
            </a:r>
            <a:r>
              <a:rPr lang="en-US" sz="2800" b="1" kern="0" dirty="0">
                <a:solidFill>
                  <a:srgbClr val="000066"/>
                </a:solidFill>
                <a:latin typeface="+mn-lt"/>
                <a:cs typeface="+mn-cs"/>
              </a:rPr>
              <a:t> = 2196980.1 ± </a:t>
            </a:r>
            <a:r>
              <a:rPr lang="en-US" sz="2800" b="1" kern="0" dirty="0" smtClean="0">
                <a:solidFill>
                  <a:srgbClr val="000066"/>
                </a:solidFill>
                <a:latin typeface="+mn-lt"/>
                <a:cs typeface="+mn-cs"/>
              </a:rPr>
              <a:t>2.6(stat</a:t>
            </a:r>
            <a:r>
              <a:rPr lang="en-US" sz="2800" b="1" kern="0" dirty="0">
                <a:solidFill>
                  <a:srgbClr val="000066"/>
                </a:solidFill>
                <a:latin typeface="+mn-lt"/>
                <a:cs typeface="+mn-cs"/>
              </a:rPr>
              <a:t>) </a:t>
            </a:r>
            <a:r>
              <a:rPr lang="en-US" sz="2800" b="1" kern="0" dirty="0">
                <a:solidFill>
                  <a:srgbClr val="000066"/>
                </a:solidFill>
              </a:rPr>
              <a:t>± </a:t>
            </a:r>
            <a:r>
              <a:rPr lang="en-US" sz="2800" b="1" kern="0" dirty="0" smtClean="0">
                <a:solidFill>
                  <a:srgbClr val="000066"/>
                </a:solidFill>
                <a:latin typeface="+mn-lt"/>
                <a:cs typeface="+mn-cs"/>
              </a:rPr>
              <a:t>1.9(sys</a:t>
            </a:r>
            <a:r>
              <a:rPr lang="en-US" sz="2800" b="1" kern="0" dirty="0">
                <a:solidFill>
                  <a:srgbClr val="000066"/>
                </a:solidFill>
                <a:latin typeface="+mn-lt"/>
                <a:cs typeface="+mn-cs"/>
              </a:rPr>
              <a:t>) </a:t>
            </a:r>
            <a:r>
              <a:rPr lang="en-US" sz="2800" b="1" kern="0" dirty="0" err="1">
                <a:solidFill>
                  <a:srgbClr val="000066"/>
                </a:solidFill>
                <a:latin typeface="+mn-lt"/>
                <a:cs typeface="+mn-cs"/>
              </a:rPr>
              <a:t>ps</a:t>
            </a:r>
            <a:r>
              <a:rPr lang="en-US" sz="2800" b="1" kern="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1371600"/>
            <a:ext cx="1219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33" grpId="0"/>
      <p:bldP spid="30734" grpId="0"/>
      <p:bldP spid="30735" grpId="0" animBg="1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18C59-B116-4A25-B5F8-5F6EFC7E19CE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0866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953000" y="37338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MuLan 2004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5562600" y="2590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FAST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990600"/>
            <a:ext cx="2971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57200"/>
            <a:ext cx="1255713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</p:spPr>
        <p:txBody>
          <a:bodyPr lIns="90451" tIns="44432" rIns="90451" bIns="44432" anchor="b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MuLan Collaborators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200400"/>
            <a:ext cx="1463675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5275" y="3505200"/>
            <a:ext cx="1228725" cy="1843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33400"/>
            <a:ext cx="11176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9400" y="5257800"/>
            <a:ext cx="1244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533400"/>
            <a:ext cx="1319213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3400"/>
            <a:ext cx="147955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10" name="Picture 10" descr="dsc_0042"/>
          <p:cNvPicPr>
            <a:picLocks noGrp="1" noChangeAspect="1" noChangeArrowheads="1"/>
          </p:cNvPicPr>
          <p:nvPr>
            <p:ph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0" y="2065338"/>
            <a:ext cx="6553200" cy="4792662"/>
          </a:xfrm>
          <a:noFill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3000" y="533400"/>
            <a:ext cx="41910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5334000"/>
            <a:ext cx="13716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400050" y="4610100"/>
            <a:ext cx="1219200" cy="1981200"/>
          </a:xfrm>
          <a:prstGeom prst="ellipse">
            <a:avLst/>
          </a:prstGeom>
          <a:noFill/>
          <a:ln w="25400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5334000" y="4191000"/>
            <a:ext cx="1219200" cy="1981200"/>
          </a:xfrm>
          <a:prstGeom prst="ellipse">
            <a:avLst/>
          </a:prstGeom>
          <a:noFill/>
          <a:ln w="25400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2743200" y="533400"/>
            <a:ext cx="1219200" cy="14478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62000" y="5334000"/>
            <a:ext cx="508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66"/>
                </a:solidFill>
              </a:rPr>
              <a:t>2007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715000" y="5029200"/>
            <a:ext cx="508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66"/>
                </a:solidFill>
              </a:rPr>
              <a:t>2006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124200" y="1524000"/>
            <a:ext cx="508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2004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533400"/>
            <a:ext cx="4572000" cy="2586038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u="sng" dirty="0"/>
              <a:t>Institutions:</a:t>
            </a:r>
          </a:p>
          <a:p>
            <a:pPr>
              <a:defRPr/>
            </a:pPr>
            <a:r>
              <a:rPr lang="en-US" dirty="0"/>
              <a:t>University of Illinois at Urbana-Champaign</a:t>
            </a:r>
          </a:p>
          <a:p>
            <a:pPr>
              <a:defRPr/>
            </a:pPr>
            <a:r>
              <a:rPr lang="en-US" dirty="0"/>
              <a:t>University of California, Berkeley</a:t>
            </a:r>
          </a:p>
          <a:p>
            <a:pPr>
              <a:defRPr/>
            </a:pPr>
            <a:r>
              <a:rPr lang="en-US" dirty="0"/>
              <a:t>TRIUMF</a:t>
            </a:r>
          </a:p>
          <a:p>
            <a:pPr>
              <a:defRPr/>
            </a:pPr>
            <a:r>
              <a:rPr lang="en-US" dirty="0"/>
              <a:t>University of Kentucky</a:t>
            </a:r>
          </a:p>
          <a:p>
            <a:pPr>
              <a:defRPr/>
            </a:pPr>
            <a:r>
              <a:rPr lang="en-US" dirty="0"/>
              <a:t>Boston University</a:t>
            </a:r>
          </a:p>
          <a:p>
            <a:pPr>
              <a:defRPr/>
            </a:pPr>
            <a:r>
              <a:rPr lang="en-US" dirty="0"/>
              <a:t>James Madison University</a:t>
            </a:r>
          </a:p>
          <a:p>
            <a:pPr>
              <a:defRPr/>
            </a:pPr>
            <a:r>
              <a:rPr lang="en-US" dirty="0"/>
              <a:t>Groningen University</a:t>
            </a:r>
          </a:p>
          <a:p>
            <a:pPr>
              <a:defRPr/>
            </a:pPr>
            <a:r>
              <a:rPr lang="en-US" dirty="0"/>
              <a:t>Kentucky Wesleyan College</a:t>
            </a:r>
          </a:p>
        </p:txBody>
      </p:sp>
      <p:pic>
        <p:nvPicPr>
          <p:cNvPr id="25620" name="Picture 2"/>
          <p:cNvPicPr>
            <a:picLocks noChangeAspect="1" noChangeArrowheads="1"/>
          </p:cNvPicPr>
          <p:nvPr/>
        </p:nvPicPr>
        <p:blipFill>
          <a:blip r:embed="rId13" cstate="print"/>
          <a:srcRect l="41919" t="28622" r="35184" b="37706"/>
          <a:stretch>
            <a:fillRect/>
          </a:stretch>
        </p:blipFill>
        <p:spPr bwMode="auto">
          <a:xfrm>
            <a:off x="0" y="2057400"/>
            <a:ext cx="9906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2969DB-8184-4118-96CE-744D61E26EA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5622" name="Footer Placeholder 2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MuLan measured the muon lifetime to ppm-level precision.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half" idx="1"/>
          </p:nvPr>
        </p:nvSpPr>
        <p:spPr>
          <a:xfrm>
            <a:off x="0" y="2209800"/>
            <a:ext cx="5181600" cy="3916363"/>
          </a:xfrm>
        </p:spPr>
        <p:txBody>
          <a:bodyPr/>
          <a:lstStyle/>
          <a:p>
            <a:r>
              <a:rPr lang="en-US" sz="2400" dirty="0" smtClean="0"/>
              <a:t>MuLan measurement is most precise (and accurate)</a:t>
            </a:r>
          </a:p>
          <a:p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MuLan</a:t>
            </a:r>
            <a:r>
              <a:rPr lang="en-US" sz="2400" b="1" dirty="0" smtClean="0"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 sz="2400" b="1" baseline="-25000" dirty="0" smtClean="0">
                <a:solidFill>
                  <a:srgbClr val="000066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sz="2400" b="1" dirty="0" smtClean="0">
                <a:solidFill>
                  <a:srgbClr val="000066"/>
                </a:solidFill>
              </a:rPr>
              <a:t> = 2196980.3 ± 2.8 </a:t>
            </a:r>
            <a:r>
              <a:rPr lang="en-US" sz="2400" b="1" dirty="0" err="1" smtClean="0">
                <a:solidFill>
                  <a:srgbClr val="000066"/>
                </a:solidFill>
              </a:rPr>
              <a:t>ps</a:t>
            </a:r>
            <a:r>
              <a:rPr lang="en-US" sz="2400" b="1" dirty="0" smtClean="0">
                <a:solidFill>
                  <a:srgbClr val="000066"/>
                </a:solidFill>
              </a:rPr>
              <a:t> </a:t>
            </a:r>
            <a:endParaRPr lang="en-US" sz="2000" b="1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Lifetime value final, preliminary error will decrease</a:t>
            </a:r>
          </a:p>
          <a:p>
            <a:pPr lvl="1"/>
            <a:r>
              <a:rPr lang="en-US" sz="2000" dirty="0" smtClean="0"/>
              <a:t>Combined uncertainty 1.3 ppm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G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F</a:t>
            </a:r>
            <a:r>
              <a:rPr lang="en-US" sz="2400" b="1" dirty="0" smtClean="0">
                <a:solidFill>
                  <a:schemeClr val="tx2"/>
                </a:solidFill>
              </a:rPr>
              <a:t> = 1.166 381 8(8) x 10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-5</a:t>
            </a:r>
            <a:r>
              <a:rPr lang="en-US" sz="2400" b="1" dirty="0" smtClean="0">
                <a:solidFill>
                  <a:schemeClr val="tx2"/>
                </a:solidFill>
              </a:rPr>
              <a:t> GeV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-2</a:t>
            </a:r>
            <a:endParaRPr lang="en-US" sz="2400" b="1" dirty="0" smtClean="0"/>
          </a:p>
        </p:txBody>
      </p:sp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B459B6-4D17-4A22-A809-F3101A9EFDA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663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33004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62800" y="2667000"/>
            <a:ext cx="1371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</a:t>
            </a:r>
            <a:r>
              <a:rPr lang="en-US" b="1" smtClean="0"/>
              <a:t>gives the Fermi Constant to very high precision (actually </a:t>
            </a:r>
            <a:r>
              <a:rPr lang="en-US" b="1" smtClean="0">
                <a:latin typeface="Times New Roman" pitchFamily="18" charset="0"/>
              </a:rPr>
              <a:t>G</a:t>
            </a:r>
            <a:r>
              <a:rPr lang="en-US" b="1" baseline="-25000" smtClean="0">
                <a:latin typeface="Symbol" pitchFamily="18" charset="2"/>
              </a:rPr>
              <a:t>m</a:t>
            </a:r>
            <a:r>
              <a:rPr lang="en-US" b="1" smtClean="0"/>
              <a:t>)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      </a:t>
            </a:r>
            <a:r>
              <a:rPr lang="en-US" b="1" smtClean="0"/>
              <a:t>needed for “reference” lifetime for precision muon capture experiments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MuCap: </a:t>
            </a:r>
            <a:r>
              <a:rPr lang="en-US" b="1" smtClean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b="1" baseline="30000" smtClean="0">
                <a:solidFill>
                  <a:schemeClr val="accent2"/>
                </a:solidFill>
              </a:rPr>
              <a:t>-</a:t>
            </a:r>
            <a:r>
              <a:rPr lang="en-US" b="1" smtClean="0">
                <a:solidFill>
                  <a:schemeClr val="accent2"/>
                </a:solidFill>
              </a:rPr>
              <a:t> + p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MuSun: </a:t>
            </a:r>
            <a:r>
              <a:rPr lang="en-US" b="1" smtClean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b="1" baseline="30000" smtClean="0">
                <a:solidFill>
                  <a:schemeClr val="accent2"/>
                </a:solidFill>
              </a:rPr>
              <a:t>-</a:t>
            </a:r>
            <a:r>
              <a:rPr lang="en-US" b="1" smtClean="0">
                <a:solidFill>
                  <a:schemeClr val="accent2"/>
                </a:solidFill>
              </a:rPr>
              <a:t> + d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38200" y="1558925"/>
          <a:ext cx="601663" cy="671513"/>
        </p:xfrm>
        <a:graphic>
          <a:graphicData uri="http://schemas.openxmlformats.org/presentationml/2006/ole">
            <p:oleObj spid="_x0000_s1026" name="Equation" r:id="rId3" imgW="215640" imgH="241200" progId="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914400" y="3290888"/>
          <a:ext cx="601663" cy="671512"/>
        </p:xfrm>
        <a:graphic>
          <a:graphicData uri="http://schemas.openxmlformats.org/presentationml/2006/ole">
            <p:oleObj spid="_x0000_s1027" name="Equation" r:id="rId4" imgW="215640" imgH="241200" progId="">
              <p:embed/>
            </p:oleObj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886200" y="4724400"/>
            <a:ext cx="5029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Capture rate from lifetime difference </a:t>
            </a:r>
            <a:r>
              <a:rPr lang="en-US" b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="1" baseline="3000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b="1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b="1"/>
              <a:t>and </a:t>
            </a:r>
            <a:r>
              <a:rPr lang="en-US" b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="1" baseline="30000">
                <a:solidFill>
                  <a:srgbClr val="FF0000"/>
                </a:solidFill>
                <a:latin typeface="Symbol" pitchFamily="18" charset="2"/>
              </a:rPr>
              <a:t>+</a:t>
            </a:r>
          </a:p>
        </p:txBody>
      </p:sp>
      <p:sp>
        <p:nvSpPr>
          <p:cNvPr id="1031" name="AutoShape 7"/>
          <p:cNvSpPr>
            <a:spLocks/>
          </p:cNvSpPr>
          <p:nvPr/>
        </p:nvSpPr>
        <p:spPr bwMode="auto">
          <a:xfrm>
            <a:off x="3603625" y="4454525"/>
            <a:ext cx="176213" cy="847725"/>
          </a:xfrm>
          <a:prstGeom prst="rightBrace">
            <a:avLst>
              <a:gd name="adj1" fmla="val 40090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BC98A0-0323-4EA5-8B15-5DE2D486D24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33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47800" y="5013325"/>
            <a:ext cx="4021138" cy="1158875"/>
            <a:chOff x="912" y="3264"/>
            <a:chExt cx="2533" cy="730"/>
          </a:xfrm>
        </p:grpSpPr>
        <p:pic>
          <p:nvPicPr>
            <p:cNvPr id="1025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3264"/>
              <a:ext cx="2533" cy="7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</p:pic>
        <p:sp>
          <p:nvSpPr>
            <p:cNvPr id="10258" name="Rectangle 8"/>
            <p:cNvSpPr>
              <a:spLocks noChangeArrowheads="1"/>
            </p:cNvSpPr>
            <p:nvPr/>
          </p:nvSpPr>
          <p:spPr bwMode="auto">
            <a:xfrm>
              <a:off x="3122" y="3492"/>
              <a:ext cx="219" cy="27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400" b="1">
                  <a:latin typeface="Symbol" pitchFamily="18" charset="2"/>
                </a:rPr>
                <a:t>D</a:t>
              </a:r>
              <a:r>
                <a:rPr lang="en-US" sz="2400" b="1" i="1">
                  <a:latin typeface="Times New Roman" pitchFamily="18" charset="0"/>
                </a:rPr>
                <a:t>q</a:t>
              </a:r>
            </a:p>
          </p:txBody>
        </p:sp>
      </p:grp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191000" y="5181600"/>
            <a:ext cx="1252538" cy="8477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4191000"/>
            <a:ext cx="5867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600" b="1">
                <a:solidFill>
                  <a:srgbClr val="0000FF"/>
                </a:solidFill>
              </a:rPr>
              <a:t>In the Fermi theory, muon decay is a contact interaction where </a:t>
            </a:r>
            <a:r>
              <a:rPr lang="en-GB" sz="1600" b="1">
                <a:latin typeface="Symbol" pitchFamily="18" charset="2"/>
              </a:rPr>
              <a:t>D</a:t>
            </a:r>
            <a:r>
              <a:rPr lang="en-GB" sz="1600" b="1">
                <a:latin typeface="Times New Roman" pitchFamily="18" charset="0"/>
              </a:rPr>
              <a:t>q</a:t>
            </a:r>
            <a:r>
              <a:rPr lang="en-GB" sz="1600" b="1">
                <a:solidFill>
                  <a:srgbClr val="0000FF"/>
                </a:solidFill>
              </a:rPr>
              <a:t> includes phase space, QED, hadronic and radiative corrections </a:t>
            </a:r>
          </a:p>
        </p:txBody>
      </p:sp>
      <p:sp useBgFill="1">
        <p:nvSpPr>
          <p:cNvPr id="16399" name="Rectangle 15"/>
          <p:cNvSpPr>
            <a:spLocks noChangeArrowheads="1"/>
          </p:cNvSpPr>
          <p:nvPr/>
        </p:nvSpPr>
        <p:spPr bwMode="auto">
          <a:xfrm>
            <a:off x="261938" y="4419600"/>
            <a:ext cx="5673725" cy="5207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825" y="4343400"/>
            <a:ext cx="2487613" cy="1879600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pic>
      <p:sp>
        <p:nvSpPr>
          <p:cNvPr id="102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533400"/>
          </a:xfrm>
        </p:spPr>
        <p:txBody>
          <a:bodyPr lIns="0" tIns="0" rIns="0" bIns="0"/>
          <a:lstStyle/>
          <a:p>
            <a:pPr algn="l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0950" algn="l"/>
                <a:tab pos="5789613" algn="l"/>
                <a:tab pos="6515100" algn="l"/>
                <a:tab pos="7231063" algn="l"/>
                <a:tab pos="7959725" algn="l"/>
                <a:tab pos="8686800" algn="l"/>
              </a:tabLst>
            </a:pPr>
            <a:r>
              <a:rPr lang="en-GB" sz="3600" smtClean="0"/>
              <a:t>The Fermi constant is related to the  electroweak gauge coupling </a:t>
            </a:r>
            <a:r>
              <a:rPr lang="en-GB" sz="3600" smtClean="0">
                <a:latin typeface="Comic Sans MS" pitchFamily="66" charset="0"/>
              </a:rPr>
              <a:t>g</a:t>
            </a:r>
            <a:r>
              <a:rPr lang="en-GB" sz="3600" smtClean="0"/>
              <a:t> by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343400"/>
            <a:ext cx="2487613" cy="18796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219200"/>
            <a:ext cx="6345238" cy="1077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1447800" y="1981200"/>
            <a:ext cx="7315200" cy="2074863"/>
            <a:chOff x="912" y="1248"/>
            <a:chExt cx="4608" cy="1307"/>
          </a:xfrm>
        </p:grpSpPr>
        <p:pic>
          <p:nvPicPr>
            <p:cNvPr id="10254" name="Picture 11" descr="sm-oneloo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12" y="1488"/>
              <a:ext cx="1344" cy="106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55" name="Text Box 12"/>
            <p:cNvSpPr txBox="1">
              <a:spLocks noChangeArrowheads="1"/>
            </p:cNvSpPr>
            <p:nvPr/>
          </p:nvSpPr>
          <p:spPr bwMode="auto">
            <a:xfrm>
              <a:off x="2544" y="1728"/>
              <a:ext cx="2976" cy="5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sz="2100" b="1">
                  <a:solidFill>
                    <a:schemeClr val="tx2"/>
                  </a:solidFill>
                </a:rPr>
                <a:t>Contains all weak interaction loop corrections</a:t>
              </a: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 flipV="1">
              <a:off x="3120" y="1248"/>
              <a:ext cx="0" cy="4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25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E98C1C-F0F9-45A3-9AD2-9BF2C228E16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52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0" y="6224588"/>
            <a:ext cx="9144000" cy="63341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</a:rPr>
              <a:t>In 1999, </a:t>
            </a:r>
            <a:r>
              <a:rPr lang="en-GB" sz="1600" b="1">
                <a:solidFill>
                  <a:srgbClr val="FFFF66"/>
                </a:solidFill>
              </a:rPr>
              <a:t>van Ritbergen and Stuart completed full 2-loop QED corrections reducing the uncertainty in G</a:t>
            </a:r>
            <a:r>
              <a:rPr lang="en-GB" sz="1600" b="1" baseline="-25000">
                <a:solidFill>
                  <a:srgbClr val="FFFF66"/>
                </a:solidFill>
              </a:rPr>
              <a:t>F</a:t>
            </a:r>
            <a:r>
              <a:rPr lang="en-GB" sz="1600" b="1">
                <a:solidFill>
                  <a:srgbClr val="FFFF66"/>
                </a:solidFill>
              </a:rPr>
              <a:t> from theory to &lt; 0.3 ppm (it was the dominant error before)</a:t>
            </a:r>
            <a:endParaRPr lang="en-US" sz="1600" b="1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398" grpId="1" animBg="1"/>
      <p:bldP spid="16389" grpId="0"/>
      <p:bldP spid="16399" grpId="0" animBg="1"/>
      <p:bldP spid="164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3585" t="16769" r="26791" b="10616"/>
          <a:stretch>
            <a:fillRect/>
          </a:stretch>
        </p:blipFill>
        <p:spPr bwMode="auto">
          <a:xfrm rot="249042">
            <a:off x="4300538" y="3063875"/>
            <a:ext cx="42672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6851650" y="4616450"/>
            <a:ext cx="95250" cy="1000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6832600" y="4629150"/>
            <a:ext cx="95250" cy="1000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851650" y="4622800"/>
            <a:ext cx="95250" cy="1000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838950" y="4616450"/>
            <a:ext cx="95250" cy="1000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858000" y="4572000"/>
            <a:ext cx="95250" cy="1000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6813550" y="4603750"/>
            <a:ext cx="95250" cy="1000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6832600" y="4641850"/>
            <a:ext cx="95250" cy="1000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6858000" y="4648200"/>
            <a:ext cx="95250" cy="1000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6858000" y="4572000"/>
            <a:ext cx="95250" cy="1000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6813550" y="4591050"/>
            <a:ext cx="95250" cy="1000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778125" y="60261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898775" y="59467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2906713" y="59166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2882900" y="589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816225" y="5797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2740025" y="58594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844800" y="58801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2846388" y="59102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823913" y="1063625"/>
            <a:ext cx="0" cy="2298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823913" y="3362325"/>
            <a:ext cx="3286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V="1">
            <a:off x="1611313" y="923925"/>
            <a:ext cx="0" cy="2438400"/>
          </a:xfrm>
          <a:prstGeom prst="line">
            <a:avLst/>
          </a:prstGeom>
          <a:noFill/>
          <a:ln w="38100">
            <a:solidFill>
              <a:srgbClr val="00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V="1">
            <a:off x="906463" y="2787650"/>
            <a:ext cx="42862" cy="5540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947738" y="2366963"/>
            <a:ext cx="42862" cy="425450"/>
          </a:xfrm>
          <a:custGeom>
            <a:avLst/>
            <a:gdLst>
              <a:gd name="T0" fmla="*/ 2147483647 w 17"/>
              <a:gd name="T1" fmla="*/ 2147483647 h 157"/>
              <a:gd name="T2" fmla="*/ 2147483647 w 17"/>
              <a:gd name="T3" fmla="*/ 2147483647 h 157"/>
              <a:gd name="T4" fmla="*/ 2147483647 w 17"/>
              <a:gd name="T5" fmla="*/ 0 h 157"/>
              <a:gd name="T6" fmla="*/ 0 60000 65536"/>
              <a:gd name="T7" fmla="*/ 0 60000 65536"/>
              <a:gd name="T8" fmla="*/ 0 60000 65536"/>
              <a:gd name="T9" fmla="*/ 0 w 17"/>
              <a:gd name="T10" fmla="*/ 0 h 157"/>
              <a:gd name="T11" fmla="*/ 17 w 17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57">
                <a:moveTo>
                  <a:pt x="1" y="152"/>
                </a:moveTo>
                <a:cubicBezTo>
                  <a:pt x="0" y="154"/>
                  <a:pt x="0" y="157"/>
                  <a:pt x="3" y="132"/>
                </a:cubicBezTo>
                <a:cubicBezTo>
                  <a:pt x="6" y="107"/>
                  <a:pt x="14" y="22"/>
                  <a:pt x="17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Freeform 26"/>
          <p:cNvSpPr>
            <a:spLocks/>
          </p:cNvSpPr>
          <p:nvPr/>
        </p:nvSpPr>
        <p:spPr bwMode="auto">
          <a:xfrm>
            <a:off x="992188" y="2193925"/>
            <a:ext cx="28575" cy="184150"/>
          </a:xfrm>
          <a:custGeom>
            <a:avLst/>
            <a:gdLst>
              <a:gd name="T0" fmla="*/ 0 w 18"/>
              <a:gd name="T1" fmla="*/ 2147483647 h 116"/>
              <a:gd name="T2" fmla="*/ 2147483647 w 18"/>
              <a:gd name="T3" fmla="*/ 2147483647 h 116"/>
              <a:gd name="T4" fmla="*/ 2147483647 w 18"/>
              <a:gd name="T5" fmla="*/ 0 h 116"/>
              <a:gd name="T6" fmla="*/ 0 60000 65536"/>
              <a:gd name="T7" fmla="*/ 0 60000 65536"/>
              <a:gd name="T8" fmla="*/ 0 60000 65536"/>
              <a:gd name="T9" fmla="*/ 0 w 18"/>
              <a:gd name="T10" fmla="*/ 0 h 116"/>
              <a:gd name="T11" fmla="*/ 18 w 18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16">
                <a:moveTo>
                  <a:pt x="0" y="116"/>
                </a:moveTo>
                <a:cubicBezTo>
                  <a:pt x="3" y="92"/>
                  <a:pt x="7" y="69"/>
                  <a:pt x="10" y="50"/>
                </a:cubicBezTo>
                <a:cubicBezTo>
                  <a:pt x="13" y="31"/>
                  <a:pt x="15" y="15"/>
                  <a:pt x="18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Freeform 27"/>
          <p:cNvSpPr>
            <a:spLocks/>
          </p:cNvSpPr>
          <p:nvPr/>
        </p:nvSpPr>
        <p:spPr bwMode="auto">
          <a:xfrm>
            <a:off x="1020763" y="1965325"/>
            <a:ext cx="63500" cy="234950"/>
          </a:xfrm>
          <a:custGeom>
            <a:avLst/>
            <a:gdLst>
              <a:gd name="T0" fmla="*/ 0 w 40"/>
              <a:gd name="T1" fmla="*/ 2147483647 h 148"/>
              <a:gd name="T2" fmla="*/ 2147483647 w 40"/>
              <a:gd name="T3" fmla="*/ 2147483647 h 148"/>
              <a:gd name="T4" fmla="*/ 2147483647 w 40"/>
              <a:gd name="T5" fmla="*/ 0 h 148"/>
              <a:gd name="T6" fmla="*/ 0 60000 65536"/>
              <a:gd name="T7" fmla="*/ 0 60000 65536"/>
              <a:gd name="T8" fmla="*/ 0 60000 65536"/>
              <a:gd name="T9" fmla="*/ 0 w 40"/>
              <a:gd name="T10" fmla="*/ 0 h 148"/>
              <a:gd name="T11" fmla="*/ 40 w 40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148">
                <a:moveTo>
                  <a:pt x="0" y="148"/>
                </a:moveTo>
                <a:cubicBezTo>
                  <a:pt x="3" y="124"/>
                  <a:pt x="7" y="101"/>
                  <a:pt x="14" y="76"/>
                </a:cubicBezTo>
                <a:cubicBezTo>
                  <a:pt x="21" y="51"/>
                  <a:pt x="30" y="25"/>
                  <a:pt x="4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Freeform 28"/>
          <p:cNvSpPr>
            <a:spLocks/>
          </p:cNvSpPr>
          <p:nvPr/>
        </p:nvSpPr>
        <p:spPr bwMode="auto">
          <a:xfrm>
            <a:off x="1084263" y="1828800"/>
            <a:ext cx="63500" cy="142875"/>
          </a:xfrm>
          <a:custGeom>
            <a:avLst/>
            <a:gdLst>
              <a:gd name="T0" fmla="*/ 0 w 40"/>
              <a:gd name="T1" fmla="*/ 2147483647 h 90"/>
              <a:gd name="T2" fmla="*/ 2147483647 w 40"/>
              <a:gd name="T3" fmla="*/ 2147483647 h 90"/>
              <a:gd name="T4" fmla="*/ 2147483647 w 40"/>
              <a:gd name="T5" fmla="*/ 0 h 90"/>
              <a:gd name="T6" fmla="*/ 0 60000 65536"/>
              <a:gd name="T7" fmla="*/ 0 60000 65536"/>
              <a:gd name="T8" fmla="*/ 0 60000 65536"/>
              <a:gd name="T9" fmla="*/ 0 w 40"/>
              <a:gd name="T10" fmla="*/ 0 h 90"/>
              <a:gd name="T11" fmla="*/ 40 w 40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90">
                <a:moveTo>
                  <a:pt x="0" y="90"/>
                </a:moveTo>
                <a:cubicBezTo>
                  <a:pt x="4" y="76"/>
                  <a:pt x="9" y="63"/>
                  <a:pt x="16" y="48"/>
                </a:cubicBezTo>
                <a:cubicBezTo>
                  <a:pt x="23" y="33"/>
                  <a:pt x="35" y="9"/>
                  <a:pt x="4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Freeform 29"/>
          <p:cNvSpPr>
            <a:spLocks/>
          </p:cNvSpPr>
          <p:nvPr/>
        </p:nvSpPr>
        <p:spPr bwMode="auto">
          <a:xfrm>
            <a:off x="1141413" y="1701800"/>
            <a:ext cx="85725" cy="139700"/>
          </a:xfrm>
          <a:custGeom>
            <a:avLst/>
            <a:gdLst>
              <a:gd name="T0" fmla="*/ 0 w 54"/>
              <a:gd name="T1" fmla="*/ 2147483647 h 88"/>
              <a:gd name="T2" fmla="*/ 2147483647 w 54"/>
              <a:gd name="T3" fmla="*/ 2147483647 h 88"/>
              <a:gd name="T4" fmla="*/ 2147483647 w 54"/>
              <a:gd name="T5" fmla="*/ 0 h 88"/>
              <a:gd name="T6" fmla="*/ 0 60000 65536"/>
              <a:gd name="T7" fmla="*/ 0 60000 65536"/>
              <a:gd name="T8" fmla="*/ 0 60000 65536"/>
              <a:gd name="T9" fmla="*/ 0 w 54"/>
              <a:gd name="T10" fmla="*/ 0 h 88"/>
              <a:gd name="T11" fmla="*/ 54 w 54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88">
                <a:moveTo>
                  <a:pt x="0" y="88"/>
                </a:moveTo>
                <a:cubicBezTo>
                  <a:pt x="4" y="74"/>
                  <a:pt x="9" y="61"/>
                  <a:pt x="18" y="46"/>
                </a:cubicBezTo>
                <a:cubicBezTo>
                  <a:pt x="27" y="31"/>
                  <a:pt x="40" y="15"/>
                  <a:pt x="54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Freeform 30"/>
          <p:cNvSpPr>
            <a:spLocks/>
          </p:cNvSpPr>
          <p:nvPr/>
        </p:nvSpPr>
        <p:spPr bwMode="auto">
          <a:xfrm>
            <a:off x="1217613" y="1584325"/>
            <a:ext cx="165100" cy="127000"/>
          </a:xfrm>
          <a:custGeom>
            <a:avLst/>
            <a:gdLst>
              <a:gd name="T0" fmla="*/ 0 w 104"/>
              <a:gd name="T1" fmla="*/ 2147483647 h 80"/>
              <a:gd name="T2" fmla="*/ 2147483647 w 104"/>
              <a:gd name="T3" fmla="*/ 2147483647 h 80"/>
              <a:gd name="T4" fmla="*/ 2147483647 w 104"/>
              <a:gd name="T5" fmla="*/ 0 h 80"/>
              <a:gd name="T6" fmla="*/ 0 60000 65536"/>
              <a:gd name="T7" fmla="*/ 0 60000 65536"/>
              <a:gd name="T8" fmla="*/ 0 60000 65536"/>
              <a:gd name="T9" fmla="*/ 0 w 104"/>
              <a:gd name="T10" fmla="*/ 0 h 80"/>
              <a:gd name="T11" fmla="*/ 104 w 104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80">
                <a:moveTo>
                  <a:pt x="0" y="80"/>
                </a:moveTo>
                <a:cubicBezTo>
                  <a:pt x="8" y="68"/>
                  <a:pt x="17" y="57"/>
                  <a:pt x="34" y="44"/>
                </a:cubicBezTo>
                <a:cubicBezTo>
                  <a:pt x="51" y="31"/>
                  <a:pt x="90" y="6"/>
                  <a:pt x="104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Freeform 31"/>
          <p:cNvSpPr>
            <a:spLocks/>
          </p:cNvSpPr>
          <p:nvPr/>
        </p:nvSpPr>
        <p:spPr bwMode="auto">
          <a:xfrm>
            <a:off x="1373188" y="1549400"/>
            <a:ext cx="231775" cy="34925"/>
          </a:xfrm>
          <a:custGeom>
            <a:avLst/>
            <a:gdLst>
              <a:gd name="T0" fmla="*/ 0 w 146"/>
              <a:gd name="T1" fmla="*/ 2147483647 h 22"/>
              <a:gd name="T2" fmla="*/ 2147483647 w 146"/>
              <a:gd name="T3" fmla="*/ 2147483647 h 22"/>
              <a:gd name="T4" fmla="*/ 2147483647 w 146"/>
              <a:gd name="T5" fmla="*/ 0 h 22"/>
              <a:gd name="T6" fmla="*/ 0 60000 65536"/>
              <a:gd name="T7" fmla="*/ 0 60000 65536"/>
              <a:gd name="T8" fmla="*/ 0 60000 65536"/>
              <a:gd name="T9" fmla="*/ 0 w 146"/>
              <a:gd name="T10" fmla="*/ 0 h 22"/>
              <a:gd name="T11" fmla="*/ 146 w 146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2">
                <a:moveTo>
                  <a:pt x="0" y="22"/>
                </a:moveTo>
                <a:cubicBezTo>
                  <a:pt x="22" y="15"/>
                  <a:pt x="44" y="8"/>
                  <a:pt x="68" y="4"/>
                </a:cubicBezTo>
                <a:cubicBezTo>
                  <a:pt x="92" y="0"/>
                  <a:pt x="119" y="0"/>
                  <a:pt x="14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1601788" y="1546225"/>
            <a:ext cx="304800" cy="26670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1903413" y="1806575"/>
            <a:ext cx="304800" cy="26670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2490788" y="2314575"/>
            <a:ext cx="304800" cy="26670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2784475" y="2571750"/>
            <a:ext cx="304800" cy="26670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2195513" y="2058988"/>
            <a:ext cx="304800" cy="26670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3009900" y="2768600"/>
            <a:ext cx="304800" cy="26670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3225800" y="2955925"/>
            <a:ext cx="304800" cy="26670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3384550" y="3092450"/>
            <a:ext cx="304800" cy="26670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2381250" y="833438"/>
            <a:ext cx="34099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>
                <a:solidFill>
                  <a:srgbClr val="0099FF"/>
                </a:solidFill>
              </a:rPr>
              <a:t>Fast-switching electric kicker on</a:t>
            </a:r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 flipH="1">
            <a:off x="1725613" y="1050925"/>
            <a:ext cx="63500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652463" y="3779838"/>
            <a:ext cx="12001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Fill Period</a:t>
            </a:r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 flipV="1">
            <a:off x="1243013" y="2816225"/>
            <a:ext cx="0" cy="977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2325688" y="1773238"/>
            <a:ext cx="23050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>
                <a:solidFill>
                  <a:srgbClr val="33CC33"/>
                </a:solidFill>
              </a:rPr>
              <a:t>Measurement Period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2497138" y="3411538"/>
            <a:ext cx="6159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/>
              <a:t>time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 rot="-5400000">
            <a:off x="-611981" y="2142332"/>
            <a:ext cx="21145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/>
              <a:t>Number (log scale)</a:t>
            </a:r>
          </a:p>
        </p:txBody>
      </p:sp>
      <p:graphicFrame>
        <p:nvGraphicFramePr>
          <p:cNvPr id="20527" name="Object 47"/>
          <p:cNvGraphicFramePr>
            <a:graphicFrameLocks noChangeAspect="1"/>
          </p:cNvGraphicFramePr>
          <p:nvPr/>
        </p:nvGraphicFramePr>
        <p:xfrm>
          <a:off x="685800" y="1143000"/>
          <a:ext cx="3248025" cy="2433638"/>
        </p:xfrm>
        <a:graphic>
          <a:graphicData uri="http://schemas.openxmlformats.org/presentationml/2006/ole">
            <p:oleObj spid="_x0000_s2050" name="Photo Editor Photo" r:id="rId4" imgW="5401429" imgH="3657143" progId="">
              <p:embed/>
            </p:oleObj>
          </a:graphicData>
        </a:graphic>
      </p:graphicFrame>
      <p:sp>
        <p:nvSpPr>
          <p:cNvPr id="2096" name="Rectangle 48"/>
          <p:cNvSpPr>
            <a:spLocks noChangeArrowheads="1"/>
          </p:cNvSpPr>
          <p:nvPr/>
        </p:nvSpPr>
        <p:spPr bwMode="auto">
          <a:xfrm rot="-1047448">
            <a:off x="2971800" y="6096000"/>
            <a:ext cx="1436688" cy="109538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 rot="-998948">
            <a:off x="2686050" y="5222875"/>
            <a:ext cx="1447800" cy="111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 rot="-1113016">
            <a:off x="3886200" y="4800600"/>
            <a:ext cx="109220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00" tIns="45702" rIns="91400" bIns="4570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3333CC"/>
                </a:solidFill>
              </a:rPr>
              <a:t>-12.5 kV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 rot="-1020029">
            <a:off x="4343400" y="5638800"/>
            <a:ext cx="708025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200" b="1">
                <a:solidFill>
                  <a:srgbClr val="3333CC"/>
                </a:solidFill>
              </a:rPr>
              <a:t>12.5 kV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 rot="399382">
            <a:off x="3048000" y="5257800"/>
            <a:ext cx="1103313" cy="877888"/>
            <a:chOff x="1921" y="3264"/>
            <a:chExt cx="695" cy="553"/>
          </a:xfrm>
        </p:grpSpPr>
        <p:sp>
          <p:nvSpPr>
            <p:cNvPr id="2117" name="Line 53"/>
            <p:cNvSpPr>
              <a:spLocks noChangeShapeType="1"/>
            </p:cNvSpPr>
            <p:nvPr/>
          </p:nvSpPr>
          <p:spPr bwMode="auto">
            <a:xfrm flipH="1" flipV="1">
              <a:off x="2480" y="3264"/>
              <a:ext cx="136" cy="296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Line 54"/>
            <p:cNvSpPr>
              <a:spLocks noChangeShapeType="1"/>
            </p:cNvSpPr>
            <p:nvPr/>
          </p:nvSpPr>
          <p:spPr bwMode="auto">
            <a:xfrm flipH="1" flipV="1">
              <a:off x="1921" y="3521"/>
              <a:ext cx="136" cy="296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Line 55"/>
            <p:cNvSpPr>
              <a:spLocks noChangeShapeType="1"/>
            </p:cNvSpPr>
            <p:nvPr/>
          </p:nvSpPr>
          <p:spPr bwMode="auto">
            <a:xfrm flipH="1" flipV="1">
              <a:off x="2094" y="3434"/>
              <a:ext cx="136" cy="296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" name="Line 56"/>
            <p:cNvSpPr>
              <a:spLocks noChangeShapeType="1"/>
            </p:cNvSpPr>
            <p:nvPr/>
          </p:nvSpPr>
          <p:spPr bwMode="auto">
            <a:xfrm flipH="1" flipV="1">
              <a:off x="2283" y="3347"/>
              <a:ext cx="136" cy="296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2633663" y="5983288"/>
            <a:ext cx="112712" cy="109537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1443038" y="820738"/>
            <a:ext cx="11620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r>
              <a:rPr lang="en-US"/>
              <a:t>Real data</a:t>
            </a:r>
          </a:p>
        </p:txBody>
      </p:sp>
      <p:sp>
        <p:nvSpPr>
          <p:cNvPr id="2103" name="Line 59"/>
          <p:cNvSpPr>
            <a:spLocks noChangeShapeType="1"/>
          </p:cNvSpPr>
          <p:nvPr/>
        </p:nvSpPr>
        <p:spPr bwMode="auto">
          <a:xfrm>
            <a:off x="6937375" y="4660900"/>
            <a:ext cx="384175" cy="287338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04" name="Text Box 60"/>
          <p:cNvSpPr txBox="1">
            <a:spLocks noChangeArrowheads="1"/>
          </p:cNvSpPr>
          <p:nvPr/>
        </p:nvSpPr>
        <p:spPr bwMode="auto">
          <a:xfrm>
            <a:off x="7343775" y="4867275"/>
            <a:ext cx="1651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105" name="Text Box 61"/>
          <p:cNvSpPr txBox="1">
            <a:spLocks noChangeArrowheads="1"/>
          </p:cNvSpPr>
          <p:nvPr/>
        </p:nvSpPr>
        <p:spPr bwMode="auto">
          <a:xfrm>
            <a:off x="152400" y="4648200"/>
            <a:ext cx="4038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100% polarized muons at ~4 MeV</a:t>
            </a:r>
          </a:p>
        </p:txBody>
      </p:sp>
      <p:sp>
        <p:nvSpPr>
          <p:cNvPr id="2106" name="Text Box 62"/>
          <p:cNvSpPr txBox="1">
            <a:spLocks noChangeArrowheads="1"/>
          </p:cNvSpPr>
          <p:nvPr/>
        </p:nvSpPr>
        <p:spPr bwMode="auto">
          <a:xfrm>
            <a:off x="6553200" y="6556375"/>
            <a:ext cx="2590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Rapidly precess</a:t>
            </a:r>
          </a:p>
        </p:txBody>
      </p:sp>
      <p:sp>
        <p:nvSpPr>
          <p:cNvPr id="2107" name="Rectangle 63"/>
          <p:cNvSpPr>
            <a:spLocks noChangeArrowheads="1"/>
          </p:cNvSpPr>
          <p:nvPr/>
        </p:nvSpPr>
        <p:spPr bwMode="auto">
          <a:xfrm>
            <a:off x="381000" y="152400"/>
            <a:ext cx="7773988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The experimental concept in one animation …</a:t>
            </a:r>
          </a:p>
        </p:txBody>
      </p:sp>
      <p:pic>
        <p:nvPicPr>
          <p:cNvPr id="20545" name="Picture 65" descr="lg_106_06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762000"/>
            <a:ext cx="1704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6818313" y="1485900"/>
            <a:ext cx="358775" cy="466725"/>
            <a:chOff x="3936" y="2640"/>
            <a:chExt cx="480" cy="624"/>
          </a:xfrm>
        </p:grpSpPr>
        <p:sp>
          <p:nvSpPr>
            <p:cNvPr id="2114" name="Line 67"/>
            <p:cNvSpPr>
              <a:spLocks noChangeShapeType="1"/>
            </p:cNvSpPr>
            <p:nvPr/>
          </p:nvSpPr>
          <p:spPr bwMode="auto">
            <a:xfrm flipV="1">
              <a:off x="3936" y="2640"/>
              <a:ext cx="0" cy="6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Line 68"/>
            <p:cNvSpPr>
              <a:spLocks noChangeShapeType="1"/>
            </p:cNvSpPr>
            <p:nvPr/>
          </p:nvSpPr>
          <p:spPr bwMode="auto">
            <a:xfrm flipV="1">
              <a:off x="4176" y="2640"/>
              <a:ext cx="0" cy="6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Line 69"/>
            <p:cNvSpPr>
              <a:spLocks noChangeShapeType="1"/>
            </p:cNvSpPr>
            <p:nvPr/>
          </p:nvSpPr>
          <p:spPr bwMode="auto">
            <a:xfrm flipV="1">
              <a:off x="4416" y="2640"/>
              <a:ext cx="0" cy="6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44" name="Picture 64" descr="ball0019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124200"/>
            <a:ext cx="42672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1" name="Slide Number Placeholder 7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A3F04-2265-4B22-8EEB-02CA97BC689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12" name="Footer Placeholder 7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  <p:sp>
        <p:nvSpPr>
          <p:cNvPr id="20551" name="Text Box 71"/>
          <p:cNvSpPr txBox="1">
            <a:spLocks noChangeArrowheads="1"/>
          </p:cNvSpPr>
          <p:nvPr/>
        </p:nvSpPr>
        <p:spPr bwMode="auto">
          <a:xfrm>
            <a:off x="685800" y="6491288"/>
            <a:ext cx="459740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Kicker Systematic Uncertainty &lt; 0.2 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1227 L 0.42413 -0.1972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049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799 -0.00116 L 0.43402 -0.1798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049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34 -0.00116 L 0.43819 -0.2131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2049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035 -0.01227 L 0.44236 -0.188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8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2049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5.E-6 5.92593E-6 L -0.19167 -0.16666 " pathEditMode="relative" ptsTypes="AA">
                                      <p:cBhvr>
                                        <p:cTn id="3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2048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798 -0.01227 L 0.425 -0.2016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049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7.40741E-7 L 0.43107 -0.1877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050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034 -0.00116 L 0.4309 -0.191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9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2049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5.E-6 4.81481E-6 L 0.15834 0.16666 " pathEditMode="relative" ptsTypes="AA">
                                      <p:cBhvr>
                                        <p:cTn id="6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2049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035 -0.00116 L 0.42674 -0.19375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9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2049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C 0.03976 -0.0243 0.08021 -0.04814 0.1 -0.07037 C 0.1198 -0.09259 0.11511 -0.12199 0.11771 -0.13379 " pathEditMode="relative" ptsTypes="aaA">
                                      <p:cBhvr>
                                        <p:cTn id="110" dur="10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14722 -0.27222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3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000" fill="hold"/>
                                        <p:tgtEl>
                                          <p:spTgt spid="204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6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38889E-6 -3.7037E-6 L -0.10556 -0.26111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3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32" dur="1000" fill="hold"/>
                                        <p:tgtEl>
                                          <p:spTgt spid="2048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6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18 0.0037 L 0.22865 0.06203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9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91 0.00463 L 0.11128 0.23241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1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2" dur="1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2 0.00556 L -0.23524 -0.06944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2" dur="1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018 0.00185 L -0.10469 0.25463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2" dur="1000" fill="hold"/>
                                        <p:tgtEl>
                                          <p:spTgt spid="204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3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4" presetClass="path" presetSubtype="0" accel="50000" decel="5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1.66667E-6 -0.00116 L -1.66667E-6 -0.33449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182" dur="10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3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path" presetSubtype="0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grpId="2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92" dur="1000" fill="hold"/>
                                        <p:tgtEl>
                                          <p:spTgt spid="204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3" grpId="1" animBg="1"/>
      <p:bldP spid="20483" grpId="2" animBg="1"/>
      <p:bldP spid="20484" grpId="0" animBg="1"/>
      <p:bldP spid="20484" grpId="1" animBg="1"/>
      <p:bldP spid="20484" grpId="2" animBg="1"/>
      <p:bldP spid="20485" grpId="0" animBg="1"/>
      <p:bldP spid="20485" grpId="1" animBg="1"/>
      <p:bldP spid="20485" grpId="2" animBg="1"/>
      <p:bldP spid="20486" grpId="0" animBg="1"/>
      <p:bldP spid="20486" grpId="1" animBg="1"/>
      <p:bldP spid="20486" grpId="2" animBg="1"/>
      <p:bldP spid="20487" grpId="0" animBg="1"/>
      <p:bldP spid="20487" grpId="1" animBg="1"/>
      <p:bldP spid="20487" grpId="2" animBg="1"/>
      <p:bldP spid="20488" grpId="0" animBg="1"/>
      <p:bldP spid="20488" grpId="1" animBg="1"/>
      <p:bldP spid="20488" grpId="2" animBg="1"/>
      <p:bldP spid="20489" grpId="0" animBg="1"/>
      <p:bldP spid="20489" grpId="1" animBg="1"/>
      <p:bldP spid="20489" grpId="2" animBg="1"/>
      <p:bldP spid="20490" grpId="0" animBg="1"/>
      <p:bldP spid="20490" grpId="1" animBg="1"/>
      <p:bldP spid="20490" grpId="2" animBg="1"/>
      <p:bldP spid="20491" grpId="0" animBg="1"/>
      <p:bldP spid="20491" grpId="1" animBg="1"/>
      <p:bldP spid="20491" grpId="2" animBg="1"/>
      <p:bldP spid="20492" grpId="0" animBg="1"/>
      <p:bldP spid="20492" grpId="1" animBg="1"/>
      <p:bldP spid="20492" grpId="2" animBg="1"/>
      <p:bldP spid="20493" grpId="0" animBg="1"/>
      <p:bldP spid="20493" grpId="1" animBg="1"/>
      <p:bldP spid="20493" grpId="2" animBg="1"/>
      <p:bldP spid="20493" grpId="3" animBg="1"/>
      <p:bldP spid="20494" grpId="0" animBg="1"/>
      <p:bldP spid="20494" grpId="1" animBg="1"/>
      <p:bldP spid="20494" grpId="2" animBg="1"/>
      <p:bldP spid="20494" grpId="3" animBg="1"/>
      <p:bldP spid="20495" grpId="0" animBg="1"/>
      <p:bldP spid="20495" grpId="1" animBg="1"/>
      <p:bldP spid="20495" grpId="2" animBg="1"/>
      <p:bldP spid="20495" grpId="3" animBg="1"/>
      <p:bldP spid="20496" grpId="0" animBg="1"/>
      <p:bldP spid="20496" grpId="1" animBg="1"/>
      <p:bldP spid="20496" grpId="2" animBg="1"/>
      <p:bldP spid="20496" grpId="3" animBg="1"/>
      <p:bldP spid="20497" grpId="0" animBg="1"/>
      <p:bldP spid="20497" grpId="1" animBg="1"/>
      <p:bldP spid="20497" grpId="2" animBg="1"/>
      <p:bldP spid="20497" grpId="3" animBg="1"/>
      <p:bldP spid="20498" grpId="0" animBg="1"/>
      <p:bldP spid="20498" grpId="1" animBg="1"/>
      <p:bldP spid="20498" grpId="2" animBg="1"/>
      <p:bldP spid="20498" grpId="3" animBg="1"/>
      <p:bldP spid="20499" grpId="0" animBg="1"/>
      <p:bldP spid="20499" grpId="1" animBg="1"/>
      <p:bldP spid="20499" grpId="2" animBg="1"/>
      <p:bldP spid="20499" grpId="3" animBg="1"/>
      <p:bldP spid="20500" grpId="0" animBg="1"/>
      <p:bldP spid="20500" grpId="1" animBg="1"/>
      <p:bldP spid="20500" grpId="2" animBg="1"/>
      <p:bldP spid="20500" grpId="3" animBg="1"/>
      <p:bldP spid="20501" grpId="0" animBg="1"/>
      <p:bldP spid="20502" grpId="0" animBg="1"/>
      <p:bldP spid="20503" grpId="0" animBg="1"/>
      <p:bldP spid="20503" grpId="1" animBg="1"/>
      <p:bldP spid="20504" grpId="0" animBg="1"/>
      <p:bldP spid="20504" grpId="1" animBg="1"/>
      <p:bldP spid="20505" grpId="0" animBg="1"/>
      <p:bldP spid="20505" grpId="1" animBg="1"/>
      <p:bldP spid="20506" grpId="0" animBg="1"/>
      <p:bldP spid="20506" grpId="1" animBg="1"/>
      <p:bldP spid="20507" grpId="0" animBg="1"/>
      <p:bldP spid="20507" grpId="1" animBg="1"/>
      <p:bldP spid="20508" grpId="0" animBg="1"/>
      <p:bldP spid="20508" grpId="1" animBg="1"/>
      <p:bldP spid="20509" grpId="0" animBg="1"/>
      <p:bldP spid="20509" grpId="1" animBg="1"/>
      <p:bldP spid="20510" grpId="0" animBg="1"/>
      <p:bldP spid="20510" grpId="1" animBg="1"/>
      <p:bldP spid="20511" grpId="0" animBg="1"/>
      <p:bldP spid="20511" grpId="1" animBg="1"/>
      <p:bldP spid="20512" grpId="0" animBg="1"/>
      <p:bldP spid="20512" grpId="1" animBg="1"/>
      <p:bldP spid="20513" grpId="0" animBg="1"/>
      <p:bldP spid="20513" grpId="1" animBg="1"/>
      <p:bldP spid="20514" grpId="0" animBg="1"/>
      <p:bldP spid="20514" grpId="1" animBg="1"/>
      <p:bldP spid="20515" grpId="0" animBg="1"/>
      <p:bldP spid="20515" grpId="1" animBg="1"/>
      <p:bldP spid="20516" grpId="0" animBg="1"/>
      <p:bldP spid="20516" grpId="1" animBg="1"/>
      <p:bldP spid="20517" grpId="0" animBg="1"/>
      <p:bldP spid="20517" grpId="1" animBg="1"/>
      <p:bldP spid="20518" grpId="0" animBg="1"/>
      <p:bldP spid="20518" grpId="1" animBg="1"/>
      <p:bldP spid="20519" grpId="0" animBg="1"/>
      <p:bldP spid="20519" grpId="1" animBg="1"/>
      <p:bldP spid="20520" grpId="0"/>
      <p:bldP spid="20520" grpId="1"/>
      <p:bldP spid="20521" grpId="0" animBg="1"/>
      <p:bldP spid="20521" grpId="1" animBg="1"/>
      <p:bldP spid="20522" grpId="0"/>
      <p:bldP spid="20522" grpId="1"/>
      <p:bldP spid="20523" grpId="0" animBg="1"/>
      <p:bldP spid="20523" grpId="1" animBg="1"/>
      <p:bldP spid="20524" grpId="0"/>
      <p:bldP spid="20525" grpId="0"/>
      <p:bldP spid="20526" grpId="0"/>
      <p:bldP spid="20530" grpId="0"/>
      <p:bldP spid="20531" grpId="0"/>
      <p:bldP spid="20537" grpId="0" animBg="1"/>
      <p:bldP spid="20537" grpId="1" animBg="1"/>
      <p:bldP spid="20538" grpId="0"/>
      <p:bldP spid="205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170 scintillator tile pairs readout using 450 MHz waveform digitizers.</a:t>
            </a:r>
          </a:p>
        </p:txBody>
      </p:sp>
      <p:pic>
        <p:nvPicPr>
          <p:cNvPr id="11267" name="Picture 3" descr="Tiles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38800" y="1752600"/>
            <a:ext cx="2971800" cy="2001838"/>
            <a:chOff x="3552" y="1104"/>
            <a:chExt cx="1872" cy="1261"/>
          </a:xfrm>
        </p:grpSpPr>
        <p:pic>
          <p:nvPicPr>
            <p:cNvPr id="11286" name="Picture 5" descr="pul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929" y="871"/>
              <a:ext cx="1261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7" name="Line 6"/>
            <p:cNvSpPr>
              <a:spLocks noChangeShapeType="1"/>
            </p:cNvSpPr>
            <p:nvPr/>
          </p:nvSpPr>
          <p:spPr bwMode="auto">
            <a:xfrm>
              <a:off x="3552" y="1824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00200" y="2286000"/>
            <a:ext cx="4343400" cy="4162425"/>
            <a:chOff x="1008" y="1440"/>
            <a:chExt cx="2736" cy="2622"/>
          </a:xfrm>
        </p:grpSpPr>
        <p:sp>
          <p:nvSpPr>
            <p:cNvPr id="11276" name="Line 8"/>
            <p:cNvSpPr>
              <a:spLocks noChangeShapeType="1"/>
            </p:cNvSpPr>
            <p:nvPr/>
          </p:nvSpPr>
          <p:spPr bwMode="auto">
            <a:xfrm>
              <a:off x="1008" y="1824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9"/>
            <p:cNvSpPr>
              <a:spLocks noChangeShapeType="1"/>
            </p:cNvSpPr>
            <p:nvPr/>
          </p:nvSpPr>
          <p:spPr bwMode="auto">
            <a:xfrm>
              <a:off x="2064" y="1824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8" name="Group 10"/>
            <p:cNvGrpSpPr>
              <a:grpSpLocks/>
            </p:cNvGrpSpPr>
            <p:nvPr/>
          </p:nvGrpSpPr>
          <p:grpSpPr bwMode="auto">
            <a:xfrm>
              <a:off x="1152" y="1440"/>
              <a:ext cx="2592" cy="2622"/>
              <a:chOff x="1152" y="1440"/>
              <a:chExt cx="2592" cy="2622"/>
            </a:xfrm>
          </p:grpSpPr>
          <p:pic>
            <p:nvPicPr>
              <p:cNvPr id="11279" name="Picture 11" descr="wfdinstalle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6" y="2064"/>
                <a:ext cx="1474" cy="1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280" name="Group 12"/>
              <p:cNvGrpSpPr>
                <a:grpSpLocks/>
              </p:cNvGrpSpPr>
              <p:nvPr/>
            </p:nvGrpSpPr>
            <p:grpSpPr bwMode="auto">
              <a:xfrm>
                <a:off x="1200" y="1440"/>
                <a:ext cx="1156" cy="647"/>
                <a:chOff x="1488" y="2928"/>
                <a:chExt cx="1156" cy="647"/>
              </a:xfrm>
            </p:grpSpPr>
            <p:sp>
              <p:nvSpPr>
                <p:cNvPr id="11284" name="Freeform 13"/>
                <p:cNvSpPr>
                  <a:spLocks/>
                </p:cNvSpPr>
                <p:nvPr/>
              </p:nvSpPr>
              <p:spPr bwMode="auto">
                <a:xfrm>
                  <a:off x="1488" y="3072"/>
                  <a:ext cx="1028" cy="503"/>
                </a:xfrm>
                <a:custGeom>
                  <a:avLst/>
                  <a:gdLst>
                    <a:gd name="T0" fmla="*/ 0 w 1028"/>
                    <a:gd name="T1" fmla="*/ 104 h 503"/>
                    <a:gd name="T2" fmla="*/ 322 w 1028"/>
                    <a:gd name="T3" fmla="*/ 485 h 503"/>
                    <a:gd name="T4" fmla="*/ 337 w 1028"/>
                    <a:gd name="T5" fmla="*/ 432 h 503"/>
                    <a:gd name="T6" fmla="*/ 351 w 1028"/>
                    <a:gd name="T7" fmla="*/ 362 h 503"/>
                    <a:gd name="T8" fmla="*/ 439 w 1028"/>
                    <a:gd name="T9" fmla="*/ 208 h 503"/>
                    <a:gd name="T10" fmla="*/ 833 w 1028"/>
                    <a:gd name="T11" fmla="*/ 121 h 503"/>
                    <a:gd name="T12" fmla="*/ 1028 w 1028"/>
                    <a:gd name="T13" fmla="*/ 138 h 5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28"/>
                    <a:gd name="T22" fmla="*/ 0 h 503"/>
                    <a:gd name="T23" fmla="*/ 1028 w 1028"/>
                    <a:gd name="T24" fmla="*/ 503 h 5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28" h="503">
                      <a:moveTo>
                        <a:pt x="0" y="104"/>
                      </a:moveTo>
                      <a:cubicBezTo>
                        <a:pt x="437" y="130"/>
                        <a:pt x="275" y="0"/>
                        <a:pt x="322" y="485"/>
                      </a:cubicBezTo>
                      <a:cubicBezTo>
                        <a:pt x="323" y="503"/>
                        <a:pt x="332" y="450"/>
                        <a:pt x="337" y="432"/>
                      </a:cubicBezTo>
                      <a:cubicBezTo>
                        <a:pt x="342" y="409"/>
                        <a:pt x="346" y="385"/>
                        <a:pt x="351" y="362"/>
                      </a:cubicBezTo>
                      <a:cubicBezTo>
                        <a:pt x="366" y="297"/>
                        <a:pt x="394" y="250"/>
                        <a:pt x="439" y="208"/>
                      </a:cubicBezTo>
                      <a:cubicBezTo>
                        <a:pt x="545" y="106"/>
                        <a:pt x="722" y="128"/>
                        <a:pt x="833" y="121"/>
                      </a:cubicBezTo>
                      <a:cubicBezTo>
                        <a:pt x="841" y="130"/>
                        <a:pt x="1020" y="130"/>
                        <a:pt x="1028" y="1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88" y="2928"/>
                  <a:ext cx="1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2 Analog Pulses</a:t>
                  </a:r>
                </a:p>
              </p:txBody>
            </p:sp>
          </p:grpSp>
          <p:sp>
            <p:nvSpPr>
              <p:cNvPr id="11281" name="Rectangle 15"/>
              <p:cNvSpPr>
                <a:spLocks noChangeArrowheads="1"/>
              </p:cNvSpPr>
              <p:nvPr/>
            </p:nvSpPr>
            <p:spPr bwMode="auto">
              <a:xfrm>
                <a:off x="2448" y="1632"/>
                <a:ext cx="105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Waveform </a:t>
                </a:r>
              </a:p>
              <a:p>
                <a:pPr algn="ctr"/>
                <a:r>
                  <a:rPr lang="en-US"/>
                  <a:t>Digitizers</a:t>
                </a:r>
              </a:p>
            </p:txBody>
          </p:sp>
          <p:sp>
            <p:nvSpPr>
              <p:cNvPr id="11282" name="Freeform 16"/>
              <p:cNvSpPr>
                <a:spLocks/>
              </p:cNvSpPr>
              <p:nvPr/>
            </p:nvSpPr>
            <p:spPr bwMode="auto">
              <a:xfrm>
                <a:off x="1152" y="1872"/>
                <a:ext cx="1028" cy="503"/>
              </a:xfrm>
              <a:custGeom>
                <a:avLst/>
                <a:gdLst>
                  <a:gd name="T0" fmla="*/ 0 w 1028"/>
                  <a:gd name="T1" fmla="*/ 104 h 503"/>
                  <a:gd name="T2" fmla="*/ 322 w 1028"/>
                  <a:gd name="T3" fmla="*/ 485 h 503"/>
                  <a:gd name="T4" fmla="*/ 337 w 1028"/>
                  <a:gd name="T5" fmla="*/ 432 h 503"/>
                  <a:gd name="T6" fmla="*/ 351 w 1028"/>
                  <a:gd name="T7" fmla="*/ 362 h 503"/>
                  <a:gd name="T8" fmla="*/ 439 w 1028"/>
                  <a:gd name="T9" fmla="*/ 208 h 503"/>
                  <a:gd name="T10" fmla="*/ 833 w 1028"/>
                  <a:gd name="T11" fmla="*/ 121 h 503"/>
                  <a:gd name="T12" fmla="*/ 1028 w 1028"/>
                  <a:gd name="T13" fmla="*/ 138 h 5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8"/>
                  <a:gd name="T22" fmla="*/ 0 h 503"/>
                  <a:gd name="T23" fmla="*/ 1028 w 1028"/>
                  <a:gd name="T24" fmla="*/ 503 h 5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8" h="503">
                    <a:moveTo>
                      <a:pt x="0" y="104"/>
                    </a:moveTo>
                    <a:cubicBezTo>
                      <a:pt x="437" y="130"/>
                      <a:pt x="275" y="0"/>
                      <a:pt x="322" y="485"/>
                    </a:cubicBezTo>
                    <a:cubicBezTo>
                      <a:pt x="323" y="503"/>
                      <a:pt x="332" y="450"/>
                      <a:pt x="337" y="432"/>
                    </a:cubicBezTo>
                    <a:cubicBezTo>
                      <a:pt x="342" y="409"/>
                      <a:pt x="346" y="385"/>
                      <a:pt x="351" y="362"/>
                    </a:cubicBezTo>
                    <a:cubicBezTo>
                      <a:pt x="366" y="297"/>
                      <a:pt x="394" y="250"/>
                      <a:pt x="439" y="208"/>
                    </a:cubicBezTo>
                    <a:cubicBezTo>
                      <a:pt x="545" y="106"/>
                      <a:pt x="722" y="128"/>
                      <a:pt x="833" y="121"/>
                    </a:cubicBezTo>
                    <a:cubicBezTo>
                      <a:pt x="841" y="130"/>
                      <a:pt x="1020" y="130"/>
                      <a:pt x="1028" y="1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Text Box 17"/>
              <p:cNvSpPr txBox="1">
                <a:spLocks noChangeArrowheads="1"/>
              </p:cNvSpPr>
              <p:nvPr/>
            </p:nvSpPr>
            <p:spPr bwMode="auto">
              <a:xfrm>
                <a:off x="2208" y="3829"/>
                <a:ext cx="153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       1/6 of system </a:t>
                </a:r>
              </a:p>
            </p:txBody>
          </p:sp>
        </p:grpSp>
      </p:grpSp>
      <p:pic>
        <p:nvPicPr>
          <p:cNvPr id="11270" name="Picture 18" descr="NakedT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24600" y="3810000"/>
            <a:ext cx="220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clock tick = 2.2 ns</a:t>
            </a:r>
          </a:p>
        </p:txBody>
      </p:sp>
      <p:sp>
        <p:nvSpPr>
          <p:cNvPr id="11272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77B18-2627-429D-BD01-F17D384A0EF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273" name="Footer Placehold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  <p:sp>
        <p:nvSpPr>
          <p:cNvPr id="24" name="Text Box 71"/>
          <p:cNvSpPr txBox="1">
            <a:spLocks noChangeArrowheads="1"/>
          </p:cNvSpPr>
          <p:nvPr/>
        </p:nvSpPr>
        <p:spPr bwMode="auto">
          <a:xfrm>
            <a:off x="0" y="6488113"/>
            <a:ext cx="53403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Uncertainty from electronics stability: 0.26 ppm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315200" y="24384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838200" y="1828800"/>
            <a:ext cx="7612063" cy="2741613"/>
            <a:chOff x="528" y="1008"/>
            <a:chExt cx="4795" cy="1727"/>
          </a:xfrm>
        </p:grpSpPr>
        <p:pic>
          <p:nvPicPr>
            <p:cNvPr id="122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1008"/>
              <a:ext cx="2395" cy="17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3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009"/>
              <a:ext cx="2321" cy="17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66800"/>
          </a:xfrm>
          <a:noFill/>
        </p:spPr>
        <p:txBody>
          <a:bodyPr lIns="90451" tIns="44432" rIns="90451" bIns="44432" anchor="b"/>
          <a:lstStyle/>
          <a:p>
            <a:pPr eaLnBrk="1" hangingPunct="1"/>
            <a:r>
              <a:rPr lang="en-US" sz="3200" smtClean="0"/>
              <a:t>MuLan collected two datasets, each containing 10</a:t>
            </a:r>
            <a:r>
              <a:rPr lang="en-US" sz="3200" baseline="30000" smtClean="0"/>
              <a:t>12</a:t>
            </a:r>
            <a:r>
              <a:rPr lang="en-US" sz="3200" smtClean="0"/>
              <a:t> muon decays.</a:t>
            </a:r>
            <a:endParaRPr lang="en-US" sz="3200" baseline="30000" smtClean="0"/>
          </a:p>
        </p:txBody>
      </p:sp>
      <p:sp useBgFill="1">
        <p:nvSpPr>
          <p:cNvPr id="12292" name="Rectangle 6"/>
          <p:cNvSpPr>
            <a:spLocks noChangeArrowheads="1"/>
          </p:cNvSpPr>
          <p:nvPr/>
        </p:nvSpPr>
        <p:spPr bwMode="auto">
          <a:xfrm>
            <a:off x="3168650" y="6477000"/>
            <a:ext cx="2743200" cy="2286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0"/>
            <a:ext cx="83058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Two (very different) data sets</a:t>
            </a:r>
            <a:endParaRPr lang="en-US" sz="2400" u="sng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2006: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Ferromagnetic target dephases muon ensemble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1.18 ppm statistical uncertainty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2007: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Quartz target forms 90% muonium, 10% free (</a:t>
            </a:r>
            <a:r>
              <a:rPr lang="en-US" sz="1600" dirty="0" err="1" smtClean="0">
                <a:solidFill>
                  <a:schemeClr val="tx2"/>
                </a:solidFill>
              </a:rPr>
              <a:t>precessing</a:t>
            </a:r>
            <a:r>
              <a:rPr lang="en-US" sz="1600" dirty="0" smtClean="0">
                <a:solidFill>
                  <a:schemeClr val="tx2"/>
                </a:solidFill>
              </a:rPr>
              <a:t>) muons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1.7 ppm statistical uncertainty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038600" y="2057400"/>
            <a:ext cx="457200" cy="2174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229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81CCCE-A16C-4169-B77F-F69AEF502E6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296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1143000" y="1447800"/>
            <a:ext cx="3014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Ferromagnetic Target, 2006</a:t>
            </a: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5410200" y="1447800"/>
            <a:ext cx="221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Quartz Target,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2800" smtClean="0"/>
              <a:t>Fits of raw waveforms using Templates</a:t>
            </a:r>
            <a:endParaRPr lang="en-US" sz="2400" smtClean="0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800600" y="3962400"/>
            <a:ext cx="3065463" cy="1952625"/>
            <a:chOff x="3781" y="738"/>
            <a:chExt cx="1931" cy="1230"/>
          </a:xfrm>
        </p:grpSpPr>
        <p:pic>
          <p:nvPicPr>
            <p:cNvPr id="133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3320" r="4448"/>
            <a:stretch>
              <a:fillRect/>
            </a:stretch>
          </p:blipFill>
          <p:spPr bwMode="auto">
            <a:xfrm>
              <a:off x="3781" y="738"/>
              <a:ext cx="1931" cy="1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329" name="Text Box 5"/>
            <p:cNvSpPr txBox="1">
              <a:spLocks noChangeArrowheads="1"/>
            </p:cNvSpPr>
            <p:nvPr/>
          </p:nvSpPr>
          <p:spPr bwMode="auto">
            <a:xfrm>
              <a:off x="4835" y="839"/>
              <a:ext cx="750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/>
                <a:t>A difficult fit</a:t>
              </a:r>
            </a:p>
          </p:txBody>
        </p:sp>
      </p:grp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 l="4169" t="11156" r="10458" b="4610"/>
          <a:stretch>
            <a:fillRect/>
          </a:stretch>
        </p:blipFill>
        <p:spPr bwMode="auto">
          <a:xfrm>
            <a:off x="2590800" y="838200"/>
            <a:ext cx="4191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800600" y="1143000"/>
            <a:ext cx="148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Normal Pulse</a:t>
            </a:r>
          </a:p>
        </p:txBody>
      </p: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1143000" y="3886200"/>
            <a:ext cx="2917825" cy="2051050"/>
            <a:chOff x="2072" y="676"/>
            <a:chExt cx="1838" cy="1292"/>
          </a:xfrm>
        </p:grpSpPr>
        <p:pic>
          <p:nvPicPr>
            <p:cNvPr id="1332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4169" t="11224" r="14125" b="1596"/>
            <a:stretch>
              <a:fillRect/>
            </a:stretch>
          </p:blipFill>
          <p:spPr bwMode="auto">
            <a:xfrm>
              <a:off x="2072" y="676"/>
              <a:ext cx="1787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7" name="Text Box 10"/>
            <p:cNvSpPr txBox="1">
              <a:spLocks noChangeArrowheads="1"/>
            </p:cNvSpPr>
            <p:nvPr/>
          </p:nvSpPr>
          <p:spPr bwMode="auto">
            <a:xfrm>
              <a:off x="2186" y="839"/>
              <a:ext cx="1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Two pulses close together</a:t>
              </a:r>
            </a:p>
          </p:txBody>
        </p:sp>
      </p:grp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3581400" y="3657600"/>
            <a:ext cx="685800" cy="381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2952750" y="731838"/>
            <a:ext cx="685800" cy="381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76200" y="609600"/>
            <a:ext cx="2438400" cy="692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 &gt;2 x 10</a:t>
            </a:r>
            <a:r>
              <a:rPr lang="en-US" b="1" baseline="30000" dirty="0">
                <a:solidFill>
                  <a:srgbClr val="FF0000"/>
                </a:solidFill>
              </a:rPr>
              <a:t>12</a:t>
            </a:r>
            <a:r>
              <a:rPr lang="en-US" b="1" dirty="0">
                <a:solidFill>
                  <a:srgbClr val="FF0000"/>
                </a:solidFill>
              </a:rPr>
              <a:t> / data set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 &gt;135 </a:t>
            </a:r>
            <a:r>
              <a:rPr lang="en-US" b="1" dirty="0" err="1">
                <a:solidFill>
                  <a:srgbClr val="FF0000"/>
                </a:solidFill>
              </a:rPr>
              <a:t>TBytes</a:t>
            </a:r>
            <a:r>
              <a:rPr lang="en-US" b="1" dirty="0">
                <a:solidFill>
                  <a:srgbClr val="FF0000"/>
                </a:solidFill>
              </a:rPr>
              <a:t> raw data</a:t>
            </a: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7391400" y="3733800"/>
            <a:ext cx="685800" cy="381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5715000" y="838200"/>
            <a:ext cx="1143000" cy="381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332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88B9F-F6C6-43C0-B581-DFD7AFAC277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325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8100"/>
            <a:ext cx="8128000" cy="1028700"/>
          </a:xfrm>
        </p:spPr>
        <p:txBody>
          <a:bodyPr/>
          <a:lstStyle/>
          <a:p>
            <a:pPr eaLnBrk="1" hangingPunct="1"/>
            <a:r>
              <a:rPr lang="en-US" sz="4000" smtClean="0"/>
              <a:t>Leading order pileup</a:t>
            </a:r>
            <a:endParaRPr lang="en-US" sz="2800" i="1" baseline="-25000" smtClean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5800" y="3352800"/>
            <a:ext cx="4495800" cy="3276600"/>
            <a:chOff x="2736" y="2016"/>
            <a:chExt cx="2832" cy="2098"/>
          </a:xfrm>
        </p:grpSpPr>
        <p:pic>
          <p:nvPicPr>
            <p:cNvPr id="15416" name="Picture 5" descr="DeadtimeCorrectionForRon"/>
            <p:cNvPicPr>
              <a:picLocks noChangeAspect="1" noChangeArrowheads="1"/>
            </p:cNvPicPr>
            <p:nvPr/>
          </p:nvPicPr>
          <p:blipFill>
            <a:blip r:embed="rId2" cstate="print"/>
            <a:srcRect t="7137" r="6451"/>
            <a:stretch>
              <a:fillRect/>
            </a:stretch>
          </p:blipFill>
          <p:spPr bwMode="auto">
            <a:xfrm>
              <a:off x="2736" y="2208"/>
              <a:ext cx="2832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17" name="Text Box 6"/>
            <p:cNvSpPr txBox="1">
              <a:spLocks noChangeArrowheads="1"/>
            </p:cNvSpPr>
            <p:nvPr/>
          </p:nvSpPr>
          <p:spPr bwMode="auto">
            <a:xfrm>
              <a:off x="3294" y="2016"/>
              <a:ext cx="200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00" tIns="45702" rIns="91400" bIns="45702">
              <a:spAutoFit/>
            </a:bodyPr>
            <a:lstStyle/>
            <a:p>
              <a:pPr algn="ctr"/>
              <a:r>
                <a:rPr lang="en-US" sz="2000" b="1"/>
                <a:t>Measured </a:t>
              </a:r>
              <a:r>
                <a:rPr lang="en-US" sz="2000" b="1">
                  <a:latin typeface="Symbol" pitchFamily="18" charset="2"/>
                </a:rPr>
                <a:t>t</a:t>
              </a:r>
              <a:r>
                <a:rPr lang="en-US" sz="2000" b="1"/>
                <a:t> vs. Deadtime</a:t>
              </a:r>
            </a:p>
          </p:txBody>
        </p:sp>
        <p:sp>
          <p:nvSpPr>
            <p:cNvPr id="15418" name="Text Box 7"/>
            <p:cNvSpPr txBox="1">
              <a:spLocks noChangeArrowheads="1"/>
            </p:cNvSpPr>
            <p:nvPr/>
          </p:nvSpPr>
          <p:spPr bwMode="auto">
            <a:xfrm>
              <a:off x="3329" y="2544"/>
              <a:ext cx="122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00" tIns="45702" rIns="91400" bIns="45702">
              <a:spAutoFit/>
            </a:bodyPr>
            <a:lstStyle/>
            <a:p>
              <a:pPr algn="ctr"/>
              <a:r>
                <a:rPr lang="en-US" sz="2000" b="1"/>
                <a:t>Raw</a:t>
              </a:r>
              <a:r>
                <a:rPr lang="en-US" sz="2000"/>
                <a:t> </a:t>
              </a:r>
              <a:r>
                <a:rPr lang="en-US" sz="2000" b="1"/>
                <a:t>Spectrum</a:t>
              </a:r>
            </a:p>
          </p:txBody>
        </p:sp>
        <p:sp>
          <p:nvSpPr>
            <p:cNvPr id="15419" name="Text Box 8"/>
            <p:cNvSpPr txBox="1">
              <a:spLocks noChangeArrowheads="1"/>
            </p:cNvSpPr>
            <p:nvPr/>
          </p:nvSpPr>
          <p:spPr bwMode="auto">
            <a:xfrm>
              <a:off x="4629" y="3024"/>
              <a:ext cx="872" cy="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00" tIns="45702" rIns="91400" bIns="45702"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Pileup </a:t>
              </a:r>
            </a:p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Corrected</a:t>
              </a:r>
            </a:p>
          </p:txBody>
        </p:sp>
      </p:grpSp>
      <p:sp>
        <p:nvSpPr>
          <p:cNvPr id="15365" name="AutoShape 9"/>
          <p:cNvSpPr>
            <a:spLocks noChangeArrowheads="1"/>
          </p:cNvSpPr>
          <p:nvPr/>
        </p:nvSpPr>
        <p:spPr bwMode="auto">
          <a:xfrm rot="1253386">
            <a:off x="1684338" y="1587500"/>
            <a:ext cx="1166812" cy="10429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1400" tIns="45702" rIns="91400" bIns="45702" anchor="ctr">
            <a:flatTx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 flipV="1">
            <a:off x="457200" y="2209800"/>
            <a:ext cx="17526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1905000"/>
            <a:ext cx="2590800" cy="1752600"/>
            <a:chOff x="912" y="1152"/>
            <a:chExt cx="1632" cy="1104"/>
          </a:xfrm>
        </p:grpSpPr>
        <p:sp>
          <p:nvSpPr>
            <p:cNvPr id="15414" name="Line 12"/>
            <p:cNvSpPr>
              <a:spLocks noChangeShapeType="1"/>
            </p:cNvSpPr>
            <p:nvPr/>
          </p:nvSpPr>
          <p:spPr bwMode="auto">
            <a:xfrm flipV="1">
              <a:off x="912" y="1488"/>
              <a:ext cx="1104" cy="768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5" name="Line 13"/>
            <p:cNvSpPr>
              <a:spLocks noChangeShapeType="1"/>
            </p:cNvSpPr>
            <p:nvPr/>
          </p:nvSpPr>
          <p:spPr bwMode="auto">
            <a:xfrm flipV="1">
              <a:off x="2208" y="1152"/>
              <a:ext cx="336" cy="24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8" name="Line 14"/>
          <p:cNvSpPr>
            <a:spLocks noChangeShapeType="1"/>
          </p:cNvSpPr>
          <p:nvPr/>
        </p:nvSpPr>
        <p:spPr bwMode="auto">
          <a:xfrm flipV="1">
            <a:off x="2667000" y="15240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9" name="Group 15"/>
          <p:cNvGrpSpPr>
            <a:grpSpLocks/>
          </p:cNvGrpSpPr>
          <p:nvPr/>
        </p:nvGrpSpPr>
        <p:grpSpPr bwMode="auto">
          <a:xfrm>
            <a:off x="3505200" y="2133600"/>
            <a:ext cx="914400" cy="1524000"/>
            <a:chOff x="768" y="2448"/>
            <a:chExt cx="576" cy="960"/>
          </a:xfrm>
        </p:grpSpPr>
        <p:sp>
          <p:nvSpPr>
            <p:cNvPr id="15402" name="Rectangle 16"/>
            <p:cNvSpPr>
              <a:spLocks noChangeArrowheads="1"/>
            </p:cNvSpPr>
            <p:nvPr/>
          </p:nvSpPr>
          <p:spPr bwMode="auto">
            <a:xfrm>
              <a:off x="768" y="3072"/>
              <a:ext cx="48" cy="33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Rectangle 17"/>
            <p:cNvSpPr>
              <a:spLocks noChangeArrowheads="1"/>
            </p:cNvSpPr>
            <p:nvPr/>
          </p:nvSpPr>
          <p:spPr bwMode="auto">
            <a:xfrm>
              <a:off x="816" y="3072"/>
              <a:ext cx="48" cy="33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Rectangle 18"/>
            <p:cNvSpPr>
              <a:spLocks noChangeArrowheads="1"/>
            </p:cNvSpPr>
            <p:nvPr/>
          </p:nvSpPr>
          <p:spPr bwMode="auto">
            <a:xfrm>
              <a:off x="864" y="2928"/>
              <a:ext cx="48" cy="480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Rectangle 19"/>
            <p:cNvSpPr>
              <a:spLocks noChangeArrowheads="1"/>
            </p:cNvSpPr>
            <p:nvPr/>
          </p:nvSpPr>
          <p:spPr bwMode="auto">
            <a:xfrm>
              <a:off x="912" y="2448"/>
              <a:ext cx="48" cy="960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Rectangle 20"/>
            <p:cNvSpPr>
              <a:spLocks noChangeArrowheads="1"/>
            </p:cNvSpPr>
            <p:nvPr/>
          </p:nvSpPr>
          <p:spPr bwMode="auto">
            <a:xfrm>
              <a:off x="960" y="2640"/>
              <a:ext cx="48" cy="768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Rectangle 21"/>
            <p:cNvSpPr>
              <a:spLocks noChangeArrowheads="1"/>
            </p:cNvSpPr>
            <p:nvPr/>
          </p:nvSpPr>
          <p:spPr bwMode="auto">
            <a:xfrm>
              <a:off x="1008" y="3024"/>
              <a:ext cx="48" cy="38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Rectangle 22"/>
            <p:cNvSpPr>
              <a:spLocks noChangeArrowheads="1"/>
            </p:cNvSpPr>
            <p:nvPr/>
          </p:nvSpPr>
          <p:spPr bwMode="auto">
            <a:xfrm>
              <a:off x="1056" y="3072"/>
              <a:ext cx="48" cy="33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Rectangle 23"/>
            <p:cNvSpPr>
              <a:spLocks noChangeArrowheads="1"/>
            </p:cNvSpPr>
            <p:nvPr/>
          </p:nvSpPr>
          <p:spPr bwMode="auto">
            <a:xfrm>
              <a:off x="1104" y="3072"/>
              <a:ext cx="48" cy="33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0" name="Rectangle 24"/>
            <p:cNvSpPr>
              <a:spLocks noChangeArrowheads="1"/>
            </p:cNvSpPr>
            <p:nvPr/>
          </p:nvSpPr>
          <p:spPr bwMode="auto">
            <a:xfrm>
              <a:off x="1152" y="3072"/>
              <a:ext cx="48" cy="33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" name="Rectangle 25"/>
            <p:cNvSpPr>
              <a:spLocks noChangeArrowheads="1"/>
            </p:cNvSpPr>
            <p:nvPr/>
          </p:nvSpPr>
          <p:spPr bwMode="auto">
            <a:xfrm>
              <a:off x="1200" y="3072"/>
              <a:ext cx="48" cy="33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Rectangle 26"/>
            <p:cNvSpPr>
              <a:spLocks noChangeArrowheads="1"/>
            </p:cNvSpPr>
            <p:nvPr/>
          </p:nvSpPr>
          <p:spPr bwMode="auto">
            <a:xfrm>
              <a:off x="1248" y="3072"/>
              <a:ext cx="48" cy="33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3" name="Rectangle 27"/>
            <p:cNvSpPr>
              <a:spLocks noChangeArrowheads="1"/>
            </p:cNvSpPr>
            <p:nvPr/>
          </p:nvSpPr>
          <p:spPr bwMode="auto">
            <a:xfrm>
              <a:off x="1296" y="3072"/>
              <a:ext cx="48" cy="33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657600" y="1447800"/>
            <a:ext cx="304800" cy="1600200"/>
            <a:chOff x="3072" y="864"/>
            <a:chExt cx="192" cy="1008"/>
          </a:xfrm>
        </p:grpSpPr>
        <p:sp>
          <p:nvSpPr>
            <p:cNvPr id="15398" name="Rectangle 29"/>
            <p:cNvSpPr>
              <a:spLocks noChangeArrowheads="1"/>
            </p:cNvSpPr>
            <p:nvPr/>
          </p:nvSpPr>
          <p:spPr bwMode="auto">
            <a:xfrm>
              <a:off x="3120" y="864"/>
              <a:ext cx="48" cy="432"/>
            </a:xfrm>
            <a:prstGeom prst="rect">
              <a:avLst/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Rectangle 30"/>
            <p:cNvSpPr>
              <a:spLocks noChangeArrowheads="1"/>
            </p:cNvSpPr>
            <p:nvPr/>
          </p:nvSpPr>
          <p:spPr bwMode="auto">
            <a:xfrm>
              <a:off x="3168" y="1200"/>
              <a:ext cx="48" cy="288"/>
            </a:xfrm>
            <a:prstGeom prst="rect">
              <a:avLst/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Rectangle 31"/>
            <p:cNvSpPr>
              <a:spLocks noChangeArrowheads="1"/>
            </p:cNvSpPr>
            <p:nvPr/>
          </p:nvSpPr>
          <p:spPr bwMode="auto">
            <a:xfrm>
              <a:off x="3072" y="1536"/>
              <a:ext cx="48" cy="240"/>
            </a:xfrm>
            <a:prstGeom prst="rect">
              <a:avLst/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Rectangle 32"/>
            <p:cNvSpPr>
              <a:spLocks noChangeArrowheads="1"/>
            </p:cNvSpPr>
            <p:nvPr/>
          </p:nvSpPr>
          <p:spPr bwMode="auto">
            <a:xfrm>
              <a:off x="3216" y="1680"/>
              <a:ext cx="48" cy="192"/>
            </a:xfrm>
            <a:prstGeom prst="rect">
              <a:avLst/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343400" y="2286000"/>
            <a:ext cx="990600" cy="1371600"/>
            <a:chOff x="3504" y="1392"/>
            <a:chExt cx="624" cy="864"/>
          </a:xfrm>
        </p:grpSpPr>
        <p:grpSp>
          <p:nvGrpSpPr>
            <p:cNvPr id="15384" name="Group 34"/>
            <p:cNvGrpSpPr>
              <a:grpSpLocks/>
            </p:cNvGrpSpPr>
            <p:nvPr/>
          </p:nvGrpSpPr>
          <p:grpSpPr bwMode="auto">
            <a:xfrm>
              <a:off x="3552" y="1392"/>
              <a:ext cx="576" cy="864"/>
              <a:chOff x="3744" y="1392"/>
              <a:chExt cx="576" cy="864"/>
            </a:xfrm>
          </p:grpSpPr>
          <p:sp>
            <p:nvSpPr>
              <p:cNvPr id="15386" name="Rectangle 35"/>
              <p:cNvSpPr>
                <a:spLocks noChangeArrowheads="1"/>
              </p:cNvSpPr>
              <p:nvPr/>
            </p:nvSpPr>
            <p:spPr bwMode="auto">
              <a:xfrm>
                <a:off x="3744" y="1920"/>
                <a:ext cx="48" cy="336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Rectangle 36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48" cy="336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Rectangle 37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48" cy="672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Rectangle 38"/>
              <p:cNvSpPr>
                <a:spLocks noChangeArrowheads="1"/>
              </p:cNvSpPr>
              <p:nvPr/>
            </p:nvSpPr>
            <p:spPr bwMode="auto">
              <a:xfrm>
                <a:off x="3888" y="1392"/>
                <a:ext cx="48" cy="864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Rectangle 39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48" cy="624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" name="Rectangle 40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48" cy="384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Rectangle 41"/>
              <p:cNvSpPr>
                <a:spLocks noChangeArrowheads="1"/>
              </p:cNvSpPr>
              <p:nvPr/>
            </p:nvSpPr>
            <p:spPr bwMode="auto">
              <a:xfrm>
                <a:off x="4032" y="1920"/>
                <a:ext cx="48" cy="336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Rectangle 42"/>
              <p:cNvSpPr>
                <a:spLocks noChangeArrowheads="1"/>
              </p:cNvSpPr>
              <p:nvPr/>
            </p:nvSpPr>
            <p:spPr bwMode="auto">
              <a:xfrm>
                <a:off x="4080" y="1920"/>
                <a:ext cx="48" cy="336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4" name="Rectangle 43"/>
              <p:cNvSpPr>
                <a:spLocks noChangeArrowheads="1"/>
              </p:cNvSpPr>
              <p:nvPr/>
            </p:nvSpPr>
            <p:spPr bwMode="auto">
              <a:xfrm>
                <a:off x="4128" y="1920"/>
                <a:ext cx="48" cy="336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5" name="Rectangle 44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48" cy="336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6" name="Rectangle 45"/>
              <p:cNvSpPr>
                <a:spLocks noChangeArrowheads="1"/>
              </p:cNvSpPr>
              <p:nvPr/>
            </p:nvSpPr>
            <p:spPr bwMode="auto">
              <a:xfrm>
                <a:off x="4224" y="1920"/>
                <a:ext cx="48" cy="336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7" name="Rectangle 46"/>
              <p:cNvSpPr>
                <a:spLocks noChangeArrowheads="1"/>
              </p:cNvSpPr>
              <p:nvPr/>
            </p:nvSpPr>
            <p:spPr bwMode="auto">
              <a:xfrm>
                <a:off x="4272" y="1920"/>
                <a:ext cx="48" cy="336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5" name="Rectangle 47"/>
            <p:cNvSpPr>
              <a:spLocks noChangeArrowheads="1"/>
            </p:cNvSpPr>
            <p:nvPr/>
          </p:nvSpPr>
          <p:spPr bwMode="auto">
            <a:xfrm>
              <a:off x="3504" y="1920"/>
              <a:ext cx="624" cy="336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5486400" y="1524000"/>
            <a:ext cx="3544888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Same probability</a:t>
            </a:r>
          </a:p>
          <a:p>
            <a:pPr>
              <a:buFontTx/>
              <a:buChar char="•"/>
            </a:pPr>
            <a:r>
              <a:rPr lang="en-US" sz="2400"/>
              <a:t>Statistically reconstruct </a:t>
            </a:r>
          </a:p>
          <a:p>
            <a:r>
              <a:rPr lang="en-US" sz="2400"/>
              <a:t>   pileup time distribution</a:t>
            </a:r>
          </a:p>
          <a:p>
            <a:pPr>
              <a:buFontTx/>
              <a:buChar char="•"/>
            </a:pPr>
            <a:r>
              <a:rPr lang="en-US" sz="2400"/>
              <a:t>Fit corrected distribution</a:t>
            </a:r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>
            <a:off x="4495800" y="19812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>
            <a:off x="4876800" y="19812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51"/>
          <p:cNvSpPr>
            <a:spLocks noChangeArrowheads="1"/>
          </p:cNvSpPr>
          <p:nvPr/>
        </p:nvSpPr>
        <p:spPr bwMode="auto">
          <a:xfrm>
            <a:off x="3352800" y="3257550"/>
            <a:ext cx="2047875" cy="428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152400" y="3581400"/>
            <a:ext cx="4360863" cy="3048000"/>
            <a:chOff x="0" y="2160"/>
            <a:chExt cx="2747" cy="1922"/>
          </a:xfrm>
        </p:grpSpPr>
        <p:pic>
          <p:nvPicPr>
            <p:cNvPr id="15379" name="Picture 53" descr="LifetimePileupForRonDT24ct"/>
            <p:cNvPicPr>
              <a:picLocks noChangeAspect="1" noChangeArrowheads="1"/>
            </p:cNvPicPr>
            <p:nvPr/>
          </p:nvPicPr>
          <p:blipFill>
            <a:blip r:embed="rId3" cstate="print"/>
            <a:srcRect t="4758" r="8064"/>
            <a:stretch>
              <a:fillRect/>
            </a:stretch>
          </p:blipFill>
          <p:spPr bwMode="auto">
            <a:xfrm>
              <a:off x="0" y="2160"/>
              <a:ext cx="2736" cy="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Text Box 54"/>
            <p:cNvSpPr txBox="1">
              <a:spLocks noChangeArrowheads="1"/>
            </p:cNvSpPr>
            <p:nvPr/>
          </p:nvSpPr>
          <p:spPr bwMode="auto">
            <a:xfrm>
              <a:off x="1607" y="3168"/>
              <a:ext cx="1057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00" tIns="45702" rIns="91400" bIns="45702"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Pileup Time </a:t>
              </a:r>
            </a:p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Distribution</a:t>
              </a:r>
            </a:p>
          </p:txBody>
        </p:sp>
        <p:sp>
          <p:nvSpPr>
            <p:cNvPr id="15381" name="Text Box 55"/>
            <p:cNvSpPr txBox="1">
              <a:spLocks noChangeArrowheads="1"/>
            </p:cNvSpPr>
            <p:nvPr/>
          </p:nvSpPr>
          <p:spPr bwMode="auto">
            <a:xfrm>
              <a:off x="1619" y="2256"/>
              <a:ext cx="112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00" tIns="45702" rIns="91400" bIns="45702">
              <a:spAutoFit/>
            </a:bodyPr>
            <a:lstStyle/>
            <a:p>
              <a:pPr algn="ctr"/>
              <a:r>
                <a:rPr lang="en-US" sz="2000" b="1"/>
                <a:t>Normal Time </a:t>
              </a:r>
            </a:p>
            <a:p>
              <a:pPr algn="ctr"/>
              <a:r>
                <a:rPr lang="en-US" sz="2000" b="1"/>
                <a:t>Distribution</a:t>
              </a:r>
            </a:p>
          </p:txBody>
        </p:sp>
        <p:sp>
          <p:nvSpPr>
            <p:cNvPr id="15382" name="Line 56"/>
            <p:cNvSpPr>
              <a:spLocks noChangeShapeType="1"/>
            </p:cNvSpPr>
            <p:nvPr/>
          </p:nvSpPr>
          <p:spPr bwMode="auto">
            <a:xfrm flipH="1">
              <a:off x="1200" y="3360"/>
              <a:ext cx="432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Line 57"/>
            <p:cNvSpPr>
              <a:spLocks noChangeShapeType="1"/>
            </p:cNvSpPr>
            <p:nvPr/>
          </p:nvSpPr>
          <p:spPr bwMode="auto">
            <a:xfrm flipH="1">
              <a:off x="1200" y="2448"/>
              <a:ext cx="432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Slide Number Placeholder 5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EE5CCE-70C0-40E1-B382-D7456B69E75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378" name="Footer Placeholder 5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9" grpId="0" animBg="1"/>
      <p:bldP spid="256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Pileup to sub-ppm requires higher-order terms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676275"/>
            <a:ext cx="8255000" cy="11525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000" smtClean="0"/>
              <a:t>12 ns deadtime, pileup has a 5 x 10</a:t>
            </a:r>
            <a:r>
              <a:rPr lang="en-US" sz="2000" baseline="30000" smtClean="0"/>
              <a:t>-4</a:t>
            </a:r>
            <a:r>
              <a:rPr lang="en-US" sz="2000" smtClean="0"/>
              <a:t> probability at our rates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Proof of procedure validated with detailed Monte Carlo simulation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600" smtClean="0"/>
              <a:t>Over 10</a:t>
            </a:r>
            <a:r>
              <a:rPr lang="en-US" sz="1600" baseline="30000" smtClean="0"/>
              <a:t>12</a:t>
            </a:r>
            <a:r>
              <a:rPr lang="en-US" sz="1600" smtClean="0"/>
              <a:t> MC events generated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708025" y="1828800"/>
            <a:ext cx="7902575" cy="4830763"/>
            <a:chOff x="446" y="1152"/>
            <a:chExt cx="4978" cy="3043"/>
          </a:xfrm>
        </p:grpSpPr>
        <p:grpSp>
          <p:nvGrpSpPr>
            <p:cNvPr id="16394" name="Group 5"/>
            <p:cNvGrpSpPr>
              <a:grpSpLocks/>
            </p:cNvGrpSpPr>
            <p:nvPr/>
          </p:nvGrpSpPr>
          <p:grpSpPr bwMode="auto">
            <a:xfrm>
              <a:off x="1089" y="2510"/>
              <a:ext cx="3418" cy="1685"/>
              <a:chOff x="1089" y="2510"/>
              <a:chExt cx="3418" cy="1685"/>
            </a:xfrm>
          </p:grpSpPr>
          <p:pic>
            <p:nvPicPr>
              <p:cNvPr id="16400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410" t="28571" r="12820" b="8447"/>
              <a:stretch>
                <a:fillRect/>
              </a:stretch>
            </p:blipFill>
            <p:spPr bwMode="auto">
              <a:xfrm>
                <a:off x="1440" y="2510"/>
                <a:ext cx="3024" cy="16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6401" name="Line 7"/>
              <p:cNvSpPr>
                <a:spLocks noChangeShapeType="1"/>
              </p:cNvSpPr>
              <p:nvPr/>
            </p:nvSpPr>
            <p:spPr bwMode="auto">
              <a:xfrm flipV="1">
                <a:off x="1804" y="2914"/>
                <a:ext cx="0" cy="65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lg" len="lg"/>
                <a:tailEnd type="triangle" w="lg" len="lg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02" name="Line 8"/>
              <p:cNvSpPr>
                <a:spLocks noChangeShapeType="1"/>
              </p:cNvSpPr>
              <p:nvPr/>
            </p:nvSpPr>
            <p:spPr bwMode="auto">
              <a:xfrm rot="16200000" flipV="1">
                <a:off x="2924" y="2573"/>
                <a:ext cx="14" cy="2409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 type="triangle" w="lg" len="lg"/>
                <a:tailEnd type="triangle" w="lg" len="lg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03" name="Text Box 9"/>
              <p:cNvSpPr txBox="1">
                <a:spLocks noChangeArrowheads="1"/>
              </p:cNvSpPr>
              <p:nvPr/>
            </p:nvSpPr>
            <p:spPr bwMode="auto">
              <a:xfrm>
                <a:off x="1834" y="3096"/>
                <a:ext cx="624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1 ppm</a:t>
                </a:r>
              </a:p>
            </p:txBody>
          </p:sp>
          <p:sp>
            <p:nvSpPr>
              <p:cNvPr id="16404" name="Text Box 10"/>
              <p:cNvSpPr txBox="1">
                <a:spLocks noChangeArrowheads="1"/>
              </p:cNvSpPr>
              <p:nvPr/>
            </p:nvSpPr>
            <p:spPr bwMode="auto">
              <a:xfrm>
                <a:off x="2199" y="3610"/>
                <a:ext cx="168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2"/>
                    </a:solidFill>
                  </a:rPr>
                  <a:t>150 ns deadtime range</a:t>
                </a:r>
              </a:p>
            </p:txBody>
          </p:sp>
          <p:sp>
            <p:nvSpPr>
              <p:cNvPr id="16405" name="Rectangle 11"/>
              <p:cNvSpPr>
                <a:spLocks noChangeArrowheads="1"/>
              </p:cNvSpPr>
              <p:nvPr/>
            </p:nvSpPr>
            <p:spPr bwMode="auto">
              <a:xfrm>
                <a:off x="3067" y="4051"/>
                <a:ext cx="14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eaLnBrk="0" hangingPunct="0"/>
                <a:r>
                  <a:rPr lang="en-US" sz="1600" b="1"/>
                  <a:t>Artificial Deadtime (ct)</a:t>
                </a:r>
              </a:p>
            </p:txBody>
          </p:sp>
          <p:sp>
            <p:nvSpPr>
              <p:cNvPr id="16406" name="Text Box 12"/>
              <p:cNvSpPr txBox="1">
                <a:spLocks noChangeArrowheads="1"/>
              </p:cNvSpPr>
              <p:nvPr/>
            </p:nvSpPr>
            <p:spPr bwMode="auto">
              <a:xfrm>
                <a:off x="1089" y="2832"/>
                <a:ext cx="720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/>
                  <a:t>R (ppm)</a:t>
                </a:r>
              </a:p>
            </p:txBody>
          </p:sp>
        </p:grpSp>
        <p:pic>
          <p:nvPicPr>
            <p:cNvPr id="1639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t="10371" r="4221"/>
            <a:stretch>
              <a:fillRect/>
            </a:stretch>
          </p:blipFill>
          <p:spPr bwMode="auto">
            <a:xfrm>
              <a:off x="446" y="1216"/>
              <a:ext cx="4834" cy="29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396" name="Rectangle 14"/>
            <p:cNvSpPr>
              <a:spLocks noChangeArrowheads="1"/>
            </p:cNvSpPr>
            <p:nvPr/>
          </p:nvSpPr>
          <p:spPr bwMode="auto">
            <a:xfrm>
              <a:off x="4560" y="115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97" name="Rectangle 15"/>
            <p:cNvSpPr>
              <a:spLocks noChangeArrowheads="1"/>
            </p:cNvSpPr>
            <p:nvPr/>
          </p:nvSpPr>
          <p:spPr bwMode="auto">
            <a:xfrm>
              <a:off x="4908" y="1272"/>
              <a:ext cx="516" cy="270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98" name="Rectangle 16"/>
            <p:cNvSpPr>
              <a:spLocks noChangeArrowheads="1"/>
            </p:cNvSpPr>
            <p:nvPr/>
          </p:nvSpPr>
          <p:spPr bwMode="auto">
            <a:xfrm>
              <a:off x="4560" y="187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6399" name="Rectangle 17"/>
            <p:cNvSpPr>
              <a:spLocks noChangeArrowheads="1"/>
            </p:cNvSpPr>
            <p:nvPr/>
          </p:nvSpPr>
          <p:spPr bwMode="auto">
            <a:xfrm>
              <a:off x="4512" y="1200"/>
              <a:ext cx="768" cy="177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16389" name="AutoShape 18"/>
          <p:cNvSpPr>
            <a:spLocks/>
          </p:cNvSpPr>
          <p:nvPr/>
        </p:nvSpPr>
        <p:spPr bwMode="auto">
          <a:xfrm>
            <a:off x="7010400" y="2209800"/>
            <a:ext cx="523875" cy="2362200"/>
          </a:xfrm>
          <a:prstGeom prst="rightBrace">
            <a:avLst>
              <a:gd name="adj1" fmla="val 37576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390" name="Text Box 19"/>
          <p:cNvSpPr txBox="1">
            <a:spLocks noChangeArrowheads="1"/>
          </p:cNvSpPr>
          <p:nvPr/>
        </p:nvSpPr>
        <p:spPr bwMode="auto">
          <a:xfrm>
            <a:off x="7629525" y="2838450"/>
            <a:ext cx="13716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Pileup terms at different orders …</a:t>
            </a:r>
          </a:p>
        </p:txBody>
      </p:sp>
      <p:sp>
        <p:nvSpPr>
          <p:cNvPr id="16391" name="Text Box 20"/>
          <p:cNvSpPr txBox="1">
            <a:spLocks noChangeArrowheads="1"/>
          </p:cNvSpPr>
          <p:nvPr/>
        </p:nvSpPr>
        <p:spPr bwMode="auto">
          <a:xfrm rot="883627">
            <a:off x="2181225" y="2466975"/>
            <a:ext cx="16764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uncorrected</a:t>
            </a:r>
          </a:p>
        </p:txBody>
      </p:sp>
      <p:sp>
        <p:nvSpPr>
          <p:cNvPr id="16392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5FC552-E145-460F-97FD-DEB41A6BE06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393" name="Footer Placeholder 2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M. Webber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3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</TotalTime>
  <Words>918</Words>
  <Application>Microsoft Office PowerPoint</Application>
  <PresentationFormat>On-screen Show (4:3)</PresentationFormat>
  <Paragraphs>198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Equation</vt:lpstr>
      <vt:lpstr>Photo Editor Photo</vt:lpstr>
      <vt:lpstr>Slide 1</vt:lpstr>
      <vt:lpstr>Motivation</vt:lpstr>
      <vt:lpstr>The Fermi constant is related to the  electroweak gauge coupling g by</vt:lpstr>
      <vt:lpstr>Slide 4</vt:lpstr>
      <vt:lpstr>170 scintillator tile pairs readout using 450 MHz waveform digitizers.</vt:lpstr>
      <vt:lpstr>MuLan collected two datasets, each containing 1012 muon decays.</vt:lpstr>
      <vt:lpstr>Fits of raw waveforms using Templates</vt:lpstr>
      <vt:lpstr>Leading order pileup</vt:lpstr>
      <vt:lpstr>Pileup to sub-ppm requires higher-order terms</vt:lpstr>
      <vt:lpstr>Lifetime vs artificially imposed deadtime window is an important diagnostic</vt:lpstr>
      <vt:lpstr>2006: Fit of 30,000 AK-3 pileup-corrected runs</vt:lpstr>
      <vt:lpstr>2007: Quartz data fits well as a simple sum, exploiting the symmetry of the detector. The mSR remnants vanish.</vt:lpstr>
      <vt:lpstr>MuLan Systematic Uncertainties (preliminary)</vt:lpstr>
      <vt:lpstr>New MuLan Result Lifetime value final, preliminary error will decrease</vt:lpstr>
      <vt:lpstr>Slide 15</vt:lpstr>
      <vt:lpstr>Slide 16</vt:lpstr>
      <vt:lpstr>MuLan measured the muon lifetime to ppm-level precision.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dwebber</dc:creator>
  <cp:lastModifiedBy>Dave</cp:lastModifiedBy>
  <cp:revision>78</cp:revision>
  <cp:lastPrinted>1601-01-01T00:00:00Z</cp:lastPrinted>
  <dcterms:created xsi:type="dcterms:W3CDTF">2010-03-02T19:45:15Z</dcterms:created>
  <dcterms:modified xsi:type="dcterms:W3CDTF">2010-05-13T21:51:37Z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