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Microsoft_Equation5.bin" ContentType="application/vnd.openxmlformats-officedocument.oleObject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Default Extension="wmf" ContentType="image/x-wmf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notesSlides/notesSlide34.xml" ContentType="application/vnd.openxmlformats-officedocument.presentationml.notesSlide+xml"/>
  <Override PartName="/ppt/embeddings/Microsoft_Equation13.bin" ContentType="application/vnd.openxmlformats-officedocument.oleObject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embeddings/Microsoft_Equation17.bin" ContentType="application/vnd.openxmlformats-officedocument.oleObject"/>
  <Override PartName="/ppt/embeddings/Microsoft_Equation22.bin" ContentType="application/vnd.openxmlformats-officedocument.oleObject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embeddings/Microsoft_Equation14.bin" ContentType="application/vnd.openxmlformats-officedocument.oleObject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embeddings/Microsoft_Equation18.bin" ContentType="application/vnd.openxmlformats-officedocument.oleObject"/>
  <Override PartName="/ppt/notesSlides/notesSlide11.xml" ContentType="application/vnd.openxmlformats-officedocument.presentationml.notesSlide+xml"/>
  <Override PartName="/ppt/embeddings/Microsoft_Equation23.bin" ContentType="application/vnd.openxmlformats-officedocument.oleObject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Default Extension="rels" ContentType="application/vnd.openxmlformats-package.relationships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embeddings/Microsoft_Equation15.bin" ContentType="application/vnd.openxmlformats-officedocument.oleObject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Microsoft_Equation20.bin" ContentType="application/vnd.openxmlformats-officedocument.oleObject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embeddings/Microsoft_Equation4.bin" ContentType="application/vnd.openxmlformats-officedocument.oleObject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notesSlides/notesSlide43.xml" ContentType="application/vnd.openxmlformats-officedocument.presentationml.notesSlide+xml"/>
  <Override PartName="/ppt/embeddings/Microsoft_Equation19.bin" ContentType="application/vnd.openxmlformats-officedocument.oleObject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embeddings/Microsoft_Equation24.bin" ContentType="application/vnd.openxmlformats-officedocument.oleObject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embeddings/Microsoft_Equation12.bin" ContentType="application/vnd.openxmlformats-officedocument.oleObject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notesSlides/notesSlide40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16.bin" ContentType="application/vnd.openxmlformats-officedocument.oleObject"/>
  <Override PartName="/ppt/notesSlides/notesSlide39.xml" ContentType="application/vnd.openxmlformats-officedocument.presentationml.notesSlide+xml"/>
  <Default Extension="png" ContentType="image/png"/>
  <Override PartName="/ppt/embeddings/Microsoft_Equation21.bin" ContentType="application/vnd.openxmlformats-officedocument.oleObject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454" r:id="rId2"/>
    <p:sldId id="433" r:id="rId3"/>
    <p:sldId id="375" r:id="rId4"/>
    <p:sldId id="437" r:id="rId5"/>
    <p:sldId id="436" r:id="rId6"/>
    <p:sldId id="456" r:id="rId7"/>
    <p:sldId id="455" r:id="rId8"/>
    <p:sldId id="457" r:id="rId9"/>
    <p:sldId id="459" r:id="rId10"/>
    <p:sldId id="458" r:id="rId11"/>
    <p:sldId id="438" r:id="rId12"/>
    <p:sldId id="460" r:id="rId13"/>
    <p:sldId id="453" r:id="rId14"/>
    <p:sldId id="439" r:id="rId15"/>
    <p:sldId id="441" r:id="rId16"/>
    <p:sldId id="440" r:id="rId17"/>
    <p:sldId id="358" r:id="rId18"/>
    <p:sldId id="461" r:id="rId19"/>
    <p:sldId id="442" r:id="rId20"/>
    <p:sldId id="443" r:id="rId21"/>
    <p:sldId id="444" r:id="rId22"/>
    <p:sldId id="467" r:id="rId23"/>
    <p:sldId id="445" r:id="rId24"/>
    <p:sldId id="446" r:id="rId25"/>
    <p:sldId id="464" r:id="rId26"/>
    <p:sldId id="429" r:id="rId27"/>
    <p:sldId id="366" r:id="rId28"/>
    <p:sldId id="463" r:id="rId29"/>
    <p:sldId id="462" r:id="rId30"/>
    <p:sldId id="450" r:id="rId31"/>
    <p:sldId id="329" r:id="rId32"/>
    <p:sldId id="377" r:id="rId33"/>
    <p:sldId id="401" r:id="rId34"/>
    <p:sldId id="420" r:id="rId35"/>
    <p:sldId id="424" r:id="rId36"/>
    <p:sldId id="426" r:id="rId37"/>
    <p:sldId id="428" r:id="rId38"/>
    <p:sldId id="293" r:id="rId39"/>
    <p:sldId id="376" r:id="rId40"/>
    <p:sldId id="342" r:id="rId41"/>
    <p:sldId id="264" r:id="rId42"/>
    <p:sldId id="268" r:id="rId43"/>
    <p:sldId id="379" r:id="rId44"/>
    <p:sldId id="396" r:id="rId45"/>
    <p:sldId id="469" r:id="rId46"/>
    <p:sldId id="468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085AE"/>
    <a:srgbClr val="6085CF"/>
    <a:srgbClr val="6085BA"/>
    <a:srgbClr val="607EBA"/>
    <a:srgbClr val="6995A3"/>
    <a:srgbClr val="586FE3"/>
    <a:srgbClr val="453E55"/>
    <a:srgbClr val="E9E9E9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34580" autoAdjust="0"/>
    <p:restoredTop sz="80797" autoAdjust="0"/>
  </p:normalViewPr>
  <p:slideViewPr>
    <p:cSldViewPr>
      <p:cViewPr>
        <p:scale>
          <a:sx n="100" d="100"/>
          <a:sy n="100" d="100"/>
        </p:scale>
        <p:origin x="-23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896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Relationship Id="rId2" Type="http://schemas.openxmlformats.org/officeDocument/2006/relationships/image" Target="../media/image15.pict"/><Relationship Id="rId3" Type="http://schemas.openxmlformats.org/officeDocument/2006/relationships/image" Target="../media/image16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ict"/><Relationship Id="rId4" Type="http://schemas.openxmlformats.org/officeDocument/2006/relationships/image" Target="../media/image43.pict"/><Relationship Id="rId1" Type="http://schemas.openxmlformats.org/officeDocument/2006/relationships/image" Target="../media/image40.pict"/><Relationship Id="rId2" Type="http://schemas.openxmlformats.org/officeDocument/2006/relationships/image" Target="../media/image41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ict"/><Relationship Id="rId4" Type="http://schemas.openxmlformats.org/officeDocument/2006/relationships/image" Target="../media/image58.pict"/><Relationship Id="rId5" Type="http://schemas.openxmlformats.org/officeDocument/2006/relationships/image" Target="../media/image59.pict"/><Relationship Id="rId6" Type="http://schemas.openxmlformats.org/officeDocument/2006/relationships/image" Target="../media/image60.pict"/><Relationship Id="rId7" Type="http://schemas.openxmlformats.org/officeDocument/2006/relationships/image" Target="../media/image61.pict"/><Relationship Id="rId1" Type="http://schemas.openxmlformats.org/officeDocument/2006/relationships/image" Target="../media/image14.pict"/><Relationship Id="rId2" Type="http://schemas.openxmlformats.org/officeDocument/2006/relationships/image" Target="../media/image15.pict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ict"/><Relationship Id="rId4" Type="http://schemas.openxmlformats.org/officeDocument/2006/relationships/image" Target="../media/image58.pict"/><Relationship Id="rId5" Type="http://schemas.openxmlformats.org/officeDocument/2006/relationships/image" Target="../media/image59.pict"/><Relationship Id="rId6" Type="http://schemas.openxmlformats.org/officeDocument/2006/relationships/image" Target="../media/image60.pict"/><Relationship Id="rId7" Type="http://schemas.openxmlformats.org/officeDocument/2006/relationships/image" Target="../media/image61.pict"/><Relationship Id="rId1" Type="http://schemas.openxmlformats.org/officeDocument/2006/relationships/image" Target="../media/image14.pict"/><Relationship Id="rId2" Type="http://schemas.openxmlformats.org/officeDocument/2006/relationships/image" Target="../media/image15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ict"/><Relationship Id="rId2" Type="http://schemas.openxmlformats.org/officeDocument/2006/relationships/image" Target="../media/image66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CA967E-3357-054C-8109-3E69070C86C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63B80-14B0-8B42-9FF2-BB5144484425}" type="slidenum">
              <a:rPr lang="en-US"/>
              <a:pPr/>
              <a:t>1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C81DD-3FE5-944E-926F-BE7E391A8A94}" type="slidenum">
              <a:rPr lang="en-US"/>
              <a:pPr/>
              <a:t>10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537AF-BF99-974E-A90F-A243CCC356BA}" type="slidenum">
              <a:rPr lang="en-US"/>
              <a:pPr/>
              <a:t>11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63344-13DE-CA42-89F5-CEA292EFCFE1}" type="slidenum">
              <a:rPr lang="en-US"/>
              <a:pPr/>
              <a:t>12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dirty="0" smtClean="0"/>
              <a:t> If </a:t>
            </a:r>
            <a:r>
              <a:rPr lang="en-US" dirty="0" err="1" smtClean="0"/>
              <a:t>SNRs</a:t>
            </a:r>
            <a:r>
              <a:rPr lang="en-US" dirty="0" smtClean="0"/>
              <a:t> are indeed the sources of </a:t>
            </a:r>
            <a:r>
              <a:rPr lang="en-US" dirty="0" err="1" smtClean="0"/>
              <a:t>CRs</a:t>
            </a:r>
            <a:r>
              <a:rPr lang="en-US" dirty="0" smtClean="0"/>
              <a:t>, they should emit </a:t>
            </a:r>
            <a:r>
              <a:rPr lang="en-US" dirty="0" err="1" smtClean="0"/>
              <a:t>GeV</a:t>
            </a:r>
            <a:r>
              <a:rPr lang="en-US" dirty="0" smtClean="0"/>
              <a:t> –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gammma</a:t>
            </a:r>
            <a:r>
              <a:rPr lang="en-US" dirty="0" smtClean="0"/>
              <a:t> rays</a:t>
            </a:r>
          </a:p>
          <a:p>
            <a:pPr>
              <a:buFontTx/>
              <a:buChar char="-"/>
            </a:pPr>
            <a:r>
              <a:rPr lang="en-US" baseline="0" dirty="0" smtClean="0"/>
              <a:t> from radio &amp; X-ray observations we know that </a:t>
            </a:r>
            <a:r>
              <a:rPr lang="en-US" baseline="0" dirty="0" err="1" smtClean="0"/>
              <a:t>SNRs</a:t>
            </a:r>
            <a:r>
              <a:rPr lang="en-US" baseline="0" dirty="0" smtClean="0"/>
              <a:t> accelerate electrons in shocks</a:t>
            </a:r>
          </a:p>
          <a:p>
            <a:pPr>
              <a:buFontTx/>
              <a:buChar char="-"/>
            </a:pPr>
            <a:r>
              <a:rPr lang="en-US" baseline="0" dirty="0" smtClean="0"/>
              <a:t> X-ray emission from shells of several </a:t>
            </a:r>
            <a:r>
              <a:rPr lang="en-US" baseline="0" dirty="0" err="1" smtClean="0"/>
              <a:t>SNRs</a:t>
            </a:r>
            <a:r>
              <a:rPr lang="en-US" baseline="0" dirty="0" smtClean="0"/>
              <a:t> (SN 1006), -&gt; 100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electrons, cannot travel far</a:t>
            </a:r>
          </a:p>
          <a:p>
            <a:pPr>
              <a:buFontTx/>
              <a:buNone/>
            </a:pPr>
            <a:r>
              <a:rPr lang="en-US" baseline="0" dirty="0" smtClean="0"/>
              <a:t> 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therefore accelerated in shells – shocks</a:t>
            </a:r>
          </a:p>
          <a:p>
            <a:pPr>
              <a:buFontTx/>
              <a:buNone/>
            </a:pPr>
            <a:r>
              <a:rPr lang="en-US" baseline="0" dirty="0" smtClean="0">
                <a:sym typeface="Wingdings"/>
              </a:rPr>
              <a:t>- Correlation studies of </a:t>
            </a:r>
            <a:r>
              <a:rPr lang="en-US" baseline="0" dirty="0" err="1" smtClean="0">
                <a:sym typeface="Wingdings"/>
              </a:rPr>
              <a:t>TeV</a:t>
            </a:r>
            <a:r>
              <a:rPr lang="en-US" baseline="0" dirty="0" smtClean="0">
                <a:sym typeface="Wingdings"/>
              </a:rPr>
              <a:t> emission with X-rays might provide important clues about </a:t>
            </a:r>
          </a:p>
          <a:p>
            <a:pPr>
              <a:buFontTx/>
              <a:buNone/>
            </a:pPr>
            <a:r>
              <a:rPr lang="en-US" baseline="0" dirty="0" smtClean="0">
                <a:sym typeface="Wingdings"/>
              </a:rPr>
              <a:t>   CR acceleration (</a:t>
            </a:r>
            <a:r>
              <a:rPr lang="en-US" baseline="0" dirty="0" err="1" smtClean="0">
                <a:sym typeface="Wingdings"/>
              </a:rPr>
              <a:t>prototons</a:t>
            </a:r>
            <a:r>
              <a:rPr lang="en-US" baseline="0" dirty="0" smtClean="0">
                <a:sym typeface="Wingdings"/>
              </a:rPr>
              <a:t>) – at angular scale of 0.01 degrees (factor of 10 off current instruments)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Study of </a:t>
            </a:r>
            <a:r>
              <a:rPr lang="en-US" baseline="0" dirty="0" err="1" smtClean="0">
                <a:sym typeface="Wingdings"/>
              </a:rPr>
              <a:t>e/p</a:t>
            </a:r>
            <a:r>
              <a:rPr lang="en-US" baseline="0" dirty="0" smtClean="0">
                <a:sym typeface="Wingdings"/>
              </a:rPr>
              <a:t> ratio</a:t>
            </a:r>
          </a:p>
          <a:p>
            <a:pPr>
              <a:buFontTx/>
              <a:buChar char="-"/>
            </a:pPr>
            <a:r>
              <a:rPr lang="en-US" dirty="0" smtClean="0">
                <a:sym typeface="Wingdings"/>
              </a:rPr>
              <a:t>- diffusive shock acceleration predicts a spectrum of </a:t>
            </a:r>
            <a:r>
              <a:rPr lang="en-US" dirty="0" err="1" smtClean="0">
                <a:sym typeface="Wingdings"/>
              </a:rPr>
              <a:t>ddN/dE</a:t>
            </a:r>
            <a:r>
              <a:rPr lang="en-US" dirty="0" smtClean="0">
                <a:sym typeface="Wingdings"/>
              </a:rPr>
              <a:t> ~ E-2.2</a:t>
            </a:r>
          </a:p>
          <a:p>
            <a:r>
              <a:rPr lang="en-US" dirty="0" smtClean="0">
                <a:sym typeface="Wingdings"/>
              </a:rPr>
              <a:t>    -&gt; importance of Fermi spectrum (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) +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 spectrum!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if </a:t>
            </a:r>
            <a:r>
              <a:rPr lang="en-US" dirty="0" err="1" smtClean="0">
                <a:sym typeface="Wingdings"/>
              </a:rPr>
              <a:t>SNRs</a:t>
            </a:r>
            <a:r>
              <a:rPr lang="en-US" dirty="0" smtClean="0">
                <a:sym typeface="Wingdings"/>
              </a:rPr>
              <a:t> are the sources of </a:t>
            </a:r>
            <a:r>
              <a:rPr lang="en-US" dirty="0" err="1" smtClean="0">
                <a:sym typeface="Wingdings"/>
              </a:rPr>
              <a:t>CRs</a:t>
            </a:r>
            <a:r>
              <a:rPr lang="en-US" dirty="0" smtClean="0">
                <a:sym typeface="Wingdings"/>
              </a:rPr>
              <a:t> up to 10**15 </a:t>
            </a:r>
            <a:r>
              <a:rPr lang="en-US" dirty="0" err="1" smtClean="0">
                <a:sym typeface="Wingdings"/>
              </a:rPr>
              <a:t>eV</a:t>
            </a:r>
            <a:r>
              <a:rPr lang="en-US" dirty="0" smtClean="0">
                <a:sym typeface="Wingdings"/>
              </a:rPr>
              <a:t>, they should emit </a:t>
            </a:r>
          </a:p>
          <a:p>
            <a:r>
              <a:rPr lang="en-US" dirty="0" smtClean="0">
                <a:sym typeface="Wingdings"/>
              </a:rPr>
              <a:t>       gamma rays of 100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 and beyond!  (200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)!</a:t>
            </a:r>
          </a:p>
          <a:p>
            <a:r>
              <a:rPr lang="en-US" baseline="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Need to study </a:t>
            </a:r>
            <a:r>
              <a:rPr lang="en-US" dirty="0" err="1" smtClean="0">
                <a:sym typeface="Wingdings"/>
              </a:rPr>
              <a:t>SNRs</a:t>
            </a:r>
            <a:r>
              <a:rPr lang="en-US" dirty="0" smtClean="0">
                <a:sym typeface="Wingdings"/>
              </a:rPr>
              <a:t> in bulk, to determine how efficient diffusive shocks are to accelerate </a:t>
            </a:r>
            <a:r>
              <a:rPr lang="en-US" dirty="0" err="1" smtClean="0">
                <a:sym typeface="Wingdings"/>
              </a:rPr>
              <a:t>CRs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need to study either many </a:t>
            </a:r>
            <a:r>
              <a:rPr lang="en-US" dirty="0" err="1" smtClean="0">
                <a:sym typeface="Wingdings"/>
              </a:rPr>
              <a:t>SNRs</a:t>
            </a:r>
            <a:r>
              <a:rPr lang="en-US" dirty="0" smtClean="0">
                <a:sym typeface="Wingdings"/>
              </a:rPr>
              <a:t> or their collective effects (starburst galaxies)!</a:t>
            </a:r>
            <a:endParaRPr lang="en-US" baseline="0" dirty="0" smtClean="0">
              <a:sym typeface="Wingdings"/>
            </a:endParaRPr>
          </a:p>
          <a:p>
            <a:pPr>
              <a:buFontTx/>
              <a:buNone/>
            </a:pPr>
            <a:endParaRPr lang="en-US" baseline="0" dirty="0" smtClean="0">
              <a:sym typeface="Wingdings"/>
            </a:endParaRPr>
          </a:p>
          <a:p>
            <a:pPr>
              <a:buFontTx/>
              <a:buNone/>
            </a:pPr>
            <a:endParaRPr lang="en-US" baseline="0" dirty="0" smtClean="0">
              <a:sym typeface="Wingdings"/>
            </a:endParaRPr>
          </a:p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080D8-CDD1-5B44-B1B3-2F35B457C65F}" type="slidenum">
              <a:rPr lang="en-US"/>
              <a:pPr/>
              <a:t>13</a:t>
            </a:fld>
            <a:endParaRPr lang="en-US"/>
          </a:p>
        </p:txBody>
      </p:sp>
      <p:sp>
        <p:nvSpPr>
          <p:cNvPr id="441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dirty="0" smtClean="0"/>
              <a:t>Efficient CR accelerators might be found in young </a:t>
            </a:r>
            <a:r>
              <a:rPr lang="en-US" dirty="0" err="1" smtClean="0"/>
              <a:t>SNRs</a:t>
            </a:r>
            <a:r>
              <a:rPr lang="en-US" dirty="0" smtClean="0"/>
              <a:t> with high shock velocities (therefore significant magnetic field amplification)</a:t>
            </a:r>
          </a:p>
          <a:p>
            <a:pPr>
              <a:buFontTx/>
              <a:buChar char="-"/>
            </a:pPr>
            <a:r>
              <a:rPr lang="en-US" dirty="0" smtClean="0"/>
              <a:t> RX J1713.7-3946 parameters:  age ~ 1600 yrs, </a:t>
            </a:r>
            <a:r>
              <a:rPr lang="en-US" dirty="0" err="1" smtClean="0"/>
              <a:t>d</a:t>
            </a:r>
            <a:r>
              <a:rPr lang="en-US" dirty="0" smtClean="0"/>
              <a:t> ~ 1 </a:t>
            </a:r>
            <a:r>
              <a:rPr lang="en-US" dirty="0" err="1" smtClean="0"/>
              <a:t>kpc</a:t>
            </a:r>
            <a:r>
              <a:rPr lang="en-US" dirty="0" smtClean="0"/>
              <a:t>,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Rshock</a:t>
            </a:r>
            <a:r>
              <a:rPr lang="en-US" dirty="0" smtClean="0"/>
              <a:t> ~ 8.7 pc, core collapse SN, </a:t>
            </a:r>
            <a:r>
              <a:rPr lang="en-US" dirty="0" err="1" smtClean="0"/>
              <a:t>Bampl</a:t>
            </a:r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 smtClean="0"/>
              <a:t> Shock speeds of &gt; 1000 km/</a:t>
            </a:r>
            <a:r>
              <a:rPr lang="en-US" dirty="0" err="1" smtClean="0"/>
              <a:t>sfor</a:t>
            </a:r>
            <a:r>
              <a:rPr lang="en-US" dirty="0" smtClean="0"/>
              <a:t> protons, require that electrons are heated to 0.3 </a:t>
            </a:r>
            <a:r>
              <a:rPr lang="en-US" dirty="0" err="1" smtClean="0"/>
              <a:t>keV</a:t>
            </a:r>
            <a:r>
              <a:rPr lang="en-US" dirty="0" smtClean="0"/>
              <a:t> – 1 </a:t>
            </a:r>
            <a:r>
              <a:rPr lang="en-US" dirty="0" err="1" smtClean="0"/>
              <a:t>keV</a:t>
            </a:r>
            <a:r>
              <a:rPr lang="en-US" dirty="0" smtClean="0"/>
              <a:t> via Coulomb collisions!  The lack of X-ray line emission question such high shock speeds and </a:t>
            </a:r>
            <a:r>
              <a:rPr lang="en-US" dirty="0" err="1" smtClean="0"/>
              <a:t>hadronics</a:t>
            </a:r>
            <a:r>
              <a:rPr lang="en-US" dirty="0" smtClean="0"/>
              <a:t> origin.</a:t>
            </a:r>
          </a:p>
          <a:p>
            <a:pPr>
              <a:buFontTx/>
              <a:buChar char="-"/>
            </a:pPr>
            <a:r>
              <a:rPr lang="en-US" dirty="0" smtClean="0"/>
              <a:t>  So the situation is quite complicated!</a:t>
            </a:r>
          </a:p>
          <a:p>
            <a:pPr>
              <a:buFontTx/>
              <a:buChar char="-"/>
            </a:pPr>
            <a:r>
              <a:rPr lang="en-US" dirty="0" smtClean="0"/>
              <a:t> So while the </a:t>
            </a:r>
            <a:r>
              <a:rPr lang="en-US" dirty="0" err="1" smtClean="0"/>
              <a:t>GeV</a:t>
            </a:r>
            <a:r>
              <a:rPr lang="en-US" dirty="0" smtClean="0"/>
              <a:t> – </a:t>
            </a:r>
            <a:r>
              <a:rPr lang="en-US" dirty="0" err="1" smtClean="0"/>
              <a:t>TeV</a:t>
            </a:r>
            <a:r>
              <a:rPr lang="en-US" dirty="0" smtClean="0"/>
              <a:t> spectrum is quite flat (E-2) it is not unambiguous proof for CR acceleration!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70530-B6FB-BC4B-AED2-DB8EE2E4E565}" type="slidenum">
              <a:rPr lang="en-US"/>
              <a:pPr/>
              <a:t>14</a:t>
            </a:fld>
            <a:endParaRPr lang="en-US"/>
          </a:p>
        </p:txBody>
      </p:sp>
      <p:sp>
        <p:nvSpPr>
          <p:cNvPr id="412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dirty="0" smtClean="0"/>
              <a:t> Well </a:t>
            </a:r>
            <a:r>
              <a:rPr lang="en-US" dirty="0" smtClean="0"/>
              <a:t>studied</a:t>
            </a:r>
            <a:r>
              <a:rPr lang="en-US" baseline="0" dirty="0" smtClean="0"/>
              <a:t> SNR with strong molecular line emission (radio)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SNR interacting with molecular clouds!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is one of the best candidates for revealing the connection between a </a:t>
            </a:r>
            <a:r>
              <a:rPr lang="en-US" baseline="0" dirty="0" err="1" smtClean="0">
                <a:sym typeface="Wingdings"/>
              </a:rPr>
              <a:t>SNR’s</a:t>
            </a:r>
            <a:r>
              <a:rPr lang="en-US" baseline="0" dirty="0" smtClean="0">
                <a:sym typeface="Wingdings"/>
              </a:rPr>
              <a:t> molecular cloud (target for </a:t>
            </a:r>
            <a:r>
              <a:rPr lang="en-US" baseline="0" dirty="0" err="1" smtClean="0">
                <a:sym typeface="Wingdings"/>
              </a:rPr>
              <a:t>CRs</a:t>
            </a:r>
            <a:r>
              <a:rPr lang="en-US" baseline="0" dirty="0" smtClean="0">
                <a:sym typeface="Wingdings"/>
              </a:rPr>
              <a:t>)</a:t>
            </a:r>
          </a:p>
          <a:p>
            <a:pPr>
              <a:buFontTx/>
              <a:buNone/>
            </a:pPr>
            <a:r>
              <a:rPr lang="en-US" baseline="0" dirty="0" smtClean="0">
                <a:sym typeface="Wingdings"/>
              </a:rPr>
              <a:t>  and gamma-ray emission</a:t>
            </a:r>
            <a:r>
              <a:rPr lang="en-US" baseline="0" dirty="0" smtClean="0">
                <a:sym typeface="Wingdings"/>
              </a:rPr>
              <a:t>.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Age is ~ 30,000 yrs, maximum energy reached is age dependent, 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maximum energy also </a:t>
            </a:r>
            <a:r>
              <a:rPr lang="en-US" baseline="0" dirty="0" err="1" smtClean="0">
                <a:sym typeface="Wingdings"/>
              </a:rPr>
              <a:t>depepends</a:t>
            </a:r>
            <a:r>
              <a:rPr lang="en-US" baseline="0" dirty="0" smtClean="0">
                <a:sym typeface="Wingdings"/>
              </a:rPr>
              <a:t> on source (shock) geometry, B-field amplification and </a:t>
            </a:r>
          </a:p>
          <a:p>
            <a:pPr>
              <a:buFontTx/>
              <a:buChar char="-"/>
            </a:pPr>
            <a:r>
              <a:rPr lang="en-US" baseline="0" dirty="0" err="1" smtClean="0">
                <a:sym typeface="Wingdings"/>
              </a:rPr>
              <a:t>GeV</a:t>
            </a:r>
            <a:r>
              <a:rPr lang="en-US" baseline="0" dirty="0" smtClean="0">
                <a:sym typeface="Wingdings"/>
              </a:rPr>
              <a:t> emission (1 – 50 </a:t>
            </a:r>
            <a:r>
              <a:rPr lang="en-US" baseline="0" dirty="0" err="1" smtClean="0">
                <a:sym typeface="Wingdings"/>
              </a:rPr>
              <a:t>GeV</a:t>
            </a:r>
            <a:r>
              <a:rPr lang="en-US" baseline="0" dirty="0" smtClean="0">
                <a:sym typeface="Wingdings"/>
              </a:rPr>
              <a:t>) is extended 0.26 deg., similar to the extension found by VERITAS at </a:t>
            </a:r>
            <a:r>
              <a:rPr lang="en-US" baseline="0" dirty="0" err="1" smtClean="0">
                <a:sym typeface="Wingdings"/>
              </a:rPr>
              <a:t>TeV</a:t>
            </a:r>
            <a:r>
              <a:rPr lang="en-US" baseline="0" dirty="0" smtClean="0">
                <a:sym typeface="Wingdings"/>
              </a:rPr>
              <a:t> energies!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Molecular clouds wrap around the southern rim 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- </a:t>
            </a:r>
            <a:r>
              <a:rPr lang="en-US" baseline="0" dirty="0" smtClean="0">
                <a:sym typeface="Wingdings"/>
              </a:rPr>
              <a:t> need to look at many more </a:t>
            </a:r>
            <a:r>
              <a:rPr lang="en-US" baseline="0" dirty="0" err="1" smtClean="0">
                <a:sym typeface="Wingdings"/>
              </a:rPr>
              <a:t>SNRs</a:t>
            </a:r>
            <a:r>
              <a:rPr lang="en-US" baseline="0" dirty="0" smtClean="0">
                <a:sym typeface="Wingdings"/>
              </a:rPr>
              <a:t> to provide …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6366-8B78-474D-A945-BAE0E1FDA07E}" type="slidenum">
              <a:rPr lang="en-US"/>
              <a:pPr/>
              <a:t>15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3DB3F-4CEF-424C-AC23-73D9494E21E6}" type="slidenum">
              <a:rPr lang="en-US"/>
              <a:pPr/>
              <a:t>16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51B794-B431-6447-90CE-D6BA57715CCE}" type="slidenum">
              <a:rPr lang="en-US"/>
              <a:pPr/>
              <a:t>17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63344-13DE-CA42-89F5-CEA292EFCFE1}" type="slidenum">
              <a:rPr lang="en-US"/>
              <a:pPr/>
              <a:t>18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C81DD-3FE5-944E-926F-BE7E391A8A94}" type="slidenum">
              <a:rPr lang="en-US"/>
              <a:pPr/>
              <a:t>19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DA52C-46C1-AF44-BBED-31CBD739217E}" type="slidenum">
              <a:rPr lang="en-US"/>
              <a:pPr/>
              <a:t>2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63344-13DE-CA42-89F5-CEA292EFCFE1}" type="slidenum">
              <a:rPr lang="en-US"/>
              <a:pPr/>
              <a:t>20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79521-CF45-F64B-9F28-85ABE668461A}" type="slidenum">
              <a:rPr lang="en-US"/>
              <a:pPr/>
              <a:t>21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79521-CF45-F64B-9F28-85ABE668461A}" type="slidenum">
              <a:rPr lang="en-US"/>
              <a:pPr/>
              <a:t>22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3C581-5457-2E43-8D70-6E7E57AF69F4}" type="slidenum">
              <a:rPr lang="en-US"/>
              <a:pPr/>
              <a:t>23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736A3-4F0A-424F-A6A3-ED0F37565C0A}" type="slidenum">
              <a:rPr lang="en-US"/>
              <a:pPr/>
              <a:t>24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79521-CF45-F64B-9F28-85ABE668461A}" type="slidenum">
              <a:rPr lang="en-US"/>
              <a:pPr/>
              <a:t>25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79BC6-C208-934B-9660-7E06AEF27519}" type="slidenum">
              <a:rPr lang="en-US"/>
              <a:pPr/>
              <a:t>26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dirty="0" smtClean="0"/>
              <a:t>What</a:t>
            </a:r>
            <a:r>
              <a:rPr lang="en-US" baseline="0" dirty="0" smtClean="0"/>
              <a:t> is </a:t>
            </a:r>
            <a:r>
              <a:rPr lang="en-US" dirty="0" smtClean="0"/>
              <a:t>dark</a:t>
            </a:r>
            <a:r>
              <a:rPr lang="en-US" baseline="0" dirty="0" smtClean="0"/>
              <a:t> matter made from? If dark matter consists dominantly of WIMPS, one need three types of experiments:</a:t>
            </a:r>
          </a:p>
          <a:p>
            <a:pPr>
              <a:buFontTx/>
              <a:buNone/>
            </a:pPr>
            <a:r>
              <a:rPr lang="en-US" baseline="0" dirty="0" smtClean="0"/>
              <a:t> 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generate </a:t>
            </a:r>
            <a:r>
              <a:rPr lang="en-US" baseline="0" dirty="0" err="1" smtClean="0">
                <a:sym typeface="Wingdings"/>
              </a:rPr>
              <a:t>WIMPs</a:t>
            </a:r>
            <a:r>
              <a:rPr lang="en-US" baseline="0" dirty="0" smtClean="0">
                <a:sym typeface="Wingdings"/>
              </a:rPr>
              <a:t> (</a:t>
            </a:r>
            <a:r>
              <a:rPr lang="en-US" baseline="0" dirty="0" err="1" smtClean="0">
                <a:sym typeface="Wingdings"/>
              </a:rPr>
              <a:t>neutralinos</a:t>
            </a:r>
            <a:r>
              <a:rPr lang="en-US" baseline="0" dirty="0" smtClean="0">
                <a:sym typeface="Wingdings"/>
              </a:rPr>
              <a:t>) in the laboratory</a:t>
            </a:r>
          </a:p>
          <a:p>
            <a:pPr>
              <a:buFontTx/>
              <a:buNone/>
            </a:pPr>
            <a:r>
              <a:rPr lang="en-US" baseline="0" dirty="0" smtClean="0">
                <a:sym typeface="Wingdings"/>
              </a:rPr>
              <a:t> 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detect </a:t>
            </a:r>
            <a:r>
              <a:rPr lang="en-US" baseline="0" dirty="0" err="1" smtClean="0">
                <a:sym typeface="Wingdings"/>
              </a:rPr>
              <a:t>WIMPs</a:t>
            </a:r>
            <a:r>
              <a:rPr lang="en-US" baseline="0" dirty="0" smtClean="0">
                <a:sym typeface="Wingdings"/>
              </a:rPr>
              <a:t> locally (</a:t>
            </a:r>
            <a:r>
              <a:rPr lang="en-US" baseline="0" dirty="0" err="1" smtClean="0">
                <a:sym typeface="Wingdings"/>
              </a:rPr>
              <a:t>dolar</a:t>
            </a:r>
            <a:r>
              <a:rPr lang="en-US" baseline="0" dirty="0" smtClean="0">
                <a:sym typeface="Wingdings"/>
              </a:rPr>
              <a:t> neighborhood) in underground </a:t>
            </a:r>
            <a:r>
              <a:rPr lang="en-US" baseline="0" dirty="0" smtClean="0"/>
              <a:t> labs</a:t>
            </a:r>
          </a:p>
          <a:p>
            <a:pPr>
              <a:buFontTx/>
              <a:buNone/>
            </a:pPr>
            <a:r>
              <a:rPr lang="en-US" baseline="0" dirty="0" smtClean="0"/>
              <a:t> 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indirect detection technique: the ONLY technique to establish the link between super-symmetric particles and the DM in </a:t>
            </a:r>
          </a:p>
          <a:p>
            <a:pPr>
              <a:buFontTx/>
              <a:buNone/>
            </a:pPr>
            <a:r>
              <a:rPr lang="en-US" baseline="0" dirty="0" smtClean="0">
                <a:sym typeface="Wingdings"/>
              </a:rPr>
              <a:t>       astrophysical environments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Many body simulations of structure formation due to the presence of cold DM in a typical galaxy (Milky Way)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- the simulation follows the growth of a Milky Way size galaxy and its halo using a LAMDA CDM scenario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 structure grows by merging of smaller units!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- but merging is incomplete and results in the formation of “</a:t>
            </a:r>
            <a:r>
              <a:rPr lang="en-US" baseline="0" dirty="0" err="1" smtClean="0">
                <a:sym typeface="Wingdings"/>
              </a:rPr>
              <a:t>subhalos</a:t>
            </a:r>
            <a:r>
              <a:rPr lang="en-US" baseline="0" dirty="0" smtClean="0">
                <a:sym typeface="Wingdings"/>
              </a:rPr>
              <a:t>”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this leads to a sub structure even in the inner galaxy and in the near proximity of the galactic disk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the observation of dwarf galaxies that are within a few galactic radii make a very compelling target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lleads</a:t>
            </a:r>
            <a:r>
              <a:rPr lang="en-US" baseline="0" dirty="0" smtClean="0">
                <a:sym typeface="Wingdings"/>
              </a:rPr>
              <a:t> to ~ 40,000 sub halos within 40 </a:t>
            </a:r>
            <a:r>
              <a:rPr lang="en-US" baseline="0" dirty="0" err="1" smtClean="0">
                <a:sym typeface="Wingdings"/>
              </a:rPr>
              <a:t>kpc</a:t>
            </a:r>
            <a:r>
              <a:rPr lang="en-US" baseline="0" dirty="0" smtClean="0">
                <a:sym typeface="Wingdings"/>
              </a:rPr>
              <a:t> from the galactic center!!! </a:t>
            </a:r>
          </a:p>
          <a:p>
            <a:pPr>
              <a:buFontTx/>
              <a:buNone/>
            </a:pPr>
            <a:r>
              <a:rPr lang="en-US" baseline="0" dirty="0" smtClean="0">
                <a:sym typeface="Wingdings"/>
              </a:rPr>
              <a:t>  to search for dark matter annihilation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Those objects have a very large mass-to-light ration and are therefore dominated by dark matter!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In fact the mass and phase space densities of </a:t>
            </a:r>
            <a:r>
              <a:rPr lang="en-US" baseline="0" dirty="0" err="1" smtClean="0">
                <a:sym typeface="Wingdings"/>
              </a:rPr>
              <a:t>darwf</a:t>
            </a:r>
            <a:r>
              <a:rPr lang="en-US" baseline="0" dirty="0" smtClean="0">
                <a:sym typeface="Wingdings"/>
              </a:rPr>
              <a:t> galaxies matches those from simulations!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sub halos boost the potential gamma-ray flux substantially due to the fact that the annihilation rate ~ density2</a:t>
            </a: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sub halos provide typical boost factors of 5 – 20!!!!!!!!!!</a:t>
            </a:r>
          </a:p>
          <a:p>
            <a:pPr>
              <a:buFontTx/>
              <a:buChar char="-"/>
            </a:pPr>
            <a:endParaRPr lang="en-US" baseline="0" dirty="0" smtClean="0">
              <a:sym typeface="Wingdings"/>
            </a:endParaRPr>
          </a:p>
          <a:p>
            <a:pPr>
              <a:buFontTx/>
              <a:buChar char="-"/>
            </a:pPr>
            <a:endParaRPr lang="en-US" baseline="0" dirty="0" smtClean="0">
              <a:sym typeface="Wingdings"/>
            </a:endParaRPr>
          </a:p>
          <a:p>
            <a:pPr>
              <a:buFontTx/>
              <a:buChar char="-"/>
            </a:pPr>
            <a:endParaRPr lang="en-US" baseline="0" dirty="0" smtClean="0">
              <a:sym typeface="Wingdings"/>
            </a:endParaRPr>
          </a:p>
          <a:p>
            <a:pPr>
              <a:buFontTx/>
              <a:buChar char="-"/>
            </a:pPr>
            <a:r>
              <a:rPr lang="en-US" baseline="0" dirty="0" smtClean="0">
                <a:sym typeface="Wingdings"/>
              </a:rPr>
              <a:t> </a:t>
            </a:r>
          </a:p>
          <a:p>
            <a:pPr>
              <a:buFontTx/>
              <a:buNone/>
            </a:pPr>
            <a:r>
              <a:rPr lang="en-US" dirty="0" smtClean="0"/>
              <a:t>- 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0FFEAD-140C-684F-AA38-9CEF0904461C}" type="slidenum">
              <a:rPr lang="en-US"/>
              <a:pPr/>
              <a:t>27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335FAE-6E2C-784D-BE0B-7390F9683FF6}" type="slidenum">
              <a:rPr lang="en-US"/>
              <a:pPr/>
              <a:t>28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736A3-4F0A-424F-A6A3-ED0F37565C0A}" type="slidenum">
              <a:rPr lang="en-US"/>
              <a:pPr/>
              <a:t>29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dirty="0" smtClean="0"/>
              <a:t>The general lack of active</a:t>
            </a:r>
            <a:r>
              <a:rPr lang="en-US" baseline="0" dirty="0" smtClean="0"/>
              <a:t> or recent star formation in most dwarf </a:t>
            </a:r>
            <a:r>
              <a:rPr lang="en-US" baseline="0" dirty="0" err="1" smtClean="0"/>
              <a:t>spheroidals</a:t>
            </a:r>
            <a:r>
              <a:rPr lang="en-US" baseline="0" dirty="0" smtClean="0"/>
              <a:t> implies little background from conventional astrophysics processes.</a:t>
            </a:r>
          </a:p>
          <a:p>
            <a:pPr>
              <a:buFontTx/>
              <a:buChar char="-"/>
            </a:pPr>
            <a:r>
              <a:rPr lang="en-US" baseline="0" dirty="0" smtClean="0"/>
              <a:t> spectroscopic (</a:t>
            </a:r>
            <a:r>
              <a:rPr lang="en-US" baseline="0" dirty="0" err="1" smtClean="0"/>
              <a:t>velovity</a:t>
            </a:r>
            <a:r>
              <a:rPr lang="en-US" baseline="0" dirty="0" smtClean="0"/>
              <a:t> distribution) data of stars constrains the DM distributions profile!!!!</a:t>
            </a:r>
          </a:p>
          <a:p>
            <a:pPr>
              <a:buFontTx/>
              <a:buNone/>
            </a:pPr>
            <a:r>
              <a:rPr lang="en-US" baseline="0" dirty="0" smtClean="0"/>
              <a:t> 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Willman</a:t>
            </a:r>
            <a:r>
              <a:rPr lang="en-US" baseline="0" dirty="0" smtClean="0">
                <a:sym typeface="Wingdings"/>
              </a:rPr>
              <a:t> 1 is maybe the best candidate:  </a:t>
            </a:r>
            <a:r>
              <a:rPr lang="en-US" baseline="0" dirty="0" err="1" smtClean="0">
                <a:sym typeface="Wingdings"/>
              </a:rPr>
              <a:t>d</a:t>
            </a:r>
            <a:r>
              <a:rPr lang="en-US" baseline="0" dirty="0" smtClean="0">
                <a:sym typeface="Wingdings"/>
              </a:rPr>
              <a:t> = 38 </a:t>
            </a:r>
            <a:r>
              <a:rPr lang="en-US" baseline="0" dirty="0" err="1" smtClean="0">
                <a:sym typeface="Wingdings"/>
              </a:rPr>
              <a:t>kpc</a:t>
            </a:r>
            <a:r>
              <a:rPr lang="en-US" baseline="0" dirty="0" smtClean="0">
                <a:sym typeface="Wingdings"/>
              </a:rPr>
              <a:t>,     “scale radius  </a:t>
            </a:r>
            <a:r>
              <a:rPr lang="en-US" baseline="0" dirty="0" err="1" smtClean="0">
                <a:sym typeface="Wingdings"/>
              </a:rPr>
              <a:t>rs</a:t>
            </a:r>
            <a:r>
              <a:rPr lang="en-US" baseline="0" dirty="0" smtClean="0">
                <a:sym typeface="Wingdings"/>
              </a:rPr>
              <a:t> = 0.18 </a:t>
            </a:r>
            <a:r>
              <a:rPr lang="en-US" baseline="0" dirty="0" err="1" smtClean="0">
                <a:sym typeface="Wingdings"/>
              </a:rPr>
              <a:t>kpc</a:t>
            </a:r>
            <a:r>
              <a:rPr lang="en-US" baseline="0" dirty="0" smtClean="0">
                <a:sym typeface="Wingdings"/>
              </a:rPr>
              <a:t>,”    “half light radius </a:t>
            </a:r>
            <a:r>
              <a:rPr lang="en-US" baseline="0" dirty="0" err="1" smtClean="0">
                <a:sym typeface="Wingdings"/>
              </a:rPr>
              <a:t>r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h</a:t>
            </a:r>
            <a:r>
              <a:rPr lang="en-US" baseline="0" dirty="0" smtClean="0">
                <a:sym typeface="Wingdings"/>
              </a:rPr>
              <a:t> = 25 pc”</a:t>
            </a:r>
            <a:endParaRPr lang="en-US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5FBD2-757F-9548-ADC5-7F9EEEB111AC}" type="slidenum">
              <a:rPr lang="en-US"/>
              <a:pPr/>
              <a:t>3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DEF14-EF57-B74B-8F88-8FC6C32416FF}" type="slidenum">
              <a:rPr lang="en-US"/>
              <a:pPr/>
              <a:t>30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CB40A-D39F-BE46-925C-E8FCA5A63A1D}" type="slidenum">
              <a:rPr lang="en-US"/>
              <a:pPr/>
              <a:t>31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56103-7BCC-6640-ADF5-9BF633343D9C}" type="slidenum">
              <a:rPr lang="en-US"/>
              <a:pPr/>
              <a:t>32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86318-E34E-1441-A35E-077468EE0656}" type="slidenum">
              <a:rPr lang="en-US"/>
              <a:pPr/>
              <a:t>33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8CE923-B886-AB4B-8CFC-FFAEA383A50A}" type="slidenum">
              <a:rPr lang="en-US"/>
              <a:pPr/>
              <a:t>34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6BEF7-E0E2-9641-87A4-39C30CB58F68}" type="slidenum">
              <a:rPr lang="en-US"/>
              <a:pPr/>
              <a:t>35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3097D-26D6-844E-9B1D-098495F99CCB}" type="slidenum">
              <a:rPr lang="en-US"/>
              <a:pPr/>
              <a:t>36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C4773C-344F-A147-B4DF-9A675EEDD388}" type="slidenum">
              <a:rPr lang="en-US"/>
              <a:pPr/>
              <a:t>37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E45D6-901F-AA41-938E-019E2B0CFC0E}" type="slidenum">
              <a:rPr lang="en-US"/>
              <a:pPr/>
              <a:t>38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48850C-5AA0-304C-8FC6-6C4BCFD304BC}" type="slidenum">
              <a:rPr lang="en-US"/>
              <a:pPr/>
              <a:t>39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6D885-5DD5-5B4D-B06E-65441F099C29}" type="slidenum">
              <a:rPr lang="en-US"/>
              <a:pPr/>
              <a:t>4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94DCC-436B-7743-B205-B5BB3886592C}" type="slidenum">
              <a:rPr lang="en-US"/>
              <a:pPr/>
              <a:t>40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E1EB7-253D-6C46-B6B0-D3D797AF9E36}" type="slidenum">
              <a:rPr lang="en-US"/>
              <a:pPr/>
              <a:t>41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A67D2-1365-4E45-B73D-B78799BEBFEB}" type="slidenum">
              <a:rPr lang="en-US"/>
              <a:pPr/>
              <a:t>42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0F6FB8-358D-784E-881F-6BCD45EB7815}" type="slidenum">
              <a:rPr lang="en-US"/>
              <a:pPr/>
              <a:t>43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F6CC82-1A7A-724A-9B7C-0F885ACDAC3A}" type="slidenum">
              <a:rPr lang="en-US"/>
              <a:pPr/>
              <a:t>44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48850C-5AA0-304C-8FC6-6C4BCFD304BC}" type="slidenum">
              <a:rPr lang="en-US"/>
              <a:pPr/>
              <a:t>45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736A3-4F0A-424F-A6A3-ED0F37565C0A}" type="slidenum">
              <a:rPr lang="en-US"/>
              <a:pPr/>
              <a:t>46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080AC-45C1-5A47-8689-4FE59B532CEF}" type="slidenum">
              <a:rPr lang="en-US"/>
              <a:pPr/>
              <a:t>5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080AC-45C1-5A47-8689-4FE59B532CEF}" type="slidenum">
              <a:rPr lang="en-US"/>
              <a:pPr/>
              <a:t>6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C81DD-3FE5-944E-926F-BE7E391A8A94}" type="slidenum">
              <a:rPr lang="en-US"/>
              <a:pPr/>
              <a:t>7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C81DD-3FE5-944E-926F-BE7E391A8A94}" type="slidenum">
              <a:rPr lang="en-US"/>
              <a:pPr/>
              <a:t>8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C81DD-3FE5-944E-926F-BE7E391A8A94}" type="slidenum">
              <a:rPr lang="en-US"/>
              <a:pPr/>
              <a:t>9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/>
              <a:t>May 12 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24600"/>
            <a:ext cx="617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 flipV="1">
            <a:off x="0" y="61722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001000" y="6212205"/>
            <a:ext cx="685800" cy="64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5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oleObject" Target="../embeddings/Microsoft_Equation6.bin"/><Relationship Id="rId9" Type="http://schemas.openxmlformats.org/officeDocument/2006/relationships/oleObject" Target="../embeddings/Microsoft_Equation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.png"/><Relationship Id="rId5" Type="http://schemas.openxmlformats.org/officeDocument/2006/relationships/image" Target="../media/image2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8.jpeg"/><Relationship Id="rId5" Type="http://schemas.openxmlformats.org/officeDocument/2006/relationships/image" Target="../media/image12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8.jpe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3.bin"/><Relationship Id="rId12" Type="http://schemas.openxmlformats.org/officeDocument/2006/relationships/image" Target="../media/image63.png"/><Relationship Id="rId13" Type="http://schemas.openxmlformats.org/officeDocument/2006/relationships/oleObject" Target="../embeddings/Microsoft_Equation1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62.png"/><Relationship Id="rId5" Type="http://schemas.openxmlformats.org/officeDocument/2006/relationships/image" Target="../media/image19.png"/><Relationship Id="rId6" Type="http://schemas.openxmlformats.org/officeDocument/2006/relationships/oleObject" Target="../embeddings/Microsoft_Equation8.bin"/><Relationship Id="rId7" Type="http://schemas.openxmlformats.org/officeDocument/2006/relationships/oleObject" Target="../embeddings/Microsoft_Equation9.bin"/><Relationship Id="rId8" Type="http://schemas.openxmlformats.org/officeDocument/2006/relationships/oleObject" Target="../embeddings/Microsoft_Equation10.bin"/><Relationship Id="rId9" Type="http://schemas.openxmlformats.org/officeDocument/2006/relationships/oleObject" Target="../embeddings/Microsoft_Equation11.bin"/><Relationship Id="rId10" Type="http://schemas.openxmlformats.org/officeDocument/2006/relationships/oleObject" Target="../embeddings/Microsoft_Equation12.bin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20.bin"/><Relationship Id="rId12" Type="http://schemas.openxmlformats.org/officeDocument/2006/relationships/image" Target="../media/image64.png"/><Relationship Id="rId13" Type="http://schemas.openxmlformats.org/officeDocument/2006/relationships/oleObject" Target="../embeddings/Microsoft_Equation2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62.png"/><Relationship Id="rId5" Type="http://schemas.openxmlformats.org/officeDocument/2006/relationships/image" Target="../media/image19.png"/><Relationship Id="rId6" Type="http://schemas.openxmlformats.org/officeDocument/2006/relationships/oleObject" Target="../embeddings/Microsoft_Equation15.bin"/><Relationship Id="rId7" Type="http://schemas.openxmlformats.org/officeDocument/2006/relationships/oleObject" Target="../embeddings/Microsoft_Equation16.bin"/><Relationship Id="rId8" Type="http://schemas.openxmlformats.org/officeDocument/2006/relationships/oleObject" Target="../embeddings/Microsoft_Equation17.bin"/><Relationship Id="rId9" Type="http://schemas.openxmlformats.org/officeDocument/2006/relationships/oleObject" Target="../embeddings/Microsoft_Equation18.bin"/><Relationship Id="rId10" Type="http://schemas.openxmlformats.org/officeDocument/2006/relationships/oleObject" Target="../embeddings/Microsoft_Equation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67.png"/><Relationship Id="rId5" Type="http://schemas.openxmlformats.org/officeDocument/2006/relationships/oleObject" Target="../embeddings/Microsoft_Equation22.bin"/><Relationship Id="rId6" Type="http://schemas.openxmlformats.org/officeDocument/2006/relationships/oleObject" Target="../embeddings/Microsoft_Equation2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png"/><Relationship Id="rId1" Type="http://schemas.openxmlformats.org/officeDocument/2006/relationships/video" Target="file://localhost/Users/frankkrennrich/Documents/DOC-WINDOWS/MAIN/powerpoint/TALKS/DoE,%20NSF/AGIS-DOE-VISIT/vl_form_z12to0.mpg" TargetMode="Externa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76.png"/><Relationship Id="rId5" Type="http://schemas.openxmlformats.org/officeDocument/2006/relationships/oleObject" Target="../embeddings/Microsoft_Equation24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50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oleObject" Target="../embeddings/Microsoft_Equation1.bin"/><Relationship Id="rId8" Type="http://schemas.openxmlformats.org/officeDocument/2006/relationships/oleObject" Target="../embeddings/Microsoft_Equation2.bin"/><Relationship Id="rId9" Type="http://schemas.openxmlformats.org/officeDocument/2006/relationships/oleObject" Target="../embeddings/Microsoft_Equation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pic>
        <p:nvPicPr>
          <p:cNvPr id="399363" name="Picture 3" descr="new_baseca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3054350"/>
            <a:ext cx="9372600" cy="311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36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6200" y="-457200"/>
            <a:ext cx="8839200" cy="2209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6000"/>
              <a:t>  </a:t>
            </a:r>
            <a:br>
              <a:rPr lang="en-US" sz="6000"/>
            </a:br>
            <a:r>
              <a:rPr lang="en-US" sz="6000">
                <a:solidFill>
                  <a:schemeClr val="bg1"/>
                </a:solidFill>
              </a:rPr>
              <a:t>Astroparticle Physics </a:t>
            </a:r>
            <a:br>
              <a:rPr lang="en-US" sz="6000">
                <a:solidFill>
                  <a:schemeClr val="bg1"/>
                </a:solidFill>
              </a:rPr>
            </a:br>
            <a:r>
              <a:rPr lang="en-US" sz="6000">
                <a:solidFill>
                  <a:schemeClr val="bg1"/>
                </a:solidFill>
              </a:rPr>
              <a:t>with Cosmic Messengers</a:t>
            </a:r>
            <a:r>
              <a:rPr lang="en-US" sz="6000"/>
              <a:t/>
            </a:r>
            <a:br>
              <a:rPr lang="en-US" sz="6000"/>
            </a:br>
            <a:r>
              <a:rPr lang="en-US" sz="6000"/>
              <a:t/>
            </a:r>
            <a:br>
              <a:rPr lang="en-US" sz="6000"/>
            </a:br>
            <a:endParaRPr lang="en-US"/>
          </a:p>
        </p:txBody>
      </p:sp>
      <p:pic>
        <p:nvPicPr>
          <p:cNvPr id="399365" name="Picture 5" descr="LAT_cutaw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76200"/>
            <a:ext cx="12525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 bwMode="auto">
          <a:xfrm>
            <a:off x="0" y="0"/>
            <a:ext cx="9144000" cy="3124200"/>
          </a:xfrm>
          <a:prstGeom prst="rect">
            <a:avLst/>
          </a:prstGeom>
          <a:gradFill flip="none" rotWithShape="1">
            <a:gsLst>
              <a:gs pos="38000">
                <a:srgbClr val="6085AE"/>
              </a:gs>
              <a:gs pos="100000">
                <a:srgbClr val="FFFFFF">
                  <a:alpha val="37000"/>
                </a:srgb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28600" y="228600"/>
            <a:ext cx="8839200" cy="2209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b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Astroparticle Physics </a:t>
            </a:r>
            <a:b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Cosmic Messengers</a:t>
            </a:r>
            <a: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381000" y="111125"/>
            <a:ext cx="838552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Fermi Gamma-ray Space Telescope </a:t>
            </a:r>
          </a:p>
          <a:p>
            <a:endParaRPr lang="en-US" sz="2400" dirty="0"/>
          </a:p>
        </p:txBody>
      </p:sp>
      <p:pic>
        <p:nvPicPr>
          <p:cNvPr id="5" name="Picture 3" descr="AO eclate telescope"/>
          <p:cNvPicPr>
            <a:picLocks noChangeAspect="1" noChangeArrowheads="1"/>
          </p:cNvPicPr>
          <p:nvPr/>
        </p:nvPicPr>
        <p:blipFill>
          <a:blip r:embed="rId3"/>
          <a:srcRect t="1459"/>
          <a:stretch>
            <a:fillRect/>
          </a:stretch>
        </p:blipFill>
        <p:spPr bwMode="auto">
          <a:xfrm>
            <a:off x="1822450" y="2685285"/>
            <a:ext cx="4273550" cy="3294827"/>
          </a:xfrm>
          <a:prstGeom prst="rect">
            <a:avLst/>
          </a:prstGeom>
          <a:noFill/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044950" y="1058863"/>
            <a:ext cx="309563" cy="2071687"/>
            <a:chOff x="2701" y="483"/>
            <a:chExt cx="195" cy="1305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H="1">
              <a:off x="2806" y="782"/>
              <a:ext cx="35" cy="10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701" y="48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FF0000"/>
                  </a:solidFill>
                  <a:latin typeface="Symbol" charset="2"/>
                  <a:sym typeface="Symbol" charset="2"/>
                </a:rPr>
                <a:t>g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548063" y="3049588"/>
            <a:ext cx="1058862" cy="2373312"/>
            <a:chOff x="2388" y="1737"/>
            <a:chExt cx="667" cy="1495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2622" y="1737"/>
              <a:ext cx="196" cy="1495"/>
              <a:chOff x="2622" y="1737"/>
              <a:chExt cx="196" cy="1495"/>
            </a:xfrm>
          </p:grpSpPr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H="1">
                <a:off x="2622" y="1737"/>
                <a:ext cx="172" cy="149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2800" y="1743"/>
                <a:ext cx="18" cy="147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2388" y="2798"/>
              <a:ext cx="667" cy="291"/>
              <a:chOff x="2388" y="2798"/>
              <a:chExt cx="667" cy="291"/>
            </a:xfrm>
          </p:grpSpPr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2388" y="2801"/>
                <a:ext cx="29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rgbClr val="FF0000"/>
                    </a:solidFill>
                    <a:latin typeface="Arial" charset="0"/>
                  </a:rPr>
                  <a:t>e</a:t>
                </a:r>
                <a:r>
                  <a:rPr lang="en-US" sz="2400" b="1" baseline="30000">
                    <a:solidFill>
                      <a:srgbClr val="FF0000"/>
                    </a:solidFill>
                    <a:latin typeface="Arial" charset="0"/>
                  </a:rPr>
                  <a:t>+</a:t>
                </a: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2790" y="2798"/>
                <a:ext cx="26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rgbClr val="FF0000"/>
                    </a:solidFill>
                    <a:latin typeface="Arial" charset="0"/>
                  </a:rPr>
                  <a:t>e</a:t>
                </a:r>
                <a:r>
                  <a:rPr lang="en-US" sz="2400" b="1" baseline="30000">
                    <a:solidFill>
                      <a:srgbClr val="FF0000"/>
                    </a:solidFill>
                    <a:latin typeface="Arial" charset="0"/>
                  </a:rPr>
                  <a:t>-</a:t>
                </a:r>
              </a:p>
            </p:txBody>
          </p:sp>
        </p:grpSp>
      </p:grp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04813" y="1077913"/>
            <a:ext cx="1778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Si Tracker</a:t>
            </a:r>
          </a:p>
          <a:p>
            <a:pPr eaLnBrk="0" hangingPunct="0"/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pitch = 228 </a:t>
            </a:r>
            <a:r>
              <a:rPr lang="en-US" sz="1600" b="1" dirty="0">
                <a:solidFill>
                  <a:schemeClr val="accent2"/>
                </a:solidFill>
                <a:latin typeface="Symbol" charset="2"/>
                <a:sym typeface="Symbol" charset="2"/>
              </a:rPr>
              <a:t>m</a:t>
            </a:r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m</a:t>
            </a:r>
          </a:p>
          <a:p>
            <a:pPr eaLnBrk="0" hangingPunct="0"/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8.8 10</a:t>
            </a:r>
            <a:r>
              <a:rPr lang="en-US" sz="1600" b="1" baseline="30000" dirty="0">
                <a:solidFill>
                  <a:schemeClr val="accent2"/>
                </a:solidFill>
                <a:latin typeface="Arial" charset="0"/>
              </a:rPr>
              <a:t>5</a:t>
            </a:r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 channels</a:t>
            </a:r>
          </a:p>
          <a:p>
            <a:pPr eaLnBrk="0" hangingPunct="0"/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18 planes </a:t>
            </a: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1752600" y="1981200"/>
            <a:ext cx="1676400" cy="1371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27013" y="4826001"/>
            <a:ext cx="251618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accent2"/>
                </a:solidFill>
              </a:rPr>
              <a:t>CsI</a:t>
            </a:r>
            <a:r>
              <a:rPr lang="en-US" sz="1600" dirty="0">
                <a:solidFill>
                  <a:schemeClr val="accent2"/>
                </a:solidFill>
              </a:rPr>
              <a:t> Calorimeter</a:t>
            </a:r>
          </a:p>
          <a:p>
            <a:r>
              <a:rPr lang="en-US" sz="1600" dirty="0" err="1">
                <a:solidFill>
                  <a:schemeClr val="accent2"/>
                </a:solidFill>
              </a:rPr>
              <a:t>hodoscopic</a:t>
            </a:r>
            <a:r>
              <a:rPr lang="en-US" sz="1600" dirty="0">
                <a:solidFill>
                  <a:schemeClr val="accent2"/>
                </a:solidFill>
              </a:rPr>
              <a:t> array (8 layers)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6.1 103 channels</a:t>
            </a:r>
          </a:p>
          <a:p>
            <a:pPr eaLnBrk="0" hangingPunct="0"/>
            <a:endParaRPr lang="en-US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6200" y="3048000"/>
            <a:ext cx="1600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accent2"/>
                </a:solidFill>
              </a:rPr>
              <a:t>ACD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segmented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sz="1600" dirty="0" err="1" smtClean="0">
                <a:solidFill>
                  <a:schemeClr val="accent2"/>
                </a:solidFill>
              </a:rPr>
              <a:t>scintillator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tiles</a:t>
            </a:r>
          </a:p>
          <a:p>
            <a:pPr eaLnBrk="0" hangingPunct="0"/>
            <a:endParaRPr lang="en-US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V="1">
            <a:off x="762001" y="3276600"/>
            <a:ext cx="1371599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V="1">
            <a:off x="1981200" y="5486400"/>
            <a:ext cx="99060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939040" y="1371600"/>
            <a:ext cx="273845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E ~ 0.1 – 300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err="1" smtClean="0"/>
              <a:t>A</a:t>
            </a:r>
            <a:r>
              <a:rPr lang="en-US" sz="2400" baseline="-25000" dirty="0" err="1" smtClean="0"/>
              <a:t>eff</a:t>
            </a:r>
            <a:r>
              <a:rPr lang="en-US" sz="2400" dirty="0" smtClean="0"/>
              <a:t> ~ 1 m</a:t>
            </a:r>
            <a:r>
              <a:rPr lang="en-US" sz="2400" baseline="30000" dirty="0" smtClean="0"/>
              <a:t>2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Symbol" charset="2"/>
                <a:cs typeface="Symbol" charset="2"/>
              </a:rPr>
              <a:t>W</a:t>
            </a:r>
            <a:r>
              <a:rPr lang="en-US" sz="2400" dirty="0" smtClean="0"/>
              <a:t> ~ 2 </a:t>
            </a:r>
            <a:r>
              <a:rPr lang="en-US" sz="2400" dirty="0" err="1" smtClean="0"/>
              <a:t>sr</a:t>
            </a:r>
            <a:endParaRPr lang="en-US" sz="2400" baseline="30000" dirty="0" smtClean="0"/>
          </a:p>
          <a:p>
            <a:endParaRPr lang="en-US" sz="2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09602" name="Text Box 2"/>
          <p:cNvSpPr txBox="1">
            <a:spLocks noChangeArrowheads="1"/>
          </p:cNvSpPr>
          <p:nvPr/>
        </p:nvSpPr>
        <p:spPr bwMode="auto">
          <a:xfrm>
            <a:off x="2133600" y="111125"/>
            <a:ext cx="4814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Particle Acceleration</a:t>
            </a:r>
            <a:endParaRPr lang="en-US" sz="2400"/>
          </a:p>
        </p:txBody>
      </p:sp>
      <p:pic>
        <p:nvPicPr>
          <p:cNvPr id="409604" name="Picture 4" descr="Supersonic_Bull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1447800" cy="1290638"/>
          </a:xfrm>
          <a:prstGeom prst="rect">
            <a:avLst/>
          </a:prstGeom>
          <a:noFill/>
        </p:spPr>
      </p:pic>
      <p:pic>
        <p:nvPicPr>
          <p:cNvPr id="409606" name="Picture 6" descr="Main_tycho_remnant_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295400"/>
            <a:ext cx="3209925" cy="3178175"/>
          </a:xfrm>
          <a:prstGeom prst="rect">
            <a:avLst/>
          </a:prstGeom>
          <a:noFill/>
        </p:spPr>
      </p:pic>
      <p:pic>
        <p:nvPicPr>
          <p:cNvPr id="409607" name="Picture 7" descr="j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7413" y="3605213"/>
            <a:ext cx="2947987" cy="2490787"/>
          </a:xfrm>
          <a:prstGeom prst="rect">
            <a:avLst/>
          </a:prstGeom>
          <a:noFill/>
        </p:spPr>
      </p:pic>
      <p:sp>
        <p:nvSpPr>
          <p:cNvPr id="409609" name="Line 9"/>
          <p:cNvSpPr>
            <a:spLocks noChangeShapeType="1"/>
          </p:cNvSpPr>
          <p:nvPr/>
        </p:nvSpPr>
        <p:spPr bwMode="auto">
          <a:xfrm>
            <a:off x="4572000" y="3276600"/>
            <a:ext cx="2286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11" name="Line 11"/>
          <p:cNvSpPr>
            <a:spLocks noChangeShapeType="1"/>
          </p:cNvSpPr>
          <p:nvPr/>
        </p:nvSpPr>
        <p:spPr bwMode="auto">
          <a:xfrm flipV="1">
            <a:off x="4724400" y="2590800"/>
            <a:ext cx="2286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12" name="Line 12"/>
          <p:cNvSpPr>
            <a:spLocks noChangeShapeType="1"/>
          </p:cNvSpPr>
          <p:nvPr/>
        </p:nvSpPr>
        <p:spPr bwMode="auto">
          <a:xfrm>
            <a:off x="4648200" y="2971800"/>
            <a:ext cx="3048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13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852488"/>
            <a:ext cx="297180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14" name="Text Box 14"/>
          <p:cNvSpPr txBox="1">
            <a:spLocks noChangeArrowheads="1"/>
          </p:cNvSpPr>
          <p:nvPr/>
        </p:nvSpPr>
        <p:spPr bwMode="auto">
          <a:xfrm>
            <a:off x="2879725" y="4027488"/>
            <a:ext cx="1968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Supernova remnant</a:t>
            </a:r>
            <a:endParaRPr lang="en-US"/>
          </a:p>
        </p:txBody>
      </p:sp>
      <p:sp>
        <p:nvSpPr>
          <p:cNvPr id="409615" name="Text Box 15"/>
          <p:cNvSpPr txBox="1">
            <a:spLocks noChangeArrowheads="1"/>
          </p:cNvSpPr>
          <p:nvPr/>
        </p:nvSpPr>
        <p:spPr bwMode="auto">
          <a:xfrm>
            <a:off x="6172200" y="3092450"/>
            <a:ext cx="2624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Many Supernova remnants</a:t>
            </a:r>
            <a:endParaRPr lang="en-US"/>
          </a:p>
        </p:txBody>
      </p:sp>
      <p:sp>
        <p:nvSpPr>
          <p:cNvPr id="409616" name="Oval 16"/>
          <p:cNvSpPr>
            <a:spLocks noChangeArrowheads="1"/>
          </p:cNvSpPr>
          <p:nvPr/>
        </p:nvSpPr>
        <p:spPr bwMode="auto">
          <a:xfrm>
            <a:off x="7620000" y="4724400"/>
            <a:ext cx="1219200" cy="304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17" name="Text Box 17"/>
          <p:cNvSpPr txBox="1">
            <a:spLocks noChangeArrowheads="1"/>
          </p:cNvSpPr>
          <p:nvPr/>
        </p:nvSpPr>
        <p:spPr bwMode="auto">
          <a:xfrm>
            <a:off x="400050" y="2133600"/>
            <a:ext cx="1200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Supersonic</a:t>
            </a:r>
            <a:endParaRPr lang="en-US"/>
          </a:p>
        </p:txBody>
      </p:sp>
      <p:pic>
        <p:nvPicPr>
          <p:cNvPr id="409618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4495800"/>
            <a:ext cx="13462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76200" y="36576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1295400" y="37338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 flipH="1">
            <a:off x="609600" y="34290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609600" y="3733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>
            <a:off x="914400" y="4038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09800" y="4724400"/>
            <a:ext cx="3160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sz="2800" baseline="-25000" dirty="0" err="1" smtClean="0"/>
              <a:t>max</a:t>
            </a:r>
            <a:r>
              <a:rPr lang="en-US" dirty="0" smtClean="0"/>
              <a:t> ~ u</a:t>
            </a:r>
            <a:r>
              <a:rPr lang="en-US" sz="2800" baseline="-25000" dirty="0" smtClean="0"/>
              <a:t>s </a:t>
            </a:r>
            <a:r>
              <a:rPr lang="en-US" dirty="0" smtClean="0"/>
              <a:t>B</a:t>
            </a:r>
            <a:r>
              <a:rPr lang="en-US" sz="2800" baseline="-25000" dirty="0" smtClean="0"/>
              <a:t>IS </a:t>
            </a:r>
            <a:r>
              <a:rPr lang="en-US" dirty="0" err="1" smtClean="0"/>
              <a:t>R</a:t>
            </a:r>
            <a:r>
              <a:rPr lang="en-US" sz="2800" baseline="-25000" dirty="0" err="1" smtClean="0"/>
              <a:t>s</a:t>
            </a:r>
            <a:endParaRPr lang="en-US" sz="28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2362200" y="5410200"/>
            <a:ext cx="3041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B-field amplification ~ </a:t>
            </a:r>
            <a:r>
              <a:rPr lang="en-US" sz="1600" dirty="0" err="1" smtClean="0"/>
              <a:t>B</a:t>
            </a:r>
            <a:r>
              <a:rPr lang="en-US" sz="1600" baseline="-25000" dirty="0" err="1" smtClean="0"/>
              <a:t>is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r>
              <a:rPr lang="en-US" sz="1600" dirty="0" smtClean="0"/>
              <a:t> 100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286000" y="121920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Symbol"/>
              </a:rPr>
              <a:t>p</a:t>
            </a:r>
            <a:r>
              <a:rPr lang="en-US" sz="2400" baseline="30000" dirty="0" err="1" smtClean="0">
                <a:solidFill>
                  <a:schemeClr val="bg1"/>
                </a:solidFill>
                <a:latin typeface="Symbol"/>
              </a:rPr>
              <a:t>o</a:t>
            </a:r>
            <a:r>
              <a:rPr lang="en-US" sz="2400" baseline="30000" dirty="0" smtClean="0">
                <a:solidFill>
                  <a:schemeClr val="bg1"/>
                </a:solidFill>
                <a:latin typeface="Symbo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ymbol"/>
              </a:rPr>
              <a:t> </a:t>
            </a:r>
            <a:endParaRPr lang="en-US" sz="2400" baseline="30000" dirty="0">
              <a:solidFill>
                <a:schemeClr val="bg1"/>
              </a:solidFill>
              <a:latin typeface="Symbol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2743200" y="1524000"/>
            <a:ext cx="6096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429000" y="1219200"/>
            <a:ext cx="9144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Symbol"/>
              </a:rPr>
              <a:t>g</a:t>
            </a:r>
            <a:r>
              <a:rPr lang="en-US" sz="2400" dirty="0" err="1" smtClean="0">
                <a:solidFill>
                  <a:schemeClr val="bg1"/>
                </a:solidFill>
                <a:latin typeface="Symbol"/>
              </a:rPr>
              <a:t>g</a:t>
            </a:r>
            <a:r>
              <a:rPr lang="en-US" sz="2400" baseline="30000" dirty="0" smtClean="0">
                <a:solidFill>
                  <a:schemeClr val="bg1"/>
                </a:solidFill>
                <a:latin typeface="Symbo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ymbol"/>
              </a:rPr>
              <a:t> </a:t>
            </a:r>
            <a:endParaRPr lang="en-US" sz="2400" baseline="30000" dirty="0">
              <a:solidFill>
                <a:schemeClr val="bg1"/>
              </a:solidFill>
              <a:latin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9842" name="Text Box 2"/>
          <p:cNvSpPr txBox="1">
            <a:spLocks noChangeArrowheads="1"/>
          </p:cNvSpPr>
          <p:nvPr/>
        </p:nvSpPr>
        <p:spPr bwMode="auto">
          <a:xfrm>
            <a:off x="228600" y="111124"/>
            <a:ext cx="8686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Cosmic Ray Origin: Supernova </a:t>
            </a:r>
            <a:r>
              <a:rPr lang="en-US" sz="3200" dirty="0" smtClean="0"/>
              <a:t>Remnants? 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752600"/>
            <a:ext cx="7789312" cy="490390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Do </a:t>
            </a:r>
            <a:r>
              <a:rPr lang="en-US" sz="2800" dirty="0" err="1" smtClean="0"/>
              <a:t>SNRs</a:t>
            </a:r>
            <a:r>
              <a:rPr lang="en-US" sz="2800" dirty="0" smtClean="0"/>
              <a:t> emit </a:t>
            </a:r>
            <a:r>
              <a:rPr lang="en-US" sz="2800" dirty="0" err="1" smtClean="0"/>
              <a:t>GeV</a:t>
            </a:r>
            <a:r>
              <a:rPr lang="en-US" sz="2800" dirty="0" smtClean="0"/>
              <a:t> – </a:t>
            </a:r>
            <a:r>
              <a:rPr lang="en-US" sz="2800" dirty="0" err="1" smtClean="0"/>
              <a:t>TeV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Symbol"/>
              </a:rPr>
              <a:t>g</a:t>
            </a:r>
            <a:r>
              <a:rPr lang="en-US" sz="2800" dirty="0" smtClean="0"/>
              <a:t>-rays?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Electron/proton ratio? 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Power law spectrum E</a:t>
            </a:r>
            <a:r>
              <a:rPr lang="en-US" sz="2800" baseline="30000" dirty="0" smtClean="0"/>
              <a:t>-2.2 </a:t>
            </a:r>
            <a:r>
              <a:rPr lang="en-US" sz="2800" dirty="0" smtClean="0"/>
              <a:t>? 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Do they accelerate to the knee – are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</a:pPr>
            <a:r>
              <a:rPr lang="en-US" sz="2800" dirty="0" smtClean="0"/>
              <a:t>     </a:t>
            </a:r>
            <a:r>
              <a:rPr lang="en-US" sz="2800" dirty="0" err="1" smtClean="0"/>
              <a:t>SNRs</a:t>
            </a:r>
            <a:r>
              <a:rPr lang="en-US" sz="2800" dirty="0" smtClean="0"/>
              <a:t> </a:t>
            </a:r>
            <a:r>
              <a:rPr lang="en-US" sz="2800" dirty="0" err="1" smtClean="0"/>
              <a:t>Pevatrons</a:t>
            </a:r>
            <a:r>
              <a:rPr lang="en-US" sz="2800" dirty="0" smtClean="0"/>
              <a:t>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How efficient is diffusive shock acceleration?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Evidence for B-field amplification?</a:t>
            </a:r>
          </a:p>
          <a:p>
            <a:pPr marL="514350" indent="-514350">
              <a:buClr>
                <a:srgbClr val="586FE3"/>
              </a:buClr>
              <a:buSzPct val="95000"/>
              <a:buFont typeface="Wingdings" charset="2"/>
              <a:buChar char="q"/>
            </a:pPr>
            <a:endParaRPr lang="en-US" sz="2800" dirty="0" smtClean="0"/>
          </a:p>
          <a:p>
            <a:pPr marL="514350" indent="-514350">
              <a:buClr>
                <a:srgbClr val="586FE3"/>
              </a:buClr>
              <a:buSzPct val="95000"/>
              <a:buFont typeface="Wingdings" charset="2"/>
              <a:buChar char="q"/>
            </a:pPr>
            <a:endParaRPr lang="en-US" sz="2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40322" name="Text Box 2"/>
          <p:cNvSpPr txBox="1">
            <a:spLocks noChangeArrowheads="1"/>
          </p:cNvSpPr>
          <p:nvPr/>
        </p:nvSpPr>
        <p:spPr bwMode="auto">
          <a:xfrm>
            <a:off x="228600" y="111125"/>
            <a:ext cx="666781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Young Supernova </a:t>
            </a:r>
            <a:r>
              <a:rPr lang="en-US" dirty="0" smtClean="0"/>
              <a:t>remnants:</a:t>
            </a:r>
            <a:endParaRPr lang="en-US" dirty="0" smtClean="0"/>
          </a:p>
          <a:p>
            <a:r>
              <a:rPr lang="en-US" dirty="0" smtClean="0"/>
              <a:t>RX J1713.7-3946</a:t>
            </a:r>
            <a:endParaRPr lang="en-US" sz="2400" dirty="0"/>
          </a:p>
        </p:txBody>
      </p:sp>
      <p:pic>
        <p:nvPicPr>
          <p:cNvPr id="440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28800"/>
            <a:ext cx="54991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0"/>
            <a:ext cx="1524000" cy="125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962400"/>
            <a:ext cx="250507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1096962"/>
            <a:ext cx="29972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76200" y="5867400"/>
            <a:ext cx="2801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S. Funk </a:t>
            </a:r>
            <a:r>
              <a:rPr lang="en-US" sz="1200" dirty="0"/>
              <a:t>et </a:t>
            </a:r>
            <a:r>
              <a:rPr lang="en-US" sz="1200" dirty="0" smtClean="0"/>
              <a:t>al., Fermi Symposium 2009 </a:t>
            </a:r>
            <a:endParaRPr lang="en-US" sz="1200" dirty="0"/>
          </a:p>
        </p:txBody>
      </p:sp>
      <p:sp>
        <p:nvSpPr>
          <p:cNvPr id="10" name="Text Box 64"/>
          <p:cNvSpPr txBox="1">
            <a:spLocks noChangeArrowheads="1"/>
          </p:cNvSpPr>
          <p:nvPr/>
        </p:nvSpPr>
        <p:spPr bwMode="auto">
          <a:xfrm>
            <a:off x="6113656" y="5867400"/>
            <a:ext cx="18999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 smtClean="0"/>
              <a:t>Aharonian</a:t>
            </a:r>
            <a:r>
              <a:rPr lang="en-US" sz="1200" dirty="0" smtClean="0"/>
              <a:t> </a:t>
            </a:r>
            <a:r>
              <a:rPr lang="en-US" sz="1200" dirty="0"/>
              <a:t>et </a:t>
            </a:r>
            <a:r>
              <a:rPr lang="en-US" sz="1200" dirty="0" smtClean="0"/>
              <a:t>al., … 2007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599325" y="2438400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30 </a:t>
            </a:r>
            <a:r>
              <a:rPr lang="en-US" sz="1800" dirty="0" err="1" smtClean="0"/>
              <a:t>TeV</a:t>
            </a:r>
            <a:r>
              <a:rPr lang="en-US" sz="1800" dirty="0" smtClean="0"/>
              <a:t>!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>
            <a:off x="4914900" y="28575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133600"/>
            <a:ext cx="54102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152400" y="111125"/>
            <a:ext cx="624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Mid-aged</a:t>
            </a:r>
            <a:r>
              <a:rPr lang="en-US" dirty="0" smtClean="0"/>
              <a:t> SNR: IC443</a:t>
            </a:r>
            <a:endParaRPr lang="en-US" sz="2400" dirty="0"/>
          </a:p>
        </p:txBody>
      </p:sp>
      <p:pic>
        <p:nvPicPr>
          <p:cNvPr id="411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0600"/>
            <a:ext cx="23431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ic443-tev-pictu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299" y="-1"/>
            <a:ext cx="2790702" cy="228600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l="4398" t="2315" r="2495" b="2426"/>
          <a:stretch>
            <a:fillRect/>
          </a:stretch>
        </p:blipFill>
        <p:spPr bwMode="auto">
          <a:xfrm>
            <a:off x="0" y="3048000"/>
            <a:ext cx="2558231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09800" y="1066800"/>
            <a:ext cx="2830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VERITAS extended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1519535"/>
            <a:ext cx="2323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Fermi extended</a:t>
            </a:r>
            <a:endParaRPr lang="en-US" sz="2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5746" name="Text Box 2"/>
          <p:cNvSpPr txBox="1">
            <a:spLocks noChangeArrowheads="1"/>
          </p:cNvSpPr>
          <p:nvPr/>
        </p:nvSpPr>
        <p:spPr bwMode="auto">
          <a:xfrm>
            <a:off x="2133600" y="111125"/>
            <a:ext cx="571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Starburst galaxies (M82)</a:t>
            </a:r>
            <a:endParaRPr lang="en-US" sz="2400"/>
          </a:p>
        </p:txBody>
      </p:sp>
      <p:sp>
        <p:nvSpPr>
          <p:cNvPr id="415751" name="Line 7"/>
          <p:cNvSpPr>
            <a:spLocks noChangeShapeType="1"/>
          </p:cNvSpPr>
          <p:nvPr/>
        </p:nvSpPr>
        <p:spPr bwMode="auto">
          <a:xfrm>
            <a:off x="76200" y="6400800"/>
            <a:ext cx="91440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575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4572000" cy="3930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5754" name="Rectangle 10"/>
          <p:cNvSpPr>
            <a:spLocks/>
          </p:cNvSpPr>
          <p:nvPr/>
        </p:nvSpPr>
        <p:spPr bwMode="auto">
          <a:xfrm>
            <a:off x="533400" y="4267200"/>
            <a:ext cx="3505200" cy="398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Johannes Schedler 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(Panther Observatory) </a:t>
            </a:r>
          </a:p>
        </p:txBody>
      </p:sp>
      <p:sp>
        <p:nvSpPr>
          <p:cNvPr id="415756" name="Rectangle 12"/>
          <p:cNvSpPr>
            <a:spLocks/>
          </p:cNvSpPr>
          <p:nvPr/>
        </p:nvSpPr>
        <p:spPr bwMode="auto">
          <a:xfrm>
            <a:off x="5715000" y="5410200"/>
            <a:ext cx="25908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NASA, ESA, The Hubble Heritage Team, (STScI / AURA) </a:t>
            </a:r>
          </a:p>
        </p:txBody>
      </p:sp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3505200" y="11430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M82</a:t>
            </a:r>
            <a:endParaRPr lang="en-US" sz="2400"/>
          </a:p>
        </p:txBody>
      </p:sp>
      <p:sp>
        <p:nvSpPr>
          <p:cNvPr id="415757" name="Line 13"/>
          <p:cNvSpPr>
            <a:spLocks noChangeShapeType="1"/>
          </p:cNvSpPr>
          <p:nvPr/>
        </p:nvSpPr>
        <p:spPr bwMode="auto">
          <a:xfrm flipV="1">
            <a:off x="3581400" y="990600"/>
            <a:ext cx="2209800" cy="144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758" name="Line 14"/>
          <p:cNvSpPr>
            <a:spLocks noChangeShapeType="1"/>
          </p:cNvSpPr>
          <p:nvPr/>
        </p:nvSpPr>
        <p:spPr bwMode="auto">
          <a:xfrm flipV="1">
            <a:off x="3505200" y="2971800"/>
            <a:ext cx="2286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5759" name="Picture 15" descr="M82_Chandra_HST_Spitz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971550"/>
            <a:ext cx="2514600" cy="2039938"/>
          </a:xfrm>
          <a:prstGeom prst="rect">
            <a:avLst/>
          </a:prstGeom>
          <a:noFill/>
        </p:spPr>
      </p:pic>
      <p:pic>
        <p:nvPicPr>
          <p:cNvPr id="41576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200400"/>
            <a:ext cx="16494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5761" name="Line 17"/>
          <p:cNvSpPr>
            <a:spLocks noChangeShapeType="1"/>
          </p:cNvSpPr>
          <p:nvPr/>
        </p:nvSpPr>
        <p:spPr bwMode="auto">
          <a:xfrm flipH="1">
            <a:off x="6172200" y="2057400"/>
            <a:ext cx="762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762" name="Line 18"/>
          <p:cNvSpPr>
            <a:spLocks noChangeShapeType="1"/>
          </p:cNvSpPr>
          <p:nvPr/>
        </p:nvSpPr>
        <p:spPr bwMode="auto">
          <a:xfrm>
            <a:off x="7010400" y="19812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763" name="Text Box 19"/>
          <p:cNvSpPr txBox="1">
            <a:spLocks noChangeArrowheads="1"/>
          </p:cNvSpPr>
          <p:nvPr/>
        </p:nvSpPr>
        <p:spPr bwMode="auto">
          <a:xfrm>
            <a:off x="0" y="4724400"/>
            <a:ext cx="457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20000"/>
              </a:lnSpc>
              <a:buFont typeface="Arial" charset="0"/>
              <a:buNone/>
            </a:pPr>
            <a:endParaRPr lang="en-US" sz="2000"/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/>
              <a:t>M82 is the prototype starburst galaxy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/>
              <a:t>Distance ~ 3.9 Mpc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/>
              <a:t>Tidal interaction with M81</a:t>
            </a:r>
            <a:endParaRPr lang="en-US" sz="2000"/>
          </a:p>
        </p:txBody>
      </p:sp>
      <p:sp>
        <p:nvSpPr>
          <p:cNvPr id="415764" name="Text Box 20"/>
          <p:cNvSpPr txBox="1">
            <a:spLocks noChangeArrowheads="1"/>
          </p:cNvSpPr>
          <p:nvPr/>
        </p:nvSpPr>
        <p:spPr bwMode="auto">
          <a:xfrm>
            <a:off x="4648200" y="4724400"/>
            <a:ext cx="457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20000"/>
              </a:lnSpc>
              <a:buFont typeface="Arial" charset="0"/>
              <a:buNone/>
            </a:pPr>
            <a:endParaRPr lang="en-US" sz="2000" dirty="0"/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/>
              <a:t>150 massive star clusters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b="1" dirty="0"/>
              <a:t>High supernova rate</a:t>
            </a:r>
            <a:r>
              <a:rPr lang="en-US" sz="1800" dirty="0"/>
              <a:t> ~ 0.1-0.3 /year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/>
              <a:t>High gas density: 150</a:t>
            </a:r>
            <a:r>
              <a:rPr lang="en-US" sz="1800" dirty="0" smtClean="0"/>
              <a:t> atoms/</a:t>
            </a:r>
            <a:r>
              <a:rPr lang="en-US" sz="1800" dirty="0"/>
              <a:t>cm</a:t>
            </a:r>
            <a:r>
              <a:rPr lang="en-US" sz="1800" baseline="30000" dirty="0"/>
              <a:t>3</a:t>
            </a:r>
            <a:endParaRPr lang="en-US" sz="1800" dirty="0"/>
          </a:p>
        </p:txBody>
      </p:sp>
      <p:sp>
        <p:nvSpPr>
          <p:cNvPr id="415765" name="Line 21"/>
          <p:cNvSpPr>
            <a:spLocks noChangeShapeType="1"/>
          </p:cNvSpPr>
          <p:nvPr/>
        </p:nvSpPr>
        <p:spPr bwMode="auto">
          <a:xfrm>
            <a:off x="7924800" y="34290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766" name="Text Box 22"/>
          <p:cNvSpPr txBox="1">
            <a:spLocks noChangeArrowheads="1"/>
          </p:cNvSpPr>
          <p:nvPr/>
        </p:nvSpPr>
        <p:spPr bwMode="auto">
          <a:xfrm>
            <a:off x="8001000" y="3962400"/>
            <a:ext cx="712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0.01</a:t>
            </a:r>
            <a:r>
              <a:rPr lang="en-US" sz="1800"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3698" name="Text Box 2"/>
          <p:cNvSpPr txBox="1">
            <a:spLocks noChangeArrowheads="1"/>
          </p:cNvSpPr>
          <p:nvPr/>
        </p:nvSpPr>
        <p:spPr bwMode="auto">
          <a:xfrm>
            <a:off x="2133600" y="111125"/>
            <a:ext cx="5915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M82: VERITAS discovery</a:t>
            </a:r>
            <a:endParaRPr lang="en-US" sz="2400"/>
          </a:p>
        </p:txBody>
      </p:sp>
      <p:pic>
        <p:nvPicPr>
          <p:cNvPr id="413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066800"/>
            <a:ext cx="3810000" cy="201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0" y="914400"/>
            <a:ext cx="4572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20000"/>
              </a:lnSpc>
              <a:buFont typeface="Arial" charset="0"/>
              <a:buNone/>
            </a:pPr>
            <a:endParaRPr lang="en-US" sz="2000" dirty="0"/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/>
              <a:t>VERITAS data ~ 137 </a:t>
            </a:r>
            <a:r>
              <a:rPr lang="en-US" sz="1800" dirty="0" err="1"/>
              <a:t>h</a:t>
            </a:r>
            <a:r>
              <a:rPr lang="en-US" sz="1800" dirty="0"/>
              <a:t> lifetime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/>
              <a:t>Gamma-ray rate: 0.7 </a:t>
            </a:r>
            <a:r>
              <a:rPr lang="en-US" sz="1800" dirty="0" err="1">
                <a:latin typeface="Symbol" charset="2"/>
                <a:sym typeface="Symbol" charset="2"/>
              </a:rPr>
              <a:t></a:t>
            </a:r>
            <a:r>
              <a:rPr lang="en-US" sz="1800" dirty="0"/>
              <a:t>/hour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/>
              <a:t>Steady signal: </a:t>
            </a:r>
            <a:r>
              <a:rPr lang="en-US" sz="1800" dirty="0" err="1"/>
              <a:t>signififcance</a:t>
            </a:r>
            <a:r>
              <a:rPr lang="en-US" sz="1800" dirty="0"/>
              <a:t> 5 </a:t>
            </a:r>
            <a:r>
              <a:rPr lang="en-US" sz="1800" dirty="0" err="1">
                <a:latin typeface="Symbol" charset="2"/>
                <a:sym typeface="Symbol" charset="2"/>
              </a:rPr>
              <a:t></a:t>
            </a:r>
            <a:endParaRPr lang="en-US" sz="1800" dirty="0">
              <a:latin typeface="Symbol" charset="2"/>
              <a:sym typeface="Symbol" charset="2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Char char="•"/>
            </a:pPr>
            <a:r>
              <a:rPr lang="en-US" sz="1800" dirty="0" err="1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dN/dE</a:t>
            </a:r>
            <a:r>
              <a:rPr lang="en-US" sz="1800" dirty="0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 ~ (E / </a:t>
            </a:r>
            <a:r>
              <a:rPr lang="en-US" sz="1800" dirty="0" err="1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TeV)</a:t>
            </a:r>
            <a:r>
              <a:rPr lang="en-US" sz="1800" baseline="32000" dirty="0" err="1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-Γ</a:t>
            </a:r>
            <a:r>
              <a:rPr lang="en-US" sz="2000" dirty="0"/>
              <a:t>: </a:t>
            </a:r>
            <a:r>
              <a:rPr lang="en-US" sz="2000" dirty="0" err="1">
                <a:solidFill>
                  <a:srgbClr val="FF0000"/>
                </a:solidFill>
                <a:latin typeface="Symbol" charset="2"/>
                <a:sym typeface="Symbol" charset="2"/>
              </a:rPr>
              <a:t></a:t>
            </a:r>
            <a:r>
              <a:rPr lang="en-US" sz="2000" dirty="0">
                <a:solidFill>
                  <a:srgbClr val="FF0000"/>
                </a:solidFill>
              </a:rPr>
              <a:t> = 2.5 </a:t>
            </a:r>
            <a:r>
              <a:rPr lang="en-US" sz="2000" dirty="0">
                <a:solidFill>
                  <a:srgbClr val="FF0000"/>
                </a:solidFill>
                <a:sym typeface="Helvetica" charset="0"/>
              </a:rPr>
              <a:t>± 0.6</a:t>
            </a:r>
          </a:p>
          <a:p>
            <a:pPr marL="457200" indent="-457200">
              <a:lnSpc>
                <a:spcPct val="140000"/>
              </a:lnSpc>
              <a:buFont typeface="Arial" charset="0"/>
              <a:buChar char="•"/>
            </a:pPr>
            <a:r>
              <a:rPr lang="en-US" sz="1800" dirty="0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Origin: </a:t>
            </a:r>
            <a:r>
              <a:rPr lang="en-US" sz="1800" dirty="0" err="1"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hadronic</a:t>
            </a:r>
            <a:r>
              <a:rPr lang="en-US" sz="1800" dirty="0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 or </a:t>
            </a:r>
            <a:r>
              <a:rPr lang="en-US" sz="1800" dirty="0" err="1"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leptonic</a:t>
            </a:r>
            <a:r>
              <a:rPr lang="en-US" sz="1800" dirty="0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?</a:t>
            </a:r>
          </a:p>
          <a:p>
            <a:pPr marL="457200" indent="-457200">
              <a:lnSpc>
                <a:spcPct val="140000"/>
              </a:lnSpc>
              <a:buFont typeface="Arial" charset="0"/>
              <a:buNone/>
            </a:pPr>
            <a:endParaRPr lang="en-US" sz="2000" dirty="0">
              <a:solidFill>
                <a:srgbClr val="0000FF"/>
              </a:solidFill>
              <a:sym typeface="Helvetica" charset="0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Char char="•"/>
            </a:pPr>
            <a:endParaRPr lang="en-US" sz="2000" dirty="0">
              <a:solidFill>
                <a:srgbClr val="FF0000"/>
              </a:solidFill>
              <a:sym typeface="Helvetica" charset="0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Char char="•"/>
            </a:pPr>
            <a:endParaRPr lang="en-US" sz="2000" dirty="0">
              <a:solidFill>
                <a:srgbClr val="FF0000"/>
              </a:solidFill>
              <a:sym typeface="Helvetica" charset="0"/>
            </a:endParaRPr>
          </a:p>
        </p:txBody>
      </p:sp>
      <p:pic>
        <p:nvPicPr>
          <p:cNvPr id="4137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124200"/>
            <a:ext cx="28956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3703" name="Rectangle 7"/>
          <p:cNvSpPr>
            <a:spLocks noChangeArrowheads="1"/>
          </p:cNvSpPr>
          <p:nvPr/>
        </p:nvSpPr>
        <p:spPr bwMode="auto">
          <a:xfrm>
            <a:off x="3124200" y="3657600"/>
            <a:ext cx="2057400" cy="2286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704" name="Rectangle 8"/>
          <p:cNvSpPr>
            <a:spLocks noChangeArrowheads="1"/>
          </p:cNvSpPr>
          <p:nvPr/>
        </p:nvSpPr>
        <p:spPr bwMode="auto">
          <a:xfrm>
            <a:off x="76200" y="3657600"/>
            <a:ext cx="2971800" cy="2286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13705" name="Object 9"/>
          <p:cNvGraphicFramePr>
            <a:graphicFrameLocks noChangeAspect="1"/>
          </p:cNvGraphicFramePr>
          <p:nvPr/>
        </p:nvGraphicFramePr>
        <p:xfrm>
          <a:off x="609600" y="3810000"/>
          <a:ext cx="1993900" cy="431800"/>
        </p:xfrm>
        <a:graphic>
          <a:graphicData uri="http://schemas.openxmlformats.org/presentationml/2006/ole">
            <p:oleObj spid="_x0000_s413705" name="Equation" r:id="rId6" imgW="1993900" imgH="431800" progId="Equation.3">
              <p:embed/>
            </p:oleObj>
          </a:graphicData>
        </a:graphic>
      </p:graphicFrame>
      <p:graphicFrame>
        <p:nvGraphicFramePr>
          <p:cNvPr id="413706" name="Object 10"/>
          <p:cNvGraphicFramePr>
            <a:graphicFrameLocks noChangeAspect="1"/>
          </p:cNvGraphicFramePr>
          <p:nvPr/>
        </p:nvGraphicFramePr>
        <p:xfrm>
          <a:off x="228600" y="4267200"/>
          <a:ext cx="2133600" cy="431800"/>
        </p:xfrm>
        <a:graphic>
          <a:graphicData uri="http://schemas.openxmlformats.org/presentationml/2006/ole">
            <p:oleObj spid="_x0000_s413706" name="Equation" r:id="rId7" imgW="2133600" imgH="431800" progId="Equation.3">
              <p:embed/>
            </p:oleObj>
          </a:graphicData>
        </a:graphic>
      </p:graphicFrame>
      <p:cxnSp>
        <p:nvCxnSpPr>
          <p:cNvPr id="413707" name="AutoShape 11"/>
          <p:cNvCxnSpPr>
            <a:cxnSpLocks noChangeShapeType="1"/>
          </p:cNvCxnSpPr>
          <p:nvPr/>
        </p:nvCxnSpPr>
        <p:spPr bwMode="auto">
          <a:xfrm rot="10800000" flipV="1">
            <a:off x="1066800" y="4648200"/>
            <a:ext cx="762000" cy="381000"/>
          </a:xfrm>
          <a:prstGeom prst="bentConnector3">
            <a:avLst>
              <a:gd name="adj1" fmla="val 41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228600" y="4800600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radio</a:t>
            </a:r>
            <a:endParaRPr lang="en-US"/>
          </a:p>
        </p:txBody>
      </p:sp>
      <p:sp>
        <p:nvSpPr>
          <p:cNvPr id="413709" name="Line 13"/>
          <p:cNvSpPr>
            <a:spLocks noChangeShapeType="1"/>
          </p:cNvSpPr>
          <p:nvPr/>
        </p:nvSpPr>
        <p:spPr bwMode="auto">
          <a:xfrm>
            <a:off x="2362200" y="4343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710" name="Line 14"/>
          <p:cNvSpPr>
            <a:spLocks noChangeShapeType="1"/>
          </p:cNvSpPr>
          <p:nvPr/>
        </p:nvSpPr>
        <p:spPr bwMode="auto">
          <a:xfrm flipH="1">
            <a:off x="1219200" y="5334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711" name="Text Box 15"/>
          <p:cNvSpPr txBox="1">
            <a:spLocks noChangeArrowheads="1"/>
          </p:cNvSpPr>
          <p:nvPr/>
        </p:nvSpPr>
        <p:spPr bwMode="auto">
          <a:xfrm>
            <a:off x="152400" y="5165725"/>
            <a:ext cx="1046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20 GeV</a:t>
            </a:r>
            <a:endParaRPr lang="en-US"/>
          </a:p>
        </p:txBody>
      </p:sp>
      <p:sp>
        <p:nvSpPr>
          <p:cNvPr id="413712" name="Text Box 16"/>
          <p:cNvSpPr txBox="1">
            <a:spLocks noChangeArrowheads="1"/>
          </p:cNvSpPr>
          <p:nvPr/>
        </p:nvSpPr>
        <p:spPr bwMode="auto">
          <a:xfrm>
            <a:off x="152400" y="5573713"/>
            <a:ext cx="2941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with </a:t>
            </a:r>
            <a:r>
              <a:rPr lang="en-US" sz="2000">
                <a:latin typeface="Symbol" charset="2"/>
                <a:sym typeface="Symbol" charset="2"/>
              </a:rPr>
              <a:t></a:t>
            </a:r>
            <a:r>
              <a:rPr lang="en-US" sz="2000"/>
              <a:t>=2.3, TeV flux OK.</a:t>
            </a:r>
            <a:endParaRPr lang="en-US"/>
          </a:p>
        </p:txBody>
      </p:sp>
      <p:graphicFrame>
        <p:nvGraphicFramePr>
          <p:cNvPr id="413713" name="Object 17"/>
          <p:cNvGraphicFramePr>
            <a:graphicFrameLocks noChangeAspect="1"/>
          </p:cNvGraphicFramePr>
          <p:nvPr/>
        </p:nvGraphicFramePr>
        <p:xfrm>
          <a:off x="3276600" y="4508500"/>
          <a:ext cx="1676400" cy="444500"/>
        </p:xfrm>
        <a:graphic>
          <a:graphicData uri="http://schemas.openxmlformats.org/presentationml/2006/ole">
            <p:oleObj spid="_x0000_s413713" name="Equation" r:id="rId8" imgW="1676400" imgH="444500" progId="Equation.3">
              <p:embed/>
            </p:oleObj>
          </a:graphicData>
        </a:graphic>
      </p:graphicFrame>
      <p:graphicFrame>
        <p:nvGraphicFramePr>
          <p:cNvPr id="413714" name="Object 18"/>
          <p:cNvGraphicFramePr>
            <a:graphicFrameLocks noChangeAspect="1"/>
          </p:cNvGraphicFramePr>
          <p:nvPr/>
        </p:nvGraphicFramePr>
        <p:xfrm>
          <a:off x="3200400" y="3733800"/>
          <a:ext cx="1701800" cy="622300"/>
        </p:xfrm>
        <a:graphic>
          <a:graphicData uri="http://schemas.openxmlformats.org/presentationml/2006/ole">
            <p:oleObj spid="_x0000_s413714" name="Equation" r:id="rId9" imgW="1701800" imgH="622300" progId="Equation.3">
              <p:embed/>
            </p:oleObj>
          </a:graphicData>
        </a:graphic>
      </p:graphicFrame>
      <p:sp>
        <p:nvSpPr>
          <p:cNvPr id="413715" name="AutoShape 19"/>
          <p:cNvSpPr>
            <a:spLocks/>
          </p:cNvSpPr>
          <p:nvPr/>
        </p:nvSpPr>
        <p:spPr bwMode="auto">
          <a:xfrm>
            <a:off x="4800600" y="3810000"/>
            <a:ext cx="228600" cy="1066800"/>
          </a:xfrm>
          <a:prstGeom prst="rightBrace">
            <a:avLst>
              <a:gd name="adj1" fmla="val 38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717" name="Line 21"/>
          <p:cNvSpPr>
            <a:spLocks noChangeShapeType="1"/>
          </p:cNvSpPr>
          <p:nvPr/>
        </p:nvSpPr>
        <p:spPr bwMode="auto">
          <a:xfrm flipH="1">
            <a:off x="4343400" y="5334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718" name="Text Box 22"/>
          <p:cNvSpPr txBox="1">
            <a:spLocks noChangeArrowheads="1"/>
          </p:cNvSpPr>
          <p:nvPr/>
        </p:nvSpPr>
        <p:spPr bwMode="auto">
          <a:xfrm>
            <a:off x="3230563" y="5399088"/>
            <a:ext cx="87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cutoff </a:t>
            </a:r>
            <a:endParaRPr lang="en-US"/>
          </a:p>
        </p:txBody>
      </p:sp>
      <p:sp>
        <p:nvSpPr>
          <p:cNvPr id="413719" name="Text Box 23"/>
          <p:cNvSpPr txBox="1">
            <a:spLocks noChangeArrowheads="1"/>
          </p:cNvSpPr>
          <p:nvPr/>
        </p:nvSpPr>
        <p:spPr bwMode="auto">
          <a:xfrm>
            <a:off x="5970588" y="1143000"/>
            <a:ext cx="2411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Acciari et al. (VERITAS Collab.), </a:t>
            </a:r>
          </a:p>
          <a:p>
            <a:r>
              <a:rPr lang="en-US" sz="1200"/>
              <a:t>Nature, 462, 770 (2009) </a:t>
            </a:r>
          </a:p>
        </p:txBody>
      </p:sp>
      <p:sp>
        <p:nvSpPr>
          <p:cNvPr id="413720" name="Line 24"/>
          <p:cNvSpPr>
            <a:spLocks noChangeShapeType="1"/>
          </p:cNvSpPr>
          <p:nvPr/>
        </p:nvSpPr>
        <p:spPr bwMode="auto">
          <a:xfrm flipH="1">
            <a:off x="1371600" y="31242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722" name="Line 26"/>
          <p:cNvSpPr>
            <a:spLocks noChangeShapeType="1"/>
          </p:cNvSpPr>
          <p:nvPr/>
        </p:nvSpPr>
        <p:spPr bwMode="auto">
          <a:xfrm>
            <a:off x="2971800" y="3124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1295400" y="0"/>
            <a:ext cx="7848600" cy="8778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2133600" y="111125"/>
            <a:ext cx="6027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Origin of Cosmic Particles</a:t>
            </a:r>
            <a:endParaRPr lang="en-US" sz="2400"/>
          </a:p>
        </p:txBody>
      </p:sp>
      <p:grpSp>
        <p:nvGrpSpPr>
          <p:cNvPr id="234505" name="Group 9"/>
          <p:cNvGrpSpPr>
            <a:grpSpLocks/>
          </p:cNvGrpSpPr>
          <p:nvPr/>
        </p:nvGrpSpPr>
        <p:grpSpPr bwMode="auto">
          <a:xfrm>
            <a:off x="152400" y="1066800"/>
            <a:ext cx="4648200" cy="3894138"/>
            <a:chOff x="1776" y="1440"/>
            <a:chExt cx="2208" cy="2165"/>
          </a:xfrm>
        </p:grpSpPr>
        <p:pic>
          <p:nvPicPr>
            <p:cNvPr id="234504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6" y="1440"/>
              <a:ext cx="2208" cy="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4501" name="Rectangle 5"/>
            <p:cNvSpPr>
              <a:spLocks noChangeArrowheads="1"/>
            </p:cNvSpPr>
            <p:nvPr/>
          </p:nvSpPr>
          <p:spPr bwMode="auto">
            <a:xfrm>
              <a:off x="1776" y="1440"/>
              <a:ext cx="2208" cy="2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4503" name="Picture 7" descr="LAT_cutaw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8550" y="1371600"/>
            <a:ext cx="8826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2" name="Picture 6" descr="new_baseca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3733800"/>
            <a:ext cx="2171700" cy="72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4559" name="Picture 6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636713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60" name="Text Box 64"/>
          <p:cNvSpPr txBox="1">
            <a:spLocks noChangeArrowheads="1"/>
          </p:cNvSpPr>
          <p:nvPr/>
        </p:nvSpPr>
        <p:spPr bwMode="auto">
          <a:xfrm>
            <a:off x="0" y="5105400"/>
            <a:ext cx="40719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Acciari</a:t>
            </a:r>
            <a:r>
              <a:rPr lang="en-US" sz="1200" dirty="0"/>
              <a:t> et al. (VERITAS </a:t>
            </a:r>
            <a:r>
              <a:rPr lang="en-US" sz="1200" dirty="0" err="1"/>
              <a:t>Collab</a:t>
            </a:r>
            <a:r>
              <a:rPr lang="en-US" sz="1200" dirty="0"/>
              <a:t>.), Nature, 462, 770 (2009) </a:t>
            </a:r>
          </a:p>
        </p:txBody>
      </p:sp>
      <p:sp>
        <p:nvSpPr>
          <p:cNvPr id="234561" name="Text Box 65"/>
          <p:cNvSpPr txBox="1">
            <a:spLocks noChangeArrowheads="1"/>
          </p:cNvSpPr>
          <p:nvPr/>
        </p:nvSpPr>
        <p:spPr bwMode="auto">
          <a:xfrm>
            <a:off x="0" y="5364163"/>
            <a:ext cx="3200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Abdo</a:t>
            </a:r>
            <a:r>
              <a:rPr lang="en-US" sz="1200" dirty="0"/>
              <a:t> et al. (Fermi </a:t>
            </a:r>
            <a:r>
              <a:rPr lang="en-US" sz="1200" dirty="0" err="1"/>
              <a:t>Collab</a:t>
            </a:r>
            <a:r>
              <a:rPr lang="en-US" sz="1200" dirty="0"/>
              <a:t>.), arXiv:0911.5327 </a:t>
            </a:r>
          </a:p>
        </p:txBody>
      </p:sp>
      <p:sp>
        <p:nvSpPr>
          <p:cNvPr id="234563" name="Text Box 67"/>
          <p:cNvSpPr txBox="1">
            <a:spLocks noChangeArrowheads="1"/>
          </p:cNvSpPr>
          <p:nvPr/>
        </p:nvSpPr>
        <p:spPr bwMode="auto">
          <a:xfrm>
            <a:off x="0" y="5668963"/>
            <a:ext cx="38179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B. Schwarzschild, Physics Today, vol. 63, p 13 (2010)</a:t>
            </a:r>
          </a:p>
        </p:txBody>
      </p:sp>
      <p:pic>
        <p:nvPicPr>
          <p:cNvPr id="234564" name="Picture 6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5850" y="914400"/>
            <a:ext cx="40941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4565" name="Text Box 69"/>
          <p:cNvSpPr txBox="1">
            <a:spLocks noChangeArrowheads="1"/>
          </p:cNvSpPr>
          <p:nvPr/>
        </p:nvSpPr>
        <p:spPr bwMode="auto">
          <a:xfrm>
            <a:off x="4876800" y="4648200"/>
            <a:ext cx="4572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20000"/>
              </a:lnSpc>
              <a:buFont typeface="Arial" charset="0"/>
              <a:buNone/>
            </a:pPr>
            <a:endParaRPr lang="en-US" sz="2000"/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b="1"/>
              <a:t>C.R.-SNR connection</a:t>
            </a:r>
            <a:r>
              <a:rPr lang="en-US" sz="1800"/>
              <a:t>: </a:t>
            </a:r>
            <a:r>
              <a:rPr lang="en-US" sz="1800">
                <a:latin typeface="Symbol" charset="2"/>
                <a:sym typeface="Symbol" charset="2"/>
              </a:rPr>
              <a:t></a:t>
            </a:r>
            <a:r>
              <a:rPr lang="en-US" sz="1800"/>
              <a:t>-ray flux should scale with product of</a:t>
            </a:r>
          </a:p>
          <a:p>
            <a:pPr marL="457200" indent="-457200">
              <a:lnSpc>
                <a:spcPct val="120000"/>
              </a:lnSpc>
              <a:buFont typeface="Arial" charset="0"/>
              <a:buNone/>
            </a:pPr>
            <a:r>
              <a:rPr lang="en-US" sz="1800"/>
              <a:t>        supernova rate and gas density! 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endParaRPr lang="en-US" sz="1800" baseline="30000"/>
          </a:p>
        </p:txBody>
      </p:sp>
      <p:sp>
        <p:nvSpPr>
          <p:cNvPr id="234566" name="Text Box 70"/>
          <p:cNvSpPr txBox="1">
            <a:spLocks noChangeArrowheads="1"/>
          </p:cNvSpPr>
          <p:nvPr/>
        </p:nvSpPr>
        <p:spPr bwMode="auto">
          <a:xfrm>
            <a:off x="6096000" y="3946525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LMC</a:t>
            </a:r>
            <a:endParaRPr lang="en-US"/>
          </a:p>
        </p:txBody>
      </p:sp>
      <p:sp>
        <p:nvSpPr>
          <p:cNvPr id="234567" name="Text Box 71"/>
          <p:cNvSpPr txBox="1">
            <a:spLocks noChangeArrowheads="1"/>
          </p:cNvSpPr>
          <p:nvPr/>
        </p:nvSpPr>
        <p:spPr bwMode="auto">
          <a:xfrm>
            <a:off x="6746875" y="2667000"/>
            <a:ext cx="833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Milky </a:t>
            </a:r>
          </a:p>
          <a:p>
            <a:r>
              <a:rPr lang="en-US" sz="2000"/>
              <a:t>Way</a:t>
            </a:r>
            <a:endParaRPr lang="en-US"/>
          </a:p>
        </p:txBody>
      </p:sp>
      <p:sp>
        <p:nvSpPr>
          <p:cNvPr id="234568" name="Text Box 72"/>
          <p:cNvSpPr txBox="1">
            <a:spLocks noChangeArrowheads="1"/>
          </p:cNvSpPr>
          <p:nvPr/>
        </p:nvSpPr>
        <p:spPr bwMode="auto">
          <a:xfrm>
            <a:off x="7620000" y="1371600"/>
            <a:ext cx="1173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NGC253</a:t>
            </a:r>
            <a:endParaRPr lang="en-US"/>
          </a:p>
        </p:txBody>
      </p:sp>
      <p:sp>
        <p:nvSpPr>
          <p:cNvPr id="234569" name="Text Box 73"/>
          <p:cNvSpPr txBox="1">
            <a:spLocks noChangeArrowheads="1"/>
          </p:cNvSpPr>
          <p:nvPr/>
        </p:nvSpPr>
        <p:spPr bwMode="auto">
          <a:xfrm>
            <a:off x="7856538" y="1965325"/>
            <a:ext cx="677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M82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9842" name="Text Box 2"/>
          <p:cNvSpPr txBox="1">
            <a:spLocks noChangeArrowheads="1"/>
          </p:cNvSpPr>
          <p:nvPr/>
        </p:nvSpPr>
        <p:spPr bwMode="auto">
          <a:xfrm>
            <a:off x="228600" y="111124"/>
            <a:ext cx="8686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Cosmic Ray Origin: Supernova Remnant? 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752600"/>
            <a:ext cx="7789312" cy="490390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ü"/>
            </a:pPr>
            <a:r>
              <a:rPr lang="en-US" sz="2800" dirty="0" smtClean="0"/>
              <a:t>Do </a:t>
            </a:r>
            <a:r>
              <a:rPr lang="en-US" sz="2800" dirty="0" err="1" smtClean="0"/>
              <a:t>SNRs</a:t>
            </a:r>
            <a:r>
              <a:rPr lang="en-US" sz="2800" dirty="0" smtClean="0"/>
              <a:t> emit </a:t>
            </a:r>
            <a:r>
              <a:rPr lang="en-US" sz="2800" dirty="0" err="1" smtClean="0"/>
              <a:t>GeV</a:t>
            </a:r>
            <a:r>
              <a:rPr lang="en-US" sz="2800" dirty="0" smtClean="0"/>
              <a:t> – </a:t>
            </a:r>
            <a:r>
              <a:rPr lang="en-US" sz="2800" dirty="0" err="1" smtClean="0"/>
              <a:t>TeV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Symbol"/>
              </a:rPr>
              <a:t>g</a:t>
            </a:r>
            <a:r>
              <a:rPr lang="en-US" sz="2800" dirty="0" smtClean="0"/>
              <a:t>-rays?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ü"/>
            </a:pPr>
            <a:r>
              <a:rPr lang="en-US" sz="2800" dirty="0" smtClean="0"/>
              <a:t>Electron/proton ratio? 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ü"/>
            </a:pPr>
            <a:r>
              <a:rPr lang="en-US" sz="2800" dirty="0" smtClean="0"/>
              <a:t>Power law spectrum E</a:t>
            </a:r>
            <a:r>
              <a:rPr lang="en-US" sz="2800" baseline="30000" dirty="0" smtClean="0"/>
              <a:t>-2.2 </a:t>
            </a:r>
            <a:r>
              <a:rPr lang="en-US" sz="2800" dirty="0" smtClean="0"/>
              <a:t>? 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Do they accelerate to the knee – are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</a:pPr>
            <a:r>
              <a:rPr lang="en-US" sz="2800" dirty="0" smtClean="0"/>
              <a:t>     </a:t>
            </a:r>
            <a:r>
              <a:rPr lang="en-US" sz="2800" dirty="0" err="1" smtClean="0"/>
              <a:t>SNRs</a:t>
            </a:r>
            <a:r>
              <a:rPr lang="en-US" sz="2800" dirty="0" smtClean="0"/>
              <a:t> </a:t>
            </a:r>
            <a:r>
              <a:rPr lang="en-US" sz="2800" dirty="0" err="1" smtClean="0"/>
              <a:t>Pevatrons</a:t>
            </a:r>
            <a:r>
              <a:rPr lang="en-US" sz="2800" dirty="0" smtClean="0"/>
              <a:t>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How efficient is diffusive shock acceleration?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Evidence for B-field amplification?</a:t>
            </a:r>
          </a:p>
          <a:p>
            <a:pPr marL="514350" indent="-514350">
              <a:buClr>
                <a:srgbClr val="586FE3"/>
              </a:buClr>
              <a:buSzPct val="95000"/>
              <a:buFont typeface="Wingdings" charset="2"/>
              <a:buChar char="q"/>
            </a:pPr>
            <a:endParaRPr lang="en-US" sz="2800" dirty="0" smtClean="0"/>
          </a:p>
          <a:p>
            <a:pPr marL="514350" indent="-514350">
              <a:buClr>
                <a:srgbClr val="586FE3"/>
              </a:buClr>
              <a:buSzPct val="95000"/>
              <a:buFont typeface="Wingdings" charset="2"/>
              <a:buChar char="q"/>
            </a:pPr>
            <a:endParaRPr lang="en-US" sz="2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0" y="111125"/>
            <a:ext cx="91270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Other Accelerators?</a:t>
            </a:r>
            <a:r>
              <a:rPr lang="en-US" sz="3200" dirty="0" smtClean="0"/>
              <a:t>  </a:t>
            </a:r>
          </a:p>
          <a:p>
            <a:r>
              <a:rPr lang="en-US" sz="3200" dirty="0" smtClean="0"/>
              <a:t>dark </a:t>
            </a:r>
            <a:r>
              <a:rPr lang="en-US" sz="3200" dirty="0"/>
              <a:t>accelerators, </a:t>
            </a:r>
            <a:r>
              <a:rPr lang="en-US" sz="3200" dirty="0" smtClean="0"/>
              <a:t>pulsar wind nebulae: </a:t>
            </a:r>
            <a:r>
              <a:rPr lang="en-US" sz="3200" dirty="0" smtClean="0">
                <a:effectLst>
                  <a:glow rad="101600">
                    <a:srgbClr val="FF0000">
                      <a:alpha val="51000"/>
                    </a:srgbClr>
                  </a:glow>
                </a:effectLst>
              </a:rPr>
              <a:t>extended</a:t>
            </a:r>
            <a:endParaRPr lang="en-US" sz="3200" dirty="0">
              <a:effectLst>
                <a:glow rad="101600">
                  <a:srgbClr val="FF0000">
                    <a:alpha val="51000"/>
                  </a:srgbClr>
                </a:glow>
              </a:effectLst>
            </a:endParaRPr>
          </a:p>
        </p:txBody>
      </p:sp>
      <p:pic>
        <p:nvPicPr>
          <p:cNvPr id="5" name="Picture 4" descr="new skymap large"/>
          <p:cNvPicPr>
            <a:picLocks noChangeAspect="1" noChangeArrowheads="1"/>
          </p:cNvPicPr>
          <p:nvPr/>
        </p:nvPicPr>
        <p:blipFill>
          <a:blip r:embed="rId3"/>
          <a:srcRect r="8231"/>
          <a:stretch>
            <a:fillRect/>
          </a:stretch>
        </p:blipFill>
        <p:spPr bwMode="auto">
          <a:xfrm>
            <a:off x="76200" y="1143000"/>
            <a:ext cx="8839200" cy="5067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2133600" y="111125"/>
            <a:ext cx="1793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Outline</a:t>
            </a:r>
            <a:endParaRPr lang="en-US" sz="2400"/>
          </a:p>
        </p:txBody>
      </p:sp>
      <p:sp>
        <p:nvSpPr>
          <p:cNvPr id="397316" name="Text Box 4"/>
          <p:cNvSpPr txBox="1">
            <a:spLocks noChangeArrowheads="1"/>
          </p:cNvSpPr>
          <p:nvPr/>
        </p:nvSpPr>
        <p:spPr bwMode="auto">
          <a:xfrm>
            <a:off x="152400" y="685800"/>
            <a:ext cx="86106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20000"/>
              </a:lnSpc>
              <a:buFont typeface="Arial" charset="0"/>
              <a:buNone/>
            </a:pPr>
            <a:endParaRPr lang="en-US" sz="2000"/>
          </a:p>
          <a:p>
            <a:pPr marL="457200" indent="-457200">
              <a:lnSpc>
                <a:spcPct val="180000"/>
              </a:lnSpc>
              <a:buFont typeface="Arial" charset="0"/>
              <a:buChar char="•"/>
            </a:pPr>
            <a:r>
              <a:rPr lang="en-US" sz="2400"/>
              <a:t>Cosmic particle astronomy/physics overview</a:t>
            </a:r>
          </a:p>
          <a:p>
            <a:pPr marL="457200" indent="-457200">
              <a:lnSpc>
                <a:spcPct val="180000"/>
              </a:lnSpc>
              <a:buFont typeface="Arial" charset="0"/>
              <a:buChar char="•"/>
            </a:pPr>
            <a:r>
              <a:rPr lang="en-US" sz="2400"/>
              <a:t>New generation </a:t>
            </a:r>
            <a:r>
              <a:rPr lang="en-US" sz="2400">
                <a:latin typeface="Symbol" charset="2"/>
                <a:sym typeface="Symbol" charset="2"/>
              </a:rPr>
              <a:t></a:t>
            </a:r>
            <a:r>
              <a:rPr lang="en-US" sz="2400"/>
              <a:t>-ray observatories.</a:t>
            </a:r>
          </a:p>
          <a:p>
            <a:pPr marL="457200" indent="-457200">
              <a:lnSpc>
                <a:spcPct val="180000"/>
              </a:lnSpc>
              <a:buFont typeface="Arial" charset="0"/>
              <a:buChar char="•"/>
            </a:pPr>
            <a:r>
              <a:rPr lang="en-US" sz="2400"/>
              <a:t>Acceleration of cosmic particles.</a:t>
            </a:r>
          </a:p>
          <a:p>
            <a:pPr marL="457200" indent="-457200">
              <a:lnSpc>
                <a:spcPct val="180000"/>
              </a:lnSpc>
              <a:buFont typeface="Arial" charset="0"/>
              <a:buChar char="•"/>
            </a:pPr>
            <a:r>
              <a:rPr lang="en-US" sz="2400"/>
              <a:t>Propagation on cosmological distance scales.</a:t>
            </a:r>
          </a:p>
          <a:p>
            <a:pPr marL="457200" indent="-457200">
              <a:lnSpc>
                <a:spcPct val="180000"/>
              </a:lnSpc>
              <a:buFont typeface="Arial" charset="0"/>
              <a:buChar char="•"/>
            </a:pPr>
            <a:r>
              <a:rPr lang="en-US" sz="2400"/>
              <a:t>Tests of Lorentz invariance violation.</a:t>
            </a:r>
          </a:p>
          <a:p>
            <a:pPr marL="457200" indent="-457200">
              <a:lnSpc>
                <a:spcPct val="180000"/>
              </a:lnSpc>
              <a:buFont typeface="Arial" charset="0"/>
              <a:buChar char="•"/>
            </a:pPr>
            <a:r>
              <a:rPr lang="en-US" sz="2400"/>
              <a:t>Indirect dark matter searches.</a:t>
            </a:r>
          </a:p>
          <a:p>
            <a:pPr marL="457200" indent="-457200">
              <a:lnSpc>
                <a:spcPct val="180000"/>
              </a:lnSpc>
              <a:buFont typeface="Arial" charset="0"/>
              <a:buChar char="•"/>
            </a:pPr>
            <a:r>
              <a:rPr lang="en-US" sz="2400"/>
              <a:t>Next steps: AGIS &amp; CTA.</a:t>
            </a:r>
            <a:endParaRPr lang="en-US" sz="2000"/>
          </a:p>
          <a:p>
            <a:pPr marL="457200" indent="-457200">
              <a:lnSpc>
                <a:spcPct val="230000"/>
              </a:lnSpc>
              <a:buFont typeface="Arial" charset="0"/>
              <a:buChar char="•"/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11836">
            <a:off x="8161003" y="4988777"/>
            <a:ext cx="105919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4" descr="3c296_nrao"/>
          <p:cNvPicPr>
            <a:picLocks noChangeAspect="1" noChangeArrowheads="1"/>
          </p:cNvPicPr>
          <p:nvPr/>
        </p:nvPicPr>
        <p:blipFill>
          <a:blip r:embed="rId4">
            <a:lum bright="-12000" contrast="84000"/>
            <a:alphaModFix amt="87000"/>
          </a:blip>
          <a:srcRect/>
          <a:stretch>
            <a:fillRect/>
          </a:stretch>
        </p:blipFill>
        <p:spPr bwMode="auto">
          <a:xfrm>
            <a:off x="3200400" y="914400"/>
            <a:ext cx="305505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9842" name="Text Box 2"/>
          <p:cNvSpPr txBox="1">
            <a:spLocks noChangeArrowheads="1"/>
          </p:cNvSpPr>
          <p:nvPr/>
        </p:nvSpPr>
        <p:spPr bwMode="auto">
          <a:xfrm>
            <a:off x="838200" y="111125"/>
            <a:ext cx="729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Cosmological (Distant) Sources</a:t>
            </a:r>
            <a:endParaRPr lang="en-US" sz="240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14400"/>
            <a:ext cx="3810000" cy="2514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1219200"/>
            <a:ext cx="3810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38200" y="990600"/>
            <a:ext cx="2217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&gt; 100 sources (E &gt; 200 GeV)</a:t>
            </a:r>
            <a:endParaRPr lang="en-US" sz="120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914400"/>
            <a:ext cx="264645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3317875"/>
            <a:ext cx="6248400" cy="372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20000"/>
              </a:lnSpc>
              <a:buFont typeface="Arial" charset="0"/>
              <a:buNone/>
            </a:pPr>
            <a:endParaRPr lang="en-US" sz="2000" dirty="0" smtClean="0"/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 smtClean="0"/>
              <a:t>&gt; 30 </a:t>
            </a:r>
            <a:r>
              <a:rPr lang="en-US" sz="1800" dirty="0" err="1" smtClean="0"/>
              <a:t>AGNs</a:t>
            </a:r>
            <a:r>
              <a:rPr lang="en-US" sz="1800" dirty="0" smtClean="0"/>
              <a:t> (</a:t>
            </a:r>
            <a:r>
              <a:rPr lang="en-US" sz="1800" dirty="0" err="1" smtClean="0"/>
              <a:t>TeV</a:t>
            </a:r>
            <a:r>
              <a:rPr lang="en-US" sz="1800" dirty="0" smtClean="0"/>
              <a:t>) 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 smtClean="0"/>
              <a:t>&gt; 700 </a:t>
            </a:r>
            <a:r>
              <a:rPr lang="en-US" sz="1800" dirty="0" err="1" smtClean="0"/>
              <a:t>AGNs</a:t>
            </a:r>
            <a:r>
              <a:rPr lang="en-US" sz="1800" dirty="0" smtClean="0"/>
              <a:t> (</a:t>
            </a:r>
            <a:r>
              <a:rPr lang="en-US" sz="1800" dirty="0" err="1" smtClean="0"/>
              <a:t>GeV</a:t>
            </a:r>
            <a:r>
              <a:rPr lang="en-US" sz="1800" dirty="0" smtClean="0"/>
              <a:t>)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 smtClean="0"/>
              <a:t>Relativistic jets &amp; </a:t>
            </a:r>
            <a:r>
              <a:rPr lang="en-US" sz="1800" dirty="0" err="1" smtClean="0"/>
              <a:t>supermassive</a:t>
            </a:r>
            <a:r>
              <a:rPr lang="en-US" sz="1800" dirty="0" smtClean="0"/>
              <a:t> black </a:t>
            </a:r>
            <a:r>
              <a:rPr lang="en-US" sz="1800" dirty="0" smtClean="0"/>
              <a:t>holes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 smtClean="0"/>
              <a:t>Extremely bright distant </a:t>
            </a:r>
            <a:r>
              <a:rPr lang="en-US" sz="1800" dirty="0" smtClean="0"/>
              <a:t>sources</a:t>
            </a:r>
            <a:endParaRPr lang="en-US" sz="1800" dirty="0" smtClean="0"/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 smtClean="0"/>
              <a:t>Photon interactions with cosmological radiation Fields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 smtClean="0"/>
              <a:t>Probing  Lorentz Invariance Violation at E ~ 10</a:t>
            </a:r>
            <a:r>
              <a:rPr lang="en-US" sz="1800" baseline="30000" dirty="0" smtClean="0"/>
              <a:t>19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marL="457200" indent="-457200">
              <a:lnSpc>
                <a:spcPct val="140000"/>
              </a:lnSpc>
              <a:buFont typeface="Arial" charset="0"/>
              <a:buNone/>
            </a:pPr>
            <a:endParaRPr lang="en-US" sz="2000" dirty="0" smtClean="0">
              <a:solidFill>
                <a:srgbClr val="0000FF"/>
              </a:solidFill>
              <a:sym typeface="Helvetica" charset="0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Char char="•"/>
            </a:pPr>
            <a:endParaRPr lang="en-US" sz="2000" dirty="0">
              <a:solidFill>
                <a:srgbClr val="FF0000"/>
              </a:solidFill>
              <a:sym typeface="Helvetica" charset="0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Char char="•"/>
            </a:pPr>
            <a:endParaRPr lang="en-US" sz="2000" dirty="0">
              <a:solidFill>
                <a:srgbClr val="FF0000"/>
              </a:solidFill>
              <a:sym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838200" y="111125"/>
            <a:ext cx="729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Cosmological (Distant) Sources</a:t>
            </a:r>
            <a:endParaRPr lang="en-US" sz="2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990600"/>
            <a:ext cx="9144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 </a:t>
            </a:r>
          </a:p>
          <a:p>
            <a:pPr>
              <a:buFontTx/>
              <a:buChar char="•"/>
            </a:pPr>
            <a:r>
              <a:rPr lang="en-US" sz="2400"/>
              <a:t> probe diffuse Cosmic IR-Background</a:t>
            </a:r>
          </a:p>
          <a:p>
            <a:pPr>
              <a:buFontTx/>
              <a:buChar char="•"/>
            </a:pPr>
            <a:r>
              <a:rPr lang="en-US" sz="2400"/>
              <a:t> EBL poorly understood: near - mid IR</a:t>
            </a:r>
          </a:p>
          <a:p>
            <a:pPr>
              <a:buFontTx/>
              <a:buChar char="•"/>
            </a:pPr>
            <a:r>
              <a:rPr lang="en-US" sz="2400"/>
              <a:t> TeV beam: </a:t>
            </a:r>
            <a:r>
              <a:rPr lang="en-US" sz="2400">
                <a:latin typeface="Symbol" charset="2"/>
                <a:sym typeface="Symbol" charset="2"/>
              </a:rPr>
              <a:t></a:t>
            </a:r>
            <a:r>
              <a:rPr lang="en-US" sz="2400"/>
              <a:t> -&gt; e</a:t>
            </a:r>
            <a:r>
              <a:rPr lang="en-US" sz="2400" baseline="30000"/>
              <a:t>+</a:t>
            </a:r>
            <a:r>
              <a:rPr lang="en-US" sz="2400"/>
              <a:t> + e</a:t>
            </a:r>
            <a:r>
              <a:rPr lang="en-US" sz="2400" baseline="30000"/>
              <a:t>-</a:t>
            </a:r>
            <a:r>
              <a:rPr lang="en-US" sz="2400"/>
              <a:t> interaction</a:t>
            </a:r>
          </a:p>
          <a:p>
            <a:pPr>
              <a:buFontTx/>
              <a:buChar char="•"/>
            </a:pPr>
            <a:r>
              <a:rPr lang="en-US" sz="2400"/>
              <a:t> measure CIRB: absorption(z)</a:t>
            </a:r>
          </a:p>
          <a:p>
            <a:r>
              <a:rPr lang="en-US" sz="2400"/>
              <a:t> </a:t>
            </a: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5486400" y="1828800"/>
            <a:ext cx="3429000" cy="3505200"/>
            <a:chOff x="1680" y="1248"/>
            <a:chExt cx="2160" cy="2208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1680" y="1248"/>
              <a:ext cx="2160" cy="22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57" y="1296"/>
              <a:ext cx="1891" cy="2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477000" y="2362200"/>
            <a:ext cx="1752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477000" y="4267200"/>
            <a:ext cx="1600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6477000" y="2895600"/>
            <a:ext cx="1828800" cy="1701800"/>
          </a:xfrm>
          <a:custGeom>
            <a:avLst/>
            <a:gdLst/>
            <a:ahLst/>
            <a:cxnLst>
              <a:cxn ang="0">
                <a:pos x="0" y="688"/>
              </a:cxn>
              <a:cxn ang="0">
                <a:pos x="144" y="352"/>
              </a:cxn>
              <a:cxn ang="0">
                <a:pos x="240" y="112"/>
              </a:cxn>
              <a:cxn ang="0">
                <a:pos x="336" y="64"/>
              </a:cxn>
              <a:cxn ang="0">
                <a:pos x="480" y="448"/>
              </a:cxn>
              <a:cxn ang="0">
                <a:pos x="576" y="736"/>
              </a:cxn>
              <a:cxn ang="0">
                <a:pos x="624" y="736"/>
              </a:cxn>
              <a:cxn ang="0">
                <a:pos x="720" y="400"/>
              </a:cxn>
              <a:cxn ang="0">
                <a:pos x="816" y="112"/>
              </a:cxn>
              <a:cxn ang="0">
                <a:pos x="912" y="16"/>
              </a:cxn>
              <a:cxn ang="0">
                <a:pos x="1008" y="208"/>
              </a:cxn>
              <a:cxn ang="0">
                <a:pos x="1104" y="736"/>
              </a:cxn>
              <a:cxn ang="0">
                <a:pos x="1152" y="1072"/>
              </a:cxn>
            </a:cxnLst>
            <a:rect l="0" t="0" r="r" b="b"/>
            <a:pathLst>
              <a:path w="1152" h="1072">
                <a:moveTo>
                  <a:pt x="0" y="688"/>
                </a:moveTo>
                <a:cubicBezTo>
                  <a:pt x="52" y="568"/>
                  <a:pt x="104" y="448"/>
                  <a:pt x="144" y="352"/>
                </a:cubicBezTo>
                <a:cubicBezTo>
                  <a:pt x="184" y="256"/>
                  <a:pt x="208" y="160"/>
                  <a:pt x="240" y="112"/>
                </a:cubicBezTo>
                <a:cubicBezTo>
                  <a:pt x="272" y="64"/>
                  <a:pt x="296" y="8"/>
                  <a:pt x="336" y="64"/>
                </a:cubicBezTo>
                <a:cubicBezTo>
                  <a:pt x="376" y="120"/>
                  <a:pt x="440" y="336"/>
                  <a:pt x="480" y="448"/>
                </a:cubicBezTo>
                <a:cubicBezTo>
                  <a:pt x="520" y="560"/>
                  <a:pt x="552" y="688"/>
                  <a:pt x="576" y="736"/>
                </a:cubicBezTo>
                <a:cubicBezTo>
                  <a:pt x="600" y="784"/>
                  <a:pt x="600" y="792"/>
                  <a:pt x="624" y="736"/>
                </a:cubicBezTo>
                <a:cubicBezTo>
                  <a:pt x="648" y="680"/>
                  <a:pt x="688" y="504"/>
                  <a:pt x="720" y="400"/>
                </a:cubicBezTo>
                <a:cubicBezTo>
                  <a:pt x="752" y="296"/>
                  <a:pt x="784" y="176"/>
                  <a:pt x="816" y="112"/>
                </a:cubicBezTo>
                <a:cubicBezTo>
                  <a:pt x="848" y="48"/>
                  <a:pt x="880" y="0"/>
                  <a:pt x="912" y="16"/>
                </a:cubicBezTo>
                <a:cubicBezTo>
                  <a:pt x="944" y="32"/>
                  <a:pt x="976" y="88"/>
                  <a:pt x="1008" y="208"/>
                </a:cubicBezTo>
                <a:cubicBezTo>
                  <a:pt x="1040" y="328"/>
                  <a:pt x="1080" y="592"/>
                  <a:pt x="1104" y="736"/>
                </a:cubicBezTo>
                <a:cubicBezTo>
                  <a:pt x="1128" y="880"/>
                  <a:pt x="1144" y="1016"/>
                  <a:pt x="1152" y="1072"/>
                </a:cubicBezTo>
              </a:path>
            </a:pathLst>
          </a:custGeom>
          <a:noFill/>
          <a:ln w="107950">
            <a:solidFill>
              <a:schemeClr val="tx1">
                <a:alpha val="48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997700" y="2895600"/>
            <a:ext cx="88900" cy="304800"/>
          </a:xfrm>
          <a:custGeom>
            <a:avLst/>
            <a:gdLst/>
            <a:ahLst/>
            <a:cxnLst>
              <a:cxn ang="0">
                <a:pos x="8" y="192"/>
              </a:cxn>
              <a:cxn ang="0">
                <a:pos x="8" y="0"/>
              </a:cxn>
              <a:cxn ang="0">
                <a:pos x="56" y="192"/>
              </a:cxn>
            </a:cxnLst>
            <a:rect l="0" t="0" r="r" b="b"/>
            <a:pathLst>
              <a:path w="56" h="192">
                <a:moveTo>
                  <a:pt x="8" y="192"/>
                </a:moveTo>
                <a:cubicBezTo>
                  <a:pt x="4" y="96"/>
                  <a:pt x="0" y="0"/>
                  <a:pt x="8" y="0"/>
                </a:cubicBezTo>
                <a:cubicBezTo>
                  <a:pt x="16" y="0"/>
                  <a:pt x="48" y="160"/>
                  <a:pt x="56" y="192"/>
                </a:cubicBezTo>
              </a:path>
            </a:pathLst>
          </a:custGeom>
          <a:noFill/>
          <a:ln w="222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7010400" y="3860800"/>
            <a:ext cx="838200" cy="330200"/>
          </a:xfrm>
          <a:custGeom>
            <a:avLst/>
            <a:gdLst/>
            <a:ahLst/>
            <a:cxnLst>
              <a:cxn ang="0">
                <a:pos x="0" y="160"/>
              </a:cxn>
              <a:cxn ang="0">
                <a:pos x="96" y="64"/>
              </a:cxn>
              <a:cxn ang="0">
                <a:pos x="240" y="16"/>
              </a:cxn>
              <a:cxn ang="0">
                <a:pos x="336" y="16"/>
              </a:cxn>
              <a:cxn ang="0">
                <a:pos x="480" y="112"/>
              </a:cxn>
              <a:cxn ang="0">
                <a:pos x="528" y="208"/>
              </a:cxn>
            </a:cxnLst>
            <a:rect l="0" t="0" r="r" b="b"/>
            <a:pathLst>
              <a:path w="528" h="208">
                <a:moveTo>
                  <a:pt x="0" y="160"/>
                </a:moveTo>
                <a:cubicBezTo>
                  <a:pt x="28" y="124"/>
                  <a:pt x="56" y="88"/>
                  <a:pt x="96" y="64"/>
                </a:cubicBezTo>
                <a:cubicBezTo>
                  <a:pt x="136" y="40"/>
                  <a:pt x="200" y="24"/>
                  <a:pt x="240" y="16"/>
                </a:cubicBezTo>
                <a:cubicBezTo>
                  <a:pt x="280" y="8"/>
                  <a:pt x="296" y="0"/>
                  <a:pt x="336" y="16"/>
                </a:cubicBezTo>
                <a:cubicBezTo>
                  <a:pt x="376" y="32"/>
                  <a:pt x="448" y="80"/>
                  <a:pt x="480" y="112"/>
                </a:cubicBezTo>
                <a:cubicBezTo>
                  <a:pt x="512" y="144"/>
                  <a:pt x="520" y="192"/>
                  <a:pt x="528" y="208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3" descr="orionkl_subaru_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895600"/>
            <a:ext cx="1546225" cy="1828800"/>
          </a:xfrm>
          <a:prstGeom prst="rect">
            <a:avLst/>
          </a:prstGeom>
          <a:noFill/>
        </p:spPr>
      </p:pic>
      <p:pic>
        <p:nvPicPr>
          <p:cNvPr id="17" name="Picture 14" descr="3c296_nrao"/>
          <p:cNvPicPr>
            <a:picLocks noChangeAspect="1" noChangeArrowheads="1"/>
          </p:cNvPicPr>
          <p:nvPr/>
        </p:nvPicPr>
        <p:blipFill>
          <a:blip r:embed="rId5">
            <a:lum bright="-12000" contrast="84000"/>
            <a:alphaModFix amt="87000"/>
          </a:blip>
          <a:srcRect/>
          <a:stretch>
            <a:fillRect/>
          </a:stretch>
        </p:blipFill>
        <p:spPr bwMode="auto">
          <a:xfrm>
            <a:off x="2057400" y="3581400"/>
            <a:ext cx="1292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4191000"/>
            <a:ext cx="14351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96850" y="4832350"/>
            <a:ext cx="1708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Star/galaxy</a:t>
            </a:r>
          </a:p>
          <a:p>
            <a:r>
              <a:rPr lang="en-US" sz="2400"/>
              <a:t>Formation</a:t>
            </a:r>
          </a:p>
          <a:p>
            <a:r>
              <a:rPr lang="en-US" sz="2400"/>
              <a:t>z&lt;5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101850" y="4832350"/>
            <a:ext cx="996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AGNs</a:t>
            </a:r>
          </a:p>
          <a:p>
            <a:r>
              <a:rPr lang="en-US" sz="2400"/>
              <a:t> z&lt;5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04800" y="4114800"/>
            <a:ext cx="118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nuclear</a:t>
            </a:r>
            <a:endParaRPr lang="en-US"/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1981200" y="4267200"/>
            <a:ext cx="142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accretion</a:t>
            </a:r>
            <a:endParaRPr lang="en-US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735388" y="4572000"/>
            <a:ext cx="1522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First stars</a:t>
            </a:r>
            <a:endParaRPr lang="en-US"/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810000" y="5045075"/>
            <a:ext cx="15478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Pop III</a:t>
            </a:r>
          </a:p>
          <a:p>
            <a:r>
              <a:rPr lang="en-US" sz="2400"/>
              <a:t> z ~ 7 - 30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7162800" y="5181600"/>
            <a:ext cx="198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Truly diffuse</a:t>
            </a:r>
          </a:p>
          <a:p>
            <a:r>
              <a:rPr lang="en-US" sz="2400">
                <a:solidFill>
                  <a:schemeClr val="bg2"/>
                </a:solidFill>
              </a:rPr>
              <a:t>Component?</a:t>
            </a:r>
            <a:endParaRPr lang="en-US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5715000" y="5257800"/>
            <a:ext cx="14478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5818188" y="5486400"/>
            <a:ext cx="118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Relics?</a:t>
            </a:r>
            <a:endParaRPr lang="en-US"/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6400800" y="2019300"/>
            <a:ext cx="1219200" cy="2628900"/>
          </a:xfrm>
          <a:prstGeom prst="rect">
            <a:avLst/>
          </a:prstGeom>
          <a:solidFill>
            <a:srgbClr val="99CCFF">
              <a:alpha val="47000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 rot="3328470">
            <a:off x="6441885" y="2507863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5296B6"/>
                </a:solidFill>
              </a:rPr>
              <a:t>10 </a:t>
            </a:r>
            <a:r>
              <a:rPr lang="en-US" sz="1200" dirty="0" err="1">
                <a:solidFill>
                  <a:srgbClr val="5296B6"/>
                </a:solidFill>
              </a:rPr>
              <a:t>GeV</a:t>
            </a:r>
            <a:r>
              <a:rPr lang="en-US" sz="1200" dirty="0">
                <a:solidFill>
                  <a:srgbClr val="5296B6"/>
                </a:solidFill>
              </a:rPr>
              <a:t> - 10 </a:t>
            </a:r>
            <a:r>
              <a:rPr lang="en-US" sz="1200" dirty="0" err="1">
                <a:solidFill>
                  <a:srgbClr val="5296B6"/>
                </a:solidFill>
              </a:rPr>
              <a:t>TeV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8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838200" y="111125"/>
            <a:ext cx="729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Cosmological (Distant) Sources</a:t>
            </a:r>
            <a:endParaRPr lang="en-US" sz="240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90588"/>
            <a:ext cx="342900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581400"/>
            <a:ext cx="27432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7" descr="fi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9213" y="914400"/>
            <a:ext cx="2439987" cy="3505200"/>
          </a:xfrm>
          <a:prstGeom prst="rect">
            <a:avLst/>
          </a:prstGeom>
          <a:noFill/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457200" y="5791200"/>
            <a:ext cx="2832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Aharonian et al. 2006, Nature, 440, 1018          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2819400" y="4419600"/>
            <a:ext cx="97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ymbol" charset="2"/>
                <a:sym typeface="Symbol" charset="2"/>
              </a:rPr>
              <a:t></a:t>
            </a:r>
            <a:r>
              <a:rPr lang="en-US" sz="2000"/>
              <a:t> &gt; 1.5</a:t>
            </a:r>
            <a:endParaRPr lang="en-US"/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 flipH="1" flipV="1">
            <a:off x="2438400" y="2286000"/>
            <a:ext cx="533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16"/>
          <p:cNvSpPr>
            <a:spLocks noChangeArrowheads="1"/>
          </p:cNvSpPr>
          <p:nvPr/>
        </p:nvSpPr>
        <p:spPr bwMode="auto">
          <a:xfrm>
            <a:off x="3886200" y="1219200"/>
            <a:ext cx="2209800" cy="31242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114800" y="1752600"/>
            <a:ext cx="1271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1ES1101-232</a:t>
            </a:r>
            <a:endParaRPr lang="en-US"/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4114800" y="2057400"/>
            <a:ext cx="1365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1ES1218+30.4</a:t>
            </a:r>
            <a:endParaRPr lang="en-US"/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4114800" y="2362200"/>
            <a:ext cx="1063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H2356-309</a:t>
            </a:r>
            <a:endParaRPr lang="en-US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4114800" y="2667000"/>
            <a:ext cx="1316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1ES0229+200</a:t>
            </a:r>
            <a:endParaRPr lang="en-US"/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4114800" y="2971800"/>
            <a:ext cx="1316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1ES0229+200</a:t>
            </a:r>
            <a:endParaRPr lang="en-US"/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4114800" y="3276600"/>
            <a:ext cx="1503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RGB J0710+591</a:t>
            </a:r>
            <a:endParaRPr lang="en-US"/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4114800" y="1447800"/>
            <a:ext cx="1271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1ES0347-121</a:t>
            </a:r>
            <a:endParaRPr lang="en-US"/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6858000" y="3497263"/>
            <a:ext cx="1349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Symbol" charset="2"/>
                <a:sym typeface="Symbol" charset="2"/>
              </a:rPr>
              <a:t></a:t>
            </a:r>
            <a:r>
              <a:rPr lang="en-US" sz="1400"/>
              <a:t> &gt; 1.28+-0.20</a:t>
            </a:r>
            <a:endParaRPr lang="en-US" sz="1600"/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4081463" y="3733800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ymbol" charset="2"/>
                <a:sym typeface="Symbol" charset="2"/>
              </a:rPr>
              <a:t></a:t>
            </a:r>
            <a:r>
              <a:rPr lang="en-US" sz="2000" baseline="-25000"/>
              <a:t>obs </a:t>
            </a:r>
            <a:r>
              <a:rPr lang="en-US" sz="2000"/>
              <a:t>~ 2.5 - 3.1</a:t>
            </a:r>
            <a:endParaRPr lang="en-US"/>
          </a:p>
        </p:txBody>
      </p:sp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4787900" y="5791200"/>
            <a:ext cx="4581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For review of theoretical papers see: Boettcher et al. 2008, ApJ, 679, L9          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477000" y="762000"/>
            <a:ext cx="2697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K, </a:t>
            </a:r>
            <a:r>
              <a:rPr lang="en-US" sz="1000" dirty="0" err="1"/>
              <a:t>Dwek</a:t>
            </a:r>
            <a:r>
              <a:rPr lang="en-US" sz="1000" dirty="0"/>
              <a:t>, &amp; </a:t>
            </a:r>
            <a:r>
              <a:rPr lang="en-US" sz="1000" dirty="0" err="1"/>
              <a:t>Imran</a:t>
            </a:r>
            <a:r>
              <a:rPr lang="en-US" sz="1000" dirty="0"/>
              <a:t>, 2008, </a:t>
            </a:r>
            <a:r>
              <a:rPr lang="en-US" sz="1000" dirty="0" err="1"/>
              <a:t>ApJ</a:t>
            </a:r>
            <a:r>
              <a:rPr lang="en-US" sz="1000" dirty="0"/>
              <a:t>, L89, L93         </a:t>
            </a:r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4495800" y="4079875"/>
            <a:ext cx="45720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20000"/>
              </a:lnSpc>
              <a:buFont typeface="Arial" charset="0"/>
              <a:buNone/>
            </a:pPr>
            <a:endParaRPr lang="en-US" sz="2000" dirty="0"/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Hard spectra </a:t>
            </a:r>
            <a:r>
              <a:rPr lang="en-US" sz="1800" dirty="0" err="1">
                <a:solidFill>
                  <a:srgbClr val="0000FF"/>
                </a:solidFill>
              </a:rPr>
              <a:t>blazars</a:t>
            </a:r>
            <a:endParaRPr lang="en-US" sz="1800" dirty="0"/>
          </a:p>
          <a:p>
            <a:pPr marL="457200" indent="-457200">
              <a:lnSpc>
                <a:spcPct val="120000"/>
              </a:lnSpc>
              <a:buFont typeface="Arial" charset="0"/>
              <a:buNone/>
            </a:pPr>
            <a:r>
              <a:rPr lang="en-US" sz="1200" dirty="0"/>
              <a:t>           exhibit unusually hard spectra for given </a:t>
            </a:r>
            <a:r>
              <a:rPr lang="en-US" sz="1200" dirty="0" err="1"/>
              <a:t>z</a:t>
            </a:r>
            <a:r>
              <a:rPr lang="en-US" sz="1200" dirty="0"/>
              <a:t> (0.12 - 0.22)</a:t>
            </a:r>
          </a:p>
          <a:p>
            <a:pPr marL="457200" indent="-457200">
              <a:lnSpc>
                <a:spcPct val="120000"/>
              </a:lnSpc>
              <a:buFont typeface="Arial" charset="0"/>
              <a:buNone/>
            </a:pPr>
            <a:r>
              <a:rPr lang="en-US" sz="1200" dirty="0"/>
              <a:t>           intrinsic spectra by considering EBL lower limits</a:t>
            </a:r>
          </a:p>
          <a:p>
            <a:pPr marL="457200" indent="-457200">
              <a:lnSpc>
                <a:spcPct val="120000"/>
              </a:lnSpc>
              <a:buFont typeface="Arial" charset="0"/>
              <a:buNone/>
            </a:pPr>
            <a:r>
              <a:rPr lang="en-US" sz="1200" dirty="0"/>
              <a:t>           </a:t>
            </a:r>
            <a:r>
              <a:rPr lang="en-US" sz="1200" dirty="0">
                <a:latin typeface="Symbol" charset="2"/>
                <a:sym typeface="Symbol" charset="2"/>
              </a:rPr>
              <a:t></a:t>
            </a:r>
            <a:r>
              <a:rPr lang="en-US" sz="1200" dirty="0"/>
              <a:t>~1.5 already reached by combining lower limits</a:t>
            </a:r>
          </a:p>
          <a:p>
            <a:pPr marL="457200" indent="-457200">
              <a:lnSpc>
                <a:spcPct val="120000"/>
              </a:lnSpc>
              <a:buFont typeface="Arial" charset="0"/>
              <a:buNone/>
            </a:pPr>
            <a:r>
              <a:rPr lang="en-US" sz="1200" dirty="0"/>
              <a:t>           </a:t>
            </a:r>
            <a:r>
              <a:rPr lang="en-US" sz="1200" dirty="0" err="1">
                <a:latin typeface="Symbol" charset="2"/>
                <a:sym typeface="Symbol" charset="2"/>
              </a:rPr>
              <a:t></a:t>
            </a:r>
            <a:r>
              <a:rPr lang="en-US" sz="1200" dirty="0"/>
              <a:t>=1.5 not a speed limit, or new physics?</a:t>
            </a:r>
            <a:endParaRPr lang="en-US" sz="1800" dirty="0"/>
          </a:p>
          <a:p>
            <a:pPr marL="457200" indent="-457200">
              <a:lnSpc>
                <a:spcPct val="120000"/>
              </a:lnSpc>
              <a:buFont typeface="Arial" charset="0"/>
              <a:buNone/>
            </a:pPr>
            <a:r>
              <a:rPr lang="en-US" sz="1200" dirty="0"/>
              <a:t>          </a:t>
            </a:r>
          </a:p>
          <a:p>
            <a:pPr marL="457200" indent="-457200">
              <a:lnSpc>
                <a:spcPct val="120000"/>
              </a:lnSpc>
              <a:buFont typeface="Arial" charset="0"/>
              <a:buNone/>
            </a:pPr>
            <a:r>
              <a:rPr lang="en-US" sz="1200" dirty="0"/>
              <a:t>          </a:t>
            </a:r>
          </a:p>
          <a:p>
            <a:pPr marL="457200" indent="-457200">
              <a:lnSpc>
                <a:spcPct val="120000"/>
              </a:lnSpc>
              <a:buFont typeface="Arial" charset="0"/>
              <a:buNone/>
            </a:pPr>
            <a:r>
              <a:rPr lang="en-US" sz="1200" dirty="0"/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23938" name="Text Box 2"/>
          <p:cNvSpPr txBox="1">
            <a:spLocks noChangeArrowheads="1"/>
          </p:cNvSpPr>
          <p:nvPr/>
        </p:nvSpPr>
        <p:spPr bwMode="auto">
          <a:xfrm>
            <a:off x="838200" y="111125"/>
            <a:ext cx="602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Testing Lorenz Invariance</a:t>
            </a:r>
            <a:endParaRPr lang="en-US" sz="24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34000" y="3352800"/>
            <a:ext cx="2895600" cy="533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295400"/>
            <a:ext cx="1484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609600" y="1447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09600" y="2209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7" descr="snr_a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498600"/>
            <a:ext cx="990600" cy="660400"/>
          </a:xfrm>
          <a:prstGeom prst="rect">
            <a:avLst/>
          </a:prstGeom>
          <a:noFill/>
        </p:spPr>
      </p:pic>
      <p:graphicFrame>
        <p:nvGraphicFramePr>
          <p:cNvPr id="13" name="Object 8"/>
          <p:cNvGraphicFramePr>
            <a:graphicFrameLocks noChangeAspect="1"/>
          </p:cNvGraphicFramePr>
          <p:nvPr/>
        </p:nvGraphicFramePr>
        <p:xfrm>
          <a:off x="698500" y="2514600"/>
          <a:ext cx="1054100" cy="330200"/>
        </p:xfrm>
        <a:graphic>
          <a:graphicData uri="http://schemas.openxmlformats.org/presentationml/2006/ole">
            <p:oleObj spid="_x0000_s492546" name="Equation" r:id="rId6" imgW="1054100" imgH="330200" progId="Equation.3">
              <p:embed/>
            </p:oleObj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/>
        </p:nvGraphicFramePr>
        <p:xfrm>
          <a:off x="88900" y="1219200"/>
          <a:ext cx="292100" cy="330200"/>
        </p:xfrm>
        <a:graphic>
          <a:graphicData uri="http://schemas.openxmlformats.org/presentationml/2006/ole">
            <p:oleObj spid="_x0000_s492547" name="Equation" r:id="rId7" imgW="292100" imgH="330200" progId="Equation.3">
              <p:embed/>
            </p:oleObj>
          </a:graphicData>
        </a:graphic>
      </p:graphicFrame>
      <p:graphicFrame>
        <p:nvGraphicFramePr>
          <p:cNvPr id="15" name="Object 10"/>
          <p:cNvGraphicFramePr>
            <a:graphicFrameLocks noChangeAspect="1"/>
          </p:cNvGraphicFramePr>
          <p:nvPr/>
        </p:nvGraphicFramePr>
        <p:xfrm>
          <a:off x="76200" y="2032000"/>
          <a:ext cx="317500" cy="330200"/>
        </p:xfrm>
        <a:graphic>
          <a:graphicData uri="http://schemas.openxmlformats.org/presentationml/2006/ole">
            <p:oleObj spid="_x0000_s492548" name="Equation" r:id="rId8" imgW="317500" imgH="330200" progId="Equation.3">
              <p:embed/>
            </p:oleObj>
          </a:graphicData>
        </a:graphic>
      </p:graphicFrame>
      <p:graphicFrame>
        <p:nvGraphicFramePr>
          <p:cNvPr id="16" name="Object 11"/>
          <p:cNvGraphicFramePr>
            <a:graphicFrameLocks noChangeAspect="1"/>
          </p:cNvGraphicFramePr>
          <p:nvPr/>
        </p:nvGraphicFramePr>
        <p:xfrm>
          <a:off x="4699000" y="1295400"/>
          <a:ext cx="2006600" cy="889000"/>
        </p:xfrm>
        <a:graphic>
          <a:graphicData uri="http://schemas.openxmlformats.org/presentationml/2006/ole">
            <p:oleObj spid="_x0000_s492549" name="Equation" r:id="rId9" imgW="2006600" imgH="889000" progId="Equation.3">
              <p:embed/>
            </p:oleObj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4699000" y="2286000"/>
          <a:ext cx="736600" cy="685800"/>
        </p:xfrm>
        <a:graphic>
          <a:graphicData uri="http://schemas.openxmlformats.org/presentationml/2006/ole">
            <p:oleObj spid="_x0000_s492550" name="Equation" r:id="rId10" imgW="736600" imgH="685800" progId="Equation.3">
              <p:embed/>
            </p:oleObj>
          </a:graphicData>
        </a:graphic>
      </p:graphicFrame>
      <p:graphicFrame>
        <p:nvGraphicFramePr>
          <p:cNvPr id="18" name="Object 13"/>
          <p:cNvGraphicFramePr>
            <a:graphicFrameLocks noChangeAspect="1"/>
          </p:cNvGraphicFramePr>
          <p:nvPr/>
        </p:nvGraphicFramePr>
        <p:xfrm>
          <a:off x="7010400" y="1828800"/>
          <a:ext cx="2006600" cy="889000"/>
        </p:xfrm>
        <a:graphic>
          <a:graphicData uri="http://schemas.openxmlformats.org/presentationml/2006/ole">
            <p:oleObj spid="_x0000_s492551" name="Equation" r:id="rId11" imgW="2006600" imgH="889000" progId="Equation.3">
              <p:embed/>
            </p:oleObj>
          </a:graphicData>
        </a:graphic>
      </p:graphicFrame>
      <p:sp>
        <p:nvSpPr>
          <p:cNvPr id="19" name="AutoShape 14"/>
          <p:cNvSpPr>
            <a:spLocks/>
          </p:cNvSpPr>
          <p:nvPr/>
        </p:nvSpPr>
        <p:spPr bwMode="auto">
          <a:xfrm>
            <a:off x="6781800" y="990600"/>
            <a:ext cx="152400" cy="21336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3206750"/>
            <a:ext cx="38100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750050" y="5029200"/>
            <a:ext cx="1878013" cy="549275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HESS: Aharonian et al. 2008, </a:t>
            </a:r>
          </a:p>
          <a:p>
            <a:r>
              <a:rPr lang="en-US" sz="1000"/>
              <a:t>PRL, 101.170402</a:t>
            </a:r>
          </a:p>
          <a:p>
            <a:r>
              <a:rPr lang="en-US" sz="1000"/>
              <a:t>HESS</a:t>
            </a:r>
          </a:p>
        </p:txBody>
      </p:sp>
      <p:graphicFrame>
        <p:nvGraphicFramePr>
          <p:cNvPr id="22" name="Object 17"/>
          <p:cNvGraphicFramePr>
            <a:graphicFrameLocks noChangeAspect="1"/>
          </p:cNvGraphicFramePr>
          <p:nvPr/>
        </p:nvGraphicFramePr>
        <p:xfrm>
          <a:off x="5410200" y="3467100"/>
          <a:ext cx="2514600" cy="419100"/>
        </p:xfrm>
        <a:graphic>
          <a:graphicData uri="http://schemas.openxmlformats.org/presentationml/2006/ole">
            <p:oleObj spid="_x0000_s492552" name="Equation" r:id="rId13" imgW="2514600" imgH="419100" progId="Equation.3">
              <p:embed/>
            </p:oleObj>
          </a:graphicData>
        </a:graphic>
      </p:graphicFrame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88963" y="3048000"/>
            <a:ext cx="38623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Amelino-Camelia, G., Ellis, J. et al. 1998 , Nature, 395, 525          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885825"/>
            <a:ext cx="4572000" cy="2390775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4572000" y="885825"/>
            <a:ext cx="4572000" cy="2390775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52400" y="56388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PKS2155-304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1160463" y="3962400"/>
            <a:ext cx="1354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E ~ 200 </a:t>
            </a:r>
            <a:r>
              <a:rPr lang="en-US" sz="1600" dirty="0" err="1"/>
              <a:t>GeV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1236663" y="4953000"/>
            <a:ext cx="1354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E ~ 800 </a:t>
            </a:r>
            <a:r>
              <a:rPr lang="en-US" sz="1600" dirty="0" err="1"/>
              <a:t>GeV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4762500" y="4953000"/>
            <a:ext cx="4254500" cy="0"/>
          </a:xfrm>
          <a:prstGeom prst="line">
            <a:avLst/>
          </a:prstGeom>
          <a:noFill/>
          <a:ln w="4762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47498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50546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53594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56642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690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62738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31"/>
          <p:cNvSpPr>
            <a:spLocks noChangeShapeType="1"/>
          </p:cNvSpPr>
          <p:nvPr/>
        </p:nvSpPr>
        <p:spPr bwMode="auto">
          <a:xfrm flipV="1">
            <a:off x="65786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2"/>
          <p:cNvSpPr>
            <a:spLocks noChangeShapeType="1"/>
          </p:cNvSpPr>
          <p:nvPr/>
        </p:nvSpPr>
        <p:spPr bwMode="auto">
          <a:xfrm flipV="1">
            <a:off x="68834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3"/>
          <p:cNvSpPr>
            <a:spLocks noChangeShapeType="1"/>
          </p:cNvSpPr>
          <p:nvPr/>
        </p:nvSpPr>
        <p:spPr bwMode="auto">
          <a:xfrm flipV="1">
            <a:off x="71882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4"/>
          <p:cNvSpPr>
            <a:spLocks noChangeShapeType="1"/>
          </p:cNvSpPr>
          <p:nvPr/>
        </p:nvSpPr>
        <p:spPr bwMode="auto">
          <a:xfrm flipV="1">
            <a:off x="74930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5"/>
          <p:cNvSpPr>
            <a:spLocks noChangeShapeType="1"/>
          </p:cNvSpPr>
          <p:nvPr/>
        </p:nvSpPr>
        <p:spPr bwMode="auto">
          <a:xfrm flipV="1">
            <a:off x="77978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6705600" y="4343400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10</a:t>
            </a:r>
            <a:r>
              <a:rPr lang="en-US" sz="2000" baseline="30000">
                <a:solidFill>
                  <a:srgbClr val="000000"/>
                </a:solidFill>
              </a:rPr>
              <a:t>19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4495800" y="4343400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10</a:t>
            </a:r>
            <a:r>
              <a:rPr lang="en-US" sz="2000" baseline="30000">
                <a:solidFill>
                  <a:srgbClr val="000000"/>
                </a:solidFill>
              </a:rPr>
              <a:t>12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5673725" y="4327525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10</a:t>
            </a:r>
            <a:r>
              <a:rPr lang="en-US" sz="2000" baseline="30000">
                <a:solidFill>
                  <a:srgbClr val="000000"/>
                </a:solidFill>
              </a:rPr>
              <a:t>16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7426325" y="4343400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10</a:t>
            </a:r>
            <a:r>
              <a:rPr lang="en-US" sz="2000" baseline="30000">
                <a:solidFill>
                  <a:srgbClr val="000000"/>
                </a:solidFill>
              </a:rPr>
              <a:t>22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8070850" y="4343400"/>
            <a:ext cx="107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E [GeV]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4572000" y="3276600"/>
            <a:ext cx="4572000" cy="2895600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42"/>
          <p:cNvSpPr>
            <a:spLocks noChangeShapeType="1"/>
          </p:cNvSpPr>
          <p:nvPr/>
        </p:nvSpPr>
        <p:spPr bwMode="auto">
          <a:xfrm>
            <a:off x="6140450" y="4953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>
            <a:off x="6140450" y="5410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44"/>
          <p:cNvSpPr txBox="1">
            <a:spLocks noChangeArrowheads="1"/>
          </p:cNvSpPr>
          <p:nvPr/>
        </p:nvSpPr>
        <p:spPr bwMode="auto">
          <a:xfrm>
            <a:off x="4899025" y="5013325"/>
            <a:ext cx="1165225" cy="549275"/>
          </a:xfrm>
          <a:prstGeom prst="rect">
            <a:avLst/>
          </a:prstGeom>
          <a:solidFill>
            <a:schemeClr val="accent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Biller et al. 1999, </a:t>
            </a:r>
          </a:p>
          <a:p>
            <a:r>
              <a:rPr lang="en-US" sz="1000"/>
              <a:t>PRL, 83, 2108</a:t>
            </a:r>
          </a:p>
          <a:p>
            <a:r>
              <a:rPr lang="en-US" sz="1000"/>
              <a:t>Whipple Collab.</a:t>
            </a:r>
          </a:p>
        </p:txBody>
      </p:sp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6521450" y="4953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6"/>
          <p:cNvSpPr>
            <a:spLocks noChangeShapeType="1"/>
          </p:cNvSpPr>
          <p:nvPr/>
        </p:nvSpPr>
        <p:spPr bwMode="auto">
          <a:xfrm>
            <a:off x="652145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Text Box 47"/>
          <p:cNvSpPr txBox="1">
            <a:spLocks noChangeArrowheads="1"/>
          </p:cNvSpPr>
          <p:nvPr/>
        </p:nvSpPr>
        <p:spPr bwMode="auto">
          <a:xfrm>
            <a:off x="2743200" y="4419600"/>
            <a:ext cx="87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HESS</a:t>
            </a:r>
            <a:endParaRPr lang="en-US"/>
          </a:p>
        </p:txBody>
      </p:sp>
      <p:sp>
        <p:nvSpPr>
          <p:cNvPr id="53" name="Line 48"/>
          <p:cNvSpPr>
            <a:spLocks noChangeShapeType="1"/>
          </p:cNvSpPr>
          <p:nvPr/>
        </p:nvSpPr>
        <p:spPr bwMode="auto">
          <a:xfrm>
            <a:off x="6369050" y="49530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49"/>
          <p:cNvSpPr>
            <a:spLocks noChangeShapeType="1"/>
          </p:cNvSpPr>
          <p:nvPr/>
        </p:nvSpPr>
        <p:spPr bwMode="auto">
          <a:xfrm>
            <a:off x="6369050" y="5943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6607175" y="5715000"/>
            <a:ext cx="2536825" cy="396875"/>
          </a:xfrm>
          <a:prstGeom prst="rect">
            <a:avLst/>
          </a:prstGeom>
          <a:solidFill>
            <a:schemeClr val="accent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Albert et al. 2008, Phys. Lett. B, 668, 253 </a:t>
            </a:r>
          </a:p>
          <a:p>
            <a:r>
              <a:rPr lang="en-US" sz="1000"/>
              <a:t>MAGIC Collab.</a:t>
            </a:r>
          </a:p>
        </p:txBody>
      </p:sp>
      <p:sp>
        <p:nvSpPr>
          <p:cNvPr id="56" name="Line 51"/>
          <p:cNvSpPr>
            <a:spLocks noChangeShapeType="1"/>
          </p:cNvSpPr>
          <p:nvPr/>
        </p:nvSpPr>
        <p:spPr bwMode="auto">
          <a:xfrm flipV="1">
            <a:off x="6629400" y="4267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52"/>
          <p:cNvSpPr>
            <a:spLocks noChangeShapeType="1"/>
          </p:cNvSpPr>
          <p:nvPr/>
        </p:nvSpPr>
        <p:spPr bwMode="auto">
          <a:xfrm>
            <a:off x="6629400" y="426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Text Box 53"/>
          <p:cNvSpPr txBox="1">
            <a:spLocks noChangeArrowheads="1"/>
          </p:cNvSpPr>
          <p:nvPr/>
        </p:nvSpPr>
        <p:spPr bwMode="auto">
          <a:xfrm>
            <a:off x="6781800" y="3962400"/>
            <a:ext cx="2308225" cy="396875"/>
          </a:xfrm>
          <a:prstGeom prst="rect">
            <a:avLst/>
          </a:prstGeom>
          <a:solidFill>
            <a:schemeClr val="accent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Abdo et al. 2009, Science, 323, 1688 </a:t>
            </a:r>
          </a:p>
          <a:p>
            <a:r>
              <a:rPr lang="en-US" sz="1000"/>
              <a:t>Fermi Collab.</a:t>
            </a:r>
          </a:p>
        </p:txBody>
      </p:sp>
      <p:sp>
        <p:nvSpPr>
          <p:cNvPr id="59" name="Oval 55"/>
          <p:cNvSpPr>
            <a:spLocks noChangeArrowheads="1"/>
          </p:cNvSpPr>
          <p:nvPr/>
        </p:nvSpPr>
        <p:spPr bwMode="auto">
          <a:xfrm>
            <a:off x="7620000" y="1828800"/>
            <a:ext cx="4572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1" name="Straight Arrow Connector 60"/>
          <p:cNvCxnSpPr/>
          <p:nvPr/>
        </p:nvCxnSpPr>
        <p:spPr bwMode="auto">
          <a:xfrm rot="10800000">
            <a:off x="1828800" y="3656011"/>
            <a:ext cx="2286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1371600" y="3656012"/>
            <a:ext cx="228599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1447800" y="3200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300 </a:t>
            </a:r>
            <a:r>
              <a:rPr lang="en-US" sz="1800" b="1" dirty="0" err="1" smtClean="0">
                <a:solidFill>
                  <a:srgbClr val="FF0000"/>
                </a:solidFill>
              </a:rPr>
              <a:t>s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/>
      <p:bldP spid="6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38200" y="111125"/>
            <a:ext cx="602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Testing Lorenz Invariance</a:t>
            </a:r>
            <a:endParaRPr lang="en-US" sz="24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295400"/>
            <a:ext cx="1484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609600" y="1447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609600" y="2209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8" descr="snr_a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498600"/>
            <a:ext cx="990600" cy="660400"/>
          </a:xfrm>
          <a:prstGeom prst="rect">
            <a:avLst/>
          </a:prstGeom>
          <a:noFill/>
        </p:spPr>
      </p:pic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698500" y="2514600"/>
          <a:ext cx="1054100" cy="330200"/>
        </p:xfrm>
        <a:graphic>
          <a:graphicData uri="http://schemas.openxmlformats.org/presentationml/2006/ole">
            <p:oleObj spid="_x0000_s494594" name="Equation" r:id="rId6" imgW="1054100" imgH="330200" progId="Equation.3">
              <p:embed/>
            </p:oleObj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/>
        </p:nvGraphicFramePr>
        <p:xfrm>
          <a:off x="88900" y="1219200"/>
          <a:ext cx="292100" cy="330200"/>
        </p:xfrm>
        <a:graphic>
          <a:graphicData uri="http://schemas.openxmlformats.org/presentationml/2006/ole">
            <p:oleObj spid="_x0000_s494595" name="Equation" r:id="rId7" imgW="292100" imgH="330200" progId="Equation.3">
              <p:embed/>
            </p:oleObj>
          </a:graphicData>
        </a:graphic>
      </p:graphicFrame>
      <p:graphicFrame>
        <p:nvGraphicFramePr>
          <p:cNvPr id="13" name="Object 11"/>
          <p:cNvGraphicFramePr>
            <a:graphicFrameLocks noChangeAspect="1"/>
          </p:cNvGraphicFramePr>
          <p:nvPr/>
        </p:nvGraphicFramePr>
        <p:xfrm>
          <a:off x="76200" y="2032000"/>
          <a:ext cx="317500" cy="330200"/>
        </p:xfrm>
        <a:graphic>
          <a:graphicData uri="http://schemas.openxmlformats.org/presentationml/2006/ole">
            <p:oleObj spid="_x0000_s494596" name="Equation" r:id="rId8" imgW="317500" imgH="330200" progId="Equation.3">
              <p:embed/>
            </p:oleObj>
          </a:graphicData>
        </a:graphic>
      </p:graphicFrame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4699000" y="1295400"/>
          <a:ext cx="2006600" cy="889000"/>
        </p:xfrm>
        <a:graphic>
          <a:graphicData uri="http://schemas.openxmlformats.org/presentationml/2006/ole">
            <p:oleObj spid="_x0000_s494597" name="Equation" r:id="rId9" imgW="2006600" imgH="889000" progId="Equation.3">
              <p:embed/>
            </p:oleObj>
          </a:graphicData>
        </a:graphic>
      </p:graphicFrame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4699000" y="2286000"/>
          <a:ext cx="736600" cy="685800"/>
        </p:xfrm>
        <a:graphic>
          <a:graphicData uri="http://schemas.openxmlformats.org/presentationml/2006/ole">
            <p:oleObj spid="_x0000_s494598" name="Equation" r:id="rId10" imgW="736600" imgH="685800" progId="Equation.3">
              <p:embed/>
            </p:oleObj>
          </a:graphicData>
        </a:graphic>
      </p:graphicFrame>
      <p:graphicFrame>
        <p:nvGraphicFramePr>
          <p:cNvPr id="16" name="Object 14"/>
          <p:cNvGraphicFramePr>
            <a:graphicFrameLocks noChangeAspect="1"/>
          </p:cNvGraphicFramePr>
          <p:nvPr/>
        </p:nvGraphicFramePr>
        <p:xfrm>
          <a:off x="7010400" y="1828800"/>
          <a:ext cx="2006600" cy="889000"/>
        </p:xfrm>
        <a:graphic>
          <a:graphicData uri="http://schemas.openxmlformats.org/presentationml/2006/ole">
            <p:oleObj spid="_x0000_s494599" name="Equation" r:id="rId11" imgW="2006600" imgH="889000" progId="Equation.3">
              <p:embed/>
            </p:oleObj>
          </a:graphicData>
        </a:graphic>
      </p:graphicFrame>
      <p:sp>
        <p:nvSpPr>
          <p:cNvPr id="17" name="AutoShape 15"/>
          <p:cNvSpPr>
            <a:spLocks/>
          </p:cNvSpPr>
          <p:nvPr/>
        </p:nvSpPr>
        <p:spPr bwMode="auto">
          <a:xfrm>
            <a:off x="6781800" y="990600"/>
            <a:ext cx="152400" cy="21336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88963" y="3048000"/>
            <a:ext cx="38623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Amelino-Camelia, G., Ellis, J. et al. 1998 , Nature, 395, 525          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0" y="885825"/>
            <a:ext cx="4572000" cy="2390775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4572000" y="885825"/>
            <a:ext cx="4572000" cy="2390775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52400" y="56388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PKS2155-304 no dispersion!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160463" y="4027488"/>
            <a:ext cx="1354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E ~ 200 GeV</a:t>
            </a:r>
            <a:endParaRPr lang="en-US" sz="2400"/>
          </a:p>
          <a:p>
            <a:endParaRPr lang="en-US" sz="2400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236663" y="5033963"/>
            <a:ext cx="1354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E ~ 800 GeV</a:t>
            </a:r>
            <a:endParaRPr lang="en-US" sz="2400"/>
          </a:p>
          <a:p>
            <a:endParaRPr lang="en-US" sz="2400"/>
          </a:p>
        </p:txBody>
      </p:sp>
      <p:sp>
        <p:nvSpPr>
          <p:cNvPr id="24" name="Rectangle 42"/>
          <p:cNvSpPr>
            <a:spLocks noChangeArrowheads="1"/>
          </p:cNvSpPr>
          <p:nvPr/>
        </p:nvSpPr>
        <p:spPr bwMode="auto">
          <a:xfrm>
            <a:off x="4572000" y="3276600"/>
            <a:ext cx="4572000" cy="2895600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5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" y="3382963"/>
            <a:ext cx="259080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53"/>
          <p:cNvSpPr>
            <a:spLocks noChangeArrowheads="1"/>
          </p:cNvSpPr>
          <p:nvPr/>
        </p:nvSpPr>
        <p:spPr bwMode="auto">
          <a:xfrm>
            <a:off x="5334000" y="3352800"/>
            <a:ext cx="2895600" cy="533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6750050" y="5029200"/>
            <a:ext cx="1878013" cy="549275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HESS: Aharonian et al. 2008, </a:t>
            </a:r>
          </a:p>
          <a:p>
            <a:r>
              <a:rPr lang="en-US" sz="1000"/>
              <a:t>PRL, 101.170402</a:t>
            </a:r>
          </a:p>
          <a:p>
            <a:r>
              <a:rPr lang="en-US" sz="1000"/>
              <a:t>HESS</a:t>
            </a:r>
          </a:p>
        </p:txBody>
      </p:sp>
      <p:graphicFrame>
        <p:nvGraphicFramePr>
          <p:cNvPr id="28" name="Object 55"/>
          <p:cNvGraphicFramePr>
            <a:graphicFrameLocks noChangeAspect="1"/>
          </p:cNvGraphicFramePr>
          <p:nvPr/>
        </p:nvGraphicFramePr>
        <p:xfrm>
          <a:off x="5410200" y="3467100"/>
          <a:ext cx="2514600" cy="419100"/>
        </p:xfrm>
        <a:graphic>
          <a:graphicData uri="http://schemas.openxmlformats.org/presentationml/2006/ole">
            <p:oleObj spid="_x0000_s494600" name="Equation" r:id="rId13" imgW="2514600" imgH="419100" progId="Equation.3">
              <p:embed/>
            </p:oleObj>
          </a:graphicData>
        </a:graphic>
      </p:graphicFrame>
      <p:sp>
        <p:nvSpPr>
          <p:cNvPr id="29" name="Line 56"/>
          <p:cNvSpPr>
            <a:spLocks noChangeShapeType="1"/>
          </p:cNvSpPr>
          <p:nvPr/>
        </p:nvSpPr>
        <p:spPr bwMode="auto">
          <a:xfrm>
            <a:off x="4762500" y="4953000"/>
            <a:ext cx="4254500" cy="0"/>
          </a:xfrm>
          <a:prstGeom prst="line">
            <a:avLst/>
          </a:prstGeom>
          <a:noFill/>
          <a:ln w="4762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57"/>
          <p:cNvSpPr>
            <a:spLocks noChangeShapeType="1"/>
          </p:cNvSpPr>
          <p:nvPr/>
        </p:nvSpPr>
        <p:spPr bwMode="auto">
          <a:xfrm flipV="1">
            <a:off x="47498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58"/>
          <p:cNvSpPr>
            <a:spLocks noChangeShapeType="1"/>
          </p:cNvSpPr>
          <p:nvPr/>
        </p:nvSpPr>
        <p:spPr bwMode="auto">
          <a:xfrm flipV="1">
            <a:off x="50546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 flipV="1">
            <a:off x="53594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60"/>
          <p:cNvSpPr>
            <a:spLocks noChangeShapeType="1"/>
          </p:cNvSpPr>
          <p:nvPr/>
        </p:nvSpPr>
        <p:spPr bwMode="auto">
          <a:xfrm flipV="1">
            <a:off x="56642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61"/>
          <p:cNvSpPr>
            <a:spLocks noChangeShapeType="1"/>
          </p:cNvSpPr>
          <p:nvPr/>
        </p:nvSpPr>
        <p:spPr bwMode="auto">
          <a:xfrm flipV="1">
            <a:off x="59690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62"/>
          <p:cNvSpPr>
            <a:spLocks noChangeShapeType="1"/>
          </p:cNvSpPr>
          <p:nvPr/>
        </p:nvSpPr>
        <p:spPr bwMode="auto">
          <a:xfrm flipV="1">
            <a:off x="62738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63"/>
          <p:cNvSpPr>
            <a:spLocks noChangeShapeType="1"/>
          </p:cNvSpPr>
          <p:nvPr/>
        </p:nvSpPr>
        <p:spPr bwMode="auto">
          <a:xfrm flipV="1">
            <a:off x="65786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 flipV="1">
            <a:off x="68834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65"/>
          <p:cNvSpPr>
            <a:spLocks noChangeShapeType="1"/>
          </p:cNvSpPr>
          <p:nvPr/>
        </p:nvSpPr>
        <p:spPr bwMode="auto">
          <a:xfrm flipV="1">
            <a:off x="71882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66"/>
          <p:cNvSpPr>
            <a:spLocks noChangeShapeType="1"/>
          </p:cNvSpPr>
          <p:nvPr/>
        </p:nvSpPr>
        <p:spPr bwMode="auto">
          <a:xfrm flipV="1">
            <a:off x="74930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67"/>
          <p:cNvSpPr>
            <a:spLocks noChangeShapeType="1"/>
          </p:cNvSpPr>
          <p:nvPr/>
        </p:nvSpPr>
        <p:spPr bwMode="auto">
          <a:xfrm flipV="1">
            <a:off x="7797800" y="472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Box 68"/>
          <p:cNvSpPr txBox="1">
            <a:spLocks noChangeArrowheads="1"/>
          </p:cNvSpPr>
          <p:nvPr/>
        </p:nvSpPr>
        <p:spPr bwMode="auto">
          <a:xfrm>
            <a:off x="6705600" y="4343400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10</a:t>
            </a:r>
            <a:r>
              <a:rPr lang="en-US" sz="2000" b="1" baseline="30000"/>
              <a:t>19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2" name="Text Box 69"/>
          <p:cNvSpPr txBox="1">
            <a:spLocks noChangeArrowheads="1"/>
          </p:cNvSpPr>
          <p:nvPr/>
        </p:nvSpPr>
        <p:spPr bwMode="auto">
          <a:xfrm>
            <a:off x="4495800" y="4343400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10</a:t>
            </a:r>
            <a:r>
              <a:rPr lang="en-US" sz="2000" baseline="30000">
                <a:solidFill>
                  <a:srgbClr val="000000"/>
                </a:solidFill>
              </a:rPr>
              <a:t>12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3" name="Text Box 70"/>
          <p:cNvSpPr txBox="1">
            <a:spLocks noChangeArrowheads="1"/>
          </p:cNvSpPr>
          <p:nvPr/>
        </p:nvSpPr>
        <p:spPr bwMode="auto">
          <a:xfrm>
            <a:off x="5673725" y="4327525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10</a:t>
            </a:r>
            <a:r>
              <a:rPr lang="en-US" sz="2000" baseline="30000">
                <a:solidFill>
                  <a:srgbClr val="000000"/>
                </a:solidFill>
              </a:rPr>
              <a:t>16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4" name="Text Box 71"/>
          <p:cNvSpPr txBox="1">
            <a:spLocks noChangeArrowheads="1"/>
          </p:cNvSpPr>
          <p:nvPr/>
        </p:nvSpPr>
        <p:spPr bwMode="auto">
          <a:xfrm>
            <a:off x="7426325" y="4343400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10</a:t>
            </a:r>
            <a:r>
              <a:rPr lang="en-US" sz="2000" baseline="30000">
                <a:solidFill>
                  <a:srgbClr val="000000"/>
                </a:solidFill>
              </a:rPr>
              <a:t>22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5" name="Text Box 72"/>
          <p:cNvSpPr txBox="1">
            <a:spLocks noChangeArrowheads="1"/>
          </p:cNvSpPr>
          <p:nvPr/>
        </p:nvSpPr>
        <p:spPr bwMode="auto">
          <a:xfrm>
            <a:off x="8070850" y="4343400"/>
            <a:ext cx="107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E [GeV]</a:t>
            </a:r>
            <a:endParaRPr lang="en-US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6" name="Rectangle 73"/>
          <p:cNvSpPr>
            <a:spLocks noChangeArrowheads="1"/>
          </p:cNvSpPr>
          <p:nvPr/>
        </p:nvSpPr>
        <p:spPr bwMode="auto">
          <a:xfrm>
            <a:off x="4572000" y="3276600"/>
            <a:ext cx="4572000" cy="2895600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74"/>
          <p:cNvSpPr>
            <a:spLocks noChangeShapeType="1"/>
          </p:cNvSpPr>
          <p:nvPr/>
        </p:nvSpPr>
        <p:spPr bwMode="auto">
          <a:xfrm>
            <a:off x="6140450" y="4953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75"/>
          <p:cNvSpPr>
            <a:spLocks noChangeShapeType="1"/>
          </p:cNvSpPr>
          <p:nvPr/>
        </p:nvSpPr>
        <p:spPr bwMode="auto">
          <a:xfrm>
            <a:off x="6140450" y="5410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76"/>
          <p:cNvSpPr txBox="1">
            <a:spLocks noChangeArrowheads="1"/>
          </p:cNvSpPr>
          <p:nvPr/>
        </p:nvSpPr>
        <p:spPr bwMode="auto">
          <a:xfrm>
            <a:off x="4899025" y="5013325"/>
            <a:ext cx="1165225" cy="549275"/>
          </a:xfrm>
          <a:prstGeom prst="rect">
            <a:avLst/>
          </a:prstGeom>
          <a:solidFill>
            <a:schemeClr val="accent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Biller et al. 1999, </a:t>
            </a:r>
          </a:p>
          <a:p>
            <a:r>
              <a:rPr lang="en-US" sz="1000"/>
              <a:t>PRL, 83, 2108</a:t>
            </a:r>
          </a:p>
          <a:p>
            <a:r>
              <a:rPr lang="en-US" sz="1000"/>
              <a:t>Whipple Collab.</a:t>
            </a:r>
          </a:p>
        </p:txBody>
      </p:sp>
      <p:sp>
        <p:nvSpPr>
          <p:cNvPr id="50" name="Line 77"/>
          <p:cNvSpPr>
            <a:spLocks noChangeShapeType="1"/>
          </p:cNvSpPr>
          <p:nvPr/>
        </p:nvSpPr>
        <p:spPr bwMode="auto">
          <a:xfrm>
            <a:off x="6521450" y="4953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78"/>
          <p:cNvSpPr>
            <a:spLocks noChangeShapeType="1"/>
          </p:cNvSpPr>
          <p:nvPr/>
        </p:nvSpPr>
        <p:spPr bwMode="auto">
          <a:xfrm>
            <a:off x="652145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79"/>
          <p:cNvSpPr>
            <a:spLocks noChangeShapeType="1"/>
          </p:cNvSpPr>
          <p:nvPr/>
        </p:nvSpPr>
        <p:spPr bwMode="auto">
          <a:xfrm>
            <a:off x="6369050" y="49530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80"/>
          <p:cNvSpPr>
            <a:spLocks noChangeShapeType="1"/>
          </p:cNvSpPr>
          <p:nvPr/>
        </p:nvSpPr>
        <p:spPr bwMode="auto">
          <a:xfrm>
            <a:off x="6369050" y="5943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81"/>
          <p:cNvSpPr txBox="1">
            <a:spLocks noChangeArrowheads="1"/>
          </p:cNvSpPr>
          <p:nvPr/>
        </p:nvSpPr>
        <p:spPr bwMode="auto">
          <a:xfrm>
            <a:off x="6607175" y="5715000"/>
            <a:ext cx="2536825" cy="396875"/>
          </a:xfrm>
          <a:prstGeom prst="rect">
            <a:avLst/>
          </a:prstGeom>
          <a:solidFill>
            <a:schemeClr val="accent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Albert et al. 2008, Phys. Lett. B, 668, 253 </a:t>
            </a:r>
          </a:p>
          <a:p>
            <a:r>
              <a:rPr lang="en-US" sz="1000"/>
              <a:t>MAGIC Collab.</a:t>
            </a:r>
          </a:p>
        </p:txBody>
      </p:sp>
      <p:sp>
        <p:nvSpPr>
          <p:cNvPr id="55" name="Line 82"/>
          <p:cNvSpPr>
            <a:spLocks noChangeShapeType="1"/>
          </p:cNvSpPr>
          <p:nvPr/>
        </p:nvSpPr>
        <p:spPr bwMode="auto">
          <a:xfrm flipV="1">
            <a:off x="6629400" y="4267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83"/>
          <p:cNvSpPr>
            <a:spLocks noChangeShapeType="1"/>
          </p:cNvSpPr>
          <p:nvPr/>
        </p:nvSpPr>
        <p:spPr bwMode="auto">
          <a:xfrm>
            <a:off x="6629400" y="426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84"/>
          <p:cNvSpPr txBox="1">
            <a:spLocks noChangeArrowheads="1"/>
          </p:cNvSpPr>
          <p:nvPr/>
        </p:nvSpPr>
        <p:spPr bwMode="auto">
          <a:xfrm>
            <a:off x="6781800" y="3962400"/>
            <a:ext cx="2308225" cy="396875"/>
          </a:xfrm>
          <a:prstGeom prst="rect">
            <a:avLst/>
          </a:prstGeom>
          <a:solidFill>
            <a:schemeClr val="accent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Abdo et al. 2009, Science, 323, 1688 </a:t>
            </a:r>
          </a:p>
          <a:p>
            <a:r>
              <a:rPr lang="en-US" sz="1000"/>
              <a:t>Fermi Collab.</a:t>
            </a:r>
          </a:p>
        </p:txBody>
      </p:sp>
      <p:sp>
        <p:nvSpPr>
          <p:cNvPr id="58" name="Text Box 48"/>
          <p:cNvSpPr txBox="1">
            <a:spLocks noChangeArrowheads="1"/>
          </p:cNvSpPr>
          <p:nvPr/>
        </p:nvSpPr>
        <p:spPr bwMode="auto">
          <a:xfrm>
            <a:off x="990600" y="3505200"/>
            <a:ext cx="87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HESS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4520461" y="111125"/>
            <a:ext cx="473048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At the Planck Mass!</a:t>
            </a:r>
            <a:r>
              <a:rPr lang="en-US" dirty="0" smtClean="0"/>
              <a:t> </a:t>
            </a:r>
          </a:p>
          <a:p>
            <a:r>
              <a:rPr lang="en-US" dirty="0" smtClean="0"/>
              <a:t>GRB090510</a:t>
            </a:r>
            <a:endParaRPr lang="en-US" sz="2400" dirty="0"/>
          </a:p>
        </p:txBody>
      </p:sp>
      <p:pic>
        <p:nvPicPr>
          <p:cNvPr id="5" name="Picture 4" descr="31gev-photon-li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7" y="914400"/>
            <a:ext cx="3245925" cy="5257800"/>
          </a:xfrm>
          <a:prstGeom prst="rect">
            <a:avLst/>
          </a:prstGeom>
        </p:spPr>
      </p:pic>
      <p:graphicFrame>
        <p:nvGraphicFramePr>
          <p:cNvPr id="496642" name="Object 2"/>
          <p:cNvGraphicFramePr>
            <a:graphicFrameLocks noChangeAspect="1"/>
          </p:cNvGraphicFramePr>
          <p:nvPr/>
        </p:nvGraphicFramePr>
        <p:xfrm>
          <a:off x="5627652" y="1758950"/>
          <a:ext cx="2754348" cy="831850"/>
        </p:xfrm>
        <a:graphic>
          <a:graphicData uri="http://schemas.openxmlformats.org/presentationml/2006/ole">
            <p:oleObj spid="_x0000_s496642" name="Equation" r:id="rId5" imgW="1892300" imgH="571500" progId="Equation.3">
              <p:embed/>
            </p:oleObj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>
            <a:off x="1984248" y="978408"/>
            <a:ext cx="1828800" cy="30480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429000" y="1371600"/>
            <a:ext cx="1941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31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photon</a:t>
            </a:r>
            <a:endParaRPr lang="en-US" sz="2000" dirty="0"/>
          </a:p>
        </p:txBody>
      </p:sp>
      <p:sp>
        <p:nvSpPr>
          <p:cNvPr id="10" name="Oval 9"/>
          <p:cNvSpPr/>
          <p:nvPr/>
        </p:nvSpPr>
        <p:spPr bwMode="auto">
          <a:xfrm>
            <a:off x="3352800" y="1295400"/>
            <a:ext cx="12954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3048000"/>
            <a:ext cx="491673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redshift</a:t>
            </a:r>
            <a:r>
              <a:rPr lang="en-US" sz="2400" dirty="0" smtClean="0"/>
              <a:t> </a:t>
            </a:r>
            <a:r>
              <a:rPr lang="en-US" sz="2400" dirty="0" err="1" smtClean="0"/>
              <a:t>z</a:t>
            </a:r>
            <a:r>
              <a:rPr lang="en-US" sz="2400" dirty="0" smtClean="0"/>
              <a:t> = 0.9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duration &lt; 2 </a:t>
            </a:r>
            <a:r>
              <a:rPr lang="en-US" sz="2400" dirty="0" err="1" smtClean="0"/>
              <a:t>s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highest E photon trails by 0.829 </a:t>
            </a:r>
            <a:r>
              <a:rPr lang="en-US" sz="2400" dirty="0" err="1" smtClean="0"/>
              <a:t>s</a:t>
            </a:r>
            <a:endParaRPr lang="en-US" sz="24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 rot="5400000" flipH="1" flipV="1">
            <a:off x="-1447800" y="3428206"/>
            <a:ext cx="48768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 flipH="1" flipV="1">
            <a:off x="-534195" y="3428206"/>
            <a:ext cx="48768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54043" y="209490"/>
            <a:ext cx="194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Max </a:t>
            </a:r>
            <a:r>
              <a:rPr lang="en-US" sz="2000" dirty="0" err="1" smtClean="0">
                <a:latin typeface="Symbol"/>
              </a:rPr>
              <a:t>D</a:t>
            </a:r>
            <a:r>
              <a:rPr lang="en-US" sz="2000" dirty="0" err="1" smtClean="0"/>
              <a:t>t</a:t>
            </a:r>
            <a:r>
              <a:rPr lang="en-US" sz="2000" dirty="0" smtClean="0"/>
              <a:t> 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990600" y="685800"/>
            <a:ext cx="152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752600" y="685800"/>
            <a:ext cx="152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914400" y="685800"/>
            <a:ext cx="152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1829594" y="685006"/>
            <a:ext cx="152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96643" name="Object 3"/>
          <p:cNvGraphicFramePr>
            <a:graphicFrameLocks noChangeAspect="1"/>
          </p:cNvGraphicFramePr>
          <p:nvPr/>
        </p:nvGraphicFramePr>
        <p:xfrm>
          <a:off x="3657601" y="5043654"/>
          <a:ext cx="5181599" cy="396141"/>
        </p:xfrm>
        <a:graphic>
          <a:graphicData uri="http://schemas.openxmlformats.org/presentationml/2006/ole">
            <p:oleObj spid="_x0000_s496643" name="Equation" r:id="rId6" imgW="2667000" imgH="203200" progId="Equation.3">
              <p:embed/>
            </p:oleObj>
          </a:graphicData>
        </a:graphic>
      </p:graphicFrame>
      <p:sp>
        <p:nvSpPr>
          <p:cNvPr id="26" name="Text Box 65"/>
          <p:cNvSpPr txBox="1">
            <a:spLocks noChangeArrowheads="1"/>
          </p:cNvSpPr>
          <p:nvPr/>
        </p:nvSpPr>
        <p:spPr bwMode="auto">
          <a:xfrm>
            <a:off x="3505200" y="5821363"/>
            <a:ext cx="36275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V. </a:t>
            </a:r>
            <a:r>
              <a:rPr lang="en-US" sz="1200" dirty="0" err="1" smtClean="0"/>
              <a:t>Vasileiou</a:t>
            </a:r>
            <a:r>
              <a:rPr lang="en-US" sz="1200" dirty="0" smtClean="0"/>
              <a:t> </a:t>
            </a:r>
            <a:r>
              <a:rPr lang="en-US" sz="1200" dirty="0"/>
              <a:t>et al. (Fermi </a:t>
            </a:r>
            <a:r>
              <a:rPr lang="en-US" sz="1200" dirty="0" err="1"/>
              <a:t>Collab</a:t>
            </a:r>
            <a:r>
              <a:rPr lang="en-US" sz="1200" dirty="0"/>
              <a:t>.), arXiv:</a:t>
            </a:r>
            <a:r>
              <a:rPr lang="en-US" sz="1200" dirty="0" smtClean="0"/>
              <a:t>0908.1832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2133600" y="111125"/>
            <a:ext cx="487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Physics: Dark Matter</a:t>
            </a:r>
            <a:endParaRPr lang="en-US" sz="2400" dirty="0"/>
          </a:p>
        </p:txBody>
      </p:sp>
      <p:sp>
        <p:nvSpPr>
          <p:cNvPr id="389124" name="Line 4"/>
          <p:cNvSpPr>
            <a:spLocks noChangeShapeType="1"/>
          </p:cNvSpPr>
          <p:nvPr/>
        </p:nvSpPr>
        <p:spPr bwMode="auto">
          <a:xfrm rot="10800000" flipH="1">
            <a:off x="6324600" y="2286000"/>
            <a:ext cx="381000" cy="3810000"/>
          </a:xfrm>
          <a:prstGeom prst="line">
            <a:avLst/>
          </a:prstGeom>
          <a:noFill/>
          <a:ln w="63500">
            <a:solidFill>
              <a:srgbClr val="FF97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25" name="Line 5"/>
          <p:cNvSpPr>
            <a:spLocks noChangeShapeType="1"/>
          </p:cNvSpPr>
          <p:nvPr/>
        </p:nvSpPr>
        <p:spPr bwMode="auto">
          <a:xfrm rot="10800000" flipH="1">
            <a:off x="2209800" y="2209800"/>
            <a:ext cx="4495800" cy="0"/>
          </a:xfrm>
          <a:prstGeom prst="line">
            <a:avLst/>
          </a:prstGeom>
          <a:noFill/>
          <a:ln w="63500">
            <a:solidFill>
              <a:srgbClr val="FF97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26" name="Line 6"/>
          <p:cNvSpPr>
            <a:spLocks noChangeShapeType="1"/>
          </p:cNvSpPr>
          <p:nvPr/>
        </p:nvSpPr>
        <p:spPr bwMode="auto">
          <a:xfrm>
            <a:off x="2209800" y="2209800"/>
            <a:ext cx="685800" cy="3886200"/>
          </a:xfrm>
          <a:prstGeom prst="line">
            <a:avLst/>
          </a:prstGeom>
          <a:noFill/>
          <a:ln w="63500">
            <a:solidFill>
              <a:srgbClr val="FF97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476375"/>
            <a:ext cx="10604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2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8300" y="1219200"/>
            <a:ext cx="21971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29" name="Rectangle 9"/>
          <p:cNvSpPr>
            <a:spLocks/>
          </p:cNvSpPr>
          <p:nvPr/>
        </p:nvSpPr>
        <p:spPr bwMode="auto">
          <a:xfrm>
            <a:off x="838200" y="946150"/>
            <a:ext cx="17018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700"/>
              </a:spcBef>
            </a:pPr>
            <a:r>
              <a:rPr lang="en-US" sz="1200">
                <a:ea typeface="Arial" charset="0"/>
                <a:cs typeface="Arial" charset="0"/>
                <a:sym typeface="Arial" charset="0"/>
              </a:rPr>
              <a:t>Fermilab Tevatron</a:t>
            </a:r>
          </a:p>
          <a:p>
            <a:pPr marL="39688" algn="ctr" eaLnBrk="1" hangingPunct="1">
              <a:spcBef>
                <a:spcPts val="700"/>
              </a:spcBef>
            </a:pPr>
            <a:r>
              <a:rPr lang="en-US" sz="1200">
                <a:ea typeface="Arial" charset="0"/>
                <a:cs typeface="Arial" charset="0"/>
                <a:sym typeface="Arial" charset="0"/>
              </a:rPr>
              <a:t>Large Hadron Collier</a:t>
            </a:r>
          </a:p>
        </p:txBody>
      </p:sp>
      <p:sp>
        <p:nvSpPr>
          <p:cNvPr id="389130" name="Rectangle 10"/>
          <p:cNvSpPr>
            <a:spLocks/>
          </p:cNvSpPr>
          <p:nvPr/>
        </p:nvSpPr>
        <p:spPr bwMode="auto">
          <a:xfrm>
            <a:off x="6948488" y="914400"/>
            <a:ext cx="1509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700"/>
              </a:spcBef>
            </a:pPr>
            <a:r>
              <a:rPr lang="en-US" sz="1200">
                <a:ea typeface="Arial" charset="0"/>
                <a:cs typeface="Arial" charset="0"/>
                <a:sym typeface="Arial" charset="0"/>
              </a:rPr>
              <a:t>CDMS @ Soudan</a:t>
            </a:r>
            <a:endParaRPr lang="en-US" sz="120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89132" name="Rectangle 12"/>
          <p:cNvSpPr>
            <a:spLocks/>
          </p:cNvSpPr>
          <p:nvPr/>
        </p:nvSpPr>
        <p:spPr bwMode="auto">
          <a:xfrm>
            <a:off x="0" y="1676400"/>
            <a:ext cx="1295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900"/>
              </a:spcBef>
            </a:pPr>
            <a:r>
              <a:rPr lang="en-US" sz="1600" dirty="0">
                <a:ea typeface="Arial" charset="0"/>
                <a:cs typeface="Arial" charset="0"/>
                <a:sym typeface="Arial" charset="0"/>
              </a:rPr>
              <a:t>Produce </a:t>
            </a:r>
            <a:r>
              <a:rPr lang="en-US" sz="1600" dirty="0" err="1">
                <a:ea typeface="Arial" charset="0"/>
                <a:cs typeface="Arial" charset="0"/>
                <a:sym typeface="Arial" charset="0"/>
              </a:rPr>
              <a:t>neutralino</a:t>
            </a:r>
            <a:r>
              <a:rPr lang="en-US" sz="1600" dirty="0">
                <a:ea typeface="Arial" charset="0"/>
                <a:cs typeface="Arial" charset="0"/>
                <a:sym typeface="Arial" charset="0"/>
              </a:rPr>
              <a:t> </a:t>
            </a:r>
          </a:p>
          <a:p>
            <a:pPr marL="39688" eaLnBrk="1" hangingPunct="1">
              <a:spcBef>
                <a:spcPts val="900"/>
              </a:spcBef>
            </a:pPr>
            <a:r>
              <a:rPr lang="en-US" sz="1600" dirty="0">
                <a:ea typeface="Arial" charset="0"/>
                <a:cs typeface="Arial" charset="0"/>
                <a:sym typeface="Arial" charset="0"/>
              </a:rPr>
              <a:t>in </a:t>
            </a:r>
            <a:r>
              <a:rPr lang="en-US" sz="1600" dirty="0" smtClean="0">
                <a:ea typeface="Arial" charset="0"/>
                <a:cs typeface="Arial" charset="0"/>
                <a:sym typeface="Arial" charset="0"/>
              </a:rPr>
              <a:t>lab</a:t>
            </a:r>
            <a:endParaRPr lang="en-US" sz="1600" dirty="0"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89133" name="Rectangle 13"/>
          <p:cNvSpPr>
            <a:spLocks/>
          </p:cNvSpPr>
          <p:nvPr/>
        </p:nvSpPr>
        <p:spPr bwMode="auto">
          <a:xfrm>
            <a:off x="7061200" y="2971800"/>
            <a:ext cx="23114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900"/>
              </a:spcBef>
            </a:pPr>
            <a:r>
              <a:rPr lang="en-US" sz="1600">
                <a:ea typeface="Arial" charset="0"/>
                <a:cs typeface="Arial" charset="0"/>
                <a:sym typeface="Arial" charset="0"/>
              </a:rPr>
              <a:t>Directly detect DM WIMP in specialty detectors in (underground) labs</a:t>
            </a:r>
          </a:p>
        </p:txBody>
      </p:sp>
      <p:sp>
        <p:nvSpPr>
          <p:cNvPr id="389134" name="Rectangle 14"/>
          <p:cNvSpPr>
            <a:spLocks/>
          </p:cNvSpPr>
          <p:nvPr/>
        </p:nvSpPr>
        <p:spPr bwMode="auto">
          <a:xfrm>
            <a:off x="762000" y="4572000"/>
            <a:ext cx="177641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 anchor="b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900"/>
              </a:spcBef>
            </a:pPr>
            <a:r>
              <a:rPr lang="en-US" sz="1600">
                <a:ea typeface="Arial" charset="0"/>
                <a:cs typeface="Arial" charset="0"/>
                <a:sym typeface="Arial" charset="0"/>
              </a:rPr>
              <a:t>Indirect detection of astrophysical </a:t>
            </a:r>
            <a:r>
              <a:rPr lang="en-US" sz="1600">
                <a:latin typeface="Symbol" charset="2"/>
                <a:ea typeface="Arial" charset="0"/>
                <a:cs typeface="Arial" charset="0"/>
                <a:sym typeface="Symbol" charset="2"/>
              </a:rPr>
              <a:t></a:t>
            </a:r>
            <a:r>
              <a:rPr lang="en-US" sz="1600">
                <a:ea typeface="Arial" charset="0"/>
                <a:cs typeface="Arial" charset="0"/>
                <a:sym typeface="Arial" charset="0"/>
              </a:rPr>
              <a:t>-rays from DM self-annihilation</a:t>
            </a:r>
            <a:endParaRPr lang="en-US" sz="160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89135" name="Rectangle 15"/>
          <p:cNvSpPr>
            <a:spLocks/>
          </p:cNvSpPr>
          <p:nvPr/>
        </p:nvSpPr>
        <p:spPr bwMode="auto">
          <a:xfrm>
            <a:off x="2743200" y="2438400"/>
            <a:ext cx="3473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marL="496888" indent="-457200" algn="ctr" eaLnBrk="1" hangingPunct="1">
              <a:spcBef>
                <a:spcPts val="800"/>
              </a:spcBef>
            </a:pPr>
            <a:r>
              <a:rPr lang="en-US" sz="1800">
                <a:ea typeface="Arial" charset="0"/>
                <a:cs typeface="Arial" charset="0"/>
              </a:rPr>
              <a:t>Three complementary approaches</a:t>
            </a:r>
            <a:endParaRPr lang="en-US" sz="1800"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89136" name="Rectangle 16"/>
          <p:cNvSpPr>
            <a:spLocks/>
          </p:cNvSpPr>
          <p:nvPr/>
        </p:nvSpPr>
        <p:spPr bwMode="auto">
          <a:xfrm>
            <a:off x="6934200" y="464820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900"/>
              </a:spcBef>
            </a:pPr>
            <a:r>
              <a:rPr lang="en-US" sz="1600">
                <a:ea typeface="Arial" charset="0"/>
                <a:cs typeface="Arial" charset="0"/>
                <a:sym typeface="Arial" charset="0"/>
              </a:rPr>
              <a:t>Only direct link between a neutralino and dark matter  halo profiles</a:t>
            </a:r>
          </a:p>
        </p:txBody>
      </p:sp>
      <p:sp>
        <p:nvSpPr>
          <p:cNvPr id="389137" name="AutoShape 17"/>
          <p:cNvSpPr>
            <a:spLocks noChangeArrowheads="1"/>
          </p:cNvSpPr>
          <p:nvPr/>
        </p:nvSpPr>
        <p:spPr bwMode="auto">
          <a:xfrm rot="-5400000">
            <a:off x="6934200" y="4495800"/>
            <a:ext cx="1447800" cy="1600200"/>
          </a:xfrm>
          <a:prstGeom prst="wedgeRoundRectCallout">
            <a:avLst>
              <a:gd name="adj1" fmla="val -12403"/>
              <a:gd name="adj2" fmla="val -71495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endParaRPr lang="en-US" sz="2800">
              <a:latin typeface="Times" charset="0"/>
            </a:endParaRPr>
          </a:p>
        </p:txBody>
      </p:sp>
      <p:pic>
        <p:nvPicPr>
          <p:cNvPr id="20" name="vl_form_z12to0.mpg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895600" y="3581400"/>
            <a:ext cx="3403600" cy="2552700"/>
          </a:xfrm>
          <a:prstGeom prst="rect">
            <a:avLst/>
          </a:prstGeom>
        </p:spPr>
      </p:pic>
      <p:sp>
        <p:nvSpPr>
          <p:cNvPr id="21" name="Text Box 65"/>
          <p:cNvSpPr txBox="1">
            <a:spLocks noChangeArrowheads="1"/>
          </p:cNvSpPr>
          <p:nvPr/>
        </p:nvSpPr>
        <p:spPr bwMode="auto">
          <a:xfrm>
            <a:off x="76200" y="5943600"/>
            <a:ext cx="27683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 smtClean="0"/>
              <a:t>Diemand</a:t>
            </a:r>
            <a:r>
              <a:rPr lang="en-US" sz="1200" dirty="0" smtClean="0"/>
              <a:t> et al. 2008, arXiv:0805.1244  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4572000" y="990600"/>
            <a:ext cx="4419600" cy="2438400"/>
          </a:xfrm>
          <a:prstGeom prst="rect">
            <a:avLst/>
          </a:prstGeom>
          <a:gradFill rotWithShape="0">
            <a:gsLst>
              <a:gs pos="0">
                <a:srgbClr val="C0C0C0">
                  <a:gamma/>
                  <a:shade val="46275"/>
                  <a:invGamma/>
                </a:srgbClr>
              </a:gs>
              <a:gs pos="100000">
                <a:srgbClr val="C0C0C0">
                  <a:alpha val="5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2133600" y="111125"/>
            <a:ext cx="487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Physics: Dark Matter</a:t>
            </a:r>
            <a:endParaRPr lang="en-US" sz="2400"/>
          </a:p>
        </p:txBody>
      </p:sp>
      <p:pic>
        <p:nvPicPr>
          <p:cNvPr id="2508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4088" y="1066800"/>
            <a:ext cx="2079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088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19425"/>
            <a:ext cx="4419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771525" y="914400"/>
            <a:ext cx="1372241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 dirty="0" smtClean="0"/>
          </a:p>
          <a:p>
            <a:r>
              <a:rPr lang="en-US" sz="2400" dirty="0"/>
              <a:t>Effective </a:t>
            </a:r>
          </a:p>
          <a:p>
            <a:r>
              <a:rPr lang="en-US" sz="2400" dirty="0"/>
              <a:t>Area</a:t>
            </a:r>
          </a:p>
        </p:txBody>
      </p:sp>
      <p:sp>
        <p:nvSpPr>
          <p:cNvPr id="250888" name="AutoShape 8"/>
          <p:cNvSpPr>
            <a:spLocks noChangeArrowheads="1"/>
          </p:cNvSpPr>
          <p:nvPr/>
        </p:nvSpPr>
        <p:spPr bwMode="auto">
          <a:xfrm>
            <a:off x="685800" y="1143000"/>
            <a:ext cx="1447800" cy="1524000"/>
          </a:xfrm>
          <a:prstGeom prst="wedgeRectCallout">
            <a:avLst>
              <a:gd name="adj1" fmla="val -41778"/>
              <a:gd name="adj2" fmla="val 68023"/>
            </a:avLst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50889" name="Text Box 9"/>
          <p:cNvSpPr txBox="1">
            <a:spLocks noChangeArrowheads="1"/>
          </p:cNvSpPr>
          <p:nvPr/>
        </p:nvSpPr>
        <p:spPr bwMode="auto">
          <a:xfrm>
            <a:off x="5181600" y="4146550"/>
            <a:ext cx="151871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Flux</a:t>
            </a:r>
          </a:p>
          <a:p>
            <a:r>
              <a:rPr lang="en-US" sz="2400" dirty="0" smtClean="0"/>
              <a:t>sensitivity</a:t>
            </a:r>
            <a:endParaRPr lang="en-US" sz="2400" dirty="0"/>
          </a:p>
        </p:txBody>
      </p:sp>
      <p:sp>
        <p:nvSpPr>
          <p:cNvPr id="250890" name="AutoShape 10"/>
          <p:cNvSpPr>
            <a:spLocks noChangeArrowheads="1"/>
          </p:cNvSpPr>
          <p:nvPr/>
        </p:nvSpPr>
        <p:spPr bwMode="auto">
          <a:xfrm rot="-16592373">
            <a:off x="4945063" y="3975100"/>
            <a:ext cx="1828800" cy="1981200"/>
          </a:xfrm>
          <a:prstGeom prst="wedgeEllipseCallout">
            <a:avLst>
              <a:gd name="adj1" fmla="val -40639"/>
              <a:gd name="adj2" fmla="val 78694"/>
            </a:avLst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50891" name="Text Box 11"/>
          <p:cNvSpPr txBox="1">
            <a:spLocks noChangeArrowheads="1"/>
          </p:cNvSpPr>
          <p:nvPr/>
        </p:nvSpPr>
        <p:spPr bwMode="auto">
          <a:xfrm>
            <a:off x="4648200" y="1309688"/>
            <a:ext cx="45720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AGIS:</a:t>
            </a:r>
            <a:endParaRPr lang="en-US" sz="2400"/>
          </a:p>
          <a:p>
            <a:pPr>
              <a:buFontTx/>
              <a:buChar char="•"/>
            </a:pPr>
            <a:r>
              <a:rPr lang="en-US" sz="1800"/>
              <a:t> probe the annihilation cross-section</a:t>
            </a:r>
          </a:p>
          <a:p>
            <a:pPr>
              <a:buFontTx/>
              <a:buChar char="•"/>
            </a:pPr>
            <a:endParaRPr lang="en-US" sz="1800"/>
          </a:p>
          <a:p>
            <a:pPr>
              <a:buFontTx/>
              <a:buChar char="•"/>
            </a:pPr>
            <a:r>
              <a:rPr lang="en-US" sz="1800"/>
              <a:t> measure the WIMP mass</a:t>
            </a:r>
          </a:p>
          <a:p>
            <a:pPr>
              <a:buFontTx/>
              <a:buChar char="•"/>
            </a:pPr>
            <a:r>
              <a:rPr lang="en-US" sz="1800"/>
              <a:t> usher the era of “dark matter astronomy”</a:t>
            </a:r>
            <a:r>
              <a:rPr lang="en-US"/>
              <a:t> </a:t>
            </a:r>
          </a:p>
        </p:txBody>
      </p:sp>
      <p:sp>
        <p:nvSpPr>
          <p:cNvPr id="250892" name="Oval 12"/>
          <p:cNvSpPr>
            <a:spLocks noChangeArrowheads="1"/>
          </p:cNvSpPr>
          <p:nvPr/>
        </p:nvSpPr>
        <p:spPr bwMode="auto">
          <a:xfrm>
            <a:off x="2590800" y="2514600"/>
            <a:ext cx="5334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893" name="Rectangle 13"/>
          <p:cNvSpPr>
            <a:spLocks noChangeArrowheads="1"/>
          </p:cNvSpPr>
          <p:nvPr/>
        </p:nvSpPr>
        <p:spPr bwMode="auto">
          <a:xfrm>
            <a:off x="2362200" y="4419600"/>
            <a:ext cx="838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895" name="Freeform 15"/>
          <p:cNvSpPr>
            <a:spLocks/>
          </p:cNvSpPr>
          <p:nvPr/>
        </p:nvSpPr>
        <p:spPr bwMode="auto">
          <a:xfrm>
            <a:off x="1447800" y="3810000"/>
            <a:ext cx="2514600" cy="9525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96" y="336"/>
              </a:cxn>
              <a:cxn ang="0">
                <a:pos x="288" y="480"/>
              </a:cxn>
              <a:cxn ang="0">
                <a:pos x="480" y="576"/>
              </a:cxn>
              <a:cxn ang="0">
                <a:pos x="864" y="576"/>
              </a:cxn>
              <a:cxn ang="0">
                <a:pos x="1152" y="432"/>
              </a:cxn>
              <a:cxn ang="0">
                <a:pos x="1392" y="192"/>
              </a:cxn>
              <a:cxn ang="0">
                <a:pos x="1584" y="0"/>
              </a:cxn>
            </a:cxnLst>
            <a:rect l="0" t="0" r="r" b="b"/>
            <a:pathLst>
              <a:path w="1584" h="600">
                <a:moveTo>
                  <a:pt x="0" y="240"/>
                </a:moveTo>
                <a:cubicBezTo>
                  <a:pt x="24" y="268"/>
                  <a:pt x="48" y="296"/>
                  <a:pt x="96" y="336"/>
                </a:cubicBezTo>
                <a:cubicBezTo>
                  <a:pt x="144" y="376"/>
                  <a:pt x="224" y="440"/>
                  <a:pt x="288" y="480"/>
                </a:cubicBezTo>
                <a:cubicBezTo>
                  <a:pt x="352" y="520"/>
                  <a:pt x="384" y="560"/>
                  <a:pt x="480" y="576"/>
                </a:cubicBezTo>
                <a:cubicBezTo>
                  <a:pt x="576" y="592"/>
                  <a:pt x="752" y="600"/>
                  <a:pt x="864" y="576"/>
                </a:cubicBezTo>
                <a:cubicBezTo>
                  <a:pt x="976" y="552"/>
                  <a:pt x="1064" y="496"/>
                  <a:pt x="1152" y="432"/>
                </a:cubicBezTo>
                <a:cubicBezTo>
                  <a:pt x="1240" y="368"/>
                  <a:pt x="1320" y="264"/>
                  <a:pt x="1392" y="192"/>
                </a:cubicBezTo>
                <a:cubicBezTo>
                  <a:pt x="1464" y="120"/>
                  <a:pt x="1524" y="60"/>
                  <a:pt x="1584" y="0"/>
                </a:cubicBezTo>
              </a:path>
            </a:pathLst>
          </a:custGeom>
          <a:noFill/>
          <a:ln w="41275">
            <a:solidFill>
              <a:srgbClr val="6666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896" name="Text Box 16"/>
          <p:cNvSpPr txBox="1">
            <a:spLocks noChangeArrowheads="1"/>
          </p:cNvSpPr>
          <p:nvPr/>
        </p:nvSpPr>
        <p:spPr bwMode="auto">
          <a:xfrm>
            <a:off x="2579688" y="4752975"/>
            <a:ext cx="1611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536D96"/>
                </a:solidFill>
              </a:rPr>
              <a:t>Large area </a:t>
            </a:r>
          </a:p>
          <a:p>
            <a:r>
              <a:rPr lang="en-US" sz="1600">
                <a:solidFill>
                  <a:srgbClr val="536D96"/>
                </a:solidFill>
              </a:rPr>
              <a:t>detector ~ 1km</a:t>
            </a:r>
            <a:r>
              <a:rPr lang="en-US" sz="1600" baseline="30000">
                <a:solidFill>
                  <a:srgbClr val="536D96"/>
                </a:solidFill>
              </a:rPr>
              <a:t>2</a:t>
            </a:r>
            <a:endParaRPr lang="en-US"/>
          </a:p>
        </p:txBody>
      </p:sp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632017" y="5257800"/>
            <a:ext cx="150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Credit: Jim Buckley</a:t>
            </a:r>
            <a:r>
              <a:rPr lang="en-US" sz="1200" dirty="0" smtClean="0"/>
              <a:t>  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28034" name="Text Box 2"/>
          <p:cNvSpPr txBox="1">
            <a:spLocks noChangeArrowheads="1"/>
          </p:cNvSpPr>
          <p:nvPr/>
        </p:nvSpPr>
        <p:spPr bwMode="auto">
          <a:xfrm>
            <a:off x="457200" y="111125"/>
            <a:ext cx="84818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Targets for Searches </a:t>
            </a:r>
            <a:r>
              <a:rPr lang="en-US" dirty="0"/>
              <a:t>for Dark Matter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219200"/>
            <a:ext cx="6058069" cy="490390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Galactic center?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Intermediate mass black holes? 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Globular clusters? 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Diffuse emission from Milky Way?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Nearby radio galaxies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Dwarf </a:t>
            </a:r>
            <a:r>
              <a:rPr lang="en-US" sz="2800" dirty="0" err="1" smtClean="0"/>
              <a:t>spheroidal</a:t>
            </a:r>
            <a:r>
              <a:rPr lang="en-US" sz="2800" dirty="0" smtClean="0"/>
              <a:t> galaxies?</a:t>
            </a:r>
          </a:p>
          <a:p>
            <a:pPr marL="514350" indent="-514350">
              <a:spcAft>
                <a:spcPts val="1200"/>
              </a:spcAft>
              <a:buClr>
                <a:srgbClr val="586FE3"/>
              </a:buClr>
              <a:buSzPct val="95000"/>
              <a:buFont typeface="Wingdings" charset="2"/>
              <a:buChar char="q"/>
            </a:pPr>
            <a:r>
              <a:rPr lang="en-US" sz="2800" dirty="0" smtClean="0"/>
              <a:t>Others …</a:t>
            </a:r>
          </a:p>
          <a:p>
            <a:pPr marL="514350" indent="-514350">
              <a:buClr>
                <a:srgbClr val="586FE3"/>
              </a:buClr>
              <a:buSzPct val="95000"/>
              <a:buFont typeface="Wingdings" charset="2"/>
              <a:buChar char="q"/>
            </a:pPr>
            <a:endParaRPr lang="en-US" sz="2800" dirty="0" smtClean="0"/>
          </a:p>
          <a:p>
            <a:pPr marL="514350" indent="-514350">
              <a:buClr>
                <a:srgbClr val="586FE3"/>
              </a:buClr>
              <a:buSzPct val="95000"/>
              <a:buFont typeface="Wingdings" charset="2"/>
              <a:buChar char="q"/>
            </a:pPr>
            <a:endParaRPr lang="en-US" sz="28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956771" y="130706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91666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305966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20266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ERITAS-DM-limits-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495800" cy="3001284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838200" y="314980"/>
            <a:ext cx="790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Recent Indirect Searches </a:t>
            </a:r>
            <a:r>
              <a:rPr lang="en-US" sz="2800" dirty="0"/>
              <a:t>for </a:t>
            </a:r>
            <a:r>
              <a:rPr lang="en-US" sz="2800" dirty="0" smtClean="0"/>
              <a:t>DM at 0.2 – 10 </a:t>
            </a:r>
            <a:r>
              <a:rPr lang="en-US" sz="2800" dirty="0" err="1" smtClean="0"/>
              <a:t>TeV</a:t>
            </a:r>
            <a:endParaRPr lang="en-US" sz="2800" dirty="0" smtClean="0"/>
          </a:p>
        </p:txBody>
      </p:sp>
      <p:pic>
        <p:nvPicPr>
          <p:cNvPr id="6" name="Picture 5" descr="hess-DM-limi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1" y="1115772"/>
            <a:ext cx="4572000" cy="3227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3352800"/>
            <a:ext cx="1694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VERITAS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77981" y="3352800"/>
            <a:ext cx="1162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HESS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4267200"/>
            <a:ext cx="89562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Dwarf galaxies: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High M/L ratio.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Little </a:t>
            </a:r>
            <a:r>
              <a:rPr lang="en-US" sz="1800" dirty="0" smtClean="0"/>
              <a:t>contamination from CR production (low gas, dust content).</a:t>
            </a:r>
            <a:endParaRPr lang="en-US" sz="18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distances: 6 are within 100 </a:t>
            </a:r>
            <a:r>
              <a:rPr lang="en-US" sz="1800" dirty="0" err="1" smtClean="0"/>
              <a:t>kpc</a:t>
            </a:r>
            <a:r>
              <a:rPr lang="en-US" sz="1800" dirty="0" smtClean="0"/>
              <a:t> (Draco, </a:t>
            </a:r>
            <a:r>
              <a:rPr lang="en-US" sz="1800" dirty="0" err="1" smtClean="0"/>
              <a:t>Willman</a:t>
            </a:r>
            <a:r>
              <a:rPr lang="en-US" sz="1800" dirty="0" smtClean="0"/>
              <a:t> I, </a:t>
            </a:r>
            <a:r>
              <a:rPr lang="en-US" sz="1800" dirty="0" err="1" smtClean="0"/>
              <a:t>Ursa</a:t>
            </a:r>
            <a:r>
              <a:rPr lang="en-US" sz="1800" dirty="0" smtClean="0"/>
              <a:t> minor, </a:t>
            </a:r>
            <a:r>
              <a:rPr lang="en-US" sz="1800" dirty="0" err="1" smtClean="0"/>
              <a:t>Bootes</a:t>
            </a:r>
            <a:r>
              <a:rPr lang="en-US" sz="1800" dirty="0" smtClean="0"/>
              <a:t> I, </a:t>
            </a:r>
            <a:r>
              <a:rPr lang="en-US" sz="1800" dirty="0" err="1" smtClean="0"/>
              <a:t>Seque</a:t>
            </a:r>
            <a:r>
              <a:rPr lang="en-US" sz="1800" dirty="0" smtClean="0"/>
              <a:t> I, …).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Number of Dwarf galaxies doubled ~ last few years due to Sloan Digital SS.</a:t>
            </a:r>
          </a:p>
          <a:p>
            <a:r>
              <a:rPr lang="en-US" sz="1800" dirty="0" smtClean="0"/>
              <a:t>  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limits of 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-</a:t>
            </a:r>
            <a:r>
              <a:rPr lang="en-US" sz="1800" baseline="30000" dirty="0" smtClean="0"/>
              <a:t>23 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/s at</a:t>
            </a:r>
            <a:r>
              <a:rPr lang="en-US" sz="1800" dirty="0" smtClean="0"/>
              <a:t> 200 – 10 </a:t>
            </a:r>
            <a:r>
              <a:rPr lang="en-US" sz="1800" dirty="0" err="1" smtClean="0"/>
              <a:t>TeV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2133600" y="111125"/>
            <a:ext cx="396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Cosmic Particles</a:t>
            </a:r>
            <a:endParaRPr lang="en-US" sz="2400"/>
          </a:p>
        </p:txBody>
      </p:sp>
      <p:pic>
        <p:nvPicPr>
          <p:cNvPr id="273413" name="Picture 5" descr="cr-spectrum-sword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143000"/>
            <a:ext cx="4081463" cy="5029200"/>
          </a:xfrm>
          <a:prstGeom prst="rect">
            <a:avLst/>
          </a:prstGeom>
          <a:noFill/>
        </p:spPr>
      </p:pic>
      <p:sp>
        <p:nvSpPr>
          <p:cNvPr id="273414" name="Text Box 6"/>
          <p:cNvSpPr txBox="1">
            <a:spLocks noChangeArrowheads="1"/>
          </p:cNvSpPr>
          <p:nvPr/>
        </p:nvSpPr>
        <p:spPr bwMode="auto">
          <a:xfrm rot="-18319395">
            <a:off x="-26988" y="3014663"/>
            <a:ext cx="3470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Century Schoolbook" charset="0"/>
              </a:rPr>
              <a:t>century old mystery</a:t>
            </a:r>
          </a:p>
          <a:p>
            <a:endParaRPr lang="en-US" sz="2800">
              <a:latin typeface="Times" charset="0"/>
            </a:endParaRP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6096000" y="1524000"/>
            <a:ext cx="488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  <a:sym typeface="Symbol" charset="2"/>
              </a:rPr>
              <a:t></a:t>
            </a:r>
            <a:r>
              <a:rPr lang="en-US" baseline="30000"/>
              <a:t> </a:t>
            </a:r>
          </a:p>
        </p:txBody>
      </p:sp>
      <p:pic>
        <p:nvPicPr>
          <p:cNvPr id="2734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447800"/>
            <a:ext cx="16002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3421" name="Text Box 13"/>
          <p:cNvSpPr txBox="1">
            <a:spLocks noChangeArrowheads="1"/>
          </p:cNvSpPr>
          <p:nvPr/>
        </p:nvSpPr>
        <p:spPr bwMode="auto">
          <a:xfrm>
            <a:off x="6172200" y="2590800"/>
            <a:ext cx="544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  <a:sym typeface="Symbol" charset="2"/>
              </a:rPr>
              <a:t></a:t>
            </a:r>
            <a:r>
              <a:rPr lang="en-US" baseline="30000"/>
              <a:t> </a:t>
            </a:r>
          </a:p>
        </p:txBody>
      </p:sp>
      <p:pic>
        <p:nvPicPr>
          <p:cNvPr id="273424" name="Picture 16" descr="LAT_cutaw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685800"/>
            <a:ext cx="8112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25" name="Picture 17" descr="agis2_artist_concept"/>
          <p:cNvPicPr>
            <a:picLocks noChangeAspect="1" noChangeArrowheads="1"/>
          </p:cNvPicPr>
          <p:nvPr/>
        </p:nvPicPr>
        <p:blipFill>
          <a:blip r:embed="rId6">
            <a:lum bright="-16000" contrast="-26000"/>
          </a:blip>
          <a:srcRect/>
          <a:stretch>
            <a:fillRect/>
          </a:stretch>
        </p:blipFill>
        <p:spPr bwMode="auto">
          <a:xfrm>
            <a:off x="7467600" y="1798638"/>
            <a:ext cx="16002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26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7600" y="3200400"/>
            <a:ext cx="1558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3423" name="Line 15"/>
          <p:cNvSpPr>
            <a:spLocks noChangeShapeType="1"/>
          </p:cNvSpPr>
          <p:nvPr/>
        </p:nvSpPr>
        <p:spPr bwMode="auto">
          <a:xfrm>
            <a:off x="4876800" y="2209800"/>
            <a:ext cx="2438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422" name="Line 14"/>
          <p:cNvSpPr>
            <a:spLocks noChangeShapeType="1"/>
          </p:cNvSpPr>
          <p:nvPr/>
        </p:nvSpPr>
        <p:spPr bwMode="auto">
          <a:xfrm>
            <a:off x="4876800" y="2209800"/>
            <a:ext cx="2514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3434" name="Picture 26" descr="3c296_nrao"/>
          <p:cNvPicPr>
            <a:picLocks noChangeAspect="1" noChangeArrowheads="1"/>
          </p:cNvPicPr>
          <p:nvPr/>
        </p:nvPicPr>
        <p:blipFill>
          <a:blip r:embed="rId8">
            <a:lum bright="-12000" contrast="84000"/>
            <a:alphaModFix amt="87000"/>
          </a:blip>
          <a:srcRect/>
          <a:stretch>
            <a:fillRect/>
          </a:stretch>
        </p:blipFill>
        <p:spPr bwMode="auto">
          <a:xfrm rot="16200000">
            <a:off x="3969544" y="4140994"/>
            <a:ext cx="1643062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40" name="Picture 3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0700" y="5170488"/>
            <a:ext cx="10541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3443" name="Line 35"/>
          <p:cNvSpPr>
            <a:spLocks noChangeShapeType="1"/>
          </p:cNvSpPr>
          <p:nvPr/>
        </p:nvSpPr>
        <p:spPr bwMode="auto">
          <a:xfrm>
            <a:off x="6548438" y="4648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445" name="Text Box 37"/>
          <p:cNvSpPr txBox="1">
            <a:spLocks noChangeArrowheads="1"/>
          </p:cNvSpPr>
          <p:nvPr/>
        </p:nvSpPr>
        <p:spPr bwMode="auto">
          <a:xfrm>
            <a:off x="6296025" y="3794125"/>
            <a:ext cx="561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</a:t>
            </a:r>
            <a:r>
              <a:rPr lang="en-US" baseline="30000"/>
              <a:t> </a:t>
            </a:r>
          </a:p>
        </p:txBody>
      </p:sp>
      <p:pic>
        <p:nvPicPr>
          <p:cNvPr id="273447" name="Picture 3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8800" y="3886200"/>
            <a:ext cx="4572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3442" name="Freeform 34"/>
          <p:cNvSpPr>
            <a:spLocks/>
          </p:cNvSpPr>
          <p:nvPr/>
        </p:nvSpPr>
        <p:spPr bwMode="auto">
          <a:xfrm>
            <a:off x="4648200" y="4178300"/>
            <a:ext cx="1905000" cy="469900"/>
          </a:xfrm>
          <a:custGeom>
            <a:avLst/>
            <a:gdLst/>
            <a:ahLst/>
            <a:cxnLst>
              <a:cxn ang="0">
                <a:pos x="0" y="296"/>
              </a:cxn>
              <a:cxn ang="0">
                <a:pos x="192" y="152"/>
              </a:cxn>
              <a:cxn ang="0">
                <a:pos x="384" y="56"/>
              </a:cxn>
              <a:cxn ang="0">
                <a:pos x="576" y="8"/>
              </a:cxn>
              <a:cxn ang="0">
                <a:pos x="720" y="8"/>
              </a:cxn>
              <a:cxn ang="0">
                <a:pos x="912" y="56"/>
              </a:cxn>
              <a:cxn ang="0">
                <a:pos x="1200" y="296"/>
              </a:cxn>
            </a:cxnLst>
            <a:rect l="0" t="0" r="r" b="b"/>
            <a:pathLst>
              <a:path w="1200" h="296">
                <a:moveTo>
                  <a:pt x="0" y="296"/>
                </a:moveTo>
                <a:cubicBezTo>
                  <a:pt x="64" y="244"/>
                  <a:pt x="128" y="192"/>
                  <a:pt x="192" y="152"/>
                </a:cubicBezTo>
                <a:cubicBezTo>
                  <a:pt x="256" y="112"/>
                  <a:pt x="320" y="80"/>
                  <a:pt x="384" y="56"/>
                </a:cubicBezTo>
                <a:cubicBezTo>
                  <a:pt x="448" y="32"/>
                  <a:pt x="520" y="16"/>
                  <a:pt x="576" y="8"/>
                </a:cubicBezTo>
                <a:cubicBezTo>
                  <a:pt x="632" y="0"/>
                  <a:pt x="664" y="0"/>
                  <a:pt x="720" y="8"/>
                </a:cubicBezTo>
                <a:cubicBezTo>
                  <a:pt x="776" y="16"/>
                  <a:pt x="832" y="8"/>
                  <a:pt x="912" y="56"/>
                </a:cubicBezTo>
                <a:cubicBezTo>
                  <a:pt x="992" y="104"/>
                  <a:pt x="1096" y="200"/>
                  <a:pt x="1200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3400" y="3429000"/>
            <a:ext cx="9159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34178" name="Text Box 2"/>
          <p:cNvSpPr txBox="1">
            <a:spLocks noChangeArrowheads="1"/>
          </p:cNvSpPr>
          <p:nvPr/>
        </p:nvSpPr>
        <p:spPr bwMode="auto">
          <a:xfrm>
            <a:off x="1295400" y="3108325"/>
            <a:ext cx="5943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Next Steps: AGIS &amp; CTA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1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167053" name="Rectangle 141"/>
          <p:cNvSpPr>
            <a:spLocks noChangeArrowheads="1"/>
          </p:cNvSpPr>
          <p:nvPr/>
        </p:nvSpPr>
        <p:spPr bwMode="auto">
          <a:xfrm>
            <a:off x="0" y="838200"/>
            <a:ext cx="9144000" cy="53340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2133600" y="111125"/>
            <a:ext cx="4956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Large Array Concept</a:t>
            </a:r>
            <a:r>
              <a:rPr lang="en-US" sz="2400"/>
              <a:t> </a:t>
            </a:r>
          </a:p>
        </p:txBody>
      </p:sp>
      <p:sp>
        <p:nvSpPr>
          <p:cNvPr id="166917" name="Rectangle 5"/>
          <p:cNvSpPr>
            <a:spLocks noChangeAspect="1" noChangeArrowheads="1"/>
          </p:cNvSpPr>
          <p:nvPr/>
        </p:nvSpPr>
        <p:spPr bwMode="auto">
          <a:xfrm>
            <a:off x="7467600" y="3663950"/>
            <a:ext cx="1841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4800">
              <a:latin typeface="Comic Sans MS" charset="0"/>
            </a:endParaRPr>
          </a:p>
        </p:txBody>
      </p:sp>
      <p:grpSp>
        <p:nvGrpSpPr>
          <p:cNvPr id="166918" name="Group 6"/>
          <p:cNvGrpSpPr>
            <a:grpSpLocks noChangeAspect="1"/>
          </p:cNvGrpSpPr>
          <p:nvPr/>
        </p:nvGrpSpPr>
        <p:grpSpPr bwMode="auto">
          <a:xfrm>
            <a:off x="6173788" y="1452563"/>
            <a:ext cx="528637" cy="457200"/>
            <a:chOff x="960" y="995"/>
            <a:chExt cx="581" cy="541"/>
          </a:xfrm>
        </p:grpSpPr>
        <p:pic>
          <p:nvPicPr>
            <p:cNvPr id="166919" name="Picture 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0" name="Picture 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1" name="Picture 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2" name="Picture 10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23" name="Group 11"/>
          <p:cNvGrpSpPr>
            <a:grpSpLocks noChangeAspect="1"/>
          </p:cNvGrpSpPr>
          <p:nvPr/>
        </p:nvGrpSpPr>
        <p:grpSpPr bwMode="auto">
          <a:xfrm>
            <a:off x="6956425" y="1452563"/>
            <a:ext cx="527050" cy="457200"/>
            <a:chOff x="960" y="995"/>
            <a:chExt cx="581" cy="541"/>
          </a:xfrm>
        </p:grpSpPr>
        <p:pic>
          <p:nvPicPr>
            <p:cNvPr id="166924" name="Picture 1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5" name="Picture 1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6" name="Picture 1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7" name="Picture 15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28" name="Group 16"/>
          <p:cNvGrpSpPr>
            <a:grpSpLocks noChangeAspect="1"/>
          </p:cNvGrpSpPr>
          <p:nvPr/>
        </p:nvGrpSpPr>
        <p:grpSpPr bwMode="auto">
          <a:xfrm>
            <a:off x="5380038" y="2116138"/>
            <a:ext cx="530225" cy="457200"/>
            <a:chOff x="960" y="995"/>
            <a:chExt cx="581" cy="541"/>
          </a:xfrm>
        </p:grpSpPr>
        <p:pic>
          <p:nvPicPr>
            <p:cNvPr id="166929" name="Picture 1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0" name="Picture 1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1" name="Picture 1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2" name="Picture 20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33" name="Group 21"/>
          <p:cNvGrpSpPr>
            <a:grpSpLocks noChangeAspect="1"/>
          </p:cNvGrpSpPr>
          <p:nvPr/>
        </p:nvGrpSpPr>
        <p:grpSpPr bwMode="auto">
          <a:xfrm>
            <a:off x="5386388" y="1463675"/>
            <a:ext cx="530225" cy="457200"/>
            <a:chOff x="960" y="995"/>
            <a:chExt cx="581" cy="541"/>
          </a:xfrm>
        </p:grpSpPr>
        <p:pic>
          <p:nvPicPr>
            <p:cNvPr id="166934" name="Picture 2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5" name="Picture 2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6" name="Picture 2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7" name="Picture 25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38" name="Group 26"/>
          <p:cNvGrpSpPr>
            <a:grpSpLocks noChangeAspect="1"/>
          </p:cNvGrpSpPr>
          <p:nvPr/>
        </p:nvGrpSpPr>
        <p:grpSpPr bwMode="auto">
          <a:xfrm>
            <a:off x="6173788" y="2101850"/>
            <a:ext cx="528637" cy="460375"/>
            <a:chOff x="960" y="995"/>
            <a:chExt cx="581" cy="541"/>
          </a:xfrm>
        </p:grpSpPr>
        <p:pic>
          <p:nvPicPr>
            <p:cNvPr id="166939" name="Picture 2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40" name="Picture 2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41" name="Picture 2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42" name="Picture 30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43" name="Group 31"/>
          <p:cNvGrpSpPr>
            <a:grpSpLocks noChangeAspect="1"/>
          </p:cNvGrpSpPr>
          <p:nvPr/>
        </p:nvGrpSpPr>
        <p:grpSpPr bwMode="auto">
          <a:xfrm>
            <a:off x="6959600" y="2101850"/>
            <a:ext cx="530225" cy="460375"/>
            <a:chOff x="960" y="995"/>
            <a:chExt cx="581" cy="541"/>
          </a:xfrm>
        </p:grpSpPr>
        <p:pic>
          <p:nvPicPr>
            <p:cNvPr id="166944" name="Picture 3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45" name="Picture 3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46" name="Picture 3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47" name="Picture 35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48" name="Group 36"/>
          <p:cNvGrpSpPr>
            <a:grpSpLocks noChangeAspect="1"/>
          </p:cNvGrpSpPr>
          <p:nvPr/>
        </p:nvGrpSpPr>
        <p:grpSpPr bwMode="auto">
          <a:xfrm>
            <a:off x="6959600" y="2835275"/>
            <a:ext cx="530225" cy="460375"/>
            <a:chOff x="960" y="995"/>
            <a:chExt cx="581" cy="541"/>
          </a:xfrm>
        </p:grpSpPr>
        <p:pic>
          <p:nvPicPr>
            <p:cNvPr id="166949" name="Picture 3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50" name="Picture 3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51" name="Picture 3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52" name="Picture 40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6953" name="Picture 41" descr="Tel_2_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0" y="2835275"/>
            <a:ext cx="13652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54" name="Picture 42" descr="Tel_2_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1450" y="2835275"/>
            <a:ext cx="13652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55" name="Picture 43" descr="Tel_2_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1450" y="3162300"/>
            <a:ext cx="13652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56" name="Picture 44" descr="Tel_2_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0" y="3162300"/>
            <a:ext cx="13652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6957" name="Group 45"/>
          <p:cNvGrpSpPr>
            <a:grpSpLocks noChangeAspect="1"/>
          </p:cNvGrpSpPr>
          <p:nvPr/>
        </p:nvGrpSpPr>
        <p:grpSpPr bwMode="auto">
          <a:xfrm>
            <a:off x="5380038" y="2835275"/>
            <a:ext cx="530225" cy="460375"/>
            <a:chOff x="960" y="995"/>
            <a:chExt cx="581" cy="541"/>
          </a:xfrm>
        </p:grpSpPr>
        <p:pic>
          <p:nvPicPr>
            <p:cNvPr id="166958" name="Picture 4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59" name="Picture 4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60" name="Picture 4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61" name="Picture 4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62" name="Group 50"/>
          <p:cNvGrpSpPr>
            <a:grpSpLocks noChangeAspect="1"/>
          </p:cNvGrpSpPr>
          <p:nvPr/>
        </p:nvGrpSpPr>
        <p:grpSpPr bwMode="auto">
          <a:xfrm>
            <a:off x="7791450" y="1463675"/>
            <a:ext cx="527050" cy="457200"/>
            <a:chOff x="960" y="995"/>
            <a:chExt cx="581" cy="541"/>
          </a:xfrm>
        </p:grpSpPr>
        <p:pic>
          <p:nvPicPr>
            <p:cNvPr id="166963" name="Picture 51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64" name="Picture 5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65" name="Picture 5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66" name="Picture 5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67" name="Group 55"/>
          <p:cNvGrpSpPr>
            <a:grpSpLocks noChangeAspect="1"/>
          </p:cNvGrpSpPr>
          <p:nvPr/>
        </p:nvGrpSpPr>
        <p:grpSpPr bwMode="auto">
          <a:xfrm>
            <a:off x="8616950" y="1463675"/>
            <a:ext cx="527050" cy="457200"/>
            <a:chOff x="960" y="995"/>
            <a:chExt cx="581" cy="541"/>
          </a:xfrm>
        </p:grpSpPr>
        <p:pic>
          <p:nvPicPr>
            <p:cNvPr id="166968" name="Picture 5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69" name="Picture 5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70" name="Picture 5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71" name="Picture 5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72" name="Group 60"/>
          <p:cNvGrpSpPr>
            <a:grpSpLocks noChangeAspect="1"/>
          </p:cNvGrpSpPr>
          <p:nvPr/>
        </p:nvGrpSpPr>
        <p:grpSpPr bwMode="auto">
          <a:xfrm>
            <a:off x="7791450" y="2116138"/>
            <a:ext cx="527050" cy="457200"/>
            <a:chOff x="960" y="995"/>
            <a:chExt cx="581" cy="541"/>
          </a:xfrm>
        </p:grpSpPr>
        <p:pic>
          <p:nvPicPr>
            <p:cNvPr id="166973" name="Picture 61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74" name="Picture 6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75" name="Picture 6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76" name="Picture 6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77" name="Group 65"/>
          <p:cNvGrpSpPr>
            <a:grpSpLocks noChangeAspect="1"/>
          </p:cNvGrpSpPr>
          <p:nvPr/>
        </p:nvGrpSpPr>
        <p:grpSpPr bwMode="auto">
          <a:xfrm>
            <a:off x="8616950" y="2116138"/>
            <a:ext cx="527050" cy="457200"/>
            <a:chOff x="960" y="995"/>
            <a:chExt cx="581" cy="541"/>
          </a:xfrm>
        </p:grpSpPr>
        <p:pic>
          <p:nvPicPr>
            <p:cNvPr id="166978" name="Picture 6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79" name="Picture 6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80" name="Picture 6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81" name="Picture 6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82" name="Group 70"/>
          <p:cNvGrpSpPr>
            <a:grpSpLocks noChangeAspect="1"/>
          </p:cNvGrpSpPr>
          <p:nvPr/>
        </p:nvGrpSpPr>
        <p:grpSpPr bwMode="auto">
          <a:xfrm>
            <a:off x="7791450" y="2835275"/>
            <a:ext cx="527050" cy="460375"/>
            <a:chOff x="960" y="995"/>
            <a:chExt cx="581" cy="541"/>
          </a:xfrm>
        </p:grpSpPr>
        <p:pic>
          <p:nvPicPr>
            <p:cNvPr id="166983" name="Picture 71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84" name="Picture 7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85" name="Picture 7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86" name="Picture 7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87" name="Group 75"/>
          <p:cNvGrpSpPr>
            <a:grpSpLocks noChangeAspect="1"/>
          </p:cNvGrpSpPr>
          <p:nvPr/>
        </p:nvGrpSpPr>
        <p:grpSpPr bwMode="auto">
          <a:xfrm>
            <a:off x="8616950" y="2846388"/>
            <a:ext cx="527050" cy="457200"/>
            <a:chOff x="960" y="995"/>
            <a:chExt cx="581" cy="541"/>
          </a:xfrm>
        </p:grpSpPr>
        <p:pic>
          <p:nvPicPr>
            <p:cNvPr id="166988" name="Picture 7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89" name="Picture 7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90" name="Picture 7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91" name="Picture 7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92" name="Group 80"/>
          <p:cNvGrpSpPr>
            <a:grpSpLocks noChangeAspect="1"/>
          </p:cNvGrpSpPr>
          <p:nvPr/>
        </p:nvGrpSpPr>
        <p:grpSpPr bwMode="auto">
          <a:xfrm>
            <a:off x="5386388" y="3527425"/>
            <a:ext cx="530225" cy="460375"/>
            <a:chOff x="960" y="995"/>
            <a:chExt cx="581" cy="541"/>
          </a:xfrm>
        </p:grpSpPr>
        <p:pic>
          <p:nvPicPr>
            <p:cNvPr id="166993" name="Picture 81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94" name="Picture 8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95" name="Picture 8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96" name="Picture 8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6997" name="Group 85"/>
          <p:cNvGrpSpPr>
            <a:grpSpLocks noChangeAspect="1"/>
          </p:cNvGrpSpPr>
          <p:nvPr/>
        </p:nvGrpSpPr>
        <p:grpSpPr bwMode="auto">
          <a:xfrm>
            <a:off x="5386388" y="4217988"/>
            <a:ext cx="530225" cy="460375"/>
            <a:chOff x="960" y="995"/>
            <a:chExt cx="581" cy="541"/>
          </a:xfrm>
        </p:grpSpPr>
        <p:pic>
          <p:nvPicPr>
            <p:cNvPr id="166998" name="Picture 8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99" name="Picture 8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00" name="Picture 8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01" name="Picture 8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7002" name="Group 90"/>
          <p:cNvGrpSpPr>
            <a:grpSpLocks noChangeAspect="1"/>
          </p:cNvGrpSpPr>
          <p:nvPr/>
        </p:nvGrpSpPr>
        <p:grpSpPr bwMode="auto">
          <a:xfrm>
            <a:off x="6127750" y="3527425"/>
            <a:ext cx="530225" cy="460375"/>
            <a:chOff x="960" y="995"/>
            <a:chExt cx="581" cy="541"/>
          </a:xfrm>
        </p:grpSpPr>
        <p:pic>
          <p:nvPicPr>
            <p:cNvPr id="167003" name="Picture 91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04" name="Picture 9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05" name="Picture 9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06" name="Picture 9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7007" name="Group 95"/>
          <p:cNvGrpSpPr>
            <a:grpSpLocks noChangeAspect="1"/>
          </p:cNvGrpSpPr>
          <p:nvPr/>
        </p:nvGrpSpPr>
        <p:grpSpPr bwMode="auto">
          <a:xfrm>
            <a:off x="6127750" y="4217988"/>
            <a:ext cx="530225" cy="460375"/>
            <a:chOff x="960" y="995"/>
            <a:chExt cx="581" cy="541"/>
          </a:xfrm>
        </p:grpSpPr>
        <p:pic>
          <p:nvPicPr>
            <p:cNvPr id="167008" name="Picture 9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09" name="Picture 9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10" name="Picture 9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11" name="Picture 9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7012" name="Group 100"/>
          <p:cNvGrpSpPr>
            <a:grpSpLocks noChangeAspect="1"/>
          </p:cNvGrpSpPr>
          <p:nvPr/>
        </p:nvGrpSpPr>
        <p:grpSpPr bwMode="auto">
          <a:xfrm>
            <a:off x="6956425" y="3527425"/>
            <a:ext cx="527050" cy="460375"/>
            <a:chOff x="960" y="995"/>
            <a:chExt cx="581" cy="541"/>
          </a:xfrm>
        </p:grpSpPr>
        <p:pic>
          <p:nvPicPr>
            <p:cNvPr id="167013" name="Picture 101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14" name="Picture 10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15" name="Picture 10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16" name="Picture 10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7017" name="Group 105"/>
          <p:cNvGrpSpPr>
            <a:grpSpLocks noChangeAspect="1"/>
          </p:cNvGrpSpPr>
          <p:nvPr/>
        </p:nvGrpSpPr>
        <p:grpSpPr bwMode="auto">
          <a:xfrm>
            <a:off x="6956425" y="4217988"/>
            <a:ext cx="527050" cy="460375"/>
            <a:chOff x="960" y="995"/>
            <a:chExt cx="581" cy="541"/>
          </a:xfrm>
        </p:grpSpPr>
        <p:pic>
          <p:nvPicPr>
            <p:cNvPr id="167018" name="Picture 10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19" name="Picture 10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20" name="Picture 10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21" name="Picture 10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7022" name="Group 110"/>
          <p:cNvGrpSpPr>
            <a:grpSpLocks noChangeAspect="1"/>
          </p:cNvGrpSpPr>
          <p:nvPr/>
        </p:nvGrpSpPr>
        <p:grpSpPr bwMode="auto">
          <a:xfrm>
            <a:off x="7791450" y="3527425"/>
            <a:ext cx="527050" cy="460375"/>
            <a:chOff x="960" y="995"/>
            <a:chExt cx="581" cy="541"/>
          </a:xfrm>
        </p:grpSpPr>
        <p:pic>
          <p:nvPicPr>
            <p:cNvPr id="167023" name="Picture 111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24" name="Picture 11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25" name="Picture 11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26" name="Picture 11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7027" name="Group 115"/>
          <p:cNvGrpSpPr>
            <a:grpSpLocks noChangeAspect="1"/>
          </p:cNvGrpSpPr>
          <p:nvPr/>
        </p:nvGrpSpPr>
        <p:grpSpPr bwMode="auto">
          <a:xfrm>
            <a:off x="7791450" y="4217988"/>
            <a:ext cx="527050" cy="460375"/>
            <a:chOff x="960" y="995"/>
            <a:chExt cx="581" cy="541"/>
          </a:xfrm>
        </p:grpSpPr>
        <p:pic>
          <p:nvPicPr>
            <p:cNvPr id="167028" name="Picture 11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29" name="Picture 11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30" name="Picture 11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31" name="Picture 11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7032" name="Group 120"/>
          <p:cNvGrpSpPr>
            <a:grpSpLocks noChangeAspect="1"/>
          </p:cNvGrpSpPr>
          <p:nvPr/>
        </p:nvGrpSpPr>
        <p:grpSpPr bwMode="auto">
          <a:xfrm>
            <a:off x="8616950" y="3527425"/>
            <a:ext cx="527050" cy="460375"/>
            <a:chOff x="960" y="995"/>
            <a:chExt cx="581" cy="541"/>
          </a:xfrm>
        </p:grpSpPr>
        <p:pic>
          <p:nvPicPr>
            <p:cNvPr id="167033" name="Picture 121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34" name="Picture 122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35" name="Picture 123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36" name="Picture 124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7037" name="Group 125"/>
          <p:cNvGrpSpPr>
            <a:grpSpLocks noChangeAspect="1"/>
          </p:cNvGrpSpPr>
          <p:nvPr/>
        </p:nvGrpSpPr>
        <p:grpSpPr bwMode="auto">
          <a:xfrm>
            <a:off x="8616950" y="4217988"/>
            <a:ext cx="527050" cy="460375"/>
            <a:chOff x="960" y="995"/>
            <a:chExt cx="581" cy="541"/>
          </a:xfrm>
        </p:grpSpPr>
        <p:pic>
          <p:nvPicPr>
            <p:cNvPr id="167038" name="Picture 126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39" name="Picture 127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995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40" name="Picture 128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392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041" name="Picture 129" descr="Tel_2_Transparent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960" y="1379"/>
              <a:ext cx="14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7044" name="Oval 132"/>
          <p:cNvSpPr>
            <a:spLocks noChangeAspect="1" noChangeArrowheads="1"/>
          </p:cNvSpPr>
          <p:nvPr/>
        </p:nvSpPr>
        <p:spPr bwMode="auto">
          <a:xfrm>
            <a:off x="5608638" y="2979738"/>
            <a:ext cx="968375" cy="896937"/>
          </a:xfrm>
          <a:prstGeom prst="ellipse">
            <a:avLst/>
          </a:prstGeom>
          <a:solidFill>
            <a:srgbClr val="CCFFFF">
              <a:alpha val="32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045" name="Oval 133"/>
          <p:cNvSpPr>
            <a:spLocks noChangeAspect="1" noChangeArrowheads="1"/>
          </p:cNvSpPr>
          <p:nvPr/>
        </p:nvSpPr>
        <p:spPr bwMode="auto">
          <a:xfrm>
            <a:off x="5303838" y="2532063"/>
            <a:ext cx="968375" cy="896937"/>
          </a:xfrm>
          <a:prstGeom prst="ellipse">
            <a:avLst/>
          </a:prstGeom>
          <a:solidFill>
            <a:srgbClr val="CCFFFF">
              <a:alpha val="32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046" name="Oval 134"/>
          <p:cNvSpPr>
            <a:spLocks noChangeAspect="1" noChangeArrowheads="1"/>
          </p:cNvSpPr>
          <p:nvPr/>
        </p:nvSpPr>
        <p:spPr bwMode="auto">
          <a:xfrm>
            <a:off x="5380038" y="2209800"/>
            <a:ext cx="968375" cy="896938"/>
          </a:xfrm>
          <a:prstGeom prst="ellipse">
            <a:avLst/>
          </a:prstGeom>
          <a:solidFill>
            <a:srgbClr val="CCFFFF">
              <a:alpha val="32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047" name="Oval 135"/>
          <p:cNvSpPr>
            <a:spLocks noChangeAspect="1" noChangeArrowheads="1"/>
          </p:cNvSpPr>
          <p:nvPr/>
        </p:nvSpPr>
        <p:spPr bwMode="auto">
          <a:xfrm>
            <a:off x="5837238" y="2057400"/>
            <a:ext cx="968375" cy="896938"/>
          </a:xfrm>
          <a:prstGeom prst="ellipse">
            <a:avLst/>
          </a:prstGeom>
          <a:solidFill>
            <a:srgbClr val="CCFFFF">
              <a:alpha val="32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048" name="Oval 136"/>
          <p:cNvSpPr>
            <a:spLocks noChangeAspect="1" noChangeArrowheads="1"/>
          </p:cNvSpPr>
          <p:nvPr/>
        </p:nvSpPr>
        <p:spPr bwMode="auto">
          <a:xfrm>
            <a:off x="6294438" y="2209800"/>
            <a:ext cx="968375" cy="896938"/>
          </a:xfrm>
          <a:prstGeom prst="ellipse">
            <a:avLst/>
          </a:prstGeom>
          <a:solidFill>
            <a:srgbClr val="CCFFFF">
              <a:alpha val="32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049" name="Oval 137"/>
          <p:cNvSpPr>
            <a:spLocks noChangeAspect="1" noChangeArrowheads="1"/>
          </p:cNvSpPr>
          <p:nvPr/>
        </p:nvSpPr>
        <p:spPr bwMode="auto">
          <a:xfrm>
            <a:off x="6218238" y="2979738"/>
            <a:ext cx="968375" cy="896937"/>
          </a:xfrm>
          <a:prstGeom prst="ellipse">
            <a:avLst/>
          </a:prstGeom>
          <a:solidFill>
            <a:srgbClr val="CCFFFF">
              <a:alpha val="32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050" name="Oval 138"/>
          <p:cNvSpPr>
            <a:spLocks noChangeAspect="1" noChangeArrowheads="1"/>
          </p:cNvSpPr>
          <p:nvPr/>
        </p:nvSpPr>
        <p:spPr bwMode="auto">
          <a:xfrm>
            <a:off x="6446838" y="2532063"/>
            <a:ext cx="968375" cy="896937"/>
          </a:xfrm>
          <a:prstGeom prst="ellipse">
            <a:avLst/>
          </a:prstGeom>
          <a:solidFill>
            <a:srgbClr val="CCFFFF">
              <a:alpha val="32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051" name="Line 139"/>
          <p:cNvSpPr>
            <a:spLocks noChangeShapeType="1"/>
          </p:cNvSpPr>
          <p:nvPr/>
        </p:nvSpPr>
        <p:spPr bwMode="auto">
          <a:xfrm>
            <a:off x="5456238" y="4724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052" name="Text Box 140"/>
          <p:cNvSpPr txBox="1">
            <a:spLocks noChangeArrowheads="1"/>
          </p:cNvSpPr>
          <p:nvPr/>
        </p:nvSpPr>
        <p:spPr bwMode="auto">
          <a:xfrm>
            <a:off x="5380038" y="4724400"/>
            <a:ext cx="608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Bank Gothic" pitchFamily="-48" charset="0"/>
              </a:rPr>
              <a:t>100 m</a:t>
            </a:r>
            <a:endParaRPr lang="en-US" sz="2800">
              <a:latin typeface="Times" charset="0"/>
            </a:endParaRPr>
          </a:p>
        </p:txBody>
      </p:sp>
      <p:sp>
        <p:nvSpPr>
          <p:cNvPr id="167054" name="Text Box 142"/>
          <p:cNvSpPr txBox="1">
            <a:spLocks noChangeArrowheads="1"/>
          </p:cNvSpPr>
          <p:nvPr/>
        </p:nvSpPr>
        <p:spPr bwMode="auto">
          <a:xfrm>
            <a:off x="381000" y="1295400"/>
            <a:ext cx="3106738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E9E9E9"/>
                </a:solidFill>
              </a:rPr>
              <a:t>Event containment:</a:t>
            </a:r>
          </a:p>
          <a:p>
            <a:endParaRPr lang="en-US" sz="2000">
              <a:solidFill>
                <a:srgbClr val="E9E9E9"/>
              </a:solidFill>
            </a:endParaRPr>
          </a:p>
          <a:p>
            <a:r>
              <a:rPr lang="en-US" sz="2000">
                <a:solidFill>
                  <a:srgbClr val="E9E9E9"/>
                </a:solidFill>
              </a:rPr>
              <a:t>- angular resolution </a:t>
            </a:r>
            <a:r>
              <a:rPr lang="en-US" sz="2000">
                <a:solidFill>
                  <a:srgbClr val="E9E9E9"/>
                </a:solidFill>
                <a:latin typeface="Symbol" charset="2"/>
                <a:sym typeface="Symbol" charset="2"/>
              </a:rPr>
              <a:t></a:t>
            </a:r>
            <a:r>
              <a:rPr lang="en-US" sz="2000">
                <a:solidFill>
                  <a:srgbClr val="E9E9E9"/>
                </a:solidFill>
              </a:rPr>
              <a:t>  x 3</a:t>
            </a:r>
          </a:p>
          <a:p>
            <a:endParaRPr lang="en-US" sz="2000">
              <a:solidFill>
                <a:srgbClr val="E9E9E9"/>
              </a:solidFill>
            </a:endParaRPr>
          </a:p>
          <a:p>
            <a:pPr>
              <a:buFontTx/>
              <a:buChar char="-"/>
            </a:pPr>
            <a:r>
              <a:rPr lang="en-US" sz="2000">
                <a:solidFill>
                  <a:srgbClr val="E9E9E9"/>
                </a:solidFill>
              </a:rPr>
              <a:t> background rejection x 2</a:t>
            </a:r>
          </a:p>
          <a:p>
            <a:pPr>
              <a:buFontTx/>
              <a:buChar char="-"/>
            </a:pPr>
            <a:endParaRPr lang="en-US" sz="2000">
              <a:solidFill>
                <a:srgbClr val="E9E9E9"/>
              </a:solidFill>
            </a:endParaRPr>
          </a:p>
          <a:p>
            <a:pPr>
              <a:buFontTx/>
              <a:buChar char="-"/>
            </a:pPr>
            <a:r>
              <a:rPr lang="en-US" sz="2000">
                <a:solidFill>
                  <a:srgbClr val="E9E9E9"/>
                </a:solidFill>
              </a:rPr>
              <a:t> collection area x 10</a:t>
            </a:r>
          </a:p>
          <a:p>
            <a:pPr>
              <a:buFontTx/>
              <a:buChar char="-"/>
            </a:pPr>
            <a:endParaRPr lang="en-US" sz="2000">
              <a:solidFill>
                <a:srgbClr val="E9E9E9"/>
              </a:solidFill>
            </a:endParaRPr>
          </a:p>
          <a:p>
            <a:pPr>
              <a:buFontTx/>
              <a:buChar char="-"/>
            </a:pPr>
            <a:r>
              <a:rPr lang="en-US" sz="2000">
                <a:solidFill>
                  <a:srgbClr val="E9E9E9"/>
                </a:solidFill>
              </a:rPr>
              <a:t> solid angle </a:t>
            </a:r>
            <a:r>
              <a:rPr lang="en-US" sz="2000">
                <a:solidFill>
                  <a:srgbClr val="E9E9E9"/>
                </a:solidFill>
                <a:latin typeface="Symbol" charset="2"/>
                <a:sym typeface="Symbol" charset="2"/>
              </a:rPr>
              <a:t></a:t>
            </a:r>
            <a:r>
              <a:rPr lang="en-US" sz="2000">
                <a:solidFill>
                  <a:srgbClr val="E9E9E9"/>
                </a:solidFill>
              </a:rPr>
              <a:t> x 4</a:t>
            </a:r>
          </a:p>
          <a:p>
            <a:endParaRPr lang="en-US" sz="2000">
              <a:solidFill>
                <a:srgbClr val="E9E9E9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 </a:t>
            </a:r>
            <a:endParaRPr lang="en-US"/>
          </a:p>
        </p:txBody>
      </p:sp>
      <p:sp>
        <p:nvSpPr>
          <p:cNvPr id="167056" name="Rectangle 144"/>
          <p:cNvSpPr>
            <a:spLocks noChangeArrowheads="1"/>
          </p:cNvSpPr>
          <p:nvPr/>
        </p:nvSpPr>
        <p:spPr bwMode="auto">
          <a:xfrm>
            <a:off x="76200" y="4495800"/>
            <a:ext cx="50292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67055" name="Object 143"/>
          <p:cNvGraphicFramePr>
            <a:graphicFrameLocks noChangeAspect="1"/>
          </p:cNvGraphicFramePr>
          <p:nvPr/>
        </p:nvGraphicFramePr>
        <p:xfrm>
          <a:off x="895350" y="4648200"/>
          <a:ext cx="3467100" cy="368300"/>
        </p:xfrm>
        <a:graphic>
          <a:graphicData uri="http://schemas.openxmlformats.org/presentationml/2006/ole">
            <p:oleObj spid="_x0000_s167055" name="Equation" r:id="rId5" imgW="3467100" imgH="368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7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7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6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67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6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67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6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70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6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67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6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670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6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044" grpId="0" animBg="1"/>
      <p:bldP spid="167045" grpId="0" animBg="1"/>
      <p:bldP spid="167046" grpId="0" animBg="1"/>
      <p:bldP spid="167047" grpId="0" animBg="1"/>
      <p:bldP spid="167048" grpId="0" animBg="1"/>
      <p:bldP spid="167049" grpId="0" animBg="1"/>
      <p:bldP spid="1670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6963"/>
            <a:ext cx="4686300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762000" y="82550"/>
            <a:ext cx="74438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AGIS</a:t>
            </a:r>
            <a:r>
              <a:rPr lang="en-US" dirty="0" smtClean="0"/>
              <a:t> +CTA Instrument </a:t>
            </a:r>
            <a:r>
              <a:rPr lang="en-US" dirty="0"/>
              <a:t>Concept</a:t>
            </a:r>
            <a:endParaRPr lang="en-US" sz="2400" dirty="0"/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4860925" y="1143000"/>
            <a:ext cx="42418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Major Steps to advance the </a:t>
            </a:r>
          </a:p>
          <a:p>
            <a:r>
              <a:rPr lang="en-US" sz="2400" b="1"/>
              <a:t>100 GeV - 10 TeV</a:t>
            </a:r>
            <a:r>
              <a:rPr lang="en-US" sz="2400"/>
              <a:t> regime:</a:t>
            </a:r>
          </a:p>
          <a:p>
            <a:pPr>
              <a:buFontTx/>
              <a:buChar char="•"/>
            </a:pPr>
            <a:r>
              <a:rPr lang="en-US" sz="2400"/>
              <a:t> 36 element array</a:t>
            </a:r>
          </a:p>
          <a:p>
            <a:pPr>
              <a:buFontTx/>
              <a:buChar char="•"/>
            </a:pPr>
            <a:r>
              <a:rPr lang="en-US" sz="2400"/>
              <a:t> Wide FOV</a:t>
            </a:r>
          </a:p>
          <a:p>
            <a:pPr>
              <a:buFontTx/>
              <a:buChar char="•"/>
            </a:pPr>
            <a:r>
              <a:rPr lang="en-US" sz="2400"/>
              <a:t> high resolution camera</a:t>
            </a:r>
          </a:p>
          <a:p>
            <a:r>
              <a:rPr lang="en-US" sz="2400"/>
              <a:t>-&gt; angular resolution</a:t>
            </a:r>
          </a:p>
          <a:p>
            <a:r>
              <a:rPr lang="en-US" sz="2400"/>
              <a:t>-&gt; better background rejection</a:t>
            </a:r>
          </a:p>
          <a:p>
            <a:r>
              <a:rPr lang="en-US" sz="2400"/>
              <a:t>-&gt; better sensitivity</a:t>
            </a:r>
          </a:p>
        </p:txBody>
      </p:sp>
      <p:sp>
        <p:nvSpPr>
          <p:cNvPr id="278533" name="Text Box 5"/>
          <p:cNvSpPr txBox="1">
            <a:spLocks noChangeArrowheads="1"/>
          </p:cNvSpPr>
          <p:nvPr/>
        </p:nvSpPr>
        <p:spPr bwMode="auto">
          <a:xfrm>
            <a:off x="4921250" y="4391025"/>
            <a:ext cx="39179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Approaching the limit of the IACT technique in mid Energy regime, where it works best!</a:t>
            </a:r>
          </a:p>
        </p:txBody>
      </p:sp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2590800" y="4271963"/>
            <a:ext cx="91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FF00"/>
                </a:solidFill>
              </a:rPr>
              <a:t>AGIS</a:t>
            </a:r>
          </a:p>
        </p:txBody>
      </p:sp>
      <p:sp>
        <p:nvSpPr>
          <p:cNvPr id="278536" name="Rectangle 8"/>
          <p:cNvSpPr>
            <a:spLocks noChangeArrowheads="1"/>
          </p:cNvSpPr>
          <p:nvPr/>
        </p:nvSpPr>
        <p:spPr bwMode="auto">
          <a:xfrm>
            <a:off x="2362200" y="4729163"/>
            <a:ext cx="1600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537" name="Freeform 9"/>
          <p:cNvSpPr>
            <a:spLocks/>
          </p:cNvSpPr>
          <p:nvPr/>
        </p:nvSpPr>
        <p:spPr bwMode="auto">
          <a:xfrm>
            <a:off x="1905000" y="4043363"/>
            <a:ext cx="2286000" cy="6223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96" y="192"/>
              </a:cxn>
              <a:cxn ang="0">
                <a:pos x="336" y="336"/>
              </a:cxn>
              <a:cxn ang="0">
                <a:pos x="576" y="384"/>
              </a:cxn>
              <a:cxn ang="0">
                <a:pos x="864" y="384"/>
              </a:cxn>
              <a:cxn ang="0">
                <a:pos x="1056" y="336"/>
              </a:cxn>
              <a:cxn ang="0">
                <a:pos x="1200" y="240"/>
              </a:cxn>
              <a:cxn ang="0">
                <a:pos x="1344" y="48"/>
              </a:cxn>
              <a:cxn ang="0">
                <a:pos x="1440" y="0"/>
              </a:cxn>
            </a:cxnLst>
            <a:rect l="0" t="0" r="r" b="b"/>
            <a:pathLst>
              <a:path w="1440" h="392">
                <a:moveTo>
                  <a:pt x="0" y="144"/>
                </a:moveTo>
                <a:cubicBezTo>
                  <a:pt x="20" y="152"/>
                  <a:pt x="40" y="160"/>
                  <a:pt x="96" y="192"/>
                </a:cubicBezTo>
                <a:cubicBezTo>
                  <a:pt x="152" y="224"/>
                  <a:pt x="256" y="304"/>
                  <a:pt x="336" y="336"/>
                </a:cubicBezTo>
                <a:cubicBezTo>
                  <a:pt x="416" y="368"/>
                  <a:pt x="488" y="376"/>
                  <a:pt x="576" y="384"/>
                </a:cubicBezTo>
                <a:cubicBezTo>
                  <a:pt x="664" y="392"/>
                  <a:pt x="784" y="392"/>
                  <a:pt x="864" y="384"/>
                </a:cubicBezTo>
                <a:cubicBezTo>
                  <a:pt x="944" y="376"/>
                  <a:pt x="1000" y="360"/>
                  <a:pt x="1056" y="336"/>
                </a:cubicBezTo>
                <a:cubicBezTo>
                  <a:pt x="1112" y="312"/>
                  <a:pt x="1152" y="288"/>
                  <a:pt x="1200" y="240"/>
                </a:cubicBezTo>
                <a:cubicBezTo>
                  <a:pt x="1248" y="192"/>
                  <a:pt x="1304" y="88"/>
                  <a:pt x="1344" y="48"/>
                </a:cubicBezTo>
                <a:cubicBezTo>
                  <a:pt x="1384" y="8"/>
                  <a:pt x="1412" y="4"/>
                  <a:pt x="1440" y="0"/>
                </a:cubicBezTo>
              </a:path>
            </a:pathLst>
          </a:custGeom>
          <a:noFill/>
          <a:ln w="142875">
            <a:solidFill>
              <a:srgbClr val="C0C0C0">
                <a:alpha val="39000"/>
              </a:srgb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538" name="Text Box 10"/>
          <p:cNvSpPr txBox="1">
            <a:spLocks noChangeArrowheads="1"/>
          </p:cNvSpPr>
          <p:nvPr/>
        </p:nvSpPr>
        <p:spPr bwMode="auto">
          <a:xfrm>
            <a:off x="1752600" y="1524000"/>
            <a:ext cx="120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</a:t>
            </a:r>
            <a:r>
              <a:rPr lang="en-US">
                <a:solidFill>
                  <a:srgbClr val="00FF00"/>
                </a:solidFill>
              </a:rPr>
              <a:t>T</a:t>
            </a:r>
            <a:r>
              <a:rPr lang="en-US">
                <a:solidFill>
                  <a:srgbClr val="0000FF"/>
                </a:solidFill>
              </a:rPr>
              <a:t>A</a:t>
            </a:r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572000"/>
            <a:ext cx="7921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4724400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4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4876800"/>
            <a:ext cx="530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2133600" y="111125"/>
            <a:ext cx="309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Physics</a:t>
            </a:r>
            <a:endParaRPr lang="en-US" sz="2400"/>
          </a:p>
        </p:txBody>
      </p:sp>
      <p:pic>
        <p:nvPicPr>
          <p:cNvPr id="329752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1716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329753" name="Text Box 25"/>
          <p:cNvSpPr txBox="1">
            <a:spLocks noChangeArrowheads="1"/>
          </p:cNvSpPr>
          <p:nvPr/>
        </p:nvSpPr>
        <p:spPr bwMode="auto">
          <a:xfrm>
            <a:off x="7042150" y="852488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FFFF"/>
                </a:solidFill>
              </a:rPr>
              <a:t>Increased FOV</a:t>
            </a:r>
          </a:p>
        </p:txBody>
      </p:sp>
      <p:pic>
        <p:nvPicPr>
          <p:cNvPr id="329754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743200"/>
            <a:ext cx="127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9755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2743200"/>
            <a:ext cx="1177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9756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8763" y="2743200"/>
            <a:ext cx="12731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9757" name="Text Box 29"/>
          <p:cNvSpPr txBox="1">
            <a:spLocks noChangeArrowheads="1"/>
          </p:cNvSpPr>
          <p:nvPr/>
        </p:nvSpPr>
        <p:spPr bwMode="auto">
          <a:xfrm>
            <a:off x="3505200" y="5257800"/>
            <a:ext cx="2720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VERITAS</a:t>
            </a:r>
            <a:endParaRPr lang="en-US"/>
          </a:p>
        </p:txBody>
      </p:sp>
      <p:sp>
        <p:nvSpPr>
          <p:cNvPr id="329758" name="Text Box 30"/>
          <p:cNvSpPr txBox="1">
            <a:spLocks noChangeArrowheads="1"/>
          </p:cNvSpPr>
          <p:nvPr/>
        </p:nvSpPr>
        <p:spPr bwMode="auto">
          <a:xfrm>
            <a:off x="304800" y="37179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X-rays</a:t>
            </a:r>
            <a:endParaRPr lang="en-US"/>
          </a:p>
        </p:txBody>
      </p:sp>
      <p:sp>
        <p:nvSpPr>
          <p:cNvPr id="329759" name="Oval 31"/>
          <p:cNvSpPr>
            <a:spLocks noChangeAspect="1" noChangeArrowheads="1"/>
          </p:cNvSpPr>
          <p:nvPr/>
        </p:nvSpPr>
        <p:spPr bwMode="auto">
          <a:xfrm>
            <a:off x="5562600" y="685800"/>
            <a:ext cx="1295400" cy="1905000"/>
          </a:xfrm>
          <a:prstGeom prst="ellipse">
            <a:avLst/>
          </a:prstGeom>
          <a:solidFill>
            <a:srgbClr val="000080">
              <a:alpha val="50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761" name="Text Box 33"/>
          <p:cNvSpPr txBox="1">
            <a:spLocks noChangeArrowheads="1"/>
          </p:cNvSpPr>
          <p:nvPr/>
        </p:nvSpPr>
        <p:spPr bwMode="auto">
          <a:xfrm>
            <a:off x="1524000" y="3733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VERITAS</a:t>
            </a:r>
            <a:endParaRPr lang="en-US"/>
          </a:p>
        </p:txBody>
      </p:sp>
      <p:sp>
        <p:nvSpPr>
          <p:cNvPr id="329762" name="Text Box 34"/>
          <p:cNvSpPr txBox="1">
            <a:spLocks noChangeArrowheads="1"/>
          </p:cNvSpPr>
          <p:nvPr/>
        </p:nvSpPr>
        <p:spPr bwMode="auto">
          <a:xfrm>
            <a:off x="3124200" y="36576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AGIS</a:t>
            </a:r>
            <a:endParaRPr lang="en-US"/>
          </a:p>
        </p:txBody>
      </p:sp>
      <p:sp>
        <p:nvSpPr>
          <p:cNvPr id="329763" name="Rectangle 35"/>
          <p:cNvSpPr>
            <a:spLocks noChangeArrowheads="1"/>
          </p:cNvSpPr>
          <p:nvPr/>
        </p:nvSpPr>
        <p:spPr bwMode="auto">
          <a:xfrm>
            <a:off x="0" y="2559050"/>
            <a:ext cx="4572000" cy="3609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764" name="Rectangle 36"/>
          <p:cNvSpPr>
            <a:spLocks noChangeArrowheads="1"/>
          </p:cNvSpPr>
          <p:nvPr/>
        </p:nvSpPr>
        <p:spPr bwMode="auto">
          <a:xfrm>
            <a:off x="4572000" y="2562225"/>
            <a:ext cx="4572000" cy="3609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9765" name="Picture 3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4456113"/>
            <a:ext cx="1676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9766" name="Text Box 38"/>
          <p:cNvSpPr txBox="1">
            <a:spLocks noChangeArrowheads="1"/>
          </p:cNvSpPr>
          <p:nvPr/>
        </p:nvSpPr>
        <p:spPr bwMode="auto">
          <a:xfrm>
            <a:off x="76200" y="4692650"/>
            <a:ext cx="27384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Angular resolution</a:t>
            </a:r>
            <a:r>
              <a:rPr lang="en-US" sz="1800"/>
              <a:t>: </a:t>
            </a:r>
          </a:p>
          <a:p>
            <a:r>
              <a:rPr lang="en-US" sz="1800"/>
              <a:t>emission components</a:t>
            </a:r>
          </a:p>
          <a:p>
            <a:r>
              <a:rPr lang="en-US" sz="1800"/>
              <a:t>from particle acceleration</a:t>
            </a:r>
          </a:p>
          <a:p>
            <a:r>
              <a:rPr lang="en-US" sz="1800"/>
              <a:t>&amp; annihilation!</a:t>
            </a:r>
          </a:p>
          <a:p>
            <a:r>
              <a:rPr lang="en-US" sz="1800"/>
              <a:t> </a:t>
            </a:r>
            <a:endParaRPr lang="en-US"/>
          </a:p>
        </p:txBody>
      </p:sp>
      <p:pic>
        <p:nvPicPr>
          <p:cNvPr id="329767" name="Picture 39" descr="317876main_Fermi_3_month_unlabeled_ne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3251200"/>
            <a:ext cx="4191000" cy="2500313"/>
          </a:xfrm>
          <a:prstGeom prst="rect">
            <a:avLst/>
          </a:prstGeom>
          <a:noFill/>
        </p:spPr>
      </p:pic>
      <p:sp>
        <p:nvSpPr>
          <p:cNvPr id="329768" name="Text Box 40"/>
          <p:cNvSpPr txBox="1">
            <a:spLocks noChangeArrowheads="1"/>
          </p:cNvSpPr>
          <p:nvPr/>
        </p:nvSpPr>
        <p:spPr bwMode="auto">
          <a:xfrm>
            <a:off x="5486400" y="274320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Fly’s Eye mode</a:t>
            </a:r>
          </a:p>
        </p:txBody>
      </p:sp>
      <p:grpSp>
        <p:nvGrpSpPr>
          <p:cNvPr id="329769" name="Group 41"/>
          <p:cNvGrpSpPr>
            <a:grpSpLocks noChangeAspect="1"/>
          </p:cNvGrpSpPr>
          <p:nvPr/>
        </p:nvGrpSpPr>
        <p:grpSpPr bwMode="auto">
          <a:xfrm>
            <a:off x="7315200" y="4191000"/>
            <a:ext cx="622300" cy="735013"/>
            <a:chOff x="3072" y="960"/>
            <a:chExt cx="1536" cy="1824"/>
          </a:xfrm>
        </p:grpSpPr>
        <p:grpSp>
          <p:nvGrpSpPr>
            <p:cNvPr id="329770" name="Group 42"/>
            <p:cNvGrpSpPr>
              <a:grpSpLocks noChangeAspect="1"/>
            </p:cNvGrpSpPr>
            <p:nvPr/>
          </p:nvGrpSpPr>
          <p:grpSpPr bwMode="auto">
            <a:xfrm>
              <a:off x="3072" y="960"/>
              <a:ext cx="1536" cy="384"/>
              <a:chOff x="3072" y="960"/>
              <a:chExt cx="1536" cy="384"/>
            </a:xfrm>
          </p:grpSpPr>
          <p:sp>
            <p:nvSpPr>
              <p:cNvPr id="329771" name="Oval 43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72" name="Oval 44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73" name="Oval 45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74" name="Oval 46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75" name="Oval 47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76" name="Oval 48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9777" name="Group 49"/>
            <p:cNvGrpSpPr>
              <a:grpSpLocks noChangeAspect="1"/>
            </p:cNvGrpSpPr>
            <p:nvPr/>
          </p:nvGrpSpPr>
          <p:grpSpPr bwMode="auto">
            <a:xfrm>
              <a:off x="3072" y="1248"/>
              <a:ext cx="1536" cy="384"/>
              <a:chOff x="3072" y="960"/>
              <a:chExt cx="1536" cy="384"/>
            </a:xfrm>
          </p:grpSpPr>
          <p:sp>
            <p:nvSpPr>
              <p:cNvPr id="329778" name="Oval 50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79" name="Oval 51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80" name="Oval 52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81" name="Oval 53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82" name="Oval 54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83" name="Oval 55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9784" name="Group 56"/>
            <p:cNvGrpSpPr>
              <a:grpSpLocks noChangeAspect="1"/>
            </p:cNvGrpSpPr>
            <p:nvPr/>
          </p:nvGrpSpPr>
          <p:grpSpPr bwMode="auto">
            <a:xfrm>
              <a:off x="3072" y="1536"/>
              <a:ext cx="1536" cy="384"/>
              <a:chOff x="3072" y="960"/>
              <a:chExt cx="1536" cy="384"/>
            </a:xfrm>
          </p:grpSpPr>
          <p:sp>
            <p:nvSpPr>
              <p:cNvPr id="329785" name="Oval 57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86" name="Oval 58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87" name="Oval 59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88" name="Oval 60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89" name="Oval 61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90" name="Oval 62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9791" name="Group 63"/>
            <p:cNvGrpSpPr>
              <a:grpSpLocks noChangeAspect="1"/>
            </p:cNvGrpSpPr>
            <p:nvPr/>
          </p:nvGrpSpPr>
          <p:grpSpPr bwMode="auto">
            <a:xfrm>
              <a:off x="3072" y="1824"/>
              <a:ext cx="1536" cy="384"/>
              <a:chOff x="3072" y="960"/>
              <a:chExt cx="1536" cy="384"/>
            </a:xfrm>
          </p:grpSpPr>
          <p:sp>
            <p:nvSpPr>
              <p:cNvPr id="329792" name="Oval 64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93" name="Oval 65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94" name="Oval 66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95" name="Oval 67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96" name="Oval 68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97" name="Oval 69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9798" name="Group 70"/>
            <p:cNvGrpSpPr>
              <a:grpSpLocks noChangeAspect="1"/>
            </p:cNvGrpSpPr>
            <p:nvPr/>
          </p:nvGrpSpPr>
          <p:grpSpPr bwMode="auto">
            <a:xfrm>
              <a:off x="3072" y="2112"/>
              <a:ext cx="1536" cy="384"/>
              <a:chOff x="3072" y="960"/>
              <a:chExt cx="1536" cy="384"/>
            </a:xfrm>
          </p:grpSpPr>
          <p:sp>
            <p:nvSpPr>
              <p:cNvPr id="329799" name="Oval 71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00" name="Oval 72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01" name="Oval 73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02" name="Oval 74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03" name="Oval 75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04" name="Oval 76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9805" name="Group 77"/>
            <p:cNvGrpSpPr>
              <a:grpSpLocks noChangeAspect="1"/>
            </p:cNvGrpSpPr>
            <p:nvPr/>
          </p:nvGrpSpPr>
          <p:grpSpPr bwMode="auto">
            <a:xfrm>
              <a:off x="3072" y="2400"/>
              <a:ext cx="1536" cy="384"/>
              <a:chOff x="3072" y="960"/>
              <a:chExt cx="1536" cy="384"/>
            </a:xfrm>
          </p:grpSpPr>
          <p:sp>
            <p:nvSpPr>
              <p:cNvPr id="329806" name="Oval 78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07" name="Oval 79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08" name="Oval 80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09" name="Oval 81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10" name="Oval 82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11" name="Oval 83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29812" name="Rectangle 84"/>
          <p:cNvSpPr>
            <a:spLocks noChangeArrowheads="1"/>
          </p:cNvSpPr>
          <p:nvPr/>
        </p:nvSpPr>
        <p:spPr bwMode="auto">
          <a:xfrm>
            <a:off x="6477000" y="4524375"/>
            <a:ext cx="609600" cy="152400"/>
          </a:xfrm>
          <a:prstGeom prst="rect">
            <a:avLst/>
          </a:prstGeom>
          <a:solidFill>
            <a:schemeClr val="accent1">
              <a:alpha val="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9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9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pic>
        <p:nvPicPr>
          <p:cNvPr id="3686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1716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7042150" y="852488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FFFF"/>
                </a:solidFill>
              </a:rPr>
              <a:t>Increased FOV</a:t>
            </a:r>
          </a:p>
        </p:txBody>
      </p:sp>
      <p:pic>
        <p:nvPicPr>
          <p:cNvPr id="3686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743200"/>
            <a:ext cx="127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4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2743200"/>
            <a:ext cx="1177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4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8763" y="2743200"/>
            <a:ext cx="12731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49" name="Text Box 9"/>
          <p:cNvSpPr txBox="1">
            <a:spLocks noChangeArrowheads="1"/>
          </p:cNvSpPr>
          <p:nvPr/>
        </p:nvSpPr>
        <p:spPr bwMode="auto">
          <a:xfrm>
            <a:off x="3505200" y="5257800"/>
            <a:ext cx="2720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VERITAS</a:t>
            </a:r>
            <a:endParaRPr lang="en-US"/>
          </a:p>
        </p:txBody>
      </p:sp>
      <p:sp>
        <p:nvSpPr>
          <p:cNvPr id="368650" name="Text Box 10"/>
          <p:cNvSpPr txBox="1">
            <a:spLocks noChangeArrowheads="1"/>
          </p:cNvSpPr>
          <p:nvPr/>
        </p:nvSpPr>
        <p:spPr bwMode="auto">
          <a:xfrm>
            <a:off x="304800" y="37179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X-rays</a:t>
            </a:r>
            <a:endParaRPr lang="en-US"/>
          </a:p>
        </p:txBody>
      </p:sp>
      <p:sp>
        <p:nvSpPr>
          <p:cNvPr id="368652" name="Text Box 12"/>
          <p:cNvSpPr txBox="1">
            <a:spLocks noChangeArrowheads="1"/>
          </p:cNvSpPr>
          <p:nvPr/>
        </p:nvSpPr>
        <p:spPr bwMode="auto">
          <a:xfrm>
            <a:off x="1524000" y="3733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VERITAS</a:t>
            </a:r>
            <a:endParaRPr lang="en-US"/>
          </a:p>
        </p:txBody>
      </p:sp>
      <p:sp>
        <p:nvSpPr>
          <p:cNvPr id="368653" name="Text Box 13"/>
          <p:cNvSpPr txBox="1">
            <a:spLocks noChangeArrowheads="1"/>
          </p:cNvSpPr>
          <p:nvPr/>
        </p:nvSpPr>
        <p:spPr bwMode="auto">
          <a:xfrm>
            <a:off x="3124200" y="36576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AGIS</a:t>
            </a:r>
            <a:endParaRPr lang="en-US"/>
          </a:p>
        </p:txBody>
      </p:sp>
      <p:sp>
        <p:nvSpPr>
          <p:cNvPr id="368654" name="Rectangle 14"/>
          <p:cNvSpPr>
            <a:spLocks noChangeArrowheads="1"/>
          </p:cNvSpPr>
          <p:nvPr/>
        </p:nvSpPr>
        <p:spPr bwMode="auto">
          <a:xfrm>
            <a:off x="0" y="2559050"/>
            <a:ext cx="4572000" cy="3609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55" name="Rectangle 15"/>
          <p:cNvSpPr>
            <a:spLocks noChangeArrowheads="1"/>
          </p:cNvSpPr>
          <p:nvPr/>
        </p:nvSpPr>
        <p:spPr bwMode="auto">
          <a:xfrm>
            <a:off x="4572000" y="2562225"/>
            <a:ext cx="4572000" cy="3609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65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4456113"/>
            <a:ext cx="1676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57" name="Text Box 17"/>
          <p:cNvSpPr txBox="1">
            <a:spLocks noChangeArrowheads="1"/>
          </p:cNvSpPr>
          <p:nvPr/>
        </p:nvSpPr>
        <p:spPr bwMode="auto">
          <a:xfrm>
            <a:off x="76200" y="4692650"/>
            <a:ext cx="27384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Angular resolution</a:t>
            </a:r>
            <a:r>
              <a:rPr lang="en-US" sz="1800"/>
              <a:t>: </a:t>
            </a:r>
          </a:p>
          <a:p>
            <a:r>
              <a:rPr lang="en-US" sz="1800"/>
              <a:t>emission components</a:t>
            </a:r>
          </a:p>
          <a:p>
            <a:r>
              <a:rPr lang="en-US" sz="1800"/>
              <a:t>from particle acceleration</a:t>
            </a:r>
          </a:p>
          <a:p>
            <a:r>
              <a:rPr lang="en-US" sz="1800"/>
              <a:t>&amp; annihilation!</a:t>
            </a:r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368659" name="Text Box 19"/>
          <p:cNvSpPr txBox="1">
            <a:spLocks noChangeArrowheads="1"/>
          </p:cNvSpPr>
          <p:nvPr/>
        </p:nvSpPr>
        <p:spPr bwMode="auto">
          <a:xfrm>
            <a:off x="5486400" y="274320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Fly’s Eye mode</a:t>
            </a:r>
          </a:p>
        </p:txBody>
      </p:sp>
      <p:pic>
        <p:nvPicPr>
          <p:cNvPr id="368703" name="Picture 63" descr="317876main_Fermi_3_month_unlabeled_ne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3251200"/>
            <a:ext cx="4191000" cy="2500313"/>
          </a:xfrm>
          <a:prstGeom prst="rect">
            <a:avLst/>
          </a:prstGeom>
          <a:noFill/>
        </p:spPr>
      </p:pic>
      <p:sp>
        <p:nvSpPr>
          <p:cNvPr id="368704" name="AutoShape 64"/>
          <p:cNvSpPr>
            <a:spLocks noChangeArrowheads="1"/>
          </p:cNvSpPr>
          <p:nvPr/>
        </p:nvSpPr>
        <p:spPr bwMode="auto">
          <a:xfrm>
            <a:off x="4800600" y="3581400"/>
            <a:ext cx="4038600" cy="20574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68705" name="Group 65"/>
          <p:cNvGrpSpPr>
            <a:grpSpLocks noChangeAspect="1"/>
          </p:cNvGrpSpPr>
          <p:nvPr/>
        </p:nvGrpSpPr>
        <p:grpSpPr bwMode="auto">
          <a:xfrm>
            <a:off x="6705600" y="4217988"/>
            <a:ext cx="622300" cy="735012"/>
            <a:chOff x="3072" y="960"/>
            <a:chExt cx="1536" cy="1824"/>
          </a:xfrm>
        </p:grpSpPr>
        <p:grpSp>
          <p:nvGrpSpPr>
            <p:cNvPr id="368706" name="Group 66"/>
            <p:cNvGrpSpPr>
              <a:grpSpLocks noChangeAspect="1"/>
            </p:cNvGrpSpPr>
            <p:nvPr/>
          </p:nvGrpSpPr>
          <p:grpSpPr bwMode="auto">
            <a:xfrm>
              <a:off x="3072" y="960"/>
              <a:ext cx="1536" cy="384"/>
              <a:chOff x="3072" y="960"/>
              <a:chExt cx="1536" cy="384"/>
            </a:xfrm>
          </p:grpSpPr>
          <p:sp>
            <p:nvSpPr>
              <p:cNvPr id="368707" name="Oval 67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08" name="Oval 68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09" name="Oval 69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10" name="Oval 70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11" name="Oval 71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12" name="Oval 72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8713" name="Group 73"/>
            <p:cNvGrpSpPr>
              <a:grpSpLocks noChangeAspect="1"/>
            </p:cNvGrpSpPr>
            <p:nvPr/>
          </p:nvGrpSpPr>
          <p:grpSpPr bwMode="auto">
            <a:xfrm>
              <a:off x="3072" y="1248"/>
              <a:ext cx="1536" cy="384"/>
              <a:chOff x="3072" y="960"/>
              <a:chExt cx="1536" cy="384"/>
            </a:xfrm>
          </p:grpSpPr>
          <p:sp>
            <p:nvSpPr>
              <p:cNvPr id="368714" name="Oval 74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15" name="Oval 75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16" name="Oval 76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17" name="Oval 77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18" name="Oval 78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19" name="Oval 79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8720" name="Group 80"/>
            <p:cNvGrpSpPr>
              <a:grpSpLocks noChangeAspect="1"/>
            </p:cNvGrpSpPr>
            <p:nvPr/>
          </p:nvGrpSpPr>
          <p:grpSpPr bwMode="auto">
            <a:xfrm>
              <a:off x="3072" y="1536"/>
              <a:ext cx="1536" cy="384"/>
              <a:chOff x="3072" y="960"/>
              <a:chExt cx="1536" cy="384"/>
            </a:xfrm>
          </p:grpSpPr>
          <p:sp>
            <p:nvSpPr>
              <p:cNvPr id="368721" name="Oval 81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22" name="Oval 82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23" name="Oval 83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24" name="Oval 84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25" name="Oval 85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26" name="Oval 86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8727" name="Group 87"/>
            <p:cNvGrpSpPr>
              <a:grpSpLocks noChangeAspect="1"/>
            </p:cNvGrpSpPr>
            <p:nvPr/>
          </p:nvGrpSpPr>
          <p:grpSpPr bwMode="auto">
            <a:xfrm>
              <a:off x="3072" y="1824"/>
              <a:ext cx="1536" cy="384"/>
              <a:chOff x="3072" y="960"/>
              <a:chExt cx="1536" cy="384"/>
            </a:xfrm>
          </p:grpSpPr>
          <p:sp>
            <p:nvSpPr>
              <p:cNvPr id="368728" name="Oval 88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29" name="Oval 89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30" name="Oval 90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31" name="Oval 91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32" name="Oval 92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33" name="Oval 93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8734" name="Group 94"/>
            <p:cNvGrpSpPr>
              <a:grpSpLocks noChangeAspect="1"/>
            </p:cNvGrpSpPr>
            <p:nvPr/>
          </p:nvGrpSpPr>
          <p:grpSpPr bwMode="auto">
            <a:xfrm>
              <a:off x="3072" y="2112"/>
              <a:ext cx="1536" cy="384"/>
              <a:chOff x="3072" y="960"/>
              <a:chExt cx="1536" cy="384"/>
            </a:xfrm>
          </p:grpSpPr>
          <p:sp>
            <p:nvSpPr>
              <p:cNvPr id="368735" name="Oval 95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36" name="Oval 96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37" name="Oval 97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38" name="Oval 98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39" name="Oval 99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40" name="Oval 100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8741" name="Group 101"/>
            <p:cNvGrpSpPr>
              <a:grpSpLocks noChangeAspect="1"/>
            </p:cNvGrpSpPr>
            <p:nvPr/>
          </p:nvGrpSpPr>
          <p:grpSpPr bwMode="auto">
            <a:xfrm>
              <a:off x="3072" y="2400"/>
              <a:ext cx="1536" cy="384"/>
              <a:chOff x="3072" y="960"/>
              <a:chExt cx="1536" cy="384"/>
            </a:xfrm>
          </p:grpSpPr>
          <p:sp>
            <p:nvSpPr>
              <p:cNvPr id="368742" name="Oval 102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43" name="Oval 103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44" name="Oval 104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45" name="Oval 105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46" name="Oval 106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747" name="Oval 107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68748" name="Rectangle 108"/>
          <p:cNvSpPr>
            <a:spLocks noChangeArrowheads="1"/>
          </p:cNvSpPr>
          <p:nvPr/>
        </p:nvSpPr>
        <p:spPr bwMode="auto">
          <a:xfrm>
            <a:off x="7331075" y="4038600"/>
            <a:ext cx="609600" cy="1143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9" name="Rectangle 109"/>
          <p:cNvSpPr>
            <a:spLocks noChangeArrowheads="1"/>
          </p:cNvSpPr>
          <p:nvPr/>
        </p:nvSpPr>
        <p:spPr bwMode="auto">
          <a:xfrm>
            <a:off x="5638800" y="4953000"/>
            <a:ext cx="17526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0" name="Rectangle 110"/>
          <p:cNvSpPr>
            <a:spLocks noChangeArrowheads="1"/>
          </p:cNvSpPr>
          <p:nvPr/>
        </p:nvSpPr>
        <p:spPr bwMode="auto">
          <a:xfrm>
            <a:off x="5694363" y="4038600"/>
            <a:ext cx="990600" cy="1143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1" name="Rectangle 111"/>
          <p:cNvSpPr>
            <a:spLocks noChangeArrowheads="1"/>
          </p:cNvSpPr>
          <p:nvPr/>
        </p:nvSpPr>
        <p:spPr bwMode="auto">
          <a:xfrm>
            <a:off x="5791200" y="3657600"/>
            <a:ext cx="17526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2" name="Rectangle 112"/>
          <p:cNvSpPr>
            <a:spLocks noChangeArrowheads="1"/>
          </p:cNvSpPr>
          <p:nvPr/>
        </p:nvSpPr>
        <p:spPr bwMode="auto">
          <a:xfrm>
            <a:off x="5029200" y="3352800"/>
            <a:ext cx="3581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3" name="Rectangle 113"/>
          <p:cNvSpPr>
            <a:spLocks noChangeArrowheads="1"/>
          </p:cNvSpPr>
          <p:nvPr/>
        </p:nvSpPr>
        <p:spPr bwMode="auto">
          <a:xfrm>
            <a:off x="4800600" y="5257800"/>
            <a:ext cx="40386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4" name="Oval 114"/>
          <p:cNvSpPr>
            <a:spLocks noChangeArrowheads="1"/>
          </p:cNvSpPr>
          <p:nvPr/>
        </p:nvSpPr>
        <p:spPr bwMode="auto">
          <a:xfrm>
            <a:off x="4800600" y="3581400"/>
            <a:ext cx="4038600" cy="2001838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5" name="Text Box 115"/>
          <p:cNvSpPr txBox="1">
            <a:spLocks noChangeArrowheads="1"/>
          </p:cNvSpPr>
          <p:nvPr/>
        </p:nvSpPr>
        <p:spPr bwMode="auto">
          <a:xfrm>
            <a:off x="2133600" y="111125"/>
            <a:ext cx="309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Physics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pic>
        <p:nvPicPr>
          <p:cNvPr id="3768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1716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376837" name="Text Box 5"/>
          <p:cNvSpPr txBox="1">
            <a:spLocks noChangeArrowheads="1"/>
          </p:cNvSpPr>
          <p:nvPr/>
        </p:nvSpPr>
        <p:spPr bwMode="auto">
          <a:xfrm>
            <a:off x="7042150" y="852488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FFFF"/>
                </a:solidFill>
              </a:rPr>
              <a:t>Increased FOV</a:t>
            </a:r>
          </a:p>
        </p:txBody>
      </p:sp>
      <p:pic>
        <p:nvPicPr>
          <p:cNvPr id="3768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743200"/>
            <a:ext cx="127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683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2743200"/>
            <a:ext cx="1177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684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8763" y="2743200"/>
            <a:ext cx="12731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6841" name="Text Box 9"/>
          <p:cNvSpPr txBox="1">
            <a:spLocks noChangeArrowheads="1"/>
          </p:cNvSpPr>
          <p:nvPr/>
        </p:nvSpPr>
        <p:spPr bwMode="auto">
          <a:xfrm>
            <a:off x="3505200" y="5257800"/>
            <a:ext cx="2720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VERITAS</a:t>
            </a:r>
            <a:endParaRPr lang="en-US"/>
          </a:p>
        </p:txBody>
      </p:sp>
      <p:sp>
        <p:nvSpPr>
          <p:cNvPr id="376842" name="Text Box 10"/>
          <p:cNvSpPr txBox="1">
            <a:spLocks noChangeArrowheads="1"/>
          </p:cNvSpPr>
          <p:nvPr/>
        </p:nvSpPr>
        <p:spPr bwMode="auto">
          <a:xfrm>
            <a:off x="304800" y="37179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X-rays</a:t>
            </a:r>
            <a:endParaRPr lang="en-US"/>
          </a:p>
        </p:txBody>
      </p:sp>
      <p:sp>
        <p:nvSpPr>
          <p:cNvPr id="376843" name="Text Box 11"/>
          <p:cNvSpPr txBox="1">
            <a:spLocks noChangeArrowheads="1"/>
          </p:cNvSpPr>
          <p:nvPr/>
        </p:nvSpPr>
        <p:spPr bwMode="auto">
          <a:xfrm>
            <a:off x="1524000" y="3733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VERITAS</a:t>
            </a:r>
            <a:endParaRPr lang="en-US"/>
          </a:p>
        </p:txBody>
      </p:sp>
      <p:sp>
        <p:nvSpPr>
          <p:cNvPr id="376844" name="Text Box 12"/>
          <p:cNvSpPr txBox="1">
            <a:spLocks noChangeArrowheads="1"/>
          </p:cNvSpPr>
          <p:nvPr/>
        </p:nvSpPr>
        <p:spPr bwMode="auto">
          <a:xfrm>
            <a:off x="3124200" y="36576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AGIS</a:t>
            </a:r>
            <a:endParaRPr lang="en-US"/>
          </a:p>
        </p:txBody>
      </p:sp>
      <p:sp>
        <p:nvSpPr>
          <p:cNvPr id="376845" name="Rectangle 13"/>
          <p:cNvSpPr>
            <a:spLocks noChangeArrowheads="1"/>
          </p:cNvSpPr>
          <p:nvPr/>
        </p:nvSpPr>
        <p:spPr bwMode="auto">
          <a:xfrm>
            <a:off x="0" y="2559050"/>
            <a:ext cx="4572000" cy="3609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846" name="Rectangle 14"/>
          <p:cNvSpPr>
            <a:spLocks noChangeArrowheads="1"/>
          </p:cNvSpPr>
          <p:nvPr/>
        </p:nvSpPr>
        <p:spPr bwMode="auto">
          <a:xfrm>
            <a:off x="4572000" y="2562225"/>
            <a:ext cx="4572000" cy="3609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6847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4456113"/>
            <a:ext cx="1676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6848" name="Text Box 16"/>
          <p:cNvSpPr txBox="1">
            <a:spLocks noChangeArrowheads="1"/>
          </p:cNvSpPr>
          <p:nvPr/>
        </p:nvSpPr>
        <p:spPr bwMode="auto">
          <a:xfrm>
            <a:off x="76200" y="4692650"/>
            <a:ext cx="27384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Angular resolution</a:t>
            </a:r>
            <a:r>
              <a:rPr lang="en-US" sz="1800"/>
              <a:t>: </a:t>
            </a:r>
          </a:p>
          <a:p>
            <a:r>
              <a:rPr lang="en-US" sz="1800"/>
              <a:t>emission components</a:t>
            </a:r>
          </a:p>
          <a:p>
            <a:r>
              <a:rPr lang="en-US" sz="1800"/>
              <a:t>from particle acceleration</a:t>
            </a:r>
          </a:p>
          <a:p>
            <a:r>
              <a:rPr lang="en-US" sz="1800"/>
              <a:t>&amp; annihilation!</a:t>
            </a:r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376849" name="Text Box 17"/>
          <p:cNvSpPr txBox="1">
            <a:spLocks noChangeArrowheads="1"/>
          </p:cNvSpPr>
          <p:nvPr/>
        </p:nvSpPr>
        <p:spPr bwMode="auto">
          <a:xfrm>
            <a:off x="5486400" y="274320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Fly’s Eye mode</a:t>
            </a:r>
          </a:p>
        </p:txBody>
      </p:sp>
      <p:pic>
        <p:nvPicPr>
          <p:cNvPr id="376850" name="Picture 18" descr="317876main_Fermi_3_month_unlabeled_ne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3251200"/>
            <a:ext cx="4191000" cy="2500313"/>
          </a:xfrm>
          <a:prstGeom prst="rect">
            <a:avLst/>
          </a:prstGeom>
          <a:noFill/>
        </p:spPr>
      </p:pic>
      <p:sp>
        <p:nvSpPr>
          <p:cNvPr id="376851" name="AutoShape 19"/>
          <p:cNvSpPr>
            <a:spLocks noChangeArrowheads="1"/>
          </p:cNvSpPr>
          <p:nvPr/>
        </p:nvSpPr>
        <p:spPr bwMode="auto">
          <a:xfrm>
            <a:off x="4800600" y="3581400"/>
            <a:ext cx="4038600" cy="20574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6852" name="Group 20"/>
          <p:cNvGrpSpPr>
            <a:grpSpLocks noChangeAspect="1"/>
          </p:cNvGrpSpPr>
          <p:nvPr/>
        </p:nvGrpSpPr>
        <p:grpSpPr bwMode="auto">
          <a:xfrm>
            <a:off x="6705600" y="4141788"/>
            <a:ext cx="622300" cy="735012"/>
            <a:chOff x="3072" y="960"/>
            <a:chExt cx="1536" cy="1824"/>
          </a:xfrm>
        </p:grpSpPr>
        <p:grpSp>
          <p:nvGrpSpPr>
            <p:cNvPr id="376853" name="Group 21"/>
            <p:cNvGrpSpPr>
              <a:grpSpLocks noChangeAspect="1"/>
            </p:cNvGrpSpPr>
            <p:nvPr/>
          </p:nvGrpSpPr>
          <p:grpSpPr bwMode="auto">
            <a:xfrm>
              <a:off x="3072" y="960"/>
              <a:ext cx="1536" cy="384"/>
              <a:chOff x="3072" y="960"/>
              <a:chExt cx="1536" cy="384"/>
            </a:xfrm>
          </p:grpSpPr>
          <p:sp>
            <p:nvSpPr>
              <p:cNvPr id="376854" name="Oval 22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55" name="Oval 23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56" name="Oval 24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57" name="Oval 25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58" name="Oval 26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59" name="Oval 27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6860" name="Group 28"/>
            <p:cNvGrpSpPr>
              <a:grpSpLocks noChangeAspect="1"/>
            </p:cNvGrpSpPr>
            <p:nvPr/>
          </p:nvGrpSpPr>
          <p:grpSpPr bwMode="auto">
            <a:xfrm>
              <a:off x="3072" y="1248"/>
              <a:ext cx="1536" cy="384"/>
              <a:chOff x="3072" y="960"/>
              <a:chExt cx="1536" cy="384"/>
            </a:xfrm>
          </p:grpSpPr>
          <p:sp>
            <p:nvSpPr>
              <p:cNvPr id="376861" name="Oval 29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62" name="Oval 30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63" name="Oval 31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64" name="Oval 32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65" name="Oval 33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66" name="Oval 34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6867" name="Group 35"/>
            <p:cNvGrpSpPr>
              <a:grpSpLocks noChangeAspect="1"/>
            </p:cNvGrpSpPr>
            <p:nvPr/>
          </p:nvGrpSpPr>
          <p:grpSpPr bwMode="auto">
            <a:xfrm>
              <a:off x="3072" y="1536"/>
              <a:ext cx="1536" cy="384"/>
              <a:chOff x="3072" y="960"/>
              <a:chExt cx="1536" cy="384"/>
            </a:xfrm>
          </p:grpSpPr>
          <p:sp>
            <p:nvSpPr>
              <p:cNvPr id="376868" name="Oval 36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69" name="Oval 37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70" name="Oval 38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71" name="Oval 39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72" name="Oval 40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73" name="Oval 41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6874" name="Group 42"/>
            <p:cNvGrpSpPr>
              <a:grpSpLocks noChangeAspect="1"/>
            </p:cNvGrpSpPr>
            <p:nvPr/>
          </p:nvGrpSpPr>
          <p:grpSpPr bwMode="auto">
            <a:xfrm>
              <a:off x="3072" y="1824"/>
              <a:ext cx="1536" cy="384"/>
              <a:chOff x="3072" y="960"/>
              <a:chExt cx="1536" cy="384"/>
            </a:xfrm>
          </p:grpSpPr>
          <p:sp>
            <p:nvSpPr>
              <p:cNvPr id="376875" name="Oval 43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76" name="Oval 44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77" name="Oval 45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78" name="Oval 46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79" name="Oval 47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80" name="Oval 48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6881" name="Group 49"/>
            <p:cNvGrpSpPr>
              <a:grpSpLocks noChangeAspect="1"/>
            </p:cNvGrpSpPr>
            <p:nvPr/>
          </p:nvGrpSpPr>
          <p:grpSpPr bwMode="auto">
            <a:xfrm>
              <a:off x="3072" y="2112"/>
              <a:ext cx="1536" cy="384"/>
              <a:chOff x="3072" y="960"/>
              <a:chExt cx="1536" cy="384"/>
            </a:xfrm>
          </p:grpSpPr>
          <p:sp>
            <p:nvSpPr>
              <p:cNvPr id="376882" name="Oval 50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83" name="Oval 51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84" name="Oval 52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85" name="Oval 53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86" name="Oval 54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87" name="Oval 55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6888" name="Group 56"/>
            <p:cNvGrpSpPr>
              <a:grpSpLocks noChangeAspect="1"/>
            </p:cNvGrpSpPr>
            <p:nvPr/>
          </p:nvGrpSpPr>
          <p:grpSpPr bwMode="auto">
            <a:xfrm>
              <a:off x="3072" y="2400"/>
              <a:ext cx="1536" cy="384"/>
              <a:chOff x="3072" y="960"/>
              <a:chExt cx="1536" cy="384"/>
            </a:xfrm>
          </p:grpSpPr>
          <p:sp>
            <p:nvSpPr>
              <p:cNvPr id="376889" name="Oval 57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90" name="Oval 58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91" name="Oval 59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92" name="Oval 60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93" name="Oval 61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894" name="Oval 62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76895" name="Rectangle 63"/>
          <p:cNvSpPr>
            <a:spLocks noChangeArrowheads="1"/>
          </p:cNvSpPr>
          <p:nvPr/>
        </p:nvSpPr>
        <p:spPr bwMode="auto">
          <a:xfrm>
            <a:off x="7331075" y="3962400"/>
            <a:ext cx="609600" cy="1143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896" name="Rectangle 64"/>
          <p:cNvSpPr>
            <a:spLocks noChangeArrowheads="1"/>
          </p:cNvSpPr>
          <p:nvPr/>
        </p:nvSpPr>
        <p:spPr bwMode="auto">
          <a:xfrm>
            <a:off x="5638800" y="4876800"/>
            <a:ext cx="17526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897" name="Rectangle 65"/>
          <p:cNvSpPr>
            <a:spLocks noChangeArrowheads="1"/>
          </p:cNvSpPr>
          <p:nvPr/>
        </p:nvSpPr>
        <p:spPr bwMode="auto">
          <a:xfrm>
            <a:off x="5694363" y="3962400"/>
            <a:ext cx="990600" cy="1143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898" name="Rectangle 66"/>
          <p:cNvSpPr>
            <a:spLocks noChangeArrowheads="1"/>
          </p:cNvSpPr>
          <p:nvPr/>
        </p:nvSpPr>
        <p:spPr bwMode="auto">
          <a:xfrm>
            <a:off x="5791200" y="3581400"/>
            <a:ext cx="17526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899" name="Oval 67"/>
          <p:cNvSpPr>
            <a:spLocks noChangeArrowheads="1"/>
          </p:cNvSpPr>
          <p:nvPr/>
        </p:nvSpPr>
        <p:spPr bwMode="auto">
          <a:xfrm>
            <a:off x="4800600" y="3581400"/>
            <a:ext cx="4038600" cy="2001838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900" name="Rectangle 68"/>
          <p:cNvSpPr>
            <a:spLocks noChangeArrowheads="1"/>
          </p:cNvSpPr>
          <p:nvPr/>
        </p:nvSpPr>
        <p:spPr bwMode="auto">
          <a:xfrm>
            <a:off x="5029200" y="3276600"/>
            <a:ext cx="35814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901" name="Rectangle 69"/>
          <p:cNvSpPr>
            <a:spLocks noChangeArrowheads="1"/>
          </p:cNvSpPr>
          <p:nvPr/>
        </p:nvSpPr>
        <p:spPr bwMode="auto">
          <a:xfrm>
            <a:off x="4800600" y="5334000"/>
            <a:ext cx="5334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902" name="Rectangle 70"/>
          <p:cNvSpPr>
            <a:spLocks noChangeArrowheads="1"/>
          </p:cNvSpPr>
          <p:nvPr/>
        </p:nvSpPr>
        <p:spPr bwMode="auto">
          <a:xfrm>
            <a:off x="7467600" y="5562600"/>
            <a:ext cx="13716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903" name="Text Box 71"/>
          <p:cNvSpPr txBox="1">
            <a:spLocks noChangeArrowheads="1"/>
          </p:cNvSpPr>
          <p:nvPr/>
        </p:nvSpPr>
        <p:spPr bwMode="auto">
          <a:xfrm>
            <a:off x="2133600" y="111125"/>
            <a:ext cx="309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Physics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pic>
        <p:nvPicPr>
          <p:cNvPr id="3809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1716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380933" name="Text Box 5"/>
          <p:cNvSpPr txBox="1">
            <a:spLocks noChangeArrowheads="1"/>
          </p:cNvSpPr>
          <p:nvPr/>
        </p:nvSpPr>
        <p:spPr bwMode="auto">
          <a:xfrm>
            <a:off x="7042150" y="852488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FFFF"/>
                </a:solidFill>
              </a:rPr>
              <a:t>Increased FOV</a:t>
            </a:r>
          </a:p>
        </p:txBody>
      </p:sp>
      <p:pic>
        <p:nvPicPr>
          <p:cNvPr id="3809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743200"/>
            <a:ext cx="127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2743200"/>
            <a:ext cx="1177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8763" y="2743200"/>
            <a:ext cx="12731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0937" name="Text Box 9"/>
          <p:cNvSpPr txBox="1">
            <a:spLocks noChangeArrowheads="1"/>
          </p:cNvSpPr>
          <p:nvPr/>
        </p:nvSpPr>
        <p:spPr bwMode="auto">
          <a:xfrm>
            <a:off x="3505200" y="5257800"/>
            <a:ext cx="2720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VERITAS</a:t>
            </a:r>
            <a:endParaRPr lang="en-US"/>
          </a:p>
        </p:txBody>
      </p:sp>
      <p:sp>
        <p:nvSpPr>
          <p:cNvPr id="380938" name="Text Box 10"/>
          <p:cNvSpPr txBox="1">
            <a:spLocks noChangeArrowheads="1"/>
          </p:cNvSpPr>
          <p:nvPr/>
        </p:nvSpPr>
        <p:spPr bwMode="auto">
          <a:xfrm>
            <a:off x="304800" y="37179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X-rays</a:t>
            </a:r>
            <a:endParaRPr lang="en-US"/>
          </a:p>
        </p:txBody>
      </p:sp>
      <p:sp>
        <p:nvSpPr>
          <p:cNvPr id="380939" name="Text Box 11"/>
          <p:cNvSpPr txBox="1">
            <a:spLocks noChangeArrowheads="1"/>
          </p:cNvSpPr>
          <p:nvPr/>
        </p:nvSpPr>
        <p:spPr bwMode="auto">
          <a:xfrm>
            <a:off x="1524000" y="3733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VERITAS</a:t>
            </a:r>
            <a:endParaRPr lang="en-US"/>
          </a:p>
        </p:txBody>
      </p:sp>
      <p:sp>
        <p:nvSpPr>
          <p:cNvPr id="380940" name="Text Box 12"/>
          <p:cNvSpPr txBox="1">
            <a:spLocks noChangeArrowheads="1"/>
          </p:cNvSpPr>
          <p:nvPr/>
        </p:nvSpPr>
        <p:spPr bwMode="auto">
          <a:xfrm>
            <a:off x="3124200" y="36576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AGIS</a:t>
            </a:r>
            <a:endParaRPr lang="en-US"/>
          </a:p>
        </p:txBody>
      </p:sp>
      <p:sp>
        <p:nvSpPr>
          <p:cNvPr id="380941" name="Rectangle 13"/>
          <p:cNvSpPr>
            <a:spLocks noChangeArrowheads="1"/>
          </p:cNvSpPr>
          <p:nvPr/>
        </p:nvSpPr>
        <p:spPr bwMode="auto">
          <a:xfrm>
            <a:off x="0" y="2559050"/>
            <a:ext cx="4572000" cy="3609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942" name="Rectangle 14"/>
          <p:cNvSpPr>
            <a:spLocks noChangeArrowheads="1"/>
          </p:cNvSpPr>
          <p:nvPr/>
        </p:nvSpPr>
        <p:spPr bwMode="auto">
          <a:xfrm>
            <a:off x="4572000" y="2562225"/>
            <a:ext cx="4572000" cy="3609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0943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4456113"/>
            <a:ext cx="1676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0944" name="Text Box 16"/>
          <p:cNvSpPr txBox="1">
            <a:spLocks noChangeArrowheads="1"/>
          </p:cNvSpPr>
          <p:nvPr/>
        </p:nvSpPr>
        <p:spPr bwMode="auto">
          <a:xfrm>
            <a:off x="76200" y="4692650"/>
            <a:ext cx="27384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Angular resolution</a:t>
            </a:r>
            <a:r>
              <a:rPr lang="en-US" sz="1800"/>
              <a:t>: </a:t>
            </a:r>
          </a:p>
          <a:p>
            <a:r>
              <a:rPr lang="en-US" sz="1800"/>
              <a:t>emission components</a:t>
            </a:r>
          </a:p>
          <a:p>
            <a:r>
              <a:rPr lang="en-US" sz="1800"/>
              <a:t>from particle acceleration</a:t>
            </a:r>
          </a:p>
          <a:p>
            <a:r>
              <a:rPr lang="en-US" sz="1800"/>
              <a:t>&amp; annihilation!</a:t>
            </a:r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380945" name="Text Box 17"/>
          <p:cNvSpPr txBox="1">
            <a:spLocks noChangeArrowheads="1"/>
          </p:cNvSpPr>
          <p:nvPr/>
        </p:nvSpPr>
        <p:spPr bwMode="auto">
          <a:xfrm>
            <a:off x="5486400" y="274320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Fly’s Eye mode</a:t>
            </a:r>
          </a:p>
        </p:txBody>
      </p:sp>
      <p:pic>
        <p:nvPicPr>
          <p:cNvPr id="380946" name="Picture 18" descr="317876main_Fermi_3_month_unlabeled_ne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3251200"/>
            <a:ext cx="4191000" cy="2500313"/>
          </a:xfrm>
          <a:prstGeom prst="rect">
            <a:avLst/>
          </a:prstGeom>
          <a:noFill/>
        </p:spPr>
      </p:pic>
      <p:sp>
        <p:nvSpPr>
          <p:cNvPr id="380947" name="AutoShape 19"/>
          <p:cNvSpPr>
            <a:spLocks noChangeArrowheads="1"/>
          </p:cNvSpPr>
          <p:nvPr/>
        </p:nvSpPr>
        <p:spPr bwMode="auto">
          <a:xfrm>
            <a:off x="4800600" y="3581400"/>
            <a:ext cx="4038600" cy="2057400"/>
          </a:xfrm>
          <a:custGeom>
            <a:avLst/>
            <a:gdLst>
              <a:gd name="G0" fmla="+- 2072 0 0"/>
              <a:gd name="G1" fmla="+- 21600 0 2072"/>
              <a:gd name="G2" fmla="+- 21600 0 2072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72" y="10800"/>
                </a:moveTo>
                <a:cubicBezTo>
                  <a:pt x="2072" y="15620"/>
                  <a:pt x="5980" y="19528"/>
                  <a:pt x="10800" y="19528"/>
                </a:cubicBezTo>
                <a:cubicBezTo>
                  <a:pt x="15620" y="19528"/>
                  <a:pt x="19528" y="15620"/>
                  <a:pt x="19528" y="10800"/>
                </a:cubicBezTo>
                <a:cubicBezTo>
                  <a:pt x="19528" y="5980"/>
                  <a:pt x="15620" y="2072"/>
                  <a:pt x="10800" y="2072"/>
                </a:cubicBezTo>
                <a:cubicBezTo>
                  <a:pt x="5980" y="2072"/>
                  <a:pt x="2072" y="5980"/>
                  <a:pt x="2072" y="10800"/>
                </a:cubicBez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80948" name="Group 20"/>
          <p:cNvGrpSpPr>
            <a:grpSpLocks noChangeAspect="1"/>
          </p:cNvGrpSpPr>
          <p:nvPr/>
        </p:nvGrpSpPr>
        <p:grpSpPr bwMode="auto">
          <a:xfrm>
            <a:off x="6629400" y="3810000"/>
            <a:ext cx="622300" cy="735013"/>
            <a:chOff x="3072" y="960"/>
            <a:chExt cx="1536" cy="1824"/>
          </a:xfrm>
        </p:grpSpPr>
        <p:grpSp>
          <p:nvGrpSpPr>
            <p:cNvPr id="380949" name="Group 21"/>
            <p:cNvGrpSpPr>
              <a:grpSpLocks noChangeAspect="1"/>
            </p:cNvGrpSpPr>
            <p:nvPr/>
          </p:nvGrpSpPr>
          <p:grpSpPr bwMode="auto">
            <a:xfrm>
              <a:off x="3072" y="960"/>
              <a:ext cx="1536" cy="384"/>
              <a:chOff x="3072" y="960"/>
              <a:chExt cx="1536" cy="384"/>
            </a:xfrm>
          </p:grpSpPr>
          <p:sp>
            <p:nvSpPr>
              <p:cNvPr id="380950" name="Oval 22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51" name="Oval 23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52" name="Oval 24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53" name="Oval 25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54" name="Oval 26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55" name="Oval 27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0956" name="Group 28"/>
            <p:cNvGrpSpPr>
              <a:grpSpLocks noChangeAspect="1"/>
            </p:cNvGrpSpPr>
            <p:nvPr/>
          </p:nvGrpSpPr>
          <p:grpSpPr bwMode="auto">
            <a:xfrm>
              <a:off x="3072" y="1248"/>
              <a:ext cx="1536" cy="384"/>
              <a:chOff x="3072" y="960"/>
              <a:chExt cx="1536" cy="384"/>
            </a:xfrm>
          </p:grpSpPr>
          <p:sp>
            <p:nvSpPr>
              <p:cNvPr id="380957" name="Oval 29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58" name="Oval 30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59" name="Oval 31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60" name="Oval 32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61" name="Oval 33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62" name="Oval 34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0963" name="Group 35"/>
            <p:cNvGrpSpPr>
              <a:grpSpLocks noChangeAspect="1"/>
            </p:cNvGrpSpPr>
            <p:nvPr/>
          </p:nvGrpSpPr>
          <p:grpSpPr bwMode="auto">
            <a:xfrm>
              <a:off x="3072" y="1536"/>
              <a:ext cx="1536" cy="384"/>
              <a:chOff x="3072" y="960"/>
              <a:chExt cx="1536" cy="384"/>
            </a:xfrm>
          </p:grpSpPr>
          <p:sp>
            <p:nvSpPr>
              <p:cNvPr id="380964" name="Oval 36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65" name="Oval 37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66" name="Oval 38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67" name="Oval 39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68" name="Oval 40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69" name="Oval 41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0970" name="Group 42"/>
            <p:cNvGrpSpPr>
              <a:grpSpLocks noChangeAspect="1"/>
            </p:cNvGrpSpPr>
            <p:nvPr/>
          </p:nvGrpSpPr>
          <p:grpSpPr bwMode="auto">
            <a:xfrm>
              <a:off x="3072" y="1824"/>
              <a:ext cx="1536" cy="384"/>
              <a:chOff x="3072" y="960"/>
              <a:chExt cx="1536" cy="384"/>
            </a:xfrm>
          </p:grpSpPr>
          <p:sp>
            <p:nvSpPr>
              <p:cNvPr id="380971" name="Oval 43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72" name="Oval 44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73" name="Oval 45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74" name="Oval 46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75" name="Oval 47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76" name="Oval 48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0977" name="Group 49"/>
            <p:cNvGrpSpPr>
              <a:grpSpLocks noChangeAspect="1"/>
            </p:cNvGrpSpPr>
            <p:nvPr/>
          </p:nvGrpSpPr>
          <p:grpSpPr bwMode="auto">
            <a:xfrm>
              <a:off x="3072" y="2112"/>
              <a:ext cx="1536" cy="384"/>
              <a:chOff x="3072" y="960"/>
              <a:chExt cx="1536" cy="384"/>
            </a:xfrm>
          </p:grpSpPr>
          <p:sp>
            <p:nvSpPr>
              <p:cNvPr id="380978" name="Oval 50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79" name="Oval 51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80" name="Oval 52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81" name="Oval 53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82" name="Oval 54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83" name="Oval 55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0984" name="Group 56"/>
            <p:cNvGrpSpPr>
              <a:grpSpLocks noChangeAspect="1"/>
            </p:cNvGrpSpPr>
            <p:nvPr/>
          </p:nvGrpSpPr>
          <p:grpSpPr bwMode="auto">
            <a:xfrm>
              <a:off x="3072" y="2400"/>
              <a:ext cx="1536" cy="384"/>
              <a:chOff x="3072" y="960"/>
              <a:chExt cx="1536" cy="384"/>
            </a:xfrm>
          </p:grpSpPr>
          <p:sp>
            <p:nvSpPr>
              <p:cNvPr id="380985" name="Oval 57"/>
              <p:cNvSpPr>
                <a:spLocks noChangeAspect="1" noChangeArrowheads="1"/>
              </p:cNvSpPr>
              <p:nvPr/>
            </p:nvSpPr>
            <p:spPr bwMode="auto">
              <a:xfrm>
                <a:off x="30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86" name="Oval 58"/>
              <p:cNvSpPr>
                <a:spLocks noChangeAspect="1" noChangeArrowheads="1"/>
              </p:cNvSpPr>
              <p:nvPr/>
            </p:nvSpPr>
            <p:spPr bwMode="auto">
              <a:xfrm>
                <a:off x="331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87" name="Oval 59"/>
              <p:cNvSpPr>
                <a:spLocks noChangeAspect="1" noChangeArrowheads="1"/>
              </p:cNvSpPr>
              <p:nvPr/>
            </p:nvSpPr>
            <p:spPr bwMode="auto">
              <a:xfrm>
                <a:off x="355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88" name="Oval 60"/>
              <p:cNvSpPr>
                <a:spLocks noChangeAspect="1" noChangeArrowheads="1"/>
              </p:cNvSpPr>
              <p:nvPr/>
            </p:nvSpPr>
            <p:spPr bwMode="auto">
              <a:xfrm>
                <a:off x="379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89" name="Oval 61"/>
              <p:cNvSpPr>
                <a:spLocks noChangeAspect="1" noChangeArrowheads="1"/>
              </p:cNvSpPr>
              <p:nvPr/>
            </p:nvSpPr>
            <p:spPr bwMode="auto">
              <a:xfrm>
                <a:off x="403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990" name="Oval 62"/>
              <p:cNvSpPr>
                <a:spLocks noChangeAspect="1" noChangeArrowheads="1"/>
              </p:cNvSpPr>
              <p:nvPr/>
            </p:nvSpPr>
            <p:spPr bwMode="auto">
              <a:xfrm>
                <a:off x="4272" y="960"/>
                <a:ext cx="336" cy="38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80996" name="Rectangle 68"/>
          <p:cNvSpPr>
            <a:spLocks noChangeArrowheads="1"/>
          </p:cNvSpPr>
          <p:nvPr/>
        </p:nvSpPr>
        <p:spPr bwMode="auto">
          <a:xfrm>
            <a:off x="5029200" y="3276600"/>
            <a:ext cx="35814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997" name="Rectangle 69"/>
          <p:cNvSpPr>
            <a:spLocks noChangeArrowheads="1"/>
          </p:cNvSpPr>
          <p:nvPr/>
        </p:nvSpPr>
        <p:spPr bwMode="auto">
          <a:xfrm>
            <a:off x="4800600" y="5334000"/>
            <a:ext cx="5334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998" name="Rectangle 70"/>
          <p:cNvSpPr>
            <a:spLocks noChangeArrowheads="1"/>
          </p:cNvSpPr>
          <p:nvPr/>
        </p:nvSpPr>
        <p:spPr bwMode="auto">
          <a:xfrm>
            <a:off x="7467600" y="5562600"/>
            <a:ext cx="13716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999" name="Rectangle 71"/>
          <p:cNvSpPr>
            <a:spLocks noChangeArrowheads="1"/>
          </p:cNvSpPr>
          <p:nvPr/>
        </p:nvSpPr>
        <p:spPr bwMode="auto">
          <a:xfrm>
            <a:off x="7265988" y="3810000"/>
            <a:ext cx="1371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00" name="Rectangle 72"/>
          <p:cNvSpPr>
            <a:spLocks noChangeArrowheads="1"/>
          </p:cNvSpPr>
          <p:nvPr/>
        </p:nvSpPr>
        <p:spPr bwMode="auto">
          <a:xfrm>
            <a:off x="5081588" y="3733800"/>
            <a:ext cx="15240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01" name="Rectangle 73"/>
          <p:cNvSpPr>
            <a:spLocks noChangeArrowheads="1"/>
          </p:cNvSpPr>
          <p:nvPr/>
        </p:nvSpPr>
        <p:spPr bwMode="auto">
          <a:xfrm>
            <a:off x="6477000" y="4551363"/>
            <a:ext cx="9906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02" name="Oval 74"/>
          <p:cNvSpPr>
            <a:spLocks noChangeArrowheads="1"/>
          </p:cNvSpPr>
          <p:nvPr/>
        </p:nvSpPr>
        <p:spPr bwMode="auto">
          <a:xfrm>
            <a:off x="4800600" y="3581400"/>
            <a:ext cx="4038600" cy="2001838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03" name="Text Box 75"/>
          <p:cNvSpPr txBox="1">
            <a:spLocks noChangeArrowheads="1"/>
          </p:cNvSpPr>
          <p:nvPr/>
        </p:nvSpPr>
        <p:spPr bwMode="auto">
          <a:xfrm>
            <a:off x="2133600" y="111125"/>
            <a:ext cx="309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Physics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2133600" y="111125"/>
            <a:ext cx="4700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What New </a:t>
            </a:r>
            <a:r>
              <a:rPr lang="en-US">
                <a:solidFill>
                  <a:srgbClr val="0000FF"/>
                </a:solidFill>
              </a:rPr>
              <a:t>Physics</a:t>
            </a:r>
            <a:r>
              <a:rPr lang="en-US"/>
              <a:t>?</a:t>
            </a:r>
            <a:endParaRPr lang="en-US" sz="2400"/>
          </a:p>
        </p:txBody>
      </p:sp>
      <p:sp>
        <p:nvSpPr>
          <p:cNvPr id="385029" name="Text Box 5"/>
          <p:cNvSpPr txBox="1">
            <a:spLocks noChangeArrowheads="1"/>
          </p:cNvSpPr>
          <p:nvPr/>
        </p:nvSpPr>
        <p:spPr bwMode="auto">
          <a:xfrm>
            <a:off x="2667000" y="1797050"/>
            <a:ext cx="1524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Morphology</a:t>
            </a:r>
            <a:endParaRPr lang="en-US" sz="1800"/>
          </a:p>
          <a:p>
            <a:endParaRPr lang="en-US" sz="1800"/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385030" name="Text Box 6"/>
          <p:cNvSpPr txBox="1">
            <a:spLocks noChangeArrowheads="1"/>
          </p:cNvSpPr>
          <p:nvPr/>
        </p:nvSpPr>
        <p:spPr bwMode="auto">
          <a:xfrm>
            <a:off x="76200" y="1549400"/>
            <a:ext cx="28194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In order to</a:t>
            </a:r>
          </a:p>
          <a:p>
            <a:r>
              <a:rPr lang="en-US" sz="1800"/>
              <a:t>separate </a:t>
            </a:r>
          </a:p>
          <a:p>
            <a:r>
              <a:rPr lang="en-US" sz="1800"/>
              <a:t>emission </a:t>
            </a:r>
          </a:p>
          <a:p>
            <a:r>
              <a:rPr lang="en-US" sz="1800"/>
              <a:t>components!</a:t>
            </a:r>
          </a:p>
          <a:p>
            <a:endParaRPr lang="en-US" sz="1800"/>
          </a:p>
          <a:p>
            <a:r>
              <a:rPr lang="en-US" sz="1800"/>
              <a:t>particle acceleration </a:t>
            </a:r>
          </a:p>
          <a:p>
            <a:r>
              <a:rPr lang="en-US" sz="1800"/>
              <a:t>of hadrons</a:t>
            </a:r>
          </a:p>
          <a:p>
            <a:r>
              <a:rPr lang="en-US" sz="1800"/>
              <a:t>vs.</a:t>
            </a:r>
          </a:p>
          <a:p>
            <a:r>
              <a:rPr lang="en-US" sz="1800"/>
              <a:t>leptons </a:t>
            </a:r>
          </a:p>
          <a:p>
            <a:endParaRPr lang="en-US" sz="1800"/>
          </a:p>
          <a:p>
            <a:r>
              <a:rPr lang="en-US" sz="1800"/>
              <a:t>vs. </a:t>
            </a:r>
          </a:p>
          <a:p>
            <a:endParaRPr lang="en-US" sz="1800"/>
          </a:p>
          <a:p>
            <a:r>
              <a:rPr lang="en-US" sz="1800" b="1"/>
              <a:t>DM</a:t>
            </a:r>
            <a:endParaRPr lang="en-US" sz="1800"/>
          </a:p>
          <a:p>
            <a:r>
              <a:rPr lang="en-US" sz="1800"/>
              <a:t>annihilation </a:t>
            </a:r>
          </a:p>
          <a:p>
            <a:r>
              <a:rPr lang="en-US" sz="1800"/>
              <a:t>products</a:t>
            </a:r>
            <a:endParaRPr lang="en-US"/>
          </a:p>
        </p:txBody>
      </p:sp>
      <p:sp>
        <p:nvSpPr>
          <p:cNvPr id="385031" name="Text Box 7"/>
          <p:cNvSpPr txBox="1">
            <a:spLocks noChangeArrowheads="1"/>
          </p:cNvSpPr>
          <p:nvPr/>
        </p:nvSpPr>
        <p:spPr bwMode="auto">
          <a:xfrm>
            <a:off x="4419600" y="1446213"/>
            <a:ext cx="22860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SNRs</a:t>
            </a:r>
          </a:p>
          <a:p>
            <a:r>
              <a:rPr lang="en-US" sz="1800"/>
              <a:t>Dark accelerators</a:t>
            </a:r>
          </a:p>
          <a:p>
            <a:r>
              <a:rPr lang="en-US" sz="1800"/>
              <a:t>Molecular Clouds</a:t>
            </a:r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385034" name="AutoShape 10"/>
          <p:cNvSpPr>
            <a:spLocks/>
          </p:cNvSpPr>
          <p:nvPr/>
        </p:nvSpPr>
        <p:spPr bwMode="auto">
          <a:xfrm>
            <a:off x="4343400" y="1447800"/>
            <a:ext cx="76200" cy="914400"/>
          </a:xfrm>
          <a:prstGeom prst="lef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035" name="Text Box 11"/>
          <p:cNvSpPr txBox="1">
            <a:spLocks noChangeArrowheads="1"/>
          </p:cNvSpPr>
          <p:nvPr/>
        </p:nvSpPr>
        <p:spPr bwMode="auto">
          <a:xfrm>
            <a:off x="2743200" y="2940050"/>
            <a:ext cx="152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Resolve </a:t>
            </a:r>
          </a:p>
          <a:p>
            <a:r>
              <a:rPr lang="en-US" sz="1800">
                <a:solidFill>
                  <a:srgbClr val="FF0000"/>
                </a:solidFill>
              </a:rPr>
              <a:t>Diffuse emission</a:t>
            </a:r>
            <a:endParaRPr lang="en-US" sz="1800"/>
          </a:p>
          <a:p>
            <a:endParaRPr lang="en-US" sz="1800"/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385038" name="AutoShape 14"/>
          <p:cNvSpPr>
            <a:spLocks/>
          </p:cNvSpPr>
          <p:nvPr/>
        </p:nvSpPr>
        <p:spPr bwMode="auto">
          <a:xfrm>
            <a:off x="4343400" y="2895600"/>
            <a:ext cx="76200" cy="914400"/>
          </a:xfrm>
          <a:prstGeom prst="lef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039" name="Text Box 15"/>
          <p:cNvSpPr txBox="1">
            <a:spLocks noChangeArrowheads="1"/>
          </p:cNvSpPr>
          <p:nvPr/>
        </p:nvSpPr>
        <p:spPr bwMode="auto">
          <a:xfrm>
            <a:off x="4419600" y="2895600"/>
            <a:ext cx="2971800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Extended ‘Milagro’ sources</a:t>
            </a:r>
          </a:p>
          <a:p>
            <a:r>
              <a:rPr lang="en-US" sz="1800"/>
              <a:t>galactic </a:t>
            </a:r>
            <a:r>
              <a:rPr lang="en-US" sz="1800" b="1"/>
              <a:t>DM</a:t>
            </a:r>
            <a:r>
              <a:rPr lang="en-US" sz="1800"/>
              <a:t> clumps  </a:t>
            </a:r>
          </a:p>
          <a:p>
            <a:r>
              <a:rPr lang="en-US" sz="1800"/>
              <a:t>Source confusion (Fermi) </a:t>
            </a:r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385040" name="Text Box 16"/>
          <p:cNvSpPr txBox="1">
            <a:spLocks noChangeArrowheads="1"/>
          </p:cNvSpPr>
          <p:nvPr/>
        </p:nvSpPr>
        <p:spPr bwMode="auto">
          <a:xfrm>
            <a:off x="2743200" y="4829175"/>
            <a:ext cx="152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Resolve </a:t>
            </a:r>
          </a:p>
          <a:p>
            <a:r>
              <a:rPr lang="en-US" sz="1800">
                <a:solidFill>
                  <a:srgbClr val="FF0000"/>
                </a:solidFill>
              </a:rPr>
              <a:t>Spatial Profile</a:t>
            </a:r>
            <a:endParaRPr lang="en-US" sz="1800"/>
          </a:p>
          <a:p>
            <a:endParaRPr lang="en-US" sz="1800"/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385041" name="AutoShape 17"/>
          <p:cNvSpPr>
            <a:spLocks/>
          </p:cNvSpPr>
          <p:nvPr/>
        </p:nvSpPr>
        <p:spPr bwMode="auto">
          <a:xfrm>
            <a:off x="4343400" y="4724400"/>
            <a:ext cx="76200" cy="914400"/>
          </a:xfrm>
          <a:prstGeom prst="lef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042" name="Text Box 18"/>
          <p:cNvSpPr txBox="1">
            <a:spLocks noChangeArrowheads="1"/>
          </p:cNvSpPr>
          <p:nvPr/>
        </p:nvSpPr>
        <p:spPr bwMode="auto">
          <a:xfrm>
            <a:off x="4419600" y="4722813"/>
            <a:ext cx="32004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Burst region in SBGs</a:t>
            </a:r>
          </a:p>
          <a:p>
            <a:r>
              <a:rPr lang="en-US" sz="1800" b="1"/>
              <a:t>DM</a:t>
            </a:r>
            <a:r>
              <a:rPr lang="en-US" sz="1800"/>
              <a:t> profile in dwarf galaxies  </a:t>
            </a:r>
          </a:p>
          <a:p>
            <a:r>
              <a:rPr lang="en-US" sz="1800"/>
              <a:t>Pair halos around AGNs</a:t>
            </a:r>
          </a:p>
          <a:p>
            <a:r>
              <a:rPr lang="en-US" sz="1800"/>
              <a:t> </a:t>
            </a:r>
            <a:endParaRPr lang="en-US"/>
          </a:p>
        </p:txBody>
      </p:sp>
      <p:pic>
        <p:nvPicPr>
          <p:cNvPr id="385044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990600"/>
            <a:ext cx="91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5045" name="AutoShape 21"/>
          <p:cNvSpPr>
            <a:spLocks/>
          </p:cNvSpPr>
          <p:nvPr/>
        </p:nvSpPr>
        <p:spPr bwMode="auto">
          <a:xfrm>
            <a:off x="2209800" y="1524000"/>
            <a:ext cx="228600" cy="4419600"/>
          </a:xfrm>
          <a:prstGeom prst="leftBrace">
            <a:avLst>
              <a:gd name="adj1" fmla="val 16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046" name="Text Box 22"/>
          <p:cNvSpPr txBox="1">
            <a:spLocks noChangeArrowheads="1"/>
          </p:cNvSpPr>
          <p:nvPr/>
        </p:nvSpPr>
        <p:spPr bwMode="auto">
          <a:xfrm>
            <a:off x="7696200" y="990600"/>
            <a:ext cx="1073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Cosmic </a:t>
            </a:r>
          </a:p>
          <a:p>
            <a:r>
              <a:rPr lang="en-US" sz="1800" b="1">
                <a:solidFill>
                  <a:srgbClr val="0000FF"/>
                </a:solidFill>
              </a:rPr>
              <a:t>Particle</a:t>
            </a:r>
          </a:p>
          <a:p>
            <a:r>
              <a:rPr lang="en-US" sz="1800" b="1">
                <a:solidFill>
                  <a:srgbClr val="0000FF"/>
                </a:solidFill>
              </a:rPr>
              <a:t>origin</a:t>
            </a:r>
            <a:endParaRPr lang="en-US"/>
          </a:p>
        </p:txBody>
      </p:sp>
      <p:sp>
        <p:nvSpPr>
          <p:cNvPr id="385047" name="Text Box 23"/>
          <p:cNvSpPr txBox="1">
            <a:spLocks noChangeArrowheads="1"/>
          </p:cNvSpPr>
          <p:nvPr/>
        </p:nvSpPr>
        <p:spPr bwMode="auto">
          <a:xfrm>
            <a:off x="7772400" y="24384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Dark Matter</a:t>
            </a:r>
            <a:endParaRPr lang="en-US"/>
          </a:p>
        </p:txBody>
      </p:sp>
      <p:sp>
        <p:nvSpPr>
          <p:cNvPr id="385048" name="Text Box 24"/>
          <p:cNvSpPr txBox="1">
            <a:spLocks noChangeArrowheads="1"/>
          </p:cNvSpPr>
          <p:nvPr/>
        </p:nvSpPr>
        <p:spPr bwMode="auto">
          <a:xfrm>
            <a:off x="7772400" y="4800600"/>
            <a:ext cx="1219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EBL &amp; Cosmic</a:t>
            </a:r>
          </a:p>
          <a:p>
            <a:r>
              <a:rPr lang="en-US" sz="1800" b="1">
                <a:solidFill>
                  <a:srgbClr val="0000FF"/>
                </a:solidFill>
              </a:rPr>
              <a:t>Relic particles</a:t>
            </a:r>
            <a:endParaRPr lang="en-US"/>
          </a:p>
        </p:txBody>
      </p:sp>
      <p:sp>
        <p:nvSpPr>
          <p:cNvPr id="385049" name="Text Box 25"/>
          <p:cNvSpPr txBox="1">
            <a:spLocks noChangeArrowheads="1"/>
          </p:cNvSpPr>
          <p:nvPr/>
        </p:nvSpPr>
        <p:spPr bwMode="auto">
          <a:xfrm>
            <a:off x="7696200" y="354965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Axion-Like Particle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pic>
        <p:nvPicPr>
          <p:cNvPr id="81929" name="Picture 9" descr="agis_artist_concept_09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9822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257800" y="4419600"/>
            <a:ext cx="891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>
                <a:solidFill>
                  <a:schemeClr val="bg1"/>
                </a:solidFill>
              </a:rPr>
              <a:t>Executive Committee: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J. Buckley 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S. Funk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H. Krawzcynski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F. Krennrich (SP)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V. Vassiliev </a:t>
            </a:r>
            <a:br>
              <a:rPr lang="en-US" sz="2400" b="1">
                <a:solidFill>
                  <a:schemeClr val="bg1"/>
                </a:solidFill>
              </a:rPr>
            </a:b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152400" y="3048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chemeClr val="bg1"/>
                </a:solidFill>
                <a:latin typeface="Bank Gothic" pitchFamily="-48" charset="0"/>
              </a:rPr>
              <a:t>Institutions:</a:t>
            </a:r>
            <a:br>
              <a:rPr lang="en-US" sz="2400" b="1">
                <a:solidFill>
                  <a:schemeClr val="bg1"/>
                </a:solidFill>
                <a:latin typeface="Bank Gothic" pitchFamily="-48" charset="0"/>
              </a:rPr>
            </a:br>
            <a:r>
              <a:rPr lang="en-US" sz="4400" b="1">
                <a:solidFill>
                  <a:schemeClr val="bg1"/>
                </a:solidFill>
              </a:rPr>
              <a:t>  </a:t>
            </a:r>
            <a:r>
              <a:rPr lang="en-US" sz="1600" b="1">
                <a:solidFill>
                  <a:srgbClr val="FF0000"/>
                </a:solidFill>
                <a:latin typeface="Bank Gothic" pitchFamily="-48" charset="0"/>
              </a:rPr>
              <a:t/>
            </a:r>
            <a:br>
              <a:rPr lang="en-US" sz="1600" b="1">
                <a:solidFill>
                  <a:srgbClr val="FF0000"/>
                </a:solidFill>
                <a:latin typeface="Bank Gothic" pitchFamily="-48" charset="0"/>
              </a:rPr>
            </a:br>
            <a:r>
              <a:rPr lang="en-US" sz="1800" b="1">
                <a:solidFill>
                  <a:schemeClr val="bg1"/>
                </a:solidFill>
              </a:rPr>
              <a:t>Adler      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ANL          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Barnard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Delaware 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IAFE         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INAF (Brera)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Iowa State              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McGill       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MSFC        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Penn State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Pittsb. State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Purdue        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2400" b="1">
              <a:effectLst>
                <a:outerShdw blurRad="38100" dist="38100" dir="2700000" algn="tl">
                  <a:srgbClr val="DDDDDD"/>
                </a:outerShdw>
              </a:effectLst>
              <a:latin typeface="Bank Gothic" pitchFamily="-48" charset="0"/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676400" y="2698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chemeClr val="bg1"/>
                </a:solidFill>
                <a:latin typeface="Bank Gothic" pitchFamily="-48" charset="0"/>
              </a:rPr>
              <a:t/>
            </a:r>
            <a:br>
              <a:rPr lang="en-US" sz="2400" b="1">
                <a:solidFill>
                  <a:schemeClr val="bg1"/>
                </a:solidFill>
                <a:latin typeface="Bank Gothic" pitchFamily="-48" charset="0"/>
              </a:rPr>
            </a:br>
            <a:r>
              <a:rPr lang="en-US" sz="4400" b="1">
                <a:solidFill>
                  <a:schemeClr val="bg1"/>
                </a:solidFill>
              </a:rPr>
              <a:t>  </a:t>
            </a:r>
            <a:r>
              <a:rPr lang="en-US" sz="1600" b="1">
                <a:solidFill>
                  <a:srgbClr val="FF0000"/>
                </a:solidFill>
                <a:latin typeface="Bank Gothic" pitchFamily="-48" charset="0"/>
              </a:rPr>
              <a:t/>
            </a:r>
            <a:br>
              <a:rPr lang="en-US" sz="1600" b="1">
                <a:solidFill>
                  <a:srgbClr val="FF0000"/>
                </a:solidFill>
                <a:latin typeface="Bank Gothic" pitchFamily="-48" charset="0"/>
              </a:rPr>
            </a:br>
            <a:r>
              <a:rPr lang="en-US" sz="1800" b="1">
                <a:solidFill>
                  <a:schemeClr val="bg1"/>
                </a:solidFill>
              </a:rPr>
              <a:t>SAO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Stanford/SLAC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UNAM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UCLA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UCSC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U. Chicago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U. Iowa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U. Utah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Yale U.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Washington U.</a:t>
            </a:r>
            <a:r>
              <a:rPr lang="en-US" sz="1800" b="1">
                <a:solidFill>
                  <a:srgbClr val="FF0000"/>
                </a:solidFill>
              </a:rPr>
              <a:t> </a:t>
            </a:r>
            <a:br>
              <a:rPr lang="en-US" sz="1800" b="1">
                <a:solidFill>
                  <a:srgbClr val="FF0000"/>
                </a:solidFill>
              </a:rPr>
            </a:br>
            <a:r>
              <a:rPr lang="en-US" sz="1800" b="1">
                <a:solidFill>
                  <a:srgbClr val="FF0000"/>
                </a:solidFill>
              </a:rPr>
              <a:t>    </a:t>
            </a:r>
            <a:br>
              <a:rPr lang="en-US" sz="1800" b="1">
                <a:solidFill>
                  <a:srgbClr val="FF0000"/>
                </a:solidFill>
              </a:rPr>
            </a:b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2400" b="1">
              <a:effectLst>
                <a:outerShdw blurRad="38100" dist="38100" dir="2700000" algn="tl">
                  <a:srgbClr val="DDDDDD"/>
                </a:outerShdw>
              </a:effectLst>
              <a:latin typeface="Bank Gothic" pitchFamily="-48" charset="0"/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28600" y="4660900"/>
            <a:ext cx="31194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15 US University groups</a:t>
            </a:r>
          </a:p>
          <a:p>
            <a:r>
              <a:rPr lang="en-US" sz="2000" b="1">
                <a:solidFill>
                  <a:schemeClr val="bg1"/>
                </a:solidFill>
              </a:rPr>
              <a:t>3 National Labs</a:t>
            </a:r>
          </a:p>
          <a:p>
            <a:r>
              <a:rPr lang="en-US" sz="2000" b="1">
                <a:solidFill>
                  <a:schemeClr val="bg1"/>
                </a:solidFill>
              </a:rPr>
              <a:t>4 International groups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  <p:bldP spid="81925" grpId="0"/>
      <p:bldP spid="81926" grpId="0"/>
      <p:bldP spid="819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457200" y="2514600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AGIS Instrument Concept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07554" name="Text Box 2"/>
          <p:cNvSpPr txBox="1">
            <a:spLocks noChangeArrowheads="1"/>
          </p:cNvSpPr>
          <p:nvPr/>
        </p:nvSpPr>
        <p:spPr bwMode="auto">
          <a:xfrm>
            <a:off x="2133600" y="111125"/>
            <a:ext cx="396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Cosmic Particles</a:t>
            </a:r>
            <a:endParaRPr lang="en-US" sz="2400"/>
          </a:p>
        </p:txBody>
      </p:sp>
      <p:pic>
        <p:nvPicPr>
          <p:cNvPr id="407555" name="Picture 3" descr="cr-spectrum-sword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143000"/>
            <a:ext cx="4081463" cy="5029200"/>
          </a:xfrm>
          <a:prstGeom prst="rect">
            <a:avLst/>
          </a:prstGeom>
          <a:noFill/>
        </p:spPr>
      </p:pic>
      <p:sp>
        <p:nvSpPr>
          <p:cNvPr id="407556" name="Text Box 4"/>
          <p:cNvSpPr txBox="1">
            <a:spLocks noChangeArrowheads="1"/>
          </p:cNvSpPr>
          <p:nvPr/>
        </p:nvSpPr>
        <p:spPr bwMode="auto">
          <a:xfrm rot="-18319395">
            <a:off x="-26988" y="3014663"/>
            <a:ext cx="3470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Century Schoolbook" charset="0"/>
              </a:rPr>
              <a:t>century old mystery</a:t>
            </a:r>
          </a:p>
          <a:p>
            <a:endParaRPr lang="en-US" sz="2800">
              <a:latin typeface="Times" charset="0"/>
            </a:endParaRPr>
          </a:p>
        </p:txBody>
      </p:sp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6096000" y="1524000"/>
            <a:ext cx="488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  <a:sym typeface="Symbol" charset="2"/>
              </a:rPr>
              <a:t></a:t>
            </a:r>
            <a:r>
              <a:rPr lang="en-US" baseline="30000"/>
              <a:t> </a:t>
            </a:r>
          </a:p>
        </p:txBody>
      </p:sp>
      <p:pic>
        <p:nvPicPr>
          <p:cNvPr id="407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447800"/>
            <a:ext cx="16002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7559" name="Text Box 7"/>
          <p:cNvSpPr txBox="1">
            <a:spLocks noChangeArrowheads="1"/>
          </p:cNvSpPr>
          <p:nvPr/>
        </p:nvSpPr>
        <p:spPr bwMode="auto">
          <a:xfrm>
            <a:off x="6172200" y="2590800"/>
            <a:ext cx="544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  <a:sym typeface="Symbol" charset="2"/>
              </a:rPr>
              <a:t></a:t>
            </a:r>
            <a:r>
              <a:rPr lang="en-US" baseline="30000"/>
              <a:t> </a:t>
            </a:r>
          </a:p>
        </p:txBody>
      </p:sp>
      <p:pic>
        <p:nvPicPr>
          <p:cNvPr id="407560" name="Picture 8" descr="LAT_cutaw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685800"/>
            <a:ext cx="8112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61" name="Picture 9" descr="agis2_artist_concept"/>
          <p:cNvPicPr>
            <a:picLocks noChangeAspect="1" noChangeArrowheads="1"/>
          </p:cNvPicPr>
          <p:nvPr/>
        </p:nvPicPr>
        <p:blipFill>
          <a:blip r:embed="rId6">
            <a:lum bright="-16000" contrast="-26000"/>
          </a:blip>
          <a:srcRect/>
          <a:stretch>
            <a:fillRect/>
          </a:stretch>
        </p:blipFill>
        <p:spPr bwMode="auto">
          <a:xfrm>
            <a:off x="7467600" y="1798638"/>
            <a:ext cx="16002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6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7600" y="3200400"/>
            <a:ext cx="1558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7563" name="Line 11"/>
          <p:cNvSpPr>
            <a:spLocks noChangeShapeType="1"/>
          </p:cNvSpPr>
          <p:nvPr/>
        </p:nvSpPr>
        <p:spPr bwMode="auto">
          <a:xfrm>
            <a:off x="4876800" y="2209800"/>
            <a:ext cx="2438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564" name="Line 12"/>
          <p:cNvSpPr>
            <a:spLocks noChangeShapeType="1"/>
          </p:cNvSpPr>
          <p:nvPr/>
        </p:nvSpPr>
        <p:spPr bwMode="auto">
          <a:xfrm>
            <a:off x="4876800" y="2209800"/>
            <a:ext cx="2514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7565" name="Picture 13" descr="3c296_nrao"/>
          <p:cNvPicPr>
            <a:picLocks noChangeAspect="1" noChangeArrowheads="1"/>
          </p:cNvPicPr>
          <p:nvPr/>
        </p:nvPicPr>
        <p:blipFill>
          <a:blip r:embed="rId8">
            <a:lum bright="-12000" contrast="84000"/>
            <a:alphaModFix amt="87000"/>
          </a:blip>
          <a:srcRect/>
          <a:stretch>
            <a:fillRect/>
          </a:stretch>
        </p:blipFill>
        <p:spPr bwMode="auto">
          <a:xfrm rot="16200000">
            <a:off x="3969544" y="4140994"/>
            <a:ext cx="1643062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66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0700" y="5170488"/>
            <a:ext cx="10541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7567" name="Line 15"/>
          <p:cNvSpPr>
            <a:spLocks noChangeShapeType="1"/>
          </p:cNvSpPr>
          <p:nvPr/>
        </p:nvSpPr>
        <p:spPr bwMode="auto">
          <a:xfrm>
            <a:off x="6548438" y="4648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568" name="Text Box 16"/>
          <p:cNvSpPr txBox="1">
            <a:spLocks noChangeArrowheads="1"/>
          </p:cNvSpPr>
          <p:nvPr/>
        </p:nvSpPr>
        <p:spPr bwMode="auto">
          <a:xfrm>
            <a:off x="6296025" y="3794125"/>
            <a:ext cx="985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p,e</a:t>
            </a:r>
            <a:r>
              <a:rPr lang="en-US" baseline="30000"/>
              <a:t> </a:t>
            </a:r>
          </a:p>
        </p:txBody>
      </p:sp>
      <p:pic>
        <p:nvPicPr>
          <p:cNvPr id="407569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8800" y="3886200"/>
            <a:ext cx="4572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7570" name="Freeform 18"/>
          <p:cNvSpPr>
            <a:spLocks/>
          </p:cNvSpPr>
          <p:nvPr/>
        </p:nvSpPr>
        <p:spPr bwMode="auto">
          <a:xfrm>
            <a:off x="4648200" y="4178300"/>
            <a:ext cx="1905000" cy="469900"/>
          </a:xfrm>
          <a:custGeom>
            <a:avLst/>
            <a:gdLst/>
            <a:ahLst/>
            <a:cxnLst>
              <a:cxn ang="0">
                <a:pos x="0" y="296"/>
              </a:cxn>
              <a:cxn ang="0">
                <a:pos x="192" y="152"/>
              </a:cxn>
              <a:cxn ang="0">
                <a:pos x="384" y="56"/>
              </a:cxn>
              <a:cxn ang="0">
                <a:pos x="576" y="8"/>
              </a:cxn>
              <a:cxn ang="0">
                <a:pos x="720" y="8"/>
              </a:cxn>
              <a:cxn ang="0">
                <a:pos x="912" y="56"/>
              </a:cxn>
              <a:cxn ang="0">
                <a:pos x="1200" y="296"/>
              </a:cxn>
            </a:cxnLst>
            <a:rect l="0" t="0" r="r" b="b"/>
            <a:pathLst>
              <a:path w="1200" h="296">
                <a:moveTo>
                  <a:pt x="0" y="296"/>
                </a:moveTo>
                <a:cubicBezTo>
                  <a:pt x="64" y="244"/>
                  <a:pt x="128" y="192"/>
                  <a:pt x="192" y="152"/>
                </a:cubicBezTo>
                <a:cubicBezTo>
                  <a:pt x="256" y="112"/>
                  <a:pt x="320" y="80"/>
                  <a:pt x="384" y="56"/>
                </a:cubicBezTo>
                <a:cubicBezTo>
                  <a:pt x="448" y="32"/>
                  <a:pt x="520" y="16"/>
                  <a:pt x="576" y="8"/>
                </a:cubicBezTo>
                <a:cubicBezTo>
                  <a:pt x="632" y="0"/>
                  <a:pt x="664" y="0"/>
                  <a:pt x="720" y="8"/>
                </a:cubicBezTo>
                <a:cubicBezTo>
                  <a:pt x="776" y="16"/>
                  <a:pt x="832" y="8"/>
                  <a:pt x="912" y="56"/>
                </a:cubicBezTo>
                <a:cubicBezTo>
                  <a:pt x="992" y="104"/>
                  <a:pt x="1096" y="200"/>
                  <a:pt x="1200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571" name="Line 19"/>
          <p:cNvSpPr>
            <a:spLocks noChangeShapeType="1"/>
          </p:cNvSpPr>
          <p:nvPr/>
        </p:nvSpPr>
        <p:spPr bwMode="auto">
          <a:xfrm flipH="1">
            <a:off x="838200" y="1524000"/>
            <a:ext cx="3352800" cy="76200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572" name="Line 20"/>
          <p:cNvSpPr>
            <a:spLocks noChangeShapeType="1"/>
          </p:cNvSpPr>
          <p:nvPr/>
        </p:nvSpPr>
        <p:spPr bwMode="auto">
          <a:xfrm flipH="1">
            <a:off x="2438400" y="2590800"/>
            <a:ext cx="1752600" cy="1066800"/>
          </a:xfrm>
          <a:prstGeom prst="line">
            <a:avLst/>
          </a:prstGeom>
          <a:noFill/>
          <a:ln w="19050">
            <a:solidFill>
              <a:srgbClr val="FF66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573" name="Line 21"/>
          <p:cNvSpPr>
            <a:spLocks noChangeShapeType="1"/>
          </p:cNvSpPr>
          <p:nvPr/>
        </p:nvSpPr>
        <p:spPr bwMode="auto">
          <a:xfrm flipH="1">
            <a:off x="3200400" y="4038600"/>
            <a:ext cx="914400" cy="838200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574" name="Line 22"/>
          <p:cNvSpPr>
            <a:spLocks noChangeShapeType="1"/>
          </p:cNvSpPr>
          <p:nvPr/>
        </p:nvSpPr>
        <p:spPr bwMode="auto">
          <a:xfrm flipH="1" flipV="1">
            <a:off x="3733800" y="5486400"/>
            <a:ext cx="381000" cy="152400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2133600" y="111125"/>
            <a:ext cx="4786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AGIS-Specifications</a:t>
            </a:r>
            <a:r>
              <a:rPr lang="en-US" sz="2400"/>
              <a:t> </a:t>
            </a:r>
          </a:p>
        </p:txBody>
      </p:sp>
      <p:graphicFrame>
        <p:nvGraphicFramePr>
          <p:cNvPr id="199684" name="Group 4"/>
          <p:cNvGraphicFramePr>
            <a:graphicFrameLocks noGrp="1"/>
          </p:cNvGraphicFramePr>
          <p:nvPr/>
        </p:nvGraphicFramePr>
        <p:xfrm>
          <a:off x="533400" y="1295400"/>
          <a:ext cx="8153400" cy="4289681"/>
        </p:xfrm>
        <a:graphic>
          <a:graphicData uri="http://schemas.openxmlformats.org/drawingml/2006/table">
            <a:tbl>
              <a:tblPr/>
              <a:tblGrid>
                <a:gridCol w="4076700"/>
                <a:gridCol w="40767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Specification of the AGIS-36 Array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Telescope Spacing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120 - 150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Effective Mirror Area per Tel.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100 m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Field of View (FOV)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8 deg.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Pixelation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0.05 - 0.10 deg.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Effective Collection Area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 km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Energy Threshold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100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Angular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0.02 - 0.05 deg.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2057400" y="2590800"/>
            <a:ext cx="914400" cy="838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714" name="Oval 34"/>
          <p:cNvSpPr>
            <a:spLocks noChangeArrowheads="1"/>
          </p:cNvSpPr>
          <p:nvPr/>
        </p:nvSpPr>
        <p:spPr bwMode="auto">
          <a:xfrm>
            <a:off x="533400" y="3048000"/>
            <a:ext cx="1295400" cy="838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715" name="Rectangle 35"/>
          <p:cNvSpPr>
            <a:spLocks noChangeArrowheads="1"/>
          </p:cNvSpPr>
          <p:nvPr/>
        </p:nvSpPr>
        <p:spPr bwMode="auto">
          <a:xfrm>
            <a:off x="5257800" y="3276600"/>
            <a:ext cx="1371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716" name="Text Box 36"/>
          <p:cNvSpPr txBox="1">
            <a:spLocks noChangeArrowheads="1"/>
          </p:cNvSpPr>
          <p:nvPr/>
        </p:nvSpPr>
        <p:spPr bwMode="auto">
          <a:xfrm>
            <a:off x="228600" y="5630863"/>
            <a:ext cx="3800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Key attributes of AGIS 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876300"/>
            <a:ext cx="4572000" cy="1714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133600" y="111125"/>
            <a:ext cx="5916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AGIS Telescope Concept</a:t>
            </a:r>
            <a:endParaRPr lang="en-US" sz="2400"/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41148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0" y="2590800"/>
            <a:ext cx="4572000" cy="1790700"/>
          </a:xfrm>
          <a:prstGeom prst="rect">
            <a:avLst/>
          </a:prstGeom>
          <a:solidFill>
            <a:srgbClr val="C0C0C0">
              <a:alpha val="28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4381500"/>
            <a:ext cx="4572000" cy="1790700"/>
          </a:xfrm>
          <a:prstGeom prst="rect">
            <a:avLst/>
          </a:prstGeom>
          <a:solidFill>
            <a:srgbClr val="808080">
              <a:alpha val="19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9" name="Oval 13" descr="70%"/>
          <p:cNvSpPr>
            <a:spLocks noChangeArrowheads="1"/>
          </p:cNvSpPr>
          <p:nvPr/>
        </p:nvSpPr>
        <p:spPr bwMode="auto">
          <a:xfrm>
            <a:off x="685800" y="3200400"/>
            <a:ext cx="381000" cy="457200"/>
          </a:xfrm>
          <a:prstGeom prst="ellipse">
            <a:avLst/>
          </a:prstGeom>
          <a:pattFill prst="pct70">
            <a:fgClr>
              <a:srgbClr val="536D96"/>
            </a:fgClr>
            <a:bgClr>
              <a:schemeClr val="bg1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0" name="Oval 14" descr="60%"/>
          <p:cNvSpPr>
            <a:spLocks noChangeArrowheads="1"/>
          </p:cNvSpPr>
          <p:nvPr/>
        </p:nvSpPr>
        <p:spPr bwMode="auto">
          <a:xfrm>
            <a:off x="2311400" y="2768600"/>
            <a:ext cx="1041400" cy="1041400"/>
          </a:xfrm>
          <a:prstGeom prst="ellipse">
            <a:avLst/>
          </a:prstGeom>
          <a:pattFill prst="pct60">
            <a:fgClr>
              <a:srgbClr val="536D96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1" name="Oval 15" descr="60%"/>
          <p:cNvSpPr>
            <a:spLocks noChangeAspect="1" noChangeArrowheads="1"/>
          </p:cNvSpPr>
          <p:nvPr/>
        </p:nvSpPr>
        <p:spPr bwMode="auto">
          <a:xfrm>
            <a:off x="1235075" y="4419600"/>
            <a:ext cx="1736725" cy="1736725"/>
          </a:xfrm>
          <a:prstGeom prst="ellipse">
            <a:avLst/>
          </a:prstGeom>
          <a:pattFill prst="pct60">
            <a:fgClr>
              <a:srgbClr val="536D96"/>
            </a:fgClr>
            <a:bgClr>
              <a:schemeClr val="bg1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Oval 16" descr="50%"/>
          <p:cNvSpPr>
            <a:spLocks noChangeAspect="1" noChangeArrowheads="1"/>
          </p:cNvSpPr>
          <p:nvPr/>
        </p:nvSpPr>
        <p:spPr bwMode="auto">
          <a:xfrm>
            <a:off x="3992563" y="5181600"/>
            <a:ext cx="274637" cy="274638"/>
          </a:xfrm>
          <a:prstGeom prst="ellipse">
            <a:avLst/>
          </a:prstGeom>
          <a:pattFill prst="pct50">
            <a:fgClr>
              <a:srgbClr val="536D96"/>
            </a:fgClr>
            <a:bgClr>
              <a:schemeClr val="bg1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76200" y="26670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FOV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0" y="4419600"/>
            <a:ext cx="13700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Relative </a:t>
            </a:r>
          </a:p>
          <a:p>
            <a:r>
              <a:rPr lang="en-US" sz="2400"/>
              <a:t>Size</a:t>
            </a:r>
          </a:p>
          <a:p>
            <a:r>
              <a:rPr lang="en-US" sz="2400"/>
              <a:t>8</a:t>
            </a:r>
            <a:r>
              <a:rPr lang="en-US" sz="2400" baseline="30000"/>
              <a:t>o</a:t>
            </a:r>
            <a:r>
              <a:rPr lang="en-US" sz="2400"/>
              <a:t> (FoV)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314325" y="3886200"/>
            <a:ext cx="128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3.5 deg.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2473325" y="38862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8 deg.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-57150" y="5715000"/>
            <a:ext cx="150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DC optics</a:t>
            </a:r>
            <a:endParaRPr lang="en-US" sz="2400"/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2990850" y="5715000"/>
            <a:ext cx="148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SC optics</a:t>
            </a:r>
            <a:endParaRPr lang="en-US" sz="2400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76200" y="914400"/>
            <a:ext cx="1506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Pixelation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228600" y="220980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0.28</a:t>
            </a:r>
            <a:r>
              <a:rPr lang="en-US" sz="2400" baseline="30000"/>
              <a:t>o</a:t>
            </a:r>
            <a:endParaRPr lang="en-US" sz="2400"/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1776413" y="2209800"/>
            <a:ext cx="89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0.20</a:t>
            </a:r>
            <a:r>
              <a:rPr lang="en-US" sz="2400" baseline="30000"/>
              <a:t>o</a:t>
            </a:r>
            <a:endParaRPr lang="en-US" sz="2400"/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148013" y="2209800"/>
            <a:ext cx="89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0.07</a:t>
            </a:r>
            <a:r>
              <a:rPr lang="en-US" sz="2400" baseline="30000"/>
              <a:t>o</a:t>
            </a:r>
            <a:endParaRPr lang="en-US" sz="2400"/>
          </a:p>
        </p:txBody>
      </p:sp>
      <p:sp>
        <p:nvSpPr>
          <p:cNvPr id="19484" name="Line 28"/>
          <p:cNvSpPr>
            <a:spLocks noChangeShapeType="1"/>
          </p:cNvSpPr>
          <p:nvPr/>
        </p:nvSpPr>
        <p:spPr bwMode="auto">
          <a:xfrm>
            <a:off x="1219200" y="34290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>
            <a:off x="3048000" y="53340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4860925" y="914400"/>
            <a:ext cx="4114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AGIS Element:</a:t>
            </a:r>
          </a:p>
          <a:p>
            <a:r>
              <a:rPr lang="en-US" sz="2400"/>
              <a:t>Schwarzschild-Couder optics</a:t>
            </a:r>
          </a:p>
          <a:p>
            <a:endParaRPr lang="en-US" sz="2400"/>
          </a:p>
          <a:p>
            <a:pPr>
              <a:buFontTx/>
              <a:buChar char="•"/>
            </a:pPr>
            <a:endParaRPr lang="en-US" sz="2400"/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905000"/>
            <a:ext cx="28749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876300"/>
            <a:ext cx="4572000" cy="1714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860925" y="914400"/>
            <a:ext cx="4114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AGIS Element:</a:t>
            </a:r>
          </a:p>
          <a:p>
            <a:r>
              <a:rPr lang="en-US" sz="2400"/>
              <a:t>Schwarzschild-Couder optics</a:t>
            </a:r>
          </a:p>
          <a:p>
            <a:endParaRPr lang="en-US" sz="2400"/>
          </a:p>
          <a:p>
            <a:pPr>
              <a:buFontTx/>
              <a:buChar char="•"/>
            </a:pPr>
            <a:endParaRPr lang="en-US" sz="2400"/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41148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2590800"/>
            <a:ext cx="4572000" cy="1790700"/>
          </a:xfrm>
          <a:prstGeom prst="rect">
            <a:avLst/>
          </a:prstGeom>
          <a:solidFill>
            <a:srgbClr val="C0C0C0">
              <a:alpha val="28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4381500"/>
            <a:ext cx="4572000" cy="1790700"/>
          </a:xfrm>
          <a:prstGeom prst="rect">
            <a:avLst/>
          </a:prstGeom>
          <a:solidFill>
            <a:srgbClr val="808080">
              <a:alpha val="19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6" name="Oval 10" descr="70%"/>
          <p:cNvSpPr>
            <a:spLocks noChangeArrowheads="1"/>
          </p:cNvSpPr>
          <p:nvPr/>
        </p:nvSpPr>
        <p:spPr bwMode="auto">
          <a:xfrm>
            <a:off x="685800" y="3200400"/>
            <a:ext cx="381000" cy="457200"/>
          </a:xfrm>
          <a:prstGeom prst="ellipse">
            <a:avLst/>
          </a:prstGeom>
          <a:pattFill prst="pct70">
            <a:fgClr>
              <a:srgbClr val="536D96"/>
            </a:fgClr>
            <a:bgClr>
              <a:schemeClr val="bg1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7" name="Oval 11" descr="60%"/>
          <p:cNvSpPr>
            <a:spLocks noChangeArrowheads="1"/>
          </p:cNvSpPr>
          <p:nvPr/>
        </p:nvSpPr>
        <p:spPr bwMode="auto">
          <a:xfrm>
            <a:off x="2311400" y="2768600"/>
            <a:ext cx="1041400" cy="1041400"/>
          </a:xfrm>
          <a:prstGeom prst="ellipse">
            <a:avLst/>
          </a:prstGeom>
          <a:pattFill prst="pct60">
            <a:fgClr>
              <a:srgbClr val="536D96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8" name="Oval 12" descr="60%"/>
          <p:cNvSpPr>
            <a:spLocks noChangeAspect="1" noChangeArrowheads="1"/>
          </p:cNvSpPr>
          <p:nvPr/>
        </p:nvSpPr>
        <p:spPr bwMode="auto">
          <a:xfrm>
            <a:off x="1235075" y="4419600"/>
            <a:ext cx="1736725" cy="1736725"/>
          </a:xfrm>
          <a:prstGeom prst="ellipse">
            <a:avLst/>
          </a:prstGeom>
          <a:pattFill prst="pct60">
            <a:fgClr>
              <a:srgbClr val="536D96"/>
            </a:fgClr>
            <a:bgClr>
              <a:schemeClr val="bg1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9" name="Oval 13" descr="50%"/>
          <p:cNvSpPr>
            <a:spLocks noChangeAspect="1" noChangeArrowheads="1"/>
          </p:cNvSpPr>
          <p:nvPr/>
        </p:nvSpPr>
        <p:spPr bwMode="auto">
          <a:xfrm>
            <a:off x="3992563" y="5181600"/>
            <a:ext cx="274637" cy="274638"/>
          </a:xfrm>
          <a:prstGeom prst="ellipse">
            <a:avLst/>
          </a:prstGeom>
          <a:pattFill prst="pct50">
            <a:fgClr>
              <a:srgbClr val="536D96"/>
            </a:fgClr>
            <a:bgClr>
              <a:schemeClr val="bg1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76200" y="26670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FOV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0" y="4419600"/>
            <a:ext cx="111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Actual </a:t>
            </a:r>
          </a:p>
          <a:p>
            <a:r>
              <a:rPr lang="en-US" sz="2400"/>
              <a:t>Size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314325" y="3886200"/>
            <a:ext cx="128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3.5 deg.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2473325" y="38862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8 deg.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-57150" y="5715000"/>
            <a:ext cx="150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DC optics</a:t>
            </a:r>
            <a:endParaRPr lang="en-US" sz="2400"/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2990850" y="5715000"/>
            <a:ext cx="148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SC optics</a:t>
            </a:r>
            <a:endParaRPr lang="en-US" sz="2400"/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76200" y="914400"/>
            <a:ext cx="1506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Pixelation</a:t>
            </a:r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228600" y="220980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0.28</a:t>
            </a:r>
            <a:r>
              <a:rPr lang="en-US" sz="2400" baseline="30000"/>
              <a:t>o</a:t>
            </a:r>
            <a:endParaRPr lang="en-US" sz="2400"/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1776413" y="2209800"/>
            <a:ext cx="89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0.20</a:t>
            </a:r>
            <a:r>
              <a:rPr lang="en-US" sz="2400" baseline="30000"/>
              <a:t>o</a:t>
            </a:r>
            <a:endParaRPr lang="en-US" sz="2400"/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3148013" y="2209800"/>
            <a:ext cx="89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0.07</a:t>
            </a:r>
            <a:r>
              <a:rPr lang="en-US" sz="2400" baseline="30000"/>
              <a:t>o</a:t>
            </a:r>
            <a:endParaRPr lang="en-US" sz="2400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1219200" y="34290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3048000" y="53340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22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648200"/>
            <a:ext cx="11477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24" name="Text Box 28"/>
          <p:cNvSpPr txBox="1">
            <a:spLocks noChangeArrowheads="1"/>
          </p:cNvSpPr>
          <p:nvPr/>
        </p:nvSpPr>
        <p:spPr bwMode="auto">
          <a:xfrm>
            <a:off x="2133600" y="111125"/>
            <a:ext cx="5916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AGIS Telescope Concept</a:t>
            </a:r>
            <a:endParaRPr lang="en-US" sz="2400"/>
          </a:p>
        </p:txBody>
      </p:sp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4572000" y="4953000"/>
            <a:ext cx="4572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Secondary optics, but telescope with short F/D &amp; compact high resolution, wide FOV cameras!</a:t>
            </a:r>
          </a:p>
        </p:txBody>
      </p:sp>
      <p:pic>
        <p:nvPicPr>
          <p:cNvPr id="29726" name="Picture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1905000"/>
            <a:ext cx="28749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27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4724400"/>
            <a:ext cx="6096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2133600" y="111125"/>
            <a:ext cx="3063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Array Layout</a:t>
            </a:r>
            <a:endParaRPr lang="en-US" sz="2400"/>
          </a:p>
        </p:txBody>
      </p:sp>
      <p:pic>
        <p:nvPicPr>
          <p:cNvPr id="2826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46180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2631" name="Content Placeholder 7" descr="Vic1.jpg"/>
          <p:cNvPicPr>
            <a:picLocks noChangeAspect="1"/>
          </p:cNvPicPr>
          <p:nvPr/>
        </p:nvPicPr>
        <p:blipFill>
          <a:blip r:embed="rId4"/>
          <a:srcRect l="21031" r="9897"/>
          <a:stretch>
            <a:fillRect/>
          </a:stretch>
        </p:blipFill>
        <p:spPr bwMode="auto">
          <a:xfrm>
            <a:off x="5791200" y="1219200"/>
            <a:ext cx="18176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4876800" y="3581400"/>
            <a:ext cx="41513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Grid spacing: 120 - 150m</a:t>
            </a:r>
          </a:p>
          <a:p>
            <a:r>
              <a:rPr lang="en-US" sz="2000"/>
              <a:t>Interconnected: power, trigger</a:t>
            </a:r>
          </a:p>
          <a:p>
            <a:r>
              <a:rPr lang="en-US" sz="2000"/>
              <a:t>Flat area: 1 km</a:t>
            </a:r>
            <a:r>
              <a:rPr lang="en-US" sz="2000" baseline="30000"/>
              <a:t>2</a:t>
            </a:r>
          </a:p>
          <a:p>
            <a:r>
              <a:rPr lang="en-US" sz="2000"/>
              <a:t>Elevation: 2 - 3 km</a:t>
            </a:r>
          </a:p>
          <a:p>
            <a:r>
              <a:rPr lang="en-US" sz="2000"/>
              <a:t>Power requirement: 150 kW </a:t>
            </a:r>
          </a:p>
          <a:p>
            <a:r>
              <a:rPr lang="en-US" sz="2000"/>
              <a:t>Location: equatorial - southern</a:t>
            </a:r>
          </a:p>
          <a:p>
            <a:r>
              <a:rPr lang="en-US" sz="2000"/>
              <a:t>Atmospheric conditions: clear skies</a:t>
            </a:r>
          </a:p>
          <a:p>
            <a:endParaRPr lang="en-US" sz="2000"/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4191000" y="2133600"/>
            <a:ext cx="381000" cy="3733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505200" y="1447800"/>
            <a:ext cx="1066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632" name="Line 8"/>
          <p:cNvSpPr>
            <a:spLocks noChangeShapeType="1"/>
          </p:cNvSpPr>
          <p:nvPr/>
        </p:nvSpPr>
        <p:spPr bwMode="auto">
          <a:xfrm flipV="1">
            <a:off x="3886200" y="1219200"/>
            <a:ext cx="1905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633" name="Line 9"/>
          <p:cNvSpPr>
            <a:spLocks noChangeShapeType="1"/>
          </p:cNvSpPr>
          <p:nvPr/>
        </p:nvSpPr>
        <p:spPr bwMode="auto">
          <a:xfrm>
            <a:off x="3886200" y="2362200"/>
            <a:ext cx="1905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2133600" y="111125"/>
            <a:ext cx="2498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Summary:</a:t>
            </a:r>
            <a:endParaRPr lang="en-US" sz="2400"/>
          </a:p>
        </p:txBody>
      </p:sp>
      <p:sp>
        <p:nvSpPr>
          <p:cNvPr id="319492" name="Text Box 4"/>
          <p:cNvSpPr txBox="1">
            <a:spLocks noChangeArrowheads="1"/>
          </p:cNvSpPr>
          <p:nvPr/>
        </p:nvSpPr>
        <p:spPr bwMode="auto">
          <a:xfrm>
            <a:off x="152400" y="914400"/>
            <a:ext cx="8839200" cy="656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60000"/>
              </a:lnSpc>
              <a:buFontTx/>
              <a:buChar char="•"/>
            </a:pPr>
            <a:r>
              <a:rPr lang="en-US" sz="2400" dirty="0" smtClean="0"/>
              <a:t> </a:t>
            </a:r>
            <a:r>
              <a:rPr lang="en-US" sz="2000" dirty="0" smtClean="0"/>
              <a:t>VHE astronomy: new view of Universe new probes for particle physics</a:t>
            </a:r>
            <a:r>
              <a:rPr lang="en-US" sz="2000" dirty="0" smtClean="0"/>
              <a:t>.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en-US" sz="2000" dirty="0" smtClean="0"/>
              <a:t> Techniques for HE &amp; VHE </a:t>
            </a:r>
            <a:r>
              <a:rPr lang="en-US" sz="2000" dirty="0" err="1" smtClean="0">
                <a:latin typeface="Symbol"/>
              </a:rPr>
              <a:t>g</a:t>
            </a:r>
            <a:r>
              <a:rPr lang="en-US" sz="2000" dirty="0" smtClean="0"/>
              <a:t>-ray much advanced ~ 1000 (100) sources.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en-US" sz="2000" dirty="0" smtClean="0"/>
              <a:t> Origin of cosmic particles </a:t>
            </a:r>
            <a:r>
              <a:rPr lang="en-US" sz="2000" dirty="0" smtClean="0"/>
              <a:t>well on its way to be resolved.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en-US" sz="2000" dirty="0" smtClean="0"/>
              <a:t> Search for dark matter annihilatio</a:t>
            </a:r>
            <a:r>
              <a:rPr lang="en-US" sz="2000" dirty="0" smtClean="0"/>
              <a:t>n is in full swing.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en-US" sz="2000" dirty="0" smtClean="0"/>
              <a:t> LIV tests are already done at the Planck Energy.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en-US" sz="2000" dirty="0" smtClean="0"/>
              <a:t> </a:t>
            </a:r>
            <a:r>
              <a:rPr lang="en-US" sz="2000" dirty="0" smtClean="0"/>
              <a:t>U</a:t>
            </a:r>
            <a:r>
              <a:rPr lang="en-US" sz="2000" dirty="0" smtClean="0"/>
              <a:t>niverse is more transparent to </a:t>
            </a:r>
            <a:r>
              <a:rPr lang="en-US" sz="2000" dirty="0" err="1" smtClean="0">
                <a:latin typeface="Symbol"/>
              </a:rPr>
              <a:t>g</a:t>
            </a:r>
            <a:r>
              <a:rPr lang="en-US" sz="2000" dirty="0" smtClean="0"/>
              <a:t>-rays than expected or </a:t>
            </a:r>
            <a:r>
              <a:rPr lang="en-US" sz="2000" dirty="0" err="1" smtClean="0"/>
              <a:t>blazar</a:t>
            </a:r>
            <a:r>
              <a:rPr lang="en-US" sz="2000" dirty="0" smtClean="0"/>
              <a:t> spectra of 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  distant source are unusual.</a:t>
            </a:r>
          </a:p>
          <a:p>
            <a:pPr>
              <a:lnSpc>
                <a:spcPct val="160000"/>
              </a:lnSpc>
              <a:buFont typeface="Arial"/>
              <a:buChar char="•"/>
            </a:pPr>
            <a:r>
              <a:rPr lang="en-US" sz="2000" dirty="0" smtClean="0"/>
              <a:t> Deep probes for Dark Matter origin, with </a:t>
            </a:r>
            <a:r>
              <a:rPr lang="en-US" sz="2000" dirty="0" err="1" smtClean="0"/>
              <a:t>arcminute</a:t>
            </a:r>
            <a:r>
              <a:rPr lang="en-US" sz="2000" dirty="0" smtClean="0"/>
              <a:t> imaging capabilities and 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  km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effective area with next generation telescope array.</a:t>
            </a:r>
          </a:p>
          <a:p>
            <a:pPr>
              <a:lnSpc>
                <a:spcPct val="160000"/>
              </a:lnSpc>
              <a:buFont typeface="Arial"/>
              <a:buChar char="•"/>
            </a:pPr>
            <a:r>
              <a:rPr lang="en-US" sz="2000" dirty="0" smtClean="0"/>
              <a:t> AGIS + CTA combined ~ 500 physicists/astronomers.</a:t>
            </a:r>
          </a:p>
          <a:p>
            <a:pPr>
              <a:lnSpc>
                <a:spcPct val="160000"/>
              </a:lnSpc>
            </a:pPr>
            <a:endParaRPr lang="en-US" sz="2000" dirty="0" smtClean="0"/>
          </a:p>
          <a:p>
            <a:pPr>
              <a:lnSpc>
                <a:spcPct val="160000"/>
              </a:lnSpc>
            </a:pPr>
            <a:endParaRPr lang="en-US" sz="2000" dirty="0" smtClean="0"/>
          </a:p>
          <a:p>
            <a:pPr>
              <a:lnSpc>
                <a:spcPct val="160000"/>
              </a:lnSpc>
            </a:pPr>
            <a:r>
              <a:rPr lang="en-US" sz="2000" dirty="0" smtClean="0"/>
              <a:t>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457200" y="25146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Blank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4077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Recent Indirect Searches </a:t>
            </a:r>
            <a:r>
              <a:rPr lang="en-US" sz="2800" dirty="0"/>
              <a:t>for </a:t>
            </a:r>
            <a:r>
              <a:rPr lang="en-US" sz="2800" dirty="0" smtClean="0"/>
              <a:t>DM </a:t>
            </a:r>
            <a:r>
              <a:rPr lang="en-US" sz="2800" dirty="0" smtClean="0"/>
              <a:t>at 10 – 1,000 </a:t>
            </a:r>
            <a:r>
              <a:rPr lang="en-US" sz="2800" dirty="0" err="1" smtClean="0"/>
              <a:t>G</a:t>
            </a:r>
            <a:r>
              <a:rPr lang="en-US" sz="2800" dirty="0" err="1" smtClean="0"/>
              <a:t>eV</a:t>
            </a:r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508440" y="5562600"/>
            <a:ext cx="1102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Fermi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1219200"/>
            <a:ext cx="414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Dwarf galaxies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no significant detection of any dwarf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 limits of 10</a:t>
            </a:r>
            <a:r>
              <a:rPr lang="en-US" sz="1800" baseline="30000" dirty="0" smtClean="0"/>
              <a:t>-25 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/s at 100 </a:t>
            </a:r>
            <a:r>
              <a:rPr lang="en-US" sz="1800" dirty="0" err="1" smtClean="0"/>
              <a:t>GeV</a:t>
            </a:r>
            <a:endParaRPr lang="en-US" sz="1800" dirty="0"/>
          </a:p>
        </p:txBody>
      </p:sp>
      <p:pic>
        <p:nvPicPr>
          <p:cNvPr id="10" name="Picture 9" descr="fermi-limits-dm-dwarf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008" y="1070837"/>
            <a:ext cx="4659592" cy="4644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12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Pheno</a:t>
            </a:r>
            <a:r>
              <a:rPr lang="en-US" dirty="0"/>
              <a:t> 2010            F. </a:t>
            </a:r>
            <a:r>
              <a:rPr lang="en-US" dirty="0" err="1"/>
              <a:t>Krennrich</a:t>
            </a:r>
            <a:r>
              <a:rPr lang="en-US" dirty="0"/>
              <a:t>, Iowa State University            </a:t>
            </a:r>
          </a:p>
        </p:txBody>
      </p:sp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381000" y="3505200"/>
            <a:ext cx="3886200" cy="2514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507" name="Rectangle 3"/>
          <p:cNvSpPr>
            <a:spLocks noChangeArrowheads="1"/>
          </p:cNvSpPr>
          <p:nvPr/>
        </p:nvSpPr>
        <p:spPr bwMode="auto">
          <a:xfrm>
            <a:off x="381000" y="838200"/>
            <a:ext cx="3886200" cy="2514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508" name="Text Box 4"/>
          <p:cNvSpPr txBox="1">
            <a:spLocks noChangeArrowheads="1"/>
          </p:cNvSpPr>
          <p:nvPr/>
        </p:nvSpPr>
        <p:spPr bwMode="auto">
          <a:xfrm>
            <a:off x="152400" y="111125"/>
            <a:ext cx="8004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Cosmic particle physics/astronomy</a:t>
            </a:r>
            <a:endParaRPr lang="en-US" sz="2400"/>
          </a:p>
        </p:txBody>
      </p:sp>
      <p:pic>
        <p:nvPicPr>
          <p:cNvPr id="405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0"/>
            <a:ext cx="3810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55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066800"/>
            <a:ext cx="35814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5511" name="Text Box 7"/>
          <p:cNvSpPr txBox="1">
            <a:spLocks noChangeArrowheads="1"/>
          </p:cNvSpPr>
          <p:nvPr/>
        </p:nvSpPr>
        <p:spPr bwMode="auto">
          <a:xfrm>
            <a:off x="3048000" y="1130300"/>
            <a:ext cx="963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(E &gt; 0.1 GeV)</a:t>
            </a:r>
            <a:endParaRPr lang="en-US"/>
          </a:p>
        </p:txBody>
      </p:sp>
      <p:sp>
        <p:nvSpPr>
          <p:cNvPr id="405512" name="Text Box 8"/>
          <p:cNvSpPr txBox="1">
            <a:spLocks noChangeArrowheads="1"/>
          </p:cNvSpPr>
          <p:nvPr/>
        </p:nvSpPr>
        <p:spPr bwMode="auto">
          <a:xfrm>
            <a:off x="1295400" y="3581400"/>
            <a:ext cx="2217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&gt; 100 sources (E &gt; 200 GeV)</a:t>
            </a:r>
            <a:endParaRPr lang="en-US" sz="1200"/>
          </a:p>
        </p:txBody>
      </p:sp>
      <p:sp>
        <p:nvSpPr>
          <p:cNvPr id="405513" name="Text Box 9"/>
          <p:cNvSpPr txBox="1">
            <a:spLocks noChangeArrowheads="1"/>
          </p:cNvSpPr>
          <p:nvPr/>
        </p:nvSpPr>
        <p:spPr bwMode="auto">
          <a:xfrm>
            <a:off x="7620000" y="1370013"/>
            <a:ext cx="1073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Cosmic </a:t>
            </a:r>
          </a:p>
          <a:p>
            <a:r>
              <a:rPr lang="en-US" sz="1800" b="1">
                <a:solidFill>
                  <a:srgbClr val="0000FF"/>
                </a:solidFill>
              </a:rPr>
              <a:t>Particle</a:t>
            </a:r>
          </a:p>
          <a:p>
            <a:r>
              <a:rPr lang="en-US" sz="1800" b="1">
                <a:solidFill>
                  <a:srgbClr val="0000FF"/>
                </a:solidFill>
              </a:rPr>
              <a:t>Origin</a:t>
            </a:r>
            <a:endParaRPr lang="en-US"/>
          </a:p>
        </p:txBody>
      </p:sp>
      <p:sp>
        <p:nvSpPr>
          <p:cNvPr id="405514" name="Text Box 10"/>
          <p:cNvSpPr txBox="1">
            <a:spLocks noChangeArrowheads="1"/>
          </p:cNvSpPr>
          <p:nvPr/>
        </p:nvSpPr>
        <p:spPr bwMode="auto">
          <a:xfrm>
            <a:off x="7620000" y="3124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Dark Matter</a:t>
            </a:r>
            <a:endParaRPr lang="en-US"/>
          </a:p>
        </p:txBody>
      </p:sp>
      <p:sp>
        <p:nvSpPr>
          <p:cNvPr id="405515" name="Text Box 11"/>
          <p:cNvSpPr txBox="1">
            <a:spLocks noChangeArrowheads="1"/>
          </p:cNvSpPr>
          <p:nvPr/>
        </p:nvSpPr>
        <p:spPr bwMode="auto">
          <a:xfrm>
            <a:off x="6324600" y="4724400"/>
            <a:ext cx="2743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Relic Particles </a:t>
            </a:r>
          </a:p>
          <a:p>
            <a:r>
              <a:rPr lang="en-US" sz="1800" b="1">
                <a:solidFill>
                  <a:srgbClr val="0000FF"/>
                </a:solidFill>
              </a:rPr>
              <a:t>Ext. Gal. Backg. Light</a:t>
            </a:r>
          </a:p>
          <a:p>
            <a:r>
              <a:rPr lang="en-US" sz="1800" b="1">
                <a:solidFill>
                  <a:srgbClr val="0000FF"/>
                </a:solidFill>
              </a:rPr>
              <a:t>Axion-Like Particle</a:t>
            </a:r>
          </a:p>
          <a:p>
            <a:r>
              <a:rPr lang="en-US" sz="1800" b="1">
                <a:solidFill>
                  <a:srgbClr val="0000FF"/>
                </a:solidFill>
              </a:rPr>
              <a:t>Lorentz Inv. Violation</a:t>
            </a:r>
            <a:endParaRPr lang="en-US"/>
          </a:p>
        </p:txBody>
      </p:sp>
      <p:sp>
        <p:nvSpPr>
          <p:cNvPr id="405517" name="Text Box 13"/>
          <p:cNvSpPr txBox="1">
            <a:spLocks noChangeArrowheads="1"/>
          </p:cNvSpPr>
          <p:nvPr/>
        </p:nvSpPr>
        <p:spPr bwMode="auto">
          <a:xfrm>
            <a:off x="4953000" y="990600"/>
            <a:ext cx="25908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Supernova remnants</a:t>
            </a:r>
            <a:endParaRPr lang="en-US" sz="1800"/>
          </a:p>
          <a:p>
            <a:r>
              <a:rPr lang="en-US" sz="1800" b="1"/>
              <a:t>Starburst galaxies</a:t>
            </a:r>
            <a:endParaRPr lang="en-US" sz="1800"/>
          </a:p>
          <a:p>
            <a:r>
              <a:rPr lang="en-US" sz="1800"/>
              <a:t>Dark accelerators</a:t>
            </a:r>
          </a:p>
          <a:p>
            <a:r>
              <a:rPr lang="en-US" sz="1800"/>
              <a:t>‘Milagro’ sources</a:t>
            </a:r>
          </a:p>
          <a:p>
            <a:r>
              <a:rPr lang="en-US" sz="1800"/>
              <a:t>Molecular Clouds</a:t>
            </a:r>
          </a:p>
          <a:p>
            <a:r>
              <a:rPr lang="en-US" sz="1800"/>
              <a:t>Pulsars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>
                <a:solidFill>
                  <a:schemeClr val="bg2"/>
                </a:solidFill>
              </a:rPr>
              <a:t>Galactic </a:t>
            </a:r>
            <a:r>
              <a:rPr lang="en-US" sz="1800" b="1">
                <a:solidFill>
                  <a:schemeClr val="bg2"/>
                </a:solidFill>
              </a:rPr>
              <a:t>DM</a:t>
            </a:r>
            <a:r>
              <a:rPr lang="en-US" sz="1800">
                <a:solidFill>
                  <a:schemeClr val="bg2"/>
                </a:solidFill>
              </a:rPr>
              <a:t> clumps</a:t>
            </a:r>
            <a:endParaRPr lang="en-US" sz="1800"/>
          </a:p>
          <a:p>
            <a:r>
              <a:rPr lang="en-US" sz="1800" b="1"/>
              <a:t>Galatic center</a:t>
            </a:r>
          </a:p>
          <a:p>
            <a:r>
              <a:rPr lang="en-US" sz="1800" b="1">
                <a:solidFill>
                  <a:schemeClr val="bg2"/>
                </a:solidFill>
              </a:rPr>
              <a:t>DM</a:t>
            </a:r>
            <a:r>
              <a:rPr lang="en-US" sz="1800">
                <a:solidFill>
                  <a:schemeClr val="bg2"/>
                </a:solidFill>
              </a:rPr>
              <a:t> profile in dwarf galaxies</a:t>
            </a:r>
          </a:p>
        </p:txBody>
      </p:sp>
      <p:sp>
        <p:nvSpPr>
          <p:cNvPr id="405518" name="Text Box 14"/>
          <p:cNvSpPr txBox="1">
            <a:spLocks noChangeArrowheads="1"/>
          </p:cNvSpPr>
          <p:nvPr/>
        </p:nvSpPr>
        <p:spPr bwMode="auto">
          <a:xfrm>
            <a:off x="4953000" y="4875213"/>
            <a:ext cx="32004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/>
              <a:t>GRBs </a:t>
            </a:r>
          </a:p>
          <a:p>
            <a:r>
              <a:rPr lang="en-US" sz="1800" b="1"/>
              <a:t>AGNs</a:t>
            </a:r>
            <a:endParaRPr lang="en-US" sz="1800"/>
          </a:p>
          <a:p>
            <a:r>
              <a:rPr lang="en-US" sz="1800"/>
              <a:t>  </a:t>
            </a:r>
          </a:p>
          <a:p>
            <a:r>
              <a:rPr lang="en-US" sz="1800"/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5564" y="4419600"/>
            <a:ext cx="1314036" cy="15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05508" name="Text Box 4"/>
          <p:cNvSpPr txBox="1">
            <a:spLocks noChangeArrowheads="1"/>
          </p:cNvSpPr>
          <p:nvPr/>
        </p:nvSpPr>
        <p:spPr bwMode="auto">
          <a:xfrm>
            <a:off x="152400" y="111125"/>
            <a:ext cx="80241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Cosmic particle </a:t>
            </a:r>
            <a:r>
              <a:rPr lang="en-US" dirty="0" smtClean="0"/>
              <a:t>physics processes</a:t>
            </a:r>
            <a:endParaRPr lang="en-US" sz="2400" dirty="0"/>
          </a:p>
        </p:txBody>
      </p:sp>
      <p:sp>
        <p:nvSpPr>
          <p:cNvPr id="405513" name="Text Box 9"/>
          <p:cNvSpPr txBox="1">
            <a:spLocks noChangeArrowheads="1"/>
          </p:cNvSpPr>
          <p:nvPr/>
        </p:nvSpPr>
        <p:spPr bwMode="auto">
          <a:xfrm>
            <a:off x="7620000" y="1370013"/>
            <a:ext cx="1073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Cosmic </a:t>
            </a:r>
          </a:p>
          <a:p>
            <a:r>
              <a:rPr lang="en-US" sz="1800" b="1">
                <a:solidFill>
                  <a:srgbClr val="0000FF"/>
                </a:solidFill>
              </a:rPr>
              <a:t>Particle</a:t>
            </a:r>
          </a:p>
          <a:p>
            <a:r>
              <a:rPr lang="en-US" sz="1800" b="1">
                <a:solidFill>
                  <a:srgbClr val="0000FF"/>
                </a:solidFill>
              </a:rPr>
              <a:t>Origin</a:t>
            </a:r>
            <a:endParaRPr lang="en-US"/>
          </a:p>
        </p:txBody>
      </p:sp>
      <p:sp>
        <p:nvSpPr>
          <p:cNvPr id="405514" name="Text Box 10"/>
          <p:cNvSpPr txBox="1">
            <a:spLocks noChangeArrowheads="1"/>
          </p:cNvSpPr>
          <p:nvPr/>
        </p:nvSpPr>
        <p:spPr bwMode="auto">
          <a:xfrm>
            <a:off x="7620000" y="3124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Dark Matter</a:t>
            </a:r>
            <a:endParaRPr lang="en-US"/>
          </a:p>
        </p:txBody>
      </p:sp>
      <p:sp>
        <p:nvSpPr>
          <p:cNvPr id="405515" name="Text Box 11"/>
          <p:cNvSpPr txBox="1">
            <a:spLocks noChangeArrowheads="1"/>
          </p:cNvSpPr>
          <p:nvPr/>
        </p:nvSpPr>
        <p:spPr bwMode="auto">
          <a:xfrm>
            <a:off x="6324600" y="4724400"/>
            <a:ext cx="2743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Relic Particles </a:t>
            </a:r>
          </a:p>
          <a:p>
            <a:r>
              <a:rPr lang="en-US" sz="1800" b="1">
                <a:solidFill>
                  <a:srgbClr val="0000FF"/>
                </a:solidFill>
              </a:rPr>
              <a:t>Ext. Gal. Backg. Light</a:t>
            </a:r>
          </a:p>
          <a:p>
            <a:r>
              <a:rPr lang="en-US" sz="1800" b="1">
                <a:solidFill>
                  <a:srgbClr val="0000FF"/>
                </a:solidFill>
              </a:rPr>
              <a:t>Axion-Like Particle</a:t>
            </a:r>
          </a:p>
          <a:p>
            <a:r>
              <a:rPr lang="en-US" sz="1800" b="1">
                <a:solidFill>
                  <a:srgbClr val="0000FF"/>
                </a:solidFill>
              </a:rPr>
              <a:t>Lorentz Inv. Violation</a:t>
            </a:r>
            <a:endParaRPr lang="en-US"/>
          </a:p>
        </p:txBody>
      </p:sp>
      <p:sp>
        <p:nvSpPr>
          <p:cNvPr id="405517" name="Text Box 13"/>
          <p:cNvSpPr txBox="1">
            <a:spLocks noChangeArrowheads="1"/>
          </p:cNvSpPr>
          <p:nvPr/>
        </p:nvSpPr>
        <p:spPr bwMode="auto">
          <a:xfrm>
            <a:off x="4953000" y="990600"/>
            <a:ext cx="25908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Supernova remnants</a:t>
            </a:r>
            <a:endParaRPr lang="en-US" sz="1800"/>
          </a:p>
          <a:p>
            <a:r>
              <a:rPr lang="en-US" sz="1800" b="1"/>
              <a:t>Starburst galaxies</a:t>
            </a:r>
            <a:endParaRPr lang="en-US" sz="1800"/>
          </a:p>
          <a:p>
            <a:r>
              <a:rPr lang="en-US" sz="1800"/>
              <a:t>Dark accelerators</a:t>
            </a:r>
          </a:p>
          <a:p>
            <a:r>
              <a:rPr lang="en-US" sz="1800"/>
              <a:t>‘Milagro’ sources</a:t>
            </a:r>
          </a:p>
          <a:p>
            <a:r>
              <a:rPr lang="en-US" sz="1800"/>
              <a:t>Molecular Clouds</a:t>
            </a:r>
          </a:p>
          <a:p>
            <a:r>
              <a:rPr lang="en-US" sz="1800"/>
              <a:t>Pulsars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>
                <a:solidFill>
                  <a:schemeClr val="bg2"/>
                </a:solidFill>
              </a:rPr>
              <a:t>Galactic </a:t>
            </a:r>
            <a:r>
              <a:rPr lang="en-US" sz="1800" b="1">
                <a:solidFill>
                  <a:schemeClr val="bg2"/>
                </a:solidFill>
              </a:rPr>
              <a:t>DM</a:t>
            </a:r>
            <a:r>
              <a:rPr lang="en-US" sz="1800">
                <a:solidFill>
                  <a:schemeClr val="bg2"/>
                </a:solidFill>
              </a:rPr>
              <a:t> clumps</a:t>
            </a:r>
            <a:endParaRPr lang="en-US" sz="1800"/>
          </a:p>
          <a:p>
            <a:r>
              <a:rPr lang="en-US" sz="1800" b="1"/>
              <a:t>Galatic center</a:t>
            </a:r>
          </a:p>
          <a:p>
            <a:r>
              <a:rPr lang="en-US" sz="1800" b="1">
                <a:solidFill>
                  <a:schemeClr val="bg2"/>
                </a:solidFill>
              </a:rPr>
              <a:t>DM</a:t>
            </a:r>
            <a:r>
              <a:rPr lang="en-US" sz="1800">
                <a:solidFill>
                  <a:schemeClr val="bg2"/>
                </a:solidFill>
              </a:rPr>
              <a:t> profile in dwarf galaxies</a:t>
            </a:r>
          </a:p>
        </p:txBody>
      </p:sp>
      <p:sp>
        <p:nvSpPr>
          <p:cNvPr id="405518" name="Text Box 14"/>
          <p:cNvSpPr txBox="1">
            <a:spLocks noChangeArrowheads="1"/>
          </p:cNvSpPr>
          <p:nvPr/>
        </p:nvSpPr>
        <p:spPr bwMode="auto">
          <a:xfrm>
            <a:off x="4953000" y="4875213"/>
            <a:ext cx="32004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/>
              <a:t>GRBs </a:t>
            </a:r>
          </a:p>
          <a:p>
            <a:r>
              <a:rPr lang="en-US" sz="1800" b="1"/>
              <a:t>AGNs</a:t>
            </a:r>
            <a:endParaRPr lang="en-US" sz="1800"/>
          </a:p>
          <a:p>
            <a:r>
              <a:rPr lang="en-US" sz="1800"/>
              <a:t>  </a:t>
            </a:r>
          </a:p>
          <a:p>
            <a:r>
              <a:rPr lang="en-US" sz="1800"/>
              <a:t> </a:t>
            </a: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228600" y="990600"/>
            <a:ext cx="4495800" cy="1600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28600" y="2667000"/>
            <a:ext cx="449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28600" y="4343400"/>
            <a:ext cx="4495800" cy="1676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228600" y="1066800"/>
            <a:ext cx="2057401" cy="1524000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66CCFF">
                  <a:gamma/>
                  <a:shade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 bwMode="auto">
          <a:xfrm>
            <a:off x="1202267" y="1547989"/>
            <a:ext cx="567266" cy="407811"/>
          </a:xfrm>
          <a:custGeom>
            <a:avLst/>
            <a:gdLst>
              <a:gd name="connsiteX0" fmla="*/ 16933 w 567266"/>
              <a:gd name="connsiteY0" fmla="*/ 289278 h 407811"/>
              <a:gd name="connsiteX1" fmla="*/ 59266 w 567266"/>
              <a:gd name="connsiteY1" fmla="*/ 196144 h 407811"/>
              <a:gd name="connsiteX2" fmla="*/ 135466 w 567266"/>
              <a:gd name="connsiteY2" fmla="*/ 204611 h 407811"/>
              <a:gd name="connsiteX3" fmla="*/ 220133 w 567266"/>
              <a:gd name="connsiteY3" fmla="*/ 128411 h 407811"/>
              <a:gd name="connsiteX4" fmla="*/ 16933 w 567266"/>
              <a:gd name="connsiteY4" fmla="*/ 77611 h 407811"/>
              <a:gd name="connsiteX5" fmla="*/ 321733 w 567266"/>
              <a:gd name="connsiteY5" fmla="*/ 43744 h 407811"/>
              <a:gd name="connsiteX6" fmla="*/ 118533 w 567266"/>
              <a:gd name="connsiteY6" fmla="*/ 340078 h 407811"/>
              <a:gd name="connsiteX7" fmla="*/ 347133 w 567266"/>
              <a:gd name="connsiteY7" fmla="*/ 340078 h 407811"/>
              <a:gd name="connsiteX8" fmla="*/ 406400 w 567266"/>
              <a:gd name="connsiteY8" fmla="*/ 136878 h 407811"/>
              <a:gd name="connsiteX9" fmla="*/ 558800 w 567266"/>
              <a:gd name="connsiteY9" fmla="*/ 399344 h 407811"/>
              <a:gd name="connsiteX10" fmla="*/ 558800 w 567266"/>
              <a:gd name="connsiteY10" fmla="*/ 399344 h 407811"/>
              <a:gd name="connsiteX11" fmla="*/ 558800 w 567266"/>
              <a:gd name="connsiteY11" fmla="*/ 399344 h 407811"/>
              <a:gd name="connsiteX12" fmla="*/ 567266 w 567266"/>
              <a:gd name="connsiteY12" fmla="*/ 407811 h 40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7266" h="407811">
                <a:moveTo>
                  <a:pt x="16933" y="289278"/>
                </a:moveTo>
                <a:cubicBezTo>
                  <a:pt x="28221" y="249766"/>
                  <a:pt x="39510" y="210255"/>
                  <a:pt x="59266" y="196144"/>
                </a:cubicBezTo>
                <a:cubicBezTo>
                  <a:pt x="79022" y="182033"/>
                  <a:pt x="108655" y="215900"/>
                  <a:pt x="135466" y="204611"/>
                </a:cubicBezTo>
                <a:cubicBezTo>
                  <a:pt x="162277" y="193322"/>
                  <a:pt x="239888" y="149578"/>
                  <a:pt x="220133" y="128411"/>
                </a:cubicBezTo>
                <a:cubicBezTo>
                  <a:pt x="200378" y="107244"/>
                  <a:pt x="0" y="91722"/>
                  <a:pt x="16933" y="77611"/>
                </a:cubicBezTo>
                <a:cubicBezTo>
                  <a:pt x="33866" y="63500"/>
                  <a:pt x="304800" y="0"/>
                  <a:pt x="321733" y="43744"/>
                </a:cubicBezTo>
                <a:cubicBezTo>
                  <a:pt x="338666" y="87489"/>
                  <a:pt x="114300" y="290689"/>
                  <a:pt x="118533" y="340078"/>
                </a:cubicBezTo>
                <a:cubicBezTo>
                  <a:pt x="122766" y="389467"/>
                  <a:pt x="299155" y="373945"/>
                  <a:pt x="347133" y="340078"/>
                </a:cubicBezTo>
                <a:cubicBezTo>
                  <a:pt x="395111" y="306211"/>
                  <a:pt x="371122" y="127000"/>
                  <a:pt x="406400" y="136878"/>
                </a:cubicBezTo>
                <a:cubicBezTo>
                  <a:pt x="441678" y="146756"/>
                  <a:pt x="558800" y="399344"/>
                  <a:pt x="558800" y="399344"/>
                </a:cubicBezTo>
                <a:lnTo>
                  <a:pt x="558800" y="399344"/>
                </a:lnTo>
                <a:lnTo>
                  <a:pt x="558800" y="399344"/>
                </a:lnTo>
                <a:lnTo>
                  <a:pt x="567266" y="407811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1769533" y="1960033"/>
            <a:ext cx="359834" cy="287867"/>
          </a:xfrm>
          <a:custGeom>
            <a:avLst/>
            <a:gdLst>
              <a:gd name="connsiteX0" fmla="*/ 0 w 359834"/>
              <a:gd name="connsiteY0" fmla="*/ 0 h 287867"/>
              <a:gd name="connsiteX1" fmla="*/ 359834 w 359834"/>
              <a:gd name="connsiteY1" fmla="*/ 287867 h 287867"/>
              <a:gd name="connsiteX2" fmla="*/ 359834 w 359834"/>
              <a:gd name="connsiteY2" fmla="*/ 287867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834" h="287867">
                <a:moveTo>
                  <a:pt x="0" y="0"/>
                </a:moveTo>
                <a:lnTo>
                  <a:pt x="359834" y="287867"/>
                </a:lnTo>
                <a:lnTo>
                  <a:pt x="359834" y="287867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" y="1752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2362200" y="990600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</a:t>
            </a:r>
            <a:r>
              <a:rPr lang="en-US" sz="1400" dirty="0" smtClean="0"/>
              <a:t>-target: gas </a:t>
            </a:r>
            <a:r>
              <a:rPr lang="en-US" sz="1400" dirty="0" err="1" smtClean="0">
                <a:latin typeface="Symbol"/>
              </a:rPr>
              <a:t>p</a:t>
            </a:r>
            <a:r>
              <a:rPr lang="en-US" sz="1400" dirty="0" smtClean="0"/>
              <a:t> production</a:t>
            </a:r>
          </a:p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/>
              <a:t>-</a:t>
            </a:r>
            <a:r>
              <a:rPr lang="en-US" sz="1400" dirty="0" smtClean="0"/>
              <a:t>target: optical, IR, CMB</a:t>
            </a:r>
          </a:p>
          <a:p>
            <a:r>
              <a:rPr lang="en-US" sz="1400" dirty="0" smtClean="0"/>
              <a:t>               for IC scattering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133600" y="18288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Symbol"/>
              </a:rPr>
              <a:t>g</a:t>
            </a:r>
            <a:r>
              <a:rPr lang="en-US" sz="1400" dirty="0" smtClean="0">
                <a:latin typeface="Symbol"/>
              </a:rPr>
              <a:t>, </a:t>
            </a:r>
            <a:r>
              <a:rPr lang="en-US" sz="1400" dirty="0" err="1" smtClean="0">
                <a:latin typeface="Symbol"/>
              </a:rPr>
              <a:t>n</a:t>
            </a:r>
            <a:endParaRPr lang="en-US" sz="1600" dirty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1072" y="2722458"/>
            <a:ext cx="1449728" cy="148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228600" y="4311650"/>
            <a:ext cx="22027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“Time of flight tests”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Lorentz </a:t>
            </a:r>
            <a:r>
              <a:rPr lang="en-US" sz="1800" dirty="0"/>
              <a:t>invariance</a:t>
            </a:r>
          </a:p>
          <a:p>
            <a:r>
              <a:rPr lang="en-US" sz="1800" dirty="0"/>
              <a:t>at the Planck scale.</a:t>
            </a:r>
            <a:endParaRPr lang="en-US" dirty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914400" y="5257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>
            <a:off x="914400" y="59436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18" descr="snr_ar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5283200"/>
            <a:ext cx="990600" cy="660400"/>
          </a:xfrm>
          <a:prstGeom prst="rect">
            <a:avLst/>
          </a:prstGeom>
          <a:noFill/>
        </p:spPr>
      </p:pic>
      <p:graphicFrame>
        <p:nvGraphicFramePr>
          <p:cNvPr id="35" name="Object 19"/>
          <p:cNvGraphicFramePr>
            <a:graphicFrameLocks noChangeAspect="1"/>
          </p:cNvGraphicFramePr>
          <p:nvPr/>
        </p:nvGraphicFramePr>
        <p:xfrm>
          <a:off x="1993900" y="5410200"/>
          <a:ext cx="1054100" cy="330200"/>
        </p:xfrm>
        <a:graphic>
          <a:graphicData uri="http://schemas.openxmlformats.org/presentationml/2006/ole">
            <p:oleObj spid="_x0000_s459778" name="Equation" r:id="rId7" imgW="1054100" imgH="330200" progId="Equation.3">
              <p:embed/>
            </p:oleObj>
          </a:graphicData>
        </a:graphic>
      </p:graphicFrame>
      <p:graphicFrame>
        <p:nvGraphicFramePr>
          <p:cNvPr id="36" name="Object 20"/>
          <p:cNvGraphicFramePr>
            <a:graphicFrameLocks noChangeAspect="1"/>
          </p:cNvGraphicFramePr>
          <p:nvPr/>
        </p:nvGraphicFramePr>
        <p:xfrm>
          <a:off x="393700" y="5308600"/>
          <a:ext cx="292100" cy="330200"/>
        </p:xfrm>
        <a:graphic>
          <a:graphicData uri="http://schemas.openxmlformats.org/presentationml/2006/ole">
            <p:oleObj spid="_x0000_s459779" name="Equation" r:id="rId8" imgW="292100" imgH="330200" progId="Equation.3">
              <p:embed/>
            </p:oleObj>
          </a:graphicData>
        </a:graphic>
      </p:graphicFrame>
      <p:graphicFrame>
        <p:nvGraphicFramePr>
          <p:cNvPr id="37" name="Object 21"/>
          <p:cNvGraphicFramePr>
            <a:graphicFrameLocks noChangeAspect="1"/>
          </p:cNvGraphicFramePr>
          <p:nvPr/>
        </p:nvGraphicFramePr>
        <p:xfrm>
          <a:off x="381000" y="5613400"/>
          <a:ext cx="317500" cy="330200"/>
        </p:xfrm>
        <a:graphic>
          <a:graphicData uri="http://schemas.openxmlformats.org/presentationml/2006/ole">
            <p:oleObj spid="_x0000_s459780" name="Equation" r:id="rId9" imgW="317500" imgH="330200" progId="Equation.3">
              <p:embed/>
            </p:oleObj>
          </a:graphicData>
        </a:graphic>
      </p:graphicFrame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381000" y="1295400"/>
            <a:ext cx="2057401" cy="1524000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66CCFF">
                  <a:gamma/>
                  <a:shade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685800" y="3867912"/>
            <a:ext cx="762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389888" y="3739896"/>
            <a:ext cx="381000" cy="381000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914400" y="111125"/>
            <a:ext cx="73979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Current Generation Instruments</a:t>
            </a:r>
            <a:endParaRPr lang="en-US" sz="2400" dirty="0"/>
          </a:p>
        </p:txBody>
      </p:sp>
      <p:pic>
        <p:nvPicPr>
          <p:cNvPr id="5" name="Picture 2" descr="HESS_from_air_1"/>
          <p:cNvPicPr>
            <a:picLocks noChangeAspect="1" noChangeArrowheads="1"/>
          </p:cNvPicPr>
          <p:nvPr/>
        </p:nvPicPr>
        <p:blipFill>
          <a:blip r:embed="rId3"/>
          <a:srcRect r="2222"/>
          <a:stretch>
            <a:fillRect/>
          </a:stretch>
        </p:blipFill>
        <p:spPr bwMode="auto">
          <a:xfrm>
            <a:off x="4953000" y="3191669"/>
            <a:ext cx="4191000" cy="29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new_baseca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143000"/>
            <a:ext cx="6172201" cy="2053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 t="5833"/>
          <a:stretch>
            <a:fillRect/>
          </a:stretch>
        </p:blipFill>
        <p:spPr bwMode="auto">
          <a:xfrm>
            <a:off x="5866726" y="1143000"/>
            <a:ext cx="327727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2400" y="3352800"/>
            <a:ext cx="4053964" cy="5093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 smtClean="0"/>
              <a:t>HESS, VERITAS</a:t>
            </a:r>
            <a:r>
              <a:rPr lang="en-US" sz="2000" dirty="0" smtClean="0"/>
              <a:t>: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Sensitivity ~ 1% Crab in 20 – 30 </a:t>
            </a:r>
            <a:r>
              <a:rPr lang="en-US" sz="2000" dirty="0" err="1" smtClean="0"/>
              <a:t>h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err="1" smtClean="0"/>
              <a:t>E</a:t>
            </a:r>
            <a:r>
              <a:rPr lang="en-US" sz="2000" baseline="-25000" dirty="0" err="1" smtClean="0"/>
              <a:t>range</a:t>
            </a:r>
            <a:r>
              <a:rPr lang="en-US" sz="2000" dirty="0" smtClean="0"/>
              <a:t> ~ 100 </a:t>
            </a:r>
            <a:r>
              <a:rPr lang="en-US" sz="2000" dirty="0" err="1" smtClean="0"/>
              <a:t>GeV</a:t>
            </a:r>
            <a:r>
              <a:rPr lang="en-US" sz="2000" dirty="0" smtClean="0"/>
              <a:t> – 100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err="1" smtClean="0"/>
              <a:t>A</a:t>
            </a:r>
            <a:r>
              <a:rPr lang="en-US" sz="2000" baseline="-25000" dirty="0" err="1" smtClean="0"/>
              <a:t>eff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~ 100,000 m</a:t>
            </a:r>
            <a:r>
              <a:rPr lang="en-US" sz="2000" baseline="30000" dirty="0" smtClean="0"/>
              <a:t>2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Angular resolution ~ 0.1</a:t>
            </a:r>
            <a:r>
              <a:rPr lang="en-US" sz="2000" baseline="30000" dirty="0" smtClean="0"/>
              <a:t>o</a:t>
            </a:r>
          </a:p>
          <a:p>
            <a:r>
              <a:rPr lang="en-US" sz="2000" b="1" u="sng" dirty="0" smtClean="0"/>
              <a:t>MAGIC-II</a:t>
            </a:r>
            <a:r>
              <a:rPr lang="en-US" sz="2000" dirty="0" smtClean="0"/>
              <a:t>:</a:t>
            </a:r>
          </a:p>
          <a:p>
            <a:r>
              <a:rPr lang="en-US" sz="2000" dirty="0" err="1" smtClean="0"/>
              <a:t>E</a:t>
            </a:r>
            <a:r>
              <a:rPr lang="en-US" sz="2000" baseline="-25000" dirty="0" err="1" smtClean="0"/>
              <a:t>thres</a:t>
            </a:r>
            <a:r>
              <a:rPr lang="en-US" sz="2000" dirty="0" smtClean="0"/>
              <a:t> ~ 25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12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Pheno 2010            F. Krennrich, Iowa State University            </a:t>
            </a:r>
          </a:p>
        </p:txBody>
      </p:sp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2133600" y="111125"/>
            <a:ext cx="3815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IACT Technique </a:t>
            </a:r>
          </a:p>
          <a:p>
            <a:endParaRPr lang="en-US" sz="24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533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21300" y="1143000"/>
            <a:ext cx="2743200" cy="3124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93900" y="3641725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1968</a:t>
            </a:r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24200" y="5867400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Whipple: Weekes et al. 1989, ApJ, 342, 379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rcRect r="30376"/>
          <a:stretch>
            <a:fillRect/>
          </a:stretch>
        </p:blipFill>
        <p:spPr bwMode="auto">
          <a:xfrm>
            <a:off x="228600" y="1066800"/>
            <a:ext cx="3328988" cy="426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 noChangeAspect="1" noChangeArrowheads="1"/>
          </p:cNvSpPr>
          <p:nvPr/>
        </p:nvSpPr>
        <p:spPr bwMode="auto">
          <a:xfrm>
            <a:off x="5702300" y="1447800"/>
            <a:ext cx="2098675" cy="21288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extile" charset="0"/>
            </a:endParaRPr>
          </a:p>
        </p:txBody>
      </p:sp>
      <p:pic>
        <p:nvPicPr>
          <p:cNvPr id="12" name="Picture 12" descr="ev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1363" y="1524000"/>
            <a:ext cx="1862137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3"/>
          <p:cNvSpPr>
            <a:spLocks noChangeAspect="1" noChangeArrowheads="1"/>
          </p:cNvSpPr>
          <p:nvPr/>
        </p:nvSpPr>
        <p:spPr bwMode="auto">
          <a:xfrm>
            <a:off x="5702300" y="1400175"/>
            <a:ext cx="2054225" cy="2128838"/>
          </a:xfrm>
          <a:custGeom>
            <a:avLst/>
            <a:gdLst>
              <a:gd name="T0" fmla="*/ 936 w 21600"/>
              <a:gd name="T1" fmla="*/ 0 h 21600"/>
              <a:gd name="T2" fmla="*/ 274 w 21600"/>
              <a:gd name="T3" fmla="*/ 280 h 21600"/>
              <a:gd name="T4" fmla="*/ 0 w 21600"/>
              <a:gd name="T5" fmla="*/ 956 h 21600"/>
              <a:gd name="T6" fmla="*/ 274 w 21600"/>
              <a:gd name="T7" fmla="*/ 1632 h 21600"/>
              <a:gd name="T8" fmla="*/ 936 w 21600"/>
              <a:gd name="T9" fmla="*/ 1912 h 21600"/>
              <a:gd name="T10" fmla="*/ 1598 w 21600"/>
              <a:gd name="T11" fmla="*/ 1632 h 21600"/>
              <a:gd name="T12" fmla="*/ 1872 w 21600"/>
              <a:gd name="T13" fmla="*/ 956 h 21600"/>
              <a:gd name="T14" fmla="*/ 1598 w 21600"/>
              <a:gd name="T15" fmla="*/ 2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2 w 21600"/>
              <a:gd name="T25" fmla="*/ 3163 h 21600"/>
              <a:gd name="T26" fmla="*/ 18438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492" y="10800"/>
                </a:moveTo>
                <a:cubicBezTo>
                  <a:pt x="2492" y="15388"/>
                  <a:pt x="6212" y="19108"/>
                  <a:pt x="10800" y="19108"/>
                </a:cubicBezTo>
                <a:cubicBezTo>
                  <a:pt x="15388" y="19108"/>
                  <a:pt x="19108" y="15388"/>
                  <a:pt x="19108" y="10800"/>
                </a:cubicBezTo>
                <a:cubicBezTo>
                  <a:pt x="19108" y="6212"/>
                  <a:pt x="15388" y="2492"/>
                  <a:pt x="10800" y="2492"/>
                </a:cubicBezTo>
                <a:cubicBezTo>
                  <a:pt x="6212" y="2492"/>
                  <a:pt x="2492" y="6212"/>
                  <a:pt x="2492" y="1080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extile" charset="0"/>
            </a:endParaRPr>
          </a:p>
        </p:txBody>
      </p:sp>
      <p:sp>
        <p:nvSpPr>
          <p:cNvPr id="14" name="Freeform 14"/>
          <p:cNvSpPr>
            <a:spLocks noChangeAspect="1"/>
          </p:cNvSpPr>
          <p:nvPr/>
        </p:nvSpPr>
        <p:spPr bwMode="auto">
          <a:xfrm>
            <a:off x="5538788" y="1438275"/>
            <a:ext cx="773112" cy="695325"/>
          </a:xfrm>
          <a:custGeom>
            <a:avLst/>
            <a:gdLst>
              <a:gd name="T0" fmla="*/ 0 w 704"/>
              <a:gd name="T1" fmla="*/ 0 h 624"/>
              <a:gd name="T2" fmla="*/ 704 w 704"/>
              <a:gd name="T3" fmla="*/ 8 h 624"/>
              <a:gd name="T4" fmla="*/ 192 w 704"/>
              <a:gd name="T5" fmla="*/ 624 h 624"/>
              <a:gd name="T6" fmla="*/ 40 w 704"/>
              <a:gd name="T7" fmla="*/ 576 h 624"/>
              <a:gd name="T8" fmla="*/ 0 w 704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4"/>
              <a:gd name="T16" fmla="*/ 0 h 624"/>
              <a:gd name="T17" fmla="*/ 704 w 70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4" h="624">
                <a:moveTo>
                  <a:pt x="0" y="0"/>
                </a:moveTo>
                <a:lnTo>
                  <a:pt x="704" y="8"/>
                </a:lnTo>
                <a:lnTo>
                  <a:pt x="192" y="624"/>
                </a:lnTo>
                <a:lnTo>
                  <a:pt x="40" y="57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extile" charset="0"/>
            </a:endParaRPr>
          </a:p>
        </p:txBody>
      </p:sp>
      <p:sp>
        <p:nvSpPr>
          <p:cNvPr id="15" name="Freeform 15"/>
          <p:cNvSpPr>
            <a:spLocks noChangeAspect="1"/>
          </p:cNvSpPr>
          <p:nvPr/>
        </p:nvSpPr>
        <p:spPr bwMode="auto">
          <a:xfrm flipH="1">
            <a:off x="7073900" y="1438275"/>
            <a:ext cx="773113" cy="695325"/>
          </a:xfrm>
          <a:custGeom>
            <a:avLst/>
            <a:gdLst>
              <a:gd name="T0" fmla="*/ 0 w 704"/>
              <a:gd name="T1" fmla="*/ 0 h 624"/>
              <a:gd name="T2" fmla="*/ 704 w 704"/>
              <a:gd name="T3" fmla="*/ 8 h 624"/>
              <a:gd name="T4" fmla="*/ 192 w 704"/>
              <a:gd name="T5" fmla="*/ 624 h 624"/>
              <a:gd name="T6" fmla="*/ 40 w 704"/>
              <a:gd name="T7" fmla="*/ 576 h 624"/>
              <a:gd name="T8" fmla="*/ 0 w 704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4"/>
              <a:gd name="T16" fmla="*/ 0 h 624"/>
              <a:gd name="T17" fmla="*/ 704 w 70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4" h="624">
                <a:moveTo>
                  <a:pt x="0" y="0"/>
                </a:moveTo>
                <a:lnTo>
                  <a:pt x="704" y="8"/>
                </a:lnTo>
                <a:lnTo>
                  <a:pt x="192" y="624"/>
                </a:lnTo>
                <a:lnTo>
                  <a:pt x="40" y="57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extile" charset="0"/>
            </a:endParaRPr>
          </a:p>
        </p:txBody>
      </p:sp>
      <p:sp>
        <p:nvSpPr>
          <p:cNvPr id="16" name="Freeform 16"/>
          <p:cNvSpPr>
            <a:spLocks noChangeAspect="1"/>
          </p:cNvSpPr>
          <p:nvPr/>
        </p:nvSpPr>
        <p:spPr bwMode="auto">
          <a:xfrm flipV="1">
            <a:off x="5614988" y="2819400"/>
            <a:ext cx="773112" cy="693738"/>
          </a:xfrm>
          <a:custGeom>
            <a:avLst/>
            <a:gdLst>
              <a:gd name="T0" fmla="*/ 0 w 704"/>
              <a:gd name="T1" fmla="*/ 0 h 624"/>
              <a:gd name="T2" fmla="*/ 704 w 704"/>
              <a:gd name="T3" fmla="*/ 8 h 624"/>
              <a:gd name="T4" fmla="*/ 192 w 704"/>
              <a:gd name="T5" fmla="*/ 624 h 624"/>
              <a:gd name="T6" fmla="*/ 40 w 704"/>
              <a:gd name="T7" fmla="*/ 576 h 624"/>
              <a:gd name="T8" fmla="*/ 0 w 704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4"/>
              <a:gd name="T16" fmla="*/ 0 h 624"/>
              <a:gd name="T17" fmla="*/ 704 w 70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4" h="624">
                <a:moveTo>
                  <a:pt x="0" y="0"/>
                </a:moveTo>
                <a:lnTo>
                  <a:pt x="704" y="8"/>
                </a:lnTo>
                <a:lnTo>
                  <a:pt x="192" y="624"/>
                </a:lnTo>
                <a:lnTo>
                  <a:pt x="40" y="57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rot="10800000">
            <a:prstTxWarp prst="textNoShape">
              <a:avLst/>
            </a:prstTxWarp>
          </a:bodyPr>
          <a:lstStyle/>
          <a:p>
            <a:endParaRPr lang="en-US" sz="1800">
              <a:latin typeface="Textile" charset="0"/>
            </a:endParaRPr>
          </a:p>
        </p:txBody>
      </p:sp>
      <p:sp>
        <p:nvSpPr>
          <p:cNvPr id="17" name="Freeform 17"/>
          <p:cNvSpPr>
            <a:spLocks noChangeAspect="1"/>
          </p:cNvSpPr>
          <p:nvPr/>
        </p:nvSpPr>
        <p:spPr bwMode="auto">
          <a:xfrm flipH="1" flipV="1">
            <a:off x="7073900" y="2819400"/>
            <a:ext cx="773113" cy="693738"/>
          </a:xfrm>
          <a:custGeom>
            <a:avLst/>
            <a:gdLst>
              <a:gd name="T0" fmla="*/ 0 w 704"/>
              <a:gd name="T1" fmla="*/ 0 h 624"/>
              <a:gd name="T2" fmla="*/ 704 w 704"/>
              <a:gd name="T3" fmla="*/ 8 h 624"/>
              <a:gd name="T4" fmla="*/ 192 w 704"/>
              <a:gd name="T5" fmla="*/ 624 h 624"/>
              <a:gd name="T6" fmla="*/ 40 w 704"/>
              <a:gd name="T7" fmla="*/ 576 h 624"/>
              <a:gd name="T8" fmla="*/ 0 w 704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4"/>
              <a:gd name="T16" fmla="*/ 0 h 624"/>
              <a:gd name="T17" fmla="*/ 704 w 70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4" h="624">
                <a:moveTo>
                  <a:pt x="0" y="0"/>
                </a:moveTo>
                <a:lnTo>
                  <a:pt x="704" y="8"/>
                </a:lnTo>
                <a:lnTo>
                  <a:pt x="192" y="624"/>
                </a:lnTo>
                <a:lnTo>
                  <a:pt x="40" y="57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rot="10800000">
            <a:prstTxWarp prst="textNoShape">
              <a:avLst/>
            </a:prstTxWarp>
          </a:bodyPr>
          <a:lstStyle/>
          <a:p>
            <a:endParaRPr lang="en-US" sz="1800">
              <a:latin typeface="Textile" charset="0"/>
            </a:endParaRPr>
          </a:p>
        </p:txBody>
      </p:sp>
      <p:sp>
        <p:nvSpPr>
          <p:cNvPr id="18" name="Oval 18"/>
          <p:cNvSpPr>
            <a:spLocks noChangeAspect="1" noChangeArrowheads="1"/>
          </p:cNvSpPr>
          <p:nvPr/>
        </p:nvSpPr>
        <p:spPr bwMode="auto">
          <a:xfrm>
            <a:off x="5930900" y="1646238"/>
            <a:ext cx="1608138" cy="1630362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extile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235700" y="2362200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2286000" y="1752600"/>
            <a:ext cx="4038600" cy="2514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2362200" y="3276600"/>
            <a:ext cx="4495800" cy="990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2133600" y="111125"/>
            <a:ext cx="3815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IACT Technique </a:t>
            </a:r>
          </a:p>
          <a:p>
            <a:endParaRPr lang="en-US" sz="2400" dirty="0"/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0" y="838200"/>
            <a:ext cx="9144000" cy="533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993900" y="3641725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1968</a:t>
            </a:r>
            <a:endParaRPr lang="en-US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3124200" y="5867400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Whipple: Weekes et al. 1989, ApJ, 342, 379</a:t>
            </a:r>
          </a:p>
        </p:txBody>
      </p:sp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3"/>
          <a:srcRect r="30376"/>
          <a:stretch>
            <a:fillRect/>
          </a:stretch>
        </p:blipFill>
        <p:spPr bwMode="auto">
          <a:xfrm>
            <a:off x="228600" y="1066800"/>
            <a:ext cx="3328988" cy="426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grpSp>
        <p:nvGrpSpPr>
          <p:cNvPr id="26" name="Group 33"/>
          <p:cNvGrpSpPr>
            <a:grpSpLocks noChangeAspect="1"/>
          </p:cNvGrpSpPr>
          <p:nvPr/>
        </p:nvGrpSpPr>
        <p:grpSpPr bwMode="auto">
          <a:xfrm rot="14028040">
            <a:off x="5028407" y="1175543"/>
            <a:ext cx="1727200" cy="1966913"/>
            <a:chOff x="3352" y="720"/>
            <a:chExt cx="1728" cy="1968"/>
          </a:xfrm>
        </p:grpSpPr>
        <p:sp>
          <p:nvSpPr>
            <p:cNvPr id="27" name="Rectangle 31"/>
            <p:cNvSpPr>
              <a:spLocks noChangeAspect="1" noChangeArrowheads="1"/>
            </p:cNvSpPr>
            <p:nvPr/>
          </p:nvSpPr>
          <p:spPr bwMode="auto">
            <a:xfrm>
              <a:off x="3352" y="720"/>
              <a:ext cx="1728" cy="19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11"/>
            <p:cNvSpPr>
              <a:spLocks noChangeAspect="1" noChangeArrowheads="1"/>
            </p:cNvSpPr>
            <p:nvPr/>
          </p:nvSpPr>
          <p:spPr bwMode="auto">
            <a:xfrm>
              <a:off x="3592" y="912"/>
              <a:ext cx="1322" cy="134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pic>
          <p:nvPicPr>
            <p:cNvPr id="29" name="Picture 12" descr="even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7" y="960"/>
              <a:ext cx="1173" cy="1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AutoShape 13"/>
            <p:cNvSpPr>
              <a:spLocks noChangeAspect="1" noChangeArrowheads="1"/>
            </p:cNvSpPr>
            <p:nvPr/>
          </p:nvSpPr>
          <p:spPr bwMode="auto">
            <a:xfrm>
              <a:off x="3592" y="882"/>
              <a:ext cx="1294" cy="1341"/>
            </a:xfrm>
            <a:custGeom>
              <a:avLst/>
              <a:gdLst>
                <a:gd name="T0" fmla="*/ 936 w 21600"/>
                <a:gd name="T1" fmla="*/ 0 h 21600"/>
                <a:gd name="T2" fmla="*/ 274 w 21600"/>
                <a:gd name="T3" fmla="*/ 280 h 21600"/>
                <a:gd name="T4" fmla="*/ 0 w 21600"/>
                <a:gd name="T5" fmla="*/ 956 h 21600"/>
                <a:gd name="T6" fmla="*/ 274 w 21600"/>
                <a:gd name="T7" fmla="*/ 1632 h 21600"/>
                <a:gd name="T8" fmla="*/ 936 w 21600"/>
                <a:gd name="T9" fmla="*/ 1912 h 21600"/>
                <a:gd name="T10" fmla="*/ 1598 w 21600"/>
                <a:gd name="T11" fmla="*/ 1632 h 21600"/>
                <a:gd name="T12" fmla="*/ 1872 w 21600"/>
                <a:gd name="T13" fmla="*/ 956 h 21600"/>
                <a:gd name="T14" fmla="*/ 1598 w 21600"/>
                <a:gd name="T15" fmla="*/ 2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3 h 21600"/>
                <a:gd name="T26" fmla="*/ 18438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92" y="10800"/>
                  </a:moveTo>
                  <a:cubicBezTo>
                    <a:pt x="2492" y="15388"/>
                    <a:pt x="6212" y="19108"/>
                    <a:pt x="10800" y="19108"/>
                  </a:cubicBezTo>
                  <a:cubicBezTo>
                    <a:pt x="15388" y="19108"/>
                    <a:pt x="19108" y="15388"/>
                    <a:pt x="19108" y="10800"/>
                  </a:cubicBezTo>
                  <a:cubicBezTo>
                    <a:pt x="19108" y="6212"/>
                    <a:pt x="15388" y="2492"/>
                    <a:pt x="10800" y="2492"/>
                  </a:cubicBezTo>
                  <a:cubicBezTo>
                    <a:pt x="6212" y="2492"/>
                    <a:pt x="2492" y="6212"/>
                    <a:pt x="2492" y="1080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31" name="Freeform 14"/>
            <p:cNvSpPr>
              <a:spLocks noChangeAspect="1"/>
            </p:cNvSpPr>
            <p:nvPr/>
          </p:nvSpPr>
          <p:spPr bwMode="auto">
            <a:xfrm>
              <a:off x="3489" y="906"/>
              <a:ext cx="487" cy="438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eaVert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32" name="Freeform 15"/>
            <p:cNvSpPr>
              <a:spLocks noChangeAspect="1"/>
            </p:cNvSpPr>
            <p:nvPr/>
          </p:nvSpPr>
          <p:spPr bwMode="auto">
            <a:xfrm flipH="1">
              <a:off x="4456" y="906"/>
              <a:ext cx="487" cy="438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eaVert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33" name="Freeform 16"/>
            <p:cNvSpPr>
              <a:spLocks noChangeAspect="1"/>
            </p:cNvSpPr>
            <p:nvPr/>
          </p:nvSpPr>
          <p:spPr bwMode="auto">
            <a:xfrm flipV="1">
              <a:off x="3537" y="1776"/>
              <a:ext cx="487" cy="437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34" name="Freeform 17"/>
            <p:cNvSpPr>
              <a:spLocks noChangeAspect="1"/>
            </p:cNvSpPr>
            <p:nvPr/>
          </p:nvSpPr>
          <p:spPr bwMode="auto">
            <a:xfrm flipH="1" flipV="1">
              <a:off x="4456" y="1776"/>
              <a:ext cx="487" cy="437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35" name="Oval 18"/>
            <p:cNvSpPr>
              <a:spLocks noChangeAspect="1" noChangeArrowheads="1"/>
            </p:cNvSpPr>
            <p:nvPr/>
          </p:nvSpPr>
          <p:spPr bwMode="auto">
            <a:xfrm>
              <a:off x="3736" y="1037"/>
              <a:ext cx="1013" cy="10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36" name="Line 27"/>
            <p:cNvSpPr>
              <a:spLocks noChangeAspect="1" noChangeShapeType="1"/>
            </p:cNvSpPr>
            <p:nvPr/>
          </p:nvSpPr>
          <p:spPr bwMode="auto">
            <a:xfrm flipH="1">
              <a:off x="3928" y="1488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45"/>
          <p:cNvGrpSpPr>
            <a:grpSpLocks noChangeAspect="1"/>
          </p:cNvGrpSpPr>
          <p:nvPr/>
        </p:nvGrpSpPr>
        <p:grpSpPr bwMode="auto">
          <a:xfrm rot="-1872646">
            <a:off x="7035800" y="1309688"/>
            <a:ext cx="1727200" cy="1966912"/>
            <a:chOff x="3352" y="720"/>
            <a:chExt cx="1728" cy="1968"/>
          </a:xfrm>
        </p:grpSpPr>
        <p:sp>
          <p:nvSpPr>
            <p:cNvPr id="38" name="Rectangle 46"/>
            <p:cNvSpPr>
              <a:spLocks noChangeAspect="1" noChangeArrowheads="1"/>
            </p:cNvSpPr>
            <p:nvPr/>
          </p:nvSpPr>
          <p:spPr bwMode="auto">
            <a:xfrm>
              <a:off x="3352" y="720"/>
              <a:ext cx="1728" cy="19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1"/>
            <p:cNvSpPr>
              <a:spLocks noChangeAspect="1" noChangeArrowheads="1"/>
            </p:cNvSpPr>
            <p:nvPr/>
          </p:nvSpPr>
          <p:spPr bwMode="auto">
            <a:xfrm>
              <a:off x="3592" y="912"/>
              <a:ext cx="1322" cy="134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pic>
          <p:nvPicPr>
            <p:cNvPr id="40" name="Picture 12" descr="even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7" y="960"/>
              <a:ext cx="1173" cy="1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AutoShape 13"/>
            <p:cNvSpPr>
              <a:spLocks noChangeAspect="1" noChangeArrowheads="1"/>
            </p:cNvSpPr>
            <p:nvPr/>
          </p:nvSpPr>
          <p:spPr bwMode="auto">
            <a:xfrm>
              <a:off x="3592" y="882"/>
              <a:ext cx="1294" cy="1341"/>
            </a:xfrm>
            <a:custGeom>
              <a:avLst/>
              <a:gdLst>
                <a:gd name="T0" fmla="*/ 936 w 21600"/>
                <a:gd name="T1" fmla="*/ 0 h 21600"/>
                <a:gd name="T2" fmla="*/ 274 w 21600"/>
                <a:gd name="T3" fmla="*/ 280 h 21600"/>
                <a:gd name="T4" fmla="*/ 0 w 21600"/>
                <a:gd name="T5" fmla="*/ 956 h 21600"/>
                <a:gd name="T6" fmla="*/ 274 w 21600"/>
                <a:gd name="T7" fmla="*/ 1632 h 21600"/>
                <a:gd name="T8" fmla="*/ 936 w 21600"/>
                <a:gd name="T9" fmla="*/ 1912 h 21600"/>
                <a:gd name="T10" fmla="*/ 1598 w 21600"/>
                <a:gd name="T11" fmla="*/ 1632 h 21600"/>
                <a:gd name="T12" fmla="*/ 1872 w 21600"/>
                <a:gd name="T13" fmla="*/ 956 h 21600"/>
                <a:gd name="T14" fmla="*/ 1598 w 21600"/>
                <a:gd name="T15" fmla="*/ 2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3 h 21600"/>
                <a:gd name="T26" fmla="*/ 18438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92" y="10800"/>
                  </a:moveTo>
                  <a:cubicBezTo>
                    <a:pt x="2492" y="15388"/>
                    <a:pt x="6212" y="19108"/>
                    <a:pt x="10800" y="19108"/>
                  </a:cubicBezTo>
                  <a:cubicBezTo>
                    <a:pt x="15388" y="19108"/>
                    <a:pt x="19108" y="15388"/>
                    <a:pt x="19108" y="10800"/>
                  </a:cubicBezTo>
                  <a:cubicBezTo>
                    <a:pt x="19108" y="6212"/>
                    <a:pt x="15388" y="2492"/>
                    <a:pt x="10800" y="2492"/>
                  </a:cubicBezTo>
                  <a:cubicBezTo>
                    <a:pt x="6212" y="2492"/>
                    <a:pt x="2492" y="6212"/>
                    <a:pt x="2492" y="1080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42" name="Freeform 14"/>
            <p:cNvSpPr>
              <a:spLocks noChangeAspect="1"/>
            </p:cNvSpPr>
            <p:nvPr/>
          </p:nvSpPr>
          <p:spPr bwMode="auto">
            <a:xfrm>
              <a:off x="3489" y="906"/>
              <a:ext cx="487" cy="438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43" name="Freeform 15"/>
            <p:cNvSpPr>
              <a:spLocks noChangeAspect="1"/>
            </p:cNvSpPr>
            <p:nvPr/>
          </p:nvSpPr>
          <p:spPr bwMode="auto">
            <a:xfrm flipH="1">
              <a:off x="4456" y="906"/>
              <a:ext cx="487" cy="438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44" name="Freeform 16"/>
            <p:cNvSpPr>
              <a:spLocks noChangeAspect="1"/>
            </p:cNvSpPr>
            <p:nvPr/>
          </p:nvSpPr>
          <p:spPr bwMode="auto">
            <a:xfrm flipV="1">
              <a:off x="3537" y="1776"/>
              <a:ext cx="487" cy="437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45" name="Freeform 17"/>
            <p:cNvSpPr>
              <a:spLocks noChangeAspect="1"/>
            </p:cNvSpPr>
            <p:nvPr/>
          </p:nvSpPr>
          <p:spPr bwMode="auto">
            <a:xfrm flipH="1" flipV="1">
              <a:off x="4456" y="1776"/>
              <a:ext cx="487" cy="437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46" name="Oval 18"/>
            <p:cNvSpPr>
              <a:spLocks noChangeAspect="1" noChangeArrowheads="1"/>
            </p:cNvSpPr>
            <p:nvPr/>
          </p:nvSpPr>
          <p:spPr bwMode="auto">
            <a:xfrm>
              <a:off x="3736" y="1037"/>
              <a:ext cx="1013" cy="10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47" name="Line 55"/>
            <p:cNvSpPr>
              <a:spLocks noChangeAspect="1" noChangeShapeType="1"/>
            </p:cNvSpPr>
            <p:nvPr/>
          </p:nvSpPr>
          <p:spPr bwMode="auto">
            <a:xfrm flipH="1">
              <a:off x="3928" y="1488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56"/>
          <p:cNvGrpSpPr>
            <a:grpSpLocks noChangeAspect="1"/>
          </p:cNvGrpSpPr>
          <p:nvPr/>
        </p:nvGrpSpPr>
        <p:grpSpPr bwMode="auto">
          <a:xfrm rot="3257039">
            <a:off x="7144544" y="3334544"/>
            <a:ext cx="1727200" cy="1966912"/>
            <a:chOff x="3352" y="720"/>
            <a:chExt cx="1728" cy="1968"/>
          </a:xfrm>
        </p:grpSpPr>
        <p:sp>
          <p:nvSpPr>
            <p:cNvPr id="49" name="Rectangle 57"/>
            <p:cNvSpPr>
              <a:spLocks noChangeAspect="1" noChangeArrowheads="1"/>
            </p:cNvSpPr>
            <p:nvPr/>
          </p:nvSpPr>
          <p:spPr bwMode="auto">
            <a:xfrm>
              <a:off x="3352" y="720"/>
              <a:ext cx="1728" cy="19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1"/>
            <p:cNvSpPr>
              <a:spLocks noChangeAspect="1" noChangeArrowheads="1"/>
            </p:cNvSpPr>
            <p:nvPr/>
          </p:nvSpPr>
          <p:spPr bwMode="auto">
            <a:xfrm>
              <a:off x="3592" y="912"/>
              <a:ext cx="1322" cy="134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pic>
          <p:nvPicPr>
            <p:cNvPr id="51" name="Picture 12" descr="even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7" y="960"/>
              <a:ext cx="1173" cy="1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AutoShape 13"/>
            <p:cNvSpPr>
              <a:spLocks noChangeAspect="1" noChangeArrowheads="1"/>
            </p:cNvSpPr>
            <p:nvPr/>
          </p:nvSpPr>
          <p:spPr bwMode="auto">
            <a:xfrm>
              <a:off x="3592" y="882"/>
              <a:ext cx="1294" cy="1341"/>
            </a:xfrm>
            <a:custGeom>
              <a:avLst/>
              <a:gdLst>
                <a:gd name="T0" fmla="*/ 936 w 21600"/>
                <a:gd name="T1" fmla="*/ 0 h 21600"/>
                <a:gd name="T2" fmla="*/ 274 w 21600"/>
                <a:gd name="T3" fmla="*/ 280 h 21600"/>
                <a:gd name="T4" fmla="*/ 0 w 21600"/>
                <a:gd name="T5" fmla="*/ 956 h 21600"/>
                <a:gd name="T6" fmla="*/ 274 w 21600"/>
                <a:gd name="T7" fmla="*/ 1632 h 21600"/>
                <a:gd name="T8" fmla="*/ 936 w 21600"/>
                <a:gd name="T9" fmla="*/ 1912 h 21600"/>
                <a:gd name="T10" fmla="*/ 1598 w 21600"/>
                <a:gd name="T11" fmla="*/ 1632 h 21600"/>
                <a:gd name="T12" fmla="*/ 1872 w 21600"/>
                <a:gd name="T13" fmla="*/ 956 h 21600"/>
                <a:gd name="T14" fmla="*/ 1598 w 21600"/>
                <a:gd name="T15" fmla="*/ 2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3 h 21600"/>
                <a:gd name="T26" fmla="*/ 18438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92" y="10800"/>
                  </a:moveTo>
                  <a:cubicBezTo>
                    <a:pt x="2492" y="15388"/>
                    <a:pt x="6212" y="19108"/>
                    <a:pt x="10800" y="19108"/>
                  </a:cubicBezTo>
                  <a:cubicBezTo>
                    <a:pt x="15388" y="19108"/>
                    <a:pt x="19108" y="15388"/>
                    <a:pt x="19108" y="10800"/>
                  </a:cubicBezTo>
                  <a:cubicBezTo>
                    <a:pt x="19108" y="6212"/>
                    <a:pt x="15388" y="2492"/>
                    <a:pt x="10800" y="2492"/>
                  </a:cubicBezTo>
                  <a:cubicBezTo>
                    <a:pt x="6212" y="2492"/>
                    <a:pt x="2492" y="6212"/>
                    <a:pt x="2492" y="1080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53" name="Freeform 14"/>
            <p:cNvSpPr>
              <a:spLocks noChangeAspect="1"/>
            </p:cNvSpPr>
            <p:nvPr/>
          </p:nvSpPr>
          <p:spPr bwMode="auto">
            <a:xfrm>
              <a:off x="3489" y="906"/>
              <a:ext cx="487" cy="438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54" name="Freeform 15"/>
            <p:cNvSpPr>
              <a:spLocks noChangeAspect="1"/>
            </p:cNvSpPr>
            <p:nvPr/>
          </p:nvSpPr>
          <p:spPr bwMode="auto">
            <a:xfrm flipH="1">
              <a:off x="4456" y="906"/>
              <a:ext cx="487" cy="438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55" name="Freeform 16"/>
            <p:cNvSpPr>
              <a:spLocks noChangeAspect="1"/>
            </p:cNvSpPr>
            <p:nvPr/>
          </p:nvSpPr>
          <p:spPr bwMode="auto">
            <a:xfrm flipV="1">
              <a:off x="3537" y="1776"/>
              <a:ext cx="487" cy="437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eaVert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56" name="Freeform 17"/>
            <p:cNvSpPr>
              <a:spLocks noChangeAspect="1"/>
            </p:cNvSpPr>
            <p:nvPr/>
          </p:nvSpPr>
          <p:spPr bwMode="auto">
            <a:xfrm flipH="1" flipV="1">
              <a:off x="4456" y="1776"/>
              <a:ext cx="487" cy="437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eaVert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57" name="Oval 18"/>
            <p:cNvSpPr>
              <a:spLocks noChangeAspect="1" noChangeArrowheads="1"/>
            </p:cNvSpPr>
            <p:nvPr/>
          </p:nvSpPr>
          <p:spPr bwMode="auto">
            <a:xfrm>
              <a:off x="3736" y="1037"/>
              <a:ext cx="1013" cy="10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58" name="Line 66"/>
            <p:cNvSpPr>
              <a:spLocks noChangeAspect="1" noChangeShapeType="1"/>
            </p:cNvSpPr>
            <p:nvPr/>
          </p:nvSpPr>
          <p:spPr bwMode="auto">
            <a:xfrm flipH="1">
              <a:off x="3928" y="1488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67"/>
          <p:cNvGrpSpPr>
            <a:grpSpLocks noChangeAspect="1"/>
          </p:cNvGrpSpPr>
          <p:nvPr/>
        </p:nvGrpSpPr>
        <p:grpSpPr bwMode="auto">
          <a:xfrm rot="8425673">
            <a:off x="4768850" y="3214688"/>
            <a:ext cx="1727200" cy="1966912"/>
            <a:chOff x="3352" y="720"/>
            <a:chExt cx="1728" cy="1968"/>
          </a:xfrm>
        </p:grpSpPr>
        <p:sp>
          <p:nvSpPr>
            <p:cNvPr id="60" name="Rectangle 68"/>
            <p:cNvSpPr>
              <a:spLocks noChangeAspect="1" noChangeArrowheads="1"/>
            </p:cNvSpPr>
            <p:nvPr/>
          </p:nvSpPr>
          <p:spPr bwMode="auto">
            <a:xfrm>
              <a:off x="3352" y="720"/>
              <a:ext cx="1728" cy="19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11"/>
            <p:cNvSpPr>
              <a:spLocks noChangeAspect="1" noChangeArrowheads="1"/>
            </p:cNvSpPr>
            <p:nvPr/>
          </p:nvSpPr>
          <p:spPr bwMode="auto">
            <a:xfrm>
              <a:off x="3592" y="912"/>
              <a:ext cx="1322" cy="134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pic>
          <p:nvPicPr>
            <p:cNvPr id="62" name="Picture 12" descr="even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7" y="960"/>
              <a:ext cx="1173" cy="1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AutoShape 13"/>
            <p:cNvSpPr>
              <a:spLocks noChangeAspect="1" noChangeArrowheads="1"/>
            </p:cNvSpPr>
            <p:nvPr/>
          </p:nvSpPr>
          <p:spPr bwMode="auto">
            <a:xfrm>
              <a:off x="3592" y="882"/>
              <a:ext cx="1294" cy="1341"/>
            </a:xfrm>
            <a:custGeom>
              <a:avLst/>
              <a:gdLst>
                <a:gd name="T0" fmla="*/ 936 w 21600"/>
                <a:gd name="T1" fmla="*/ 0 h 21600"/>
                <a:gd name="T2" fmla="*/ 274 w 21600"/>
                <a:gd name="T3" fmla="*/ 280 h 21600"/>
                <a:gd name="T4" fmla="*/ 0 w 21600"/>
                <a:gd name="T5" fmla="*/ 956 h 21600"/>
                <a:gd name="T6" fmla="*/ 274 w 21600"/>
                <a:gd name="T7" fmla="*/ 1632 h 21600"/>
                <a:gd name="T8" fmla="*/ 936 w 21600"/>
                <a:gd name="T9" fmla="*/ 1912 h 21600"/>
                <a:gd name="T10" fmla="*/ 1598 w 21600"/>
                <a:gd name="T11" fmla="*/ 1632 h 21600"/>
                <a:gd name="T12" fmla="*/ 1872 w 21600"/>
                <a:gd name="T13" fmla="*/ 956 h 21600"/>
                <a:gd name="T14" fmla="*/ 1598 w 21600"/>
                <a:gd name="T15" fmla="*/ 2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3 h 21600"/>
                <a:gd name="T26" fmla="*/ 18438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92" y="10800"/>
                  </a:moveTo>
                  <a:cubicBezTo>
                    <a:pt x="2492" y="15388"/>
                    <a:pt x="6212" y="19108"/>
                    <a:pt x="10800" y="19108"/>
                  </a:cubicBezTo>
                  <a:cubicBezTo>
                    <a:pt x="15388" y="19108"/>
                    <a:pt x="19108" y="15388"/>
                    <a:pt x="19108" y="10800"/>
                  </a:cubicBezTo>
                  <a:cubicBezTo>
                    <a:pt x="19108" y="6212"/>
                    <a:pt x="15388" y="2492"/>
                    <a:pt x="10800" y="2492"/>
                  </a:cubicBezTo>
                  <a:cubicBezTo>
                    <a:pt x="6212" y="2492"/>
                    <a:pt x="2492" y="6212"/>
                    <a:pt x="2492" y="1080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auto">
            <a:xfrm>
              <a:off x="3489" y="906"/>
              <a:ext cx="487" cy="438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65" name="Freeform 15"/>
            <p:cNvSpPr>
              <a:spLocks noChangeAspect="1"/>
            </p:cNvSpPr>
            <p:nvPr/>
          </p:nvSpPr>
          <p:spPr bwMode="auto">
            <a:xfrm flipH="1">
              <a:off x="4456" y="906"/>
              <a:ext cx="487" cy="438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auto">
            <a:xfrm flipV="1">
              <a:off x="3537" y="1776"/>
              <a:ext cx="487" cy="437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auto">
            <a:xfrm flipH="1" flipV="1">
              <a:off x="4456" y="1776"/>
              <a:ext cx="487" cy="437"/>
            </a:xfrm>
            <a:custGeom>
              <a:avLst/>
              <a:gdLst>
                <a:gd name="T0" fmla="*/ 0 w 704"/>
                <a:gd name="T1" fmla="*/ 0 h 624"/>
                <a:gd name="T2" fmla="*/ 704 w 704"/>
                <a:gd name="T3" fmla="*/ 8 h 624"/>
                <a:gd name="T4" fmla="*/ 192 w 704"/>
                <a:gd name="T5" fmla="*/ 624 h 624"/>
                <a:gd name="T6" fmla="*/ 40 w 704"/>
                <a:gd name="T7" fmla="*/ 576 h 624"/>
                <a:gd name="T8" fmla="*/ 0 w 704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4"/>
                <a:gd name="T16" fmla="*/ 0 h 624"/>
                <a:gd name="T17" fmla="*/ 704 w 704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4" h="624">
                  <a:moveTo>
                    <a:pt x="0" y="0"/>
                  </a:moveTo>
                  <a:lnTo>
                    <a:pt x="704" y="8"/>
                  </a:lnTo>
                  <a:lnTo>
                    <a:pt x="192" y="624"/>
                  </a:lnTo>
                  <a:lnTo>
                    <a:pt x="4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68" name="Oval 18"/>
            <p:cNvSpPr>
              <a:spLocks noChangeAspect="1" noChangeArrowheads="1"/>
            </p:cNvSpPr>
            <p:nvPr/>
          </p:nvSpPr>
          <p:spPr bwMode="auto">
            <a:xfrm>
              <a:off x="3736" y="1037"/>
              <a:ext cx="1013" cy="10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Textile" charset="0"/>
              </a:endParaRPr>
            </a:p>
          </p:txBody>
        </p:sp>
        <p:sp>
          <p:nvSpPr>
            <p:cNvPr id="69" name="Line 77"/>
            <p:cNvSpPr>
              <a:spLocks noChangeAspect="1" noChangeShapeType="1"/>
            </p:cNvSpPr>
            <p:nvPr/>
          </p:nvSpPr>
          <p:spPr bwMode="auto">
            <a:xfrm flipH="1">
              <a:off x="3928" y="1488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0" name="Text Box 78"/>
          <p:cNvSpPr txBox="1">
            <a:spLocks noChangeArrowheads="1"/>
          </p:cNvSpPr>
          <p:nvPr/>
        </p:nvSpPr>
        <p:spPr bwMode="auto">
          <a:xfrm>
            <a:off x="5181600" y="5013325"/>
            <a:ext cx="2498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Stereoscopic  views 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61253</TotalTime>
  <Words>3631</Words>
  <Application>Microsoft Macintosh PowerPoint</Application>
  <PresentationFormat>On-screen Show (4:3)</PresentationFormat>
  <Paragraphs>733</Paragraphs>
  <Slides>46</Slides>
  <Notes>46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Blank Presentation</vt:lpstr>
      <vt:lpstr>Equation</vt:lpstr>
      <vt:lpstr>Microsoft Equation</vt:lpstr>
      <vt:lpstr>   Astroparticle Physics  with Cosmic Messengers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frank Krennrich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Krennrich</dc:creator>
  <cp:lastModifiedBy>Frank Krennrich</cp:lastModifiedBy>
  <cp:revision>1522</cp:revision>
  <cp:lastPrinted>2010-03-10T01:16:13Z</cp:lastPrinted>
  <dcterms:created xsi:type="dcterms:W3CDTF">2010-05-11T11:04:22Z</dcterms:created>
  <dcterms:modified xsi:type="dcterms:W3CDTF">2010-05-12T13:13:08Z</dcterms:modified>
</cp:coreProperties>
</file>