
<file path=[Content_Types].xml><?xml version="1.0" encoding="utf-8"?>
<Types xmlns="http://schemas.openxmlformats.org/package/2006/content-types">
  <Override PartName="/ppt/embeddings/oleObject24.bin" ContentType="application/vnd.openxmlformats-officedocument.oleObject"/>
  <Override PartName="/ppt/embeddings/oleObject41.bin" ContentType="application/vnd.openxmlformats-officedocument.oleObject"/>
  <Override PartName="/ppt/slides/slide14.xml" ContentType="application/vnd.openxmlformats-officedocument.presentationml.slide+xml"/>
  <Default Extension="rels" ContentType="application/vnd.openxmlformats-package.relationships+xml"/>
  <Override PartName="/ppt/embeddings/oleObject8.bin" ContentType="application/vnd.openxmlformats-officedocument.oleObject"/>
  <Override PartName="/ppt/embeddings/oleObject1.bin" ContentType="application/vnd.openxmlformats-officedocument.oleObject"/>
  <Override PartName="/ppt/embeddings/oleObject16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embeddings/oleObject31.bin" ContentType="application/vnd.openxmlformats-officedocument.oleObject"/>
  <Override PartName="/ppt/embeddings/oleObject47.bin" ContentType="application/vnd.openxmlformats-officedocument.oleObject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embeddings/oleObject40.bin" ContentType="application/vnd.openxmlformats-officedocument.oleObject"/>
  <Override PartName="/ppt/slideLayouts/slideLayout5.xml" ContentType="application/vnd.openxmlformats-officedocument.presentationml.slideLayout+xml"/>
  <Override PartName="/ppt/embeddings/oleObject23.bin" ContentType="application/vnd.openxmlformats-officedocument.oleObject"/>
  <Override PartName="/ppt/embeddings/oleObject39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37.bin" ContentType="application/vnd.openxmlformats-officedocument.oleObject"/>
  <Default Extension="vml" ContentType="application/vnd.openxmlformats-officedocument.vmlDrawing"/>
  <Override PartName="/ppt/embeddings/oleObject30.bin" ContentType="application/vnd.openxmlformats-officedocument.oleObject"/>
  <Override PartName="/ppt/embeddings/oleObject46.bin" ContentType="application/vnd.openxmlformats-officedocument.oleObject"/>
  <Override PartName="/ppt/slides/slide20.xml" ContentType="application/vnd.openxmlformats-officedocument.presentationml.slide+xml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embeddings/oleObject22.bin" ContentType="application/vnd.openxmlformats-officedocument.oleObject"/>
  <Override PartName="/ppt/embeddings/oleObject38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presProps.xml" ContentType="application/vnd.openxmlformats-officedocument.presentationml.presProps+xml"/>
  <Override PartName="/ppt/embeddings/oleObject36.bin" ContentType="application/vnd.openxmlformats-officedocument.oleObject"/>
  <Default Extension="pict" ContentType="image/pict"/>
  <Override PartName="/ppt/embeddings/oleObject45.bin" ContentType="application/vnd.openxmlformats-officedocument.oleObject"/>
  <Override PartName="/ppt/embeddings/oleObject12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21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52.bin" ContentType="application/vnd.openxmlformats-officedocument.oleObject"/>
  <Override PartName="/ppt/embeddings/oleObject13.bin" ContentType="application/vnd.openxmlformats-officedocument.oleObject"/>
  <Override PartName="/ppt/embeddings/oleObject35.bin" ContentType="application/vnd.openxmlformats-officedocument.oleObject"/>
  <Override PartName="/ppt/slides/slide9.xml" ContentType="application/vnd.openxmlformats-officedocument.presentationml.slide+xml"/>
  <Override PartName="/ppt/embeddings/oleObject44.bin" ContentType="application/vnd.openxmlformats-officedocument.oleObject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slides/slide2.xml" ContentType="application/vnd.openxmlformats-officedocument.presentationml.slide+xml"/>
  <Override PartName="/ppt/embeddings/oleObject27.bin" ContentType="application/vnd.openxmlformats-officedocument.oleObject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oleObject2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9.bin" ContentType="application/vnd.openxmlformats-officedocument.oleObject"/>
  <Override PartName="/docProps/app.xml" ContentType="application/vnd.openxmlformats-officedocument.extended-properties+xml"/>
  <Override PartName="/ppt/embeddings/oleObject51.bin" ContentType="application/vnd.openxmlformats-officedocument.oleObject"/>
  <Override PartName="/ppt/theme/theme3.xml" ContentType="application/vnd.openxmlformats-officedocument.theme+xml"/>
  <Override PartName="/ppt/embeddings/oleObject34.bin" ContentType="application/vnd.openxmlformats-officedocument.oleObject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embeddings/oleObject43.bin" ContentType="application/vnd.openxmlformats-officedocument.oleObject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embeddings/oleObject26.bin" ContentType="application/vnd.openxmlformats-officedocument.oleObject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embeddings/oleObject18.bin" ContentType="application/vnd.openxmlformats-officedocument.oleObject"/>
  <Override PartName="/ppt/embeddings/oleObject50.bin" ContentType="application/vnd.openxmlformats-officedocument.oleObject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embeddings/oleObject33.bin" ContentType="application/vnd.openxmlformats-officedocument.oleObject"/>
  <Override PartName="/ppt/embeddings/oleObject49.bin" ContentType="application/vnd.openxmlformats-officedocument.oleObject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embeddings/oleObject42.bin" ContentType="application/vnd.openxmlformats-officedocument.oleObject"/>
  <Override PartName="/ppt/slideLayouts/slideLayout7.xml" ContentType="application/vnd.openxmlformats-officedocument.presentationml.slideLayout+xml"/>
  <Override PartName="/ppt/embeddings/oleObject25.bin" ContentType="application/vnd.openxmlformats-officedocument.oleObject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2.bin" ContentType="application/vnd.openxmlformats-officedocument.oleObject"/>
  <Override PartName="/ppt/embeddings/oleObject17.bin" ContentType="application/vnd.openxmlformats-officedocument.oleObject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embeddings/oleObject32.bin" ContentType="application/vnd.openxmlformats-officedocument.oleObject"/>
  <Override PartName="/ppt/embeddings/oleObject48.bin" ContentType="application/vnd.openxmlformats-officedocument.oleObject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7" r:id="rId3"/>
    <p:sldId id="360" r:id="rId4"/>
    <p:sldId id="284" r:id="rId5"/>
    <p:sldId id="348" r:id="rId6"/>
    <p:sldId id="350" r:id="rId7"/>
    <p:sldId id="349" r:id="rId8"/>
    <p:sldId id="380" r:id="rId9"/>
    <p:sldId id="381" r:id="rId10"/>
    <p:sldId id="385" r:id="rId11"/>
    <p:sldId id="383" r:id="rId12"/>
    <p:sldId id="384" r:id="rId13"/>
    <p:sldId id="386" r:id="rId14"/>
    <p:sldId id="329" r:id="rId15"/>
    <p:sldId id="378" r:id="rId16"/>
    <p:sldId id="373" r:id="rId17"/>
    <p:sldId id="374" r:id="rId18"/>
    <p:sldId id="375" r:id="rId19"/>
    <p:sldId id="376" r:id="rId20"/>
    <p:sldId id="377" r:id="rId21"/>
    <p:sldId id="361" r:id="rId22"/>
    <p:sldId id="387" r:id="rId23"/>
    <p:sldId id="362" r:id="rId24"/>
    <p:sldId id="342" r:id="rId2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4886E"/>
    <a:srgbClr val="5D6E52"/>
    <a:srgbClr val="5E5972"/>
    <a:srgbClr val="9D8100"/>
    <a:srgbClr val="FF2BD9"/>
    <a:srgbClr val="B080B0"/>
    <a:srgbClr val="00FFFF"/>
    <a:srgbClr val="9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157" d="100"/>
          <a:sy n="157" d="100"/>
        </p:scale>
        <p:origin x="-3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ict"/><Relationship Id="rId4" Type="http://schemas.openxmlformats.org/officeDocument/2006/relationships/image" Target="../media/image18.pict"/><Relationship Id="rId5" Type="http://schemas.openxmlformats.org/officeDocument/2006/relationships/image" Target="../media/image19.pict"/><Relationship Id="rId6" Type="http://schemas.openxmlformats.org/officeDocument/2006/relationships/image" Target="../media/image20.pict"/><Relationship Id="rId1" Type="http://schemas.openxmlformats.org/officeDocument/2006/relationships/image" Target="../media/image15.pict"/><Relationship Id="rId2" Type="http://schemas.openxmlformats.org/officeDocument/2006/relationships/image" Target="../media/image16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ict"/><Relationship Id="rId4" Type="http://schemas.openxmlformats.org/officeDocument/2006/relationships/image" Target="../media/image18.pict"/><Relationship Id="rId5" Type="http://schemas.openxmlformats.org/officeDocument/2006/relationships/image" Target="../media/image19.pict"/><Relationship Id="rId6" Type="http://schemas.openxmlformats.org/officeDocument/2006/relationships/image" Target="../media/image20.pict"/><Relationship Id="rId7" Type="http://schemas.openxmlformats.org/officeDocument/2006/relationships/image" Target="../media/image21.pict"/><Relationship Id="rId8" Type="http://schemas.openxmlformats.org/officeDocument/2006/relationships/image" Target="../media/image22.pict"/><Relationship Id="rId1" Type="http://schemas.openxmlformats.org/officeDocument/2006/relationships/image" Target="../media/image15.pict"/><Relationship Id="rId2" Type="http://schemas.openxmlformats.org/officeDocument/2006/relationships/image" Target="../media/image16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ict"/><Relationship Id="rId4" Type="http://schemas.openxmlformats.org/officeDocument/2006/relationships/image" Target="../media/image18.pict"/><Relationship Id="rId5" Type="http://schemas.openxmlformats.org/officeDocument/2006/relationships/image" Target="../media/image19.pict"/><Relationship Id="rId6" Type="http://schemas.openxmlformats.org/officeDocument/2006/relationships/image" Target="../media/image20.pict"/><Relationship Id="rId7" Type="http://schemas.openxmlformats.org/officeDocument/2006/relationships/image" Target="../media/image21.pict"/><Relationship Id="rId8" Type="http://schemas.openxmlformats.org/officeDocument/2006/relationships/image" Target="../media/image22.pict"/><Relationship Id="rId1" Type="http://schemas.openxmlformats.org/officeDocument/2006/relationships/image" Target="../media/image15.pict"/><Relationship Id="rId2" Type="http://schemas.openxmlformats.org/officeDocument/2006/relationships/image" Target="../media/image16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ict"/><Relationship Id="rId4" Type="http://schemas.openxmlformats.org/officeDocument/2006/relationships/image" Target="../media/image20.pict"/><Relationship Id="rId5" Type="http://schemas.openxmlformats.org/officeDocument/2006/relationships/image" Target="../media/image23.pict"/><Relationship Id="rId6" Type="http://schemas.openxmlformats.org/officeDocument/2006/relationships/image" Target="../media/image24.pict"/><Relationship Id="rId7" Type="http://schemas.openxmlformats.org/officeDocument/2006/relationships/image" Target="../media/image25.pict"/><Relationship Id="rId1" Type="http://schemas.openxmlformats.org/officeDocument/2006/relationships/image" Target="../media/image17.pict"/><Relationship Id="rId2" Type="http://schemas.openxmlformats.org/officeDocument/2006/relationships/image" Target="../media/image18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ict"/><Relationship Id="rId4" Type="http://schemas.openxmlformats.org/officeDocument/2006/relationships/image" Target="../media/image20.pict"/><Relationship Id="rId5" Type="http://schemas.openxmlformats.org/officeDocument/2006/relationships/image" Target="../media/image23.pict"/><Relationship Id="rId6" Type="http://schemas.openxmlformats.org/officeDocument/2006/relationships/image" Target="../media/image15.pict"/><Relationship Id="rId7" Type="http://schemas.openxmlformats.org/officeDocument/2006/relationships/image" Target="../media/image16.pict"/><Relationship Id="rId1" Type="http://schemas.openxmlformats.org/officeDocument/2006/relationships/image" Target="../media/image17.pict"/><Relationship Id="rId2" Type="http://schemas.openxmlformats.org/officeDocument/2006/relationships/image" Target="../media/image18.pict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ict"/><Relationship Id="rId4" Type="http://schemas.openxmlformats.org/officeDocument/2006/relationships/image" Target="../media/image20.pict"/><Relationship Id="rId5" Type="http://schemas.openxmlformats.org/officeDocument/2006/relationships/image" Target="../media/image16.pict"/><Relationship Id="rId6" Type="http://schemas.openxmlformats.org/officeDocument/2006/relationships/image" Target="../media/image21.pict"/><Relationship Id="rId7" Type="http://schemas.openxmlformats.org/officeDocument/2006/relationships/image" Target="../media/image26.pict"/><Relationship Id="rId1" Type="http://schemas.openxmlformats.org/officeDocument/2006/relationships/image" Target="../media/image17.pict"/><Relationship Id="rId2" Type="http://schemas.openxmlformats.org/officeDocument/2006/relationships/image" Target="../media/image1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BBA6-D901-CC4B-920C-F8B2A7E5255B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86EC0-3C5A-D140-81C3-A5CC542B7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2AD0E-C1ED-A642-84CD-A637DADB7580}" type="datetimeFigureOut">
              <a:rPr lang="en-US" smtClean="0"/>
              <a:pPr/>
              <a:t>5/10/10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D350D-7B15-6446-8A5E-9E1A7CEC6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350D-7B15-6446-8A5E-9E1A7CEC666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350D-7B15-6446-8A5E-9E1A7CEC666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350D-7B15-6446-8A5E-9E1A7CEC666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8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November 2009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Sergo Jindariani, HCP'09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November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Sergo Jindariani, HCP'09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8F4-FBF9-FB4F-9B8C-F4B5C96B6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November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Sergo Jindariani, HCP'09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8F4-FBF9-FB4F-9B8C-F4B5C96B6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November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Sergo Jindariani, HCP'09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8F4-FBF9-FB4F-9B8C-F4B5C96B6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8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November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Sergo Jindariani, HCP'09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3BC-1721-41A9-A28E-3ABDE20B2BFB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November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Sergo Jindariani, HCP'09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8F4-FBF9-FB4F-9B8C-F4B5C96B6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516913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516913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November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Sergo Jindariani, HCP'09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8F4-FBF9-FB4F-9B8C-F4B5C96B6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November 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A238F4-FBF9-FB4F-9B8C-F4B5C96B69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Sergo Jindariani, HCP'09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November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Sergo Jindariani, HCP'09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8F4-FBF9-FB4F-9B8C-F4B5C96B6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1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November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Sergo Jindariani, HCP'09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5"/>
            <a:ext cx="762000" cy="365125"/>
          </a:xfrm>
        </p:spPr>
        <p:txBody>
          <a:bodyPr/>
          <a:lstStyle/>
          <a:p>
            <a:fld id="{07A238F4-FBF9-FB4F-9B8C-F4B5C96B6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3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r>
              <a:rPr lang="en-US" smtClean="0"/>
              <a:t>19 November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Sergo Jindariani, HCP'09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8F4-FBF9-FB4F-9B8C-F4B5C96B6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19 November 2009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41910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Sergo Jindariani, HCP'09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7A238F4-FBF9-FB4F-9B8C-F4B5C96B6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oleObject" Target="../embeddings/oleObject21.bin"/><Relationship Id="rId5" Type="http://schemas.openxmlformats.org/officeDocument/2006/relationships/oleObject" Target="../embeddings/oleObject22.bin"/><Relationship Id="rId6" Type="http://schemas.openxmlformats.org/officeDocument/2006/relationships/oleObject" Target="../embeddings/oleObject23.bin"/><Relationship Id="rId7" Type="http://schemas.openxmlformats.org/officeDocument/2006/relationships/oleObject" Target="../embeddings/oleObject24.bin"/><Relationship Id="rId8" Type="http://schemas.openxmlformats.org/officeDocument/2006/relationships/oleObject" Target="../embeddings/oleObject25.bin"/><Relationship Id="rId9" Type="http://schemas.openxmlformats.org/officeDocument/2006/relationships/oleObject" Target="../embeddings/oleObject26.bin"/><Relationship Id="rId10" Type="http://schemas.openxmlformats.org/officeDocument/2006/relationships/oleObject" Target="../embeddings/oleObject27.bin"/><Relationship Id="rId11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oleObject" Target="../embeddings/oleObject29.bin"/><Relationship Id="rId5" Type="http://schemas.openxmlformats.org/officeDocument/2006/relationships/oleObject" Target="../embeddings/oleObject30.bin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oleObject33.bin"/><Relationship Id="rId9" Type="http://schemas.openxmlformats.org/officeDocument/2006/relationships/oleObject" Target="../embeddings/oleObject34.bin"/><Relationship Id="rId10" Type="http://schemas.openxmlformats.org/officeDocument/2006/relationships/oleObject" Target="../embeddings/oleObject35.bin"/><Relationship Id="rId11" Type="http://schemas.openxmlformats.org/officeDocument/2006/relationships/oleObject" Target="../embeddings/oleObject3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oleObject" Target="../embeddings/oleObject37.bin"/><Relationship Id="rId5" Type="http://schemas.openxmlformats.org/officeDocument/2006/relationships/oleObject" Target="../embeddings/oleObject38.bin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oleObject" Target="../embeddings/oleObject42.bin"/><Relationship Id="rId10" Type="http://schemas.openxmlformats.org/officeDocument/2006/relationships/oleObject" Target="../embeddings/oleObject43.bin"/><Relationship Id="rId11" Type="http://schemas.openxmlformats.org/officeDocument/2006/relationships/oleObject" Target="../embeddings/oleObject4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oleObject" Target="../embeddings/oleObject45.bin"/><Relationship Id="rId5" Type="http://schemas.openxmlformats.org/officeDocument/2006/relationships/oleObject" Target="../embeddings/oleObject46.bin"/><Relationship Id="rId6" Type="http://schemas.openxmlformats.org/officeDocument/2006/relationships/oleObject" Target="../embeddings/oleObject47.bin"/><Relationship Id="rId7" Type="http://schemas.openxmlformats.org/officeDocument/2006/relationships/oleObject" Target="../embeddings/oleObject48.bin"/><Relationship Id="rId8" Type="http://schemas.openxmlformats.org/officeDocument/2006/relationships/oleObject" Target="../embeddings/oleObject49.bin"/><Relationship Id="rId9" Type="http://schemas.openxmlformats.org/officeDocument/2006/relationships/oleObject" Target="../embeddings/oleObject50.bin"/><Relationship Id="rId10" Type="http://schemas.openxmlformats.org/officeDocument/2006/relationships/oleObject" Target="../embeddings/oleObject51.bin"/><Relationship Id="rId11" Type="http://schemas.openxmlformats.org/officeDocument/2006/relationships/oleObject" Target="../embeddings/oleObject5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oleObject" Target="../embeddings/oleObject9.bin"/><Relationship Id="rId13" Type="http://schemas.openxmlformats.org/officeDocument/2006/relationships/oleObject" Target="../embeddings/oleObject10.bin"/><Relationship Id="rId14" Type="http://schemas.openxmlformats.org/officeDocument/2006/relationships/oleObject" Target="../embeddings/oleObject11.bin"/><Relationship Id="rId15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6.gif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oleObject14.bin"/><Relationship Id="rId6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8" Type="http://schemas.openxmlformats.org/officeDocument/2006/relationships/oleObject" Target="../embeddings/oleObject17.bin"/><Relationship Id="rId9" Type="http://schemas.openxmlformats.org/officeDocument/2006/relationships/oleObject" Target="../embeddings/oleObject18.bin"/><Relationship Id="rId10" Type="http://schemas.openxmlformats.org/officeDocument/2006/relationships/oleObject" Target="../embeddings/oleObject19.bin"/><Relationship Id="rId11" Type="http://schemas.openxmlformats.org/officeDocument/2006/relationships/oleObject" Target="../embeddings/oleObject2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019" y="4572000"/>
            <a:ext cx="84946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pple Casual"/>
                <a:cs typeface="Apple Casual"/>
              </a:rPr>
              <a:t>Search for High Mass Higgs at CDF</a:t>
            </a:r>
          </a:p>
          <a:p>
            <a:pPr algn="ctr"/>
            <a:endParaRPr lang="en-US" sz="2000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400" b="1" u="sng" dirty="0" smtClean="0">
                <a:solidFill>
                  <a:srgbClr val="FF0000"/>
                </a:solidFill>
              </a:rPr>
              <a:t>Mark Neubauer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(University of Illinois at Urbana-Champaign)</a:t>
            </a:r>
          </a:p>
          <a:p>
            <a:pPr algn="ctr"/>
            <a:r>
              <a:rPr lang="en-US" b="1" dirty="0" smtClean="0">
                <a:solidFill>
                  <a:srgbClr val="FF6600"/>
                </a:solidFill>
              </a:rPr>
              <a:t>On behalf of the CDF Collaboration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1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pic>
        <p:nvPicPr>
          <p:cNvPr id="10" name="Picture 9" descr="cdf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/>
          <p:nvPr/>
        </p:nvSpPr>
        <p:spPr>
          <a:xfrm>
            <a:off x="4038601" y="3579062"/>
            <a:ext cx="460711" cy="4455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38601" y="2999910"/>
            <a:ext cx="460711" cy="4455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diagram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91" y="892175"/>
            <a:ext cx="2247900" cy="5130800"/>
          </a:xfrm>
          <a:prstGeom prst="rect">
            <a:avLst/>
          </a:prstGeom>
        </p:spPr>
      </p:pic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620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10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37465" y="3621884"/>
            <a:ext cx="704209" cy="1665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37465" y="3228605"/>
            <a:ext cx="704209" cy="2227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41675" y="2858476"/>
            <a:ext cx="381002" cy="364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1674" y="3222676"/>
            <a:ext cx="76200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464386" y="3218411"/>
            <a:ext cx="793414" cy="15824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4499312" y="3452045"/>
            <a:ext cx="758488" cy="250755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57800" y="3160219"/>
            <a:ext cx="2531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opposite sign leptons</a:t>
            </a:r>
          </a:p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	+ MET</a:t>
            </a:r>
          </a:p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	+ jets (usually 2)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3654425" y="4130221"/>
          <a:ext cx="273050" cy="327025"/>
        </p:xfrm>
        <a:graphic>
          <a:graphicData uri="http://schemas.openxmlformats.org/presentationml/2006/ole">
            <p:oleObj spid="_x0000_s64514" name="Equation" r:id="rId4" imgW="127000" imgH="152400" progId="Equation.DSMT4">
              <p:embed/>
            </p:oleObj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4079874" y="3579062"/>
          <a:ext cx="381000" cy="407987"/>
        </p:xfrm>
        <a:graphic>
          <a:graphicData uri="http://schemas.openxmlformats.org/presentationml/2006/ole">
            <p:oleObj spid="_x0000_s64515" name="Equation" r:id="rId5" imgW="177800" imgH="190500" progId="Equation.DSMT4">
              <p:embed/>
            </p:oleObj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4083386" y="2968670"/>
          <a:ext cx="381000" cy="407987"/>
        </p:xfrm>
        <a:graphic>
          <a:graphicData uri="http://schemas.openxmlformats.org/presentationml/2006/ole">
            <p:oleObj spid="_x0000_s64516" name="Equation" r:id="rId6" imgW="177800" imgH="190500" progId="Equation.DSMT4">
              <p:embed/>
            </p:oleObj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2851944" y="2858476"/>
          <a:ext cx="544512" cy="407987"/>
        </p:xfrm>
        <a:graphic>
          <a:graphicData uri="http://schemas.openxmlformats.org/presentationml/2006/ole">
            <p:oleObj spid="_x0000_s64517" name="Equation" r:id="rId7" imgW="254000" imgH="190500" progId="Equation.DSMT4">
              <p:embed/>
            </p:oleObj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2821979" y="3722233"/>
          <a:ext cx="544512" cy="407988"/>
        </p:xfrm>
        <a:graphic>
          <a:graphicData uri="http://schemas.openxmlformats.org/presentationml/2006/ole">
            <p:oleObj spid="_x0000_s64518" name="Equation" r:id="rId8" imgW="254000" imgH="190500" progId="Equation.DSMT4">
              <p:embed/>
            </p:oleObj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3276600" y="3783056"/>
            <a:ext cx="76200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41674" y="3784643"/>
            <a:ext cx="381001" cy="3455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3622675" y="2540997"/>
          <a:ext cx="246063" cy="273050"/>
        </p:xfrm>
        <a:graphic>
          <a:graphicData uri="http://schemas.openxmlformats.org/presentationml/2006/ole">
            <p:oleObj spid="_x0000_s64519" name="Equation" r:id="rId9" imgW="114300" imgH="127000" progId="Equation.DSMT4">
              <p:embed/>
            </p:oleObj>
          </a:graphicData>
        </a:graphic>
      </p:graphicFrame>
      <p:sp>
        <p:nvSpPr>
          <p:cNvPr id="79" name="Rounded Rectangle 78"/>
          <p:cNvSpPr/>
          <p:nvPr/>
        </p:nvSpPr>
        <p:spPr>
          <a:xfrm>
            <a:off x="591191" y="3452046"/>
            <a:ext cx="2230788" cy="12325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0"/>
                </a:schemeClr>
              </a:gs>
              <a:gs pos="55000">
                <a:schemeClr val="accent1">
                  <a:shade val="57000"/>
                  <a:satMod val="120000"/>
                  <a:alpha val="0"/>
                </a:schemeClr>
              </a:gs>
              <a:gs pos="80000">
                <a:schemeClr val="accent1">
                  <a:shade val="56000"/>
                  <a:satMod val="145000"/>
                  <a:alpha val="0"/>
                </a:schemeClr>
              </a:gs>
              <a:gs pos="88000">
                <a:schemeClr val="accent1">
                  <a:shade val="63000"/>
                  <a:satMod val="160000"/>
                  <a:alpha val="0"/>
                </a:schemeClr>
              </a:gs>
              <a:gs pos="100000">
                <a:schemeClr val="accent1">
                  <a:tint val="99555"/>
                  <a:satMod val="155000"/>
                  <a:alpha val="0"/>
                </a:schemeClr>
              </a:gs>
            </a:gsLst>
            <a:lin ang="5400000" scaled="1"/>
            <a:tileRect/>
          </a:gra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91930" y="3876053"/>
            <a:ext cx="49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2537465" y="4589390"/>
            <a:ext cx="381001" cy="3455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537465" y="4519201"/>
            <a:ext cx="439738" cy="701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59407" name="Object 15"/>
          <p:cNvGraphicFramePr>
            <a:graphicFrameLocks noChangeAspect="1"/>
          </p:cNvGraphicFramePr>
          <p:nvPr/>
        </p:nvGraphicFramePr>
        <p:xfrm>
          <a:off x="3039115" y="4315207"/>
          <a:ext cx="298450" cy="407987"/>
        </p:xfrm>
        <a:graphic>
          <a:graphicData uri="http://schemas.openxmlformats.org/presentationml/2006/ole">
            <p:oleObj spid="_x0000_s64521" name="Equation" r:id="rId10" imgW="139700" imgH="190500" progId="Equation.DSMT4">
              <p:embed/>
            </p:oleObj>
          </a:graphicData>
        </a:graphic>
      </p:graphicFrame>
      <p:graphicFrame>
        <p:nvGraphicFramePr>
          <p:cNvPr id="59408" name="Object 16"/>
          <p:cNvGraphicFramePr>
            <a:graphicFrameLocks noChangeAspect="1"/>
          </p:cNvGraphicFramePr>
          <p:nvPr/>
        </p:nvGraphicFramePr>
        <p:xfrm>
          <a:off x="2918466" y="4820371"/>
          <a:ext cx="271463" cy="354012"/>
        </p:xfrm>
        <a:graphic>
          <a:graphicData uri="http://schemas.openxmlformats.org/presentationml/2006/ole">
            <p:oleObj spid="_x0000_s64522" name="Equation" r:id="rId11" imgW="127000" imgH="165100" progId="Equation.DSMT4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482764" y="-65499"/>
            <a:ext cx="3879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ZH (OS </a:t>
            </a:r>
            <a:r>
              <a:rPr lang="en-US" sz="3600" dirty="0" err="1" smtClean="0">
                <a:solidFill>
                  <a:srgbClr val="FFFF00"/>
                </a:solidFill>
              </a:rPr>
              <a:t>dileptons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2971937" y="3023692"/>
            <a:ext cx="460711" cy="4455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38601" y="1752505"/>
            <a:ext cx="460711" cy="4455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diagram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91" y="892175"/>
            <a:ext cx="2247900" cy="5130800"/>
          </a:xfrm>
          <a:prstGeom prst="rect">
            <a:avLst/>
          </a:prstGeom>
        </p:spPr>
      </p:pic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620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11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37465" y="2374479"/>
            <a:ext cx="704209" cy="1665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37465" y="1981200"/>
            <a:ext cx="704209" cy="2227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41675" y="1611071"/>
            <a:ext cx="381002" cy="364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1674" y="1975271"/>
            <a:ext cx="76200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464387" y="1971007"/>
            <a:ext cx="1584927" cy="569990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49314" y="2075574"/>
            <a:ext cx="2531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Same-sign leptons</a:t>
            </a:r>
          </a:p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	+ MET</a:t>
            </a:r>
          </a:p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	+ jets (usually 2)</a:t>
            </a:r>
          </a:p>
        </p:txBody>
      </p:sp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4083386" y="1721265"/>
          <a:ext cx="381000" cy="407987"/>
        </p:xfrm>
        <a:graphic>
          <a:graphicData uri="http://schemas.openxmlformats.org/presentationml/2006/ole">
            <p:oleObj spid="_x0000_s61444" name="Equation" r:id="rId4" imgW="177800" imgH="190500" progId="Equation.DSMT4">
              <p:embed/>
            </p:oleObj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2851944" y="1611071"/>
          <a:ext cx="544512" cy="407987"/>
        </p:xfrm>
        <a:graphic>
          <a:graphicData uri="http://schemas.openxmlformats.org/presentationml/2006/ole">
            <p:oleObj spid="_x0000_s61445" name="Equation" r:id="rId5" imgW="254000" imgH="190500" progId="Equation.DSMT4">
              <p:embed/>
            </p:oleObj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2821979" y="2474828"/>
          <a:ext cx="544512" cy="407988"/>
        </p:xfrm>
        <a:graphic>
          <a:graphicData uri="http://schemas.openxmlformats.org/presentationml/2006/ole">
            <p:oleObj spid="_x0000_s61446" name="Equation" r:id="rId6" imgW="254000" imgH="190500" progId="Equation.DSMT4">
              <p:embed/>
            </p:oleObj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3276600" y="2535651"/>
            <a:ext cx="76200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41674" y="2537238"/>
            <a:ext cx="381001" cy="3455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3622675" y="1293592"/>
          <a:ext cx="246063" cy="273050"/>
        </p:xfrm>
        <a:graphic>
          <a:graphicData uri="http://schemas.openxmlformats.org/presentationml/2006/ole">
            <p:oleObj spid="_x0000_s61447" name="Equation" r:id="rId7" imgW="114300" imgH="127000" progId="Equation.DSMT4">
              <p:embed/>
            </p:oleObj>
          </a:graphicData>
        </a:graphic>
      </p:graphicFrame>
      <p:sp>
        <p:nvSpPr>
          <p:cNvPr id="79" name="Rounded Rectangle 78"/>
          <p:cNvSpPr/>
          <p:nvPr/>
        </p:nvSpPr>
        <p:spPr>
          <a:xfrm>
            <a:off x="591191" y="2204641"/>
            <a:ext cx="2230788" cy="12325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0"/>
                </a:schemeClr>
              </a:gs>
              <a:gs pos="55000">
                <a:schemeClr val="accent1">
                  <a:shade val="57000"/>
                  <a:satMod val="120000"/>
                  <a:alpha val="0"/>
                </a:schemeClr>
              </a:gs>
              <a:gs pos="80000">
                <a:schemeClr val="accent1">
                  <a:shade val="56000"/>
                  <a:satMod val="145000"/>
                  <a:alpha val="0"/>
                </a:schemeClr>
              </a:gs>
              <a:gs pos="88000">
                <a:schemeClr val="accent1">
                  <a:shade val="63000"/>
                  <a:satMod val="160000"/>
                  <a:alpha val="0"/>
                </a:schemeClr>
              </a:gs>
              <a:gs pos="100000">
                <a:schemeClr val="accent1">
                  <a:tint val="99555"/>
                  <a:satMod val="155000"/>
                  <a:alpha val="0"/>
                </a:schemeClr>
              </a:gs>
            </a:gsLst>
            <a:lin ang="5400000" scaled="1"/>
            <a:tileRect/>
          </a:gra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91930" y="2628648"/>
            <a:ext cx="56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2541099" y="3371893"/>
            <a:ext cx="381001" cy="3455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541099" y="3301704"/>
            <a:ext cx="439738" cy="701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59407" name="Object 15"/>
          <p:cNvGraphicFramePr>
            <a:graphicFrameLocks noChangeAspect="1"/>
          </p:cNvGraphicFramePr>
          <p:nvPr/>
        </p:nvGraphicFramePr>
        <p:xfrm>
          <a:off x="3012587" y="3023692"/>
          <a:ext cx="379412" cy="407987"/>
        </p:xfrm>
        <a:graphic>
          <a:graphicData uri="http://schemas.openxmlformats.org/presentationml/2006/ole">
            <p:oleObj spid="_x0000_s61449" name="Equation" r:id="rId8" imgW="177800" imgH="190500" progId="Equation.DSMT4">
              <p:embed/>
            </p:oleObj>
          </a:graphicData>
        </a:graphic>
      </p:graphicFrame>
      <p:graphicFrame>
        <p:nvGraphicFramePr>
          <p:cNvPr id="61451" name="Object 11"/>
          <p:cNvGraphicFramePr>
            <a:graphicFrameLocks noChangeAspect="1"/>
          </p:cNvGraphicFramePr>
          <p:nvPr/>
        </p:nvGraphicFramePr>
        <p:xfrm>
          <a:off x="2956230" y="3643355"/>
          <a:ext cx="246063" cy="273050"/>
        </p:xfrm>
        <a:graphic>
          <a:graphicData uri="http://schemas.openxmlformats.org/presentationml/2006/ole">
            <p:oleObj spid="_x0000_s61451" name="Equation" r:id="rId9" imgW="114300" imgH="127000" progId="Equation.DSMT4">
              <p:embed/>
            </p:oleObj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rot="10800000" flipV="1">
            <a:off x="3432650" y="2628648"/>
            <a:ext cx="2616663" cy="673056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52" name="Object 12"/>
          <p:cNvGraphicFramePr>
            <a:graphicFrameLocks noChangeAspect="1"/>
          </p:cNvGraphicFramePr>
          <p:nvPr/>
        </p:nvGraphicFramePr>
        <p:xfrm>
          <a:off x="4003675" y="2230353"/>
          <a:ext cx="868363" cy="488950"/>
        </p:xfrm>
        <a:graphic>
          <a:graphicData uri="http://schemas.openxmlformats.org/presentationml/2006/ole">
            <p:oleObj spid="_x0000_s61452" name="Equation" r:id="rId10" imgW="406400" imgH="228600" progId="Equation.DSMT4">
              <p:embed/>
            </p:oleObj>
          </a:graphicData>
        </a:graphic>
      </p:graphicFrame>
      <p:graphicFrame>
        <p:nvGraphicFramePr>
          <p:cNvPr id="61453" name="Object 13"/>
          <p:cNvGraphicFramePr>
            <a:graphicFrameLocks noChangeAspect="1"/>
          </p:cNvGraphicFramePr>
          <p:nvPr/>
        </p:nvGraphicFramePr>
        <p:xfrm>
          <a:off x="3419475" y="2779713"/>
          <a:ext cx="765175" cy="436562"/>
        </p:xfrm>
        <a:graphic>
          <a:graphicData uri="http://schemas.openxmlformats.org/presentationml/2006/ole">
            <p:oleObj spid="_x0000_s61453" name="Equation" r:id="rId11" imgW="355600" imgH="203200" progId="Equation.DSMT4">
              <p:embed/>
            </p:oleObj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431480" y="-65499"/>
            <a:ext cx="398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WH (SS </a:t>
            </a:r>
            <a:r>
              <a:rPr lang="en-US" sz="3600" dirty="0" err="1" smtClean="0">
                <a:solidFill>
                  <a:srgbClr val="FFFF00"/>
                </a:solidFill>
              </a:rPr>
              <a:t>dileptons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2972410" y="3034265"/>
            <a:ext cx="460711" cy="4455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38601" y="1752505"/>
            <a:ext cx="460711" cy="4455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diagram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91" y="892175"/>
            <a:ext cx="2247900" cy="5130800"/>
          </a:xfrm>
          <a:prstGeom prst="rect">
            <a:avLst/>
          </a:prstGeom>
        </p:spPr>
      </p:pic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620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12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37465" y="2374479"/>
            <a:ext cx="704209" cy="1665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37465" y="1981200"/>
            <a:ext cx="704209" cy="2227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41675" y="1611071"/>
            <a:ext cx="381002" cy="364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1674" y="1975271"/>
            <a:ext cx="76200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464386" y="1971008"/>
            <a:ext cx="783262" cy="503821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57803" y="2277979"/>
            <a:ext cx="2531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Trileptons</a:t>
            </a:r>
            <a:endParaRPr lang="en-US" dirty="0" smtClean="0">
              <a:solidFill>
                <a:srgbClr val="FF0000"/>
              </a:solidFill>
              <a:latin typeface="Apple Casual"/>
              <a:cs typeface="Apple Casual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	+ MET</a:t>
            </a:r>
          </a:p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	+ jets (usually 0)</a:t>
            </a:r>
          </a:p>
        </p:txBody>
      </p:sp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4083386" y="1721265"/>
          <a:ext cx="381000" cy="407987"/>
        </p:xfrm>
        <a:graphic>
          <a:graphicData uri="http://schemas.openxmlformats.org/presentationml/2006/ole">
            <p:oleObj spid="_x0000_s63490" name="Equation" r:id="rId4" imgW="177800" imgH="190500" progId="Equation.DSMT4">
              <p:embed/>
            </p:oleObj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2851944" y="1611071"/>
          <a:ext cx="544512" cy="407987"/>
        </p:xfrm>
        <a:graphic>
          <a:graphicData uri="http://schemas.openxmlformats.org/presentationml/2006/ole">
            <p:oleObj spid="_x0000_s63491" name="Equation" r:id="rId5" imgW="254000" imgH="190500" progId="Equation.DSMT4">
              <p:embed/>
            </p:oleObj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2821979" y="2474828"/>
          <a:ext cx="544512" cy="407988"/>
        </p:xfrm>
        <a:graphic>
          <a:graphicData uri="http://schemas.openxmlformats.org/presentationml/2006/ole">
            <p:oleObj spid="_x0000_s63492" name="Equation" r:id="rId6" imgW="254000" imgH="190500" progId="Equation.DSMT4">
              <p:embed/>
            </p:oleObj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3276600" y="2535651"/>
            <a:ext cx="76200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41674" y="2537238"/>
            <a:ext cx="381001" cy="3455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3622675" y="1293592"/>
          <a:ext cx="246063" cy="273050"/>
        </p:xfrm>
        <a:graphic>
          <a:graphicData uri="http://schemas.openxmlformats.org/presentationml/2006/ole">
            <p:oleObj spid="_x0000_s63493" name="Equation" r:id="rId7" imgW="114300" imgH="127000" progId="Equation.DSMT4">
              <p:embed/>
            </p:oleObj>
          </a:graphicData>
        </a:graphic>
      </p:graphicFrame>
      <p:sp>
        <p:nvSpPr>
          <p:cNvPr id="79" name="Rounded Rectangle 78"/>
          <p:cNvSpPr/>
          <p:nvPr/>
        </p:nvSpPr>
        <p:spPr>
          <a:xfrm>
            <a:off x="591191" y="2204641"/>
            <a:ext cx="2230788" cy="12325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0"/>
                </a:schemeClr>
              </a:gs>
              <a:gs pos="55000">
                <a:schemeClr val="accent1">
                  <a:shade val="57000"/>
                  <a:satMod val="120000"/>
                  <a:alpha val="0"/>
                </a:schemeClr>
              </a:gs>
              <a:gs pos="80000">
                <a:schemeClr val="accent1">
                  <a:shade val="56000"/>
                  <a:satMod val="145000"/>
                  <a:alpha val="0"/>
                </a:schemeClr>
              </a:gs>
              <a:gs pos="88000">
                <a:schemeClr val="accent1">
                  <a:shade val="63000"/>
                  <a:satMod val="160000"/>
                  <a:alpha val="0"/>
                </a:schemeClr>
              </a:gs>
              <a:gs pos="100000">
                <a:schemeClr val="accent1">
                  <a:tint val="99555"/>
                  <a:satMod val="155000"/>
                  <a:alpha val="0"/>
                </a:schemeClr>
              </a:gs>
            </a:gsLst>
            <a:lin ang="5400000" scaled="1"/>
            <a:tileRect/>
          </a:gra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91930" y="2628648"/>
            <a:ext cx="56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2541572" y="3382466"/>
            <a:ext cx="381001" cy="3455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541572" y="3312277"/>
            <a:ext cx="439738" cy="701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59407" name="Object 15"/>
          <p:cNvGraphicFramePr>
            <a:graphicFrameLocks noChangeAspect="1"/>
          </p:cNvGraphicFramePr>
          <p:nvPr/>
        </p:nvGraphicFramePr>
        <p:xfrm>
          <a:off x="3013060" y="3034265"/>
          <a:ext cx="379412" cy="407987"/>
        </p:xfrm>
        <a:graphic>
          <a:graphicData uri="http://schemas.openxmlformats.org/presentationml/2006/ole">
            <p:oleObj spid="_x0000_s63495" name="Equation" r:id="rId8" imgW="177800" imgH="190500" progId="Equation.DSMT4">
              <p:embed/>
            </p:oleObj>
          </a:graphicData>
        </a:graphic>
      </p:graphicFrame>
      <p:graphicFrame>
        <p:nvGraphicFramePr>
          <p:cNvPr id="61451" name="Object 11"/>
          <p:cNvGraphicFramePr>
            <a:graphicFrameLocks noChangeAspect="1"/>
          </p:cNvGraphicFramePr>
          <p:nvPr/>
        </p:nvGraphicFramePr>
        <p:xfrm>
          <a:off x="2956703" y="3653928"/>
          <a:ext cx="246063" cy="273050"/>
        </p:xfrm>
        <a:graphic>
          <a:graphicData uri="http://schemas.openxmlformats.org/presentationml/2006/ole">
            <p:oleObj spid="_x0000_s63496" name="Equation" r:id="rId9" imgW="114300" imgH="127000" progId="Equation.DSMT4">
              <p:embed/>
            </p:oleObj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rot="10800000" flipV="1">
            <a:off x="3482352" y="2628647"/>
            <a:ext cx="1765297" cy="68362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038601" y="2331657"/>
            <a:ext cx="460711" cy="4455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3629026" y="2777189"/>
          <a:ext cx="273050" cy="327025"/>
        </p:xfrm>
        <a:graphic>
          <a:graphicData uri="http://schemas.openxmlformats.org/presentationml/2006/ole">
            <p:oleObj spid="_x0000_s63499" name="Equation" r:id="rId10" imgW="127000" imgH="152400" progId="Equation.DSMT4">
              <p:embed/>
            </p:oleObj>
          </a:graphicData>
        </a:graphic>
      </p:graphicFrame>
      <p:graphicFrame>
        <p:nvGraphicFramePr>
          <p:cNvPr id="35" name="Object 5"/>
          <p:cNvGraphicFramePr>
            <a:graphicFrameLocks noChangeAspect="1"/>
          </p:cNvGraphicFramePr>
          <p:nvPr/>
        </p:nvGraphicFramePr>
        <p:xfrm>
          <a:off x="4079874" y="2331657"/>
          <a:ext cx="381000" cy="407987"/>
        </p:xfrm>
        <a:graphic>
          <a:graphicData uri="http://schemas.openxmlformats.org/presentationml/2006/ole">
            <p:oleObj spid="_x0000_s63500" name="Equation" r:id="rId11" imgW="177800" imgH="190500" progId="Equation.DSMT4">
              <p:embed/>
            </p:oleObj>
          </a:graphicData>
        </a:graphic>
      </p:graphicFrame>
      <p:cxnSp>
        <p:nvCxnSpPr>
          <p:cNvPr id="36" name="Straight Arrow Connector 35"/>
          <p:cNvCxnSpPr/>
          <p:nvPr/>
        </p:nvCxnSpPr>
        <p:spPr>
          <a:xfrm rot="10800000">
            <a:off x="4499314" y="2535651"/>
            <a:ext cx="748334" cy="158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790914" y="-65499"/>
            <a:ext cx="3262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WH (</a:t>
            </a:r>
            <a:r>
              <a:rPr lang="en-US" sz="3600" dirty="0" err="1" smtClean="0">
                <a:solidFill>
                  <a:srgbClr val="FFFF00"/>
                </a:solidFill>
              </a:rPr>
              <a:t>trileptons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2898227" y="4828505"/>
            <a:ext cx="460711" cy="4455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72410" y="4309421"/>
            <a:ext cx="460711" cy="4455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38601" y="3027661"/>
            <a:ext cx="460711" cy="4455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diagram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91" y="892175"/>
            <a:ext cx="2247900" cy="5130800"/>
          </a:xfrm>
          <a:prstGeom prst="rect">
            <a:avLst/>
          </a:prstGeom>
        </p:spPr>
      </p:pic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620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13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37465" y="3649635"/>
            <a:ext cx="704209" cy="1665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37465" y="3256356"/>
            <a:ext cx="704209" cy="2227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41675" y="2886227"/>
            <a:ext cx="381002" cy="364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1674" y="3250427"/>
            <a:ext cx="76200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464386" y="3246164"/>
            <a:ext cx="783262" cy="503821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57803" y="3553135"/>
            <a:ext cx="2531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Trileptons</a:t>
            </a:r>
            <a:endParaRPr lang="en-US" dirty="0" smtClean="0">
              <a:solidFill>
                <a:srgbClr val="FF0000"/>
              </a:solidFill>
              <a:latin typeface="Apple Casual"/>
              <a:cs typeface="Apple Casual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	+ MET</a:t>
            </a:r>
          </a:p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	+ jets (usually 2)</a:t>
            </a:r>
          </a:p>
        </p:txBody>
      </p:sp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4083386" y="2996421"/>
          <a:ext cx="381000" cy="407987"/>
        </p:xfrm>
        <a:graphic>
          <a:graphicData uri="http://schemas.openxmlformats.org/presentationml/2006/ole">
            <p:oleObj spid="_x0000_s65538" name="Equation" r:id="rId4" imgW="177800" imgH="190500" progId="Equation.DSMT4">
              <p:embed/>
            </p:oleObj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2851944" y="2886227"/>
          <a:ext cx="544512" cy="407987"/>
        </p:xfrm>
        <a:graphic>
          <a:graphicData uri="http://schemas.openxmlformats.org/presentationml/2006/ole">
            <p:oleObj spid="_x0000_s65539" name="Equation" r:id="rId5" imgW="254000" imgH="190500" progId="Equation.DSMT4">
              <p:embed/>
            </p:oleObj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2821979" y="3749984"/>
          <a:ext cx="544512" cy="407988"/>
        </p:xfrm>
        <a:graphic>
          <a:graphicData uri="http://schemas.openxmlformats.org/presentationml/2006/ole">
            <p:oleObj spid="_x0000_s65540" name="Equation" r:id="rId6" imgW="254000" imgH="190500" progId="Equation.DSMT4">
              <p:embed/>
            </p:oleObj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3276600" y="3810807"/>
            <a:ext cx="76200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41674" y="3812394"/>
            <a:ext cx="381001" cy="3455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3622675" y="2568748"/>
          <a:ext cx="246063" cy="273050"/>
        </p:xfrm>
        <a:graphic>
          <a:graphicData uri="http://schemas.openxmlformats.org/presentationml/2006/ole">
            <p:oleObj spid="_x0000_s65541" name="Equation" r:id="rId7" imgW="114300" imgH="127000" progId="Equation.DSMT4">
              <p:embed/>
            </p:oleObj>
          </a:graphicData>
        </a:graphic>
      </p:graphicFrame>
      <p:sp>
        <p:nvSpPr>
          <p:cNvPr id="79" name="Rounded Rectangle 78"/>
          <p:cNvSpPr/>
          <p:nvPr/>
        </p:nvSpPr>
        <p:spPr>
          <a:xfrm>
            <a:off x="591191" y="3479797"/>
            <a:ext cx="2230788" cy="12325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0"/>
                </a:schemeClr>
              </a:gs>
              <a:gs pos="55000">
                <a:schemeClr val="accent1">
                  <a:shade val="57000"/>
                  <a:satMod val="120000"/>
                  <a:alpha val="0"/>
                </a:schemeClr>
              </a:gs>
              <a:gs pos="80000">
                <a:schemeClr val="accent1">
                  <a:shade val="56000"/>
                  <a:satMod val="145000"/>
                  <a:alpha val="0"/>
                </a:schemeClr>
              </a:gs>
              <a:gs pos="88000">
                <a:schemeClr val="accent1">
                  <a:shade val="63000"/>
                  <a:satMod val="160000"/>
                  <a:alpha val="0"/>
                </a:schemeClr>
              </a:gs>
              <a:gs pos="100000">
                <a:schemeClr val="accent1">
                  <a:tint val="99555"/>
                  <a:satMod val="155000"/>
                  <a:alpha val="0"/>
                </a:schemeClr>
              </a:gs>
            </a:gsLst>
            <a:lin ang="5400000" scaled="1"/>
            <a:tileRect/>
          </a:gra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91930" y="3903804"/>
            <a:ext cx="49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2541572" y="4657622"/>
            <a:ext cx="381001" cy="3455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541572" y="4587433"/>
            <a:ext cx="439738" cy="701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1" idx="6"/>
          </p:cNvCxnSpPr>
          <p:nvPr/>
        </p:nvCxnSpPr>
        <p:spPr>
          <a:xfrm rot="10800000" flipV="1">
            <a:off x="3358938" y="3903803"/>
            <a:ext cx="1888712" cy="114746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2" idx="6"/>
          </p:cNvCxnSpPr>
          <p:nvPr/>
        </p:nvCxnSpPr>
        <p:spPr>
          <a:xfrm rot="10800000" flipV="1">
            <a:off x="3433122" y="3812395"/>
            <a:ext cx="1814527" cy="719792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546" name="Object 10"/>
          <p:cNvGraphicFramePr>
            <a:graphicFrameLocks noChangeAspect="1"/>
          </p:cNvGraphicFramePr>
          <p:nvPr/>
        </p:nvGraphicFramePr>
        <p:xfrm>
          <a:off x="3015456" y="4309421"/>
          <a:ext cx="381000" cy="407988"/>
        </p:xfrm>
        <a:graphic>
          <a:graphicData uri="http://schemas.openxmlformats.org/presentationml/2006/ole">
            <p:oleObj spid="_x0000_s65546" name="Equation" r:id="rId8" imgW="177800" imgH="190500" progId="Equation.DSMT4">
              <p:embed/>
            </p:oleObj>
          </a:graphicData>
        </a:graphic>
      </p:graphicFrame>
      <p:graphicFrame>
        <p:nvGraphicFramePr>
          <p:cNvPr id="65547" name="Object 11"/>
          <p:cNvGraphicFramePr>
            <a:graphicFrameLocks noChangeAspect="1"/>
          </p:cNvGraphicFramePr>
          <p:nvPr/>
        </p:nvGraphicFramePr>
        <p:xfrm>
          <a:off x="2985491" y="4828505"/>
          <a:ext cx="381000" cy="407988"/>
        </p:xfrm>
        <a:graphic>
          <a:graphicData uri="http://schemas.openxmlformats.org/presentationml/2006/ole">
            <p:oleObj spid="_x0000_s65547" name="Equation" r:id="rId9" imgW="177800" imgH="190500" progId="Equation.DSMT4">
              <p:embed/>
            </p:oleObj>
          </a:graphicData>
        </a:graphic>
      </p:graphicFrame>
      <p:graphicFrame>
        <p:nvGraphicFramePr>
          <p:cNvPr id="65548" name="Object 12"/>
          <p:cNvGraphicFramePr>
            <a:graphicFrameLocks noChangeAspect="1"/>
          </p:cNvGraphicFramePr>
          <p:nvPr/>
        </p:nvGraphicFramePr>
        <p:xfrm>
          <a:off x="4086262" y="3585600"/>
          <a:ext cx="298450" cy="407988"/>
        </p:xfrm>
        <a:graphic>
          <a:graphicData uri="http://schemas.openxmlformats.org/presentationml/2006/ole">
            <p:oleObj spid="_x0000_s65548" name="Equation" r:id="rId10" imgW="139700" imgH="190500" progId="Equation.DSMT4">
              <p:embed/>
            </p:oleObj>
          </a:graphicData>
        </a:graphic>
      </p:graphicFrame>
      <p:graphicFrame>
        <p:nvGraphicFramePr>
          <p:cNvPr id="65549" name="Object 13"/>
          <p:cNvGraphicFramePr>
            <a:graphicFrameLocks noChangeAspect="1"/>
          </p:cNvGraphicFramePr>
          <p:nvPr/>
        </p:nvGraphicFramePr>
        <p:xfrm>
          <a:off x="3656160" y="4013748"/>
          <a:ext cx="273050" cy="354012"/>
        </p:xfrm>
        <a:graphic>
          <a:graphicData uri="http://schemas.openxmlformats.org/presentationml/2006/ole">
            <p:oleObj spid="_x0000_s65549" name="Equation" r:id="rId11" imgW="127000" imgH="165100" progId="Equation.DSMT4">
              <p:embed/>
            </p:oleObj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867784" y="-65499"/>
            <a:ext cx="3109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ZH (</a:t>
            </a:r>
            <a:r>
              <a:rPr lang="en-US" sz="3600" dirty="0" err="1" smtClean="0">
                <a:solidFill>
                  <a:srgbClr val="FFFF00"/>
                </a:solidFill>
              </a:rPr>
              <a:t>trileptons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967" y="152400"/>
            <a:ext cx="3581400" cy="3726374"/>
          </a:xfrm>
          <a:prstGeom prst="rect">
            <a:avLst/>
          </a:prstGeom>
        </p:spPr>
      </p:pic>
      <p:sp>
        <p:nvSpPr>
          <p:cNvPr id="45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47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507967" y="1015663"/>
            <a:ext cx="3581400" cy="2743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0"/>
                </a:schemeClr>
              </a:gs>
              <a:gs pos="55000">
                <a:schemeClr val="accent1">
                  <a:shade val="57000"/>
                  <a:satMod val="120000"/>
                  <a:alpha val="0"/>
                </a:schemeClr>
              </a:gs>
              <a:gs pos="80000">
                <a:schemeClr val="accent1">
                  <a:shade val="56000"/>
                  <a:satMod val="145000"/>
                  <a:alpha val="0"/>
                </a:schemeClr>
              </a:gs>
              <a:gs pos="88000">
                <a:schemeClr val="accent1">
                  <a:shade val="63000"/>
                  <a:satMod val="160000"/>
                  <a:alpha val="0"/>
                </a:schemeClr>
              </a:gs>
              <a:gs pos="100000">
                <a:schemeClr val="accent1">
                  <a:tint val="99555"/>
                  <a:satMod val="155000"/>
                  <a:alpha val="0"/>
                </a:schemeClr>
              </a:gs>
            </a:gsLst>
            <a:lin ang="5400000" scaled="1"/>
            <a:tileRect/>
          </a:gra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 + 0 jets: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pple Casual"/>
                <a:cs typeface="Apple Casual"/>
              </a:rPr>
              <a:t> Make good use of ME calculations (LO)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pple Casual"/>
                <a:cs typeface="Apple Casual"/>
              </a:rPr>
              <a:t> Majority of signal from gluon fusion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14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137" y="4011530"/>
            <a:ext cx="4089198" cy="277026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2400" y="1015663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backgrounds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(VH &amp; WBF): ~20%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2400" y="2031326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≥ 2 jets: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is main background (anti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-tagging!)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(VH &amp; WBF) ~60%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2400" y="3046989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(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M</a:t>
            </a:r>
            <a:r>
              <a:rPr lang="en-US" sz="2400" baseline="-250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ll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&lt;16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GeV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+ 0,1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W+γ (fake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e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dominant background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Lepton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p</a:t>
            </a:r>
            <a:r>
              <a:rPr lang="en-US" baseline="-250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a powerful discriminating variable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4062652"/>
            <a:ext cx="502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SS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≥ 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Charge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mis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-ID and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W+jets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(fake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e,μ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Bkgs</a:t>
            </a:r>
            <a:endParaRPr lang="en-US" dirty="0" smtClean="0">
              <a:solidFill>
                <a:schemeClr val="accent1">
                  <a:alpha val="50000"/>
                </a:schemeClr>
              </a:solidFill>
              <a:latin typeface="Apple Casual"/>
              <a:cs typeface="Apple Casual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(WH) ~10% @ high M</a:t>
            </a:r>
            <a:r>
              <a:rPr lang="en-US" baseline="-250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H</a:t>
            </a:r>
            <a:endParaRPr lang="en-US" dirty="0" smtClean="0">
              <a:solidFill>
                <a:schemeClr val="accent1">
                  <a:alpha val="50000"/>
                </a:schemeClr>
              </a:solidFill>
              <a:latin typeface="Apple Casual"/>
              <a:cs typeface="Apple Casu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2400" y="5078315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Trileptons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is main background (anti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-tagging!)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(WH &amp; ZH)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2400" y="609397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Hadronic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taus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…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7513319" y="5078315"/>
            <a:ext cx="1158293" cy="29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FF0000"/>
                </a:solidFill>
                <a:ea typeface="MS Gothic" charset="0"/>
                <a:cs typeface="MS Gothic" charset="0"/>
              </a:rPr>
              <a:t>Signal </a:t>
            </a:r>
            <a:r>
              <a:rPr lang="en-US" dirty="0" err="1">
                <a:solidFill>
                  <a:srgbClr val="FF0000"/>
                </a:solidFill>
                <a:ea typeface="MS Gothic" charset="0"/>
                <a:cs typeface="MS Gothic" charset="0"/>
              </a:rPr>
              <a:t>x</a:t>
            </a:r>
            <a:r>
              <a:rPr lang="en-US" dirty="0">
                <a:solidFill>
                  <a:srgbClr val="FF0000"/>
                </a:solidFill>
                <a:ea typeface="MS Gothic" charset="0"/>
                <a:cs typeface="MS Gothic" charset="0"/>
              </a:rPr>
              <a:t> 10</a:t>
            </a:r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>
            <a:off x="8153399" y="5486400"/>
            <a:ext cx="518213" cy="654579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976012" y="4779478"/>
            <a:ext cx="1339188" cy="29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80"/>
                </a:solidFill>
                <a:ea typeface="MS Gothic" charset="0"/>
                <a:cs typeface="MS Gothic" charset="0"/>
              </a:rPr>
              <a:t>WW Background</a:t>
            </a:r>
            <a:endParaRPr lang="en-US" dirty="0">
              <a:solidFill>
                <a:srgbClr val="000080"/>
              </a:solidFill>
              <a:ea typeface="MS Gothic" charset="0"/>
              <a:cs typeface="MS Gothic" charset="0"/>
            </a:endParaRP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 flipH="1">
            <a:off x="5867400" y="5188039"/>
            <a:ext cx="685800" cy="298361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475" y="152400"/>
            <a:ext cx="3559375" cy="3703458"/>
          </a:xfrm>
          <a:prstGeom prst="rect">
            <a:avLst/>
          </a:prstGeom>
        </p:spPr>
      </p:pic>
      <p:sp>
        <p:nvSpPr>
          <p:cNvPr id="45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47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513474" y="1015663"/>
            <a:ext cx="3559375" cy="2743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0"/>
                </a:schemeClr>
              </a:gs>
              <a:gs pos="55000">
                <a:schemeClr val="accent1">
                  <a:shade val="57000"/>
                  <a:satMod val="120000"/>
                  <a:alpha val="0"/>
                </a:schemeClr>
              </a:gs>
              <a:gs pos="80000">
                <a:schemeClr val="accent1">
                  <a:shade val="56000"/>
                  <a:satMod val="145000"/>
                  <a:alpha val="0"/>
                </a:schemeClr>
              </a:gs>
              <a:gs pos="88000">
                <a:schemeClr val="accent1">
                  <a:shade val="63000"/>
                  <a:satMod val="160000"/>
                  <a:alpha val="0"/>
                </a:schemeClr>
              </a:gs>
              <a:gs pos="100000">
                <a:schemeClr val="accent1">
                  <a:tint val="99555"/>
                  <a:satMod val="155000"/>
                  <a:alpha val="0"/>
                </a:schemeClr>
              </a:gs>
            </a:gsLst>
            <a:lin ang="5400000" scaled="1"/>
            <a:tileRect/>
          </a:gra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+ 0 jets: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Make good use of ME calculations (LO)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Majority of signal from gluon fusion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15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015663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 + 1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pple Casual"/>
                <a:cs typeface="Apple Casual"/>
              </a:rPr>
              <a:t> Extra </a:t>
            </a:r>
            <a:r>
              <a:rPr lang="en-US" dirty="0" err="1" smtClean="0">
                <a:latin typeface="Apple Casual"/>
                <a:cs typeface="Apple Casual"/>
              </a:rPr>
              <a:t>tt</a:t>
            </a:r>
            <a:r>
              <a:rPr lang="en-US" dirty="0" smtClean="0">
                <a:latin typeface="Apple Casual"/>
                <a:cs typeface="Apple Casual"/>
              </a:rPr>
              <a:t> backgrounds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pple Casual"/>
                <a:cs typeface="Apple Casual"/>
              </a:rPr>
              <a:t> Extra signal (VH &amp; WBF): ~20%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645" y="4013610"/>
            <a:ext cx="4086128" cy="27681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2400" y="2031326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≥ 2 jets: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is main background (anti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-tagging!)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(VH &amp; WBF) ~60%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400" y="3046989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(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M</a:t>
            </a:r>
            <a:r>
              <a:rPr lang="en-US" sz="2400" baseline="-250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ll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&lt;16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GeV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+ 0,1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W+γ (fake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e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dominant background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Lepton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p</a:t>
            </a:r>
            <a:r>
              <a:rPr lang="en-US" baseline="-250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a powerful discriminating variable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2400" y="4062652"/>
            <a:ext cx="502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SS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≥ 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Charge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mis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-ID and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W+jets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(fake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e,μ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Bkgs</a:t>
            </a:r>
            <a:endParaRPr lang="en-US" dirty="0" smtClean="0">
              <a:solidFill>
                <a:schemeClr val="accent1">
                  <a:alpha val="50000"/>
                </a:schemeClr>
              </a:solidFill>
              <a:latin typeface="Apple Casual"/>
              <a:cs typeface="Apple Casual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(WH) ~10% @ high M</a:t>
            </a:r>
            <a:r>
              <a:rPr lang="en-US" baseline="-250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H</a:t>
            </a:r>
            <a:endParaRPr lang="en-US" dirty="0" smtClean="0">
              <a:solidFill>
                <a:schemeClr val="accent1">
                  <a:alpha val="50000"/>
                </a:schemeClr>
              </a:solidFill>
              <a:latin typeface="Apple Casual"/>
              <a:cs typeface="Apple Casu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5078315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Trileptons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is main background (anti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-tagging!)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(WH &amp; ZH)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2400" y="609397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Hadronic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taus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…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7513319" y="5078315"/>
            <a:ext cx="1158293" cy="29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FF0000"/>
                </a:solidFill>
                <a:ea typeface="MS Gothic" charset="0"/>
                <a:cs typeface="MS Gothic" charset="0"/>
              </a:rPr>
              <a:t>Signal </a:t>
            </a:r>
            <a:r>
              <a:rPr lang="en-US" dirty="0" err="1">
                <a:solidFill>
                  <a:srgbClr val="FF0000"/>
                </a:solidFill>
                <a:ea typeface="MS Gothic" charset="0"/>
                <a:cs typeface="MS Gothic" charset="0"/>
              </a:rPr>
              <a:t>x</a:t>
            </a:r>
            <a:r>
              <a:rPr lang="en-US" dirty="0">
                <a:solidFill>
                  <a:srgbClr val="FF0000"/>
                </a:solidFill>
                <a:ea typeface="MS Gothic" charset="0"/>
                <a:cs typeface="MS Gothic" charset="0"/>
              </a:rPr>
              <a:t> 10</a:t>
            </a:r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8153399" y="5486400"/>
            <a:ext cx="518213" cy="654579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5976012" y="4779478"/>
            <a:ext cx="1339188" cy="29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80"/>
                </a:solidFill>
                <a:ea typeface="MS Gothic" charset="0"/>
                <a:cs typeface="MS Gothic" charset="0"/>
              </a:rPr>
              <a:t>WW Background</a:t>
            </a:r>
            <a:endParaRPr lang="en-US" dirty="0">
              <a:solidFill>
                <a:srgbClr val="000080"/>
              </a:solidFill>
              <a:ea typeface="MS Gothic" charset="0"/>
              <a:cs typeface="MS Gothic" charset="0"/>
            </a:endParaRPr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 flipH="1">
            <a:off x="6096000" y="5188039"/>
            <a:ext cx="685800" cy="298361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012" y="98931"/>
            <a:ext cx="3514840" cy="3870211"/>
          </a:xfrm>
          <a:prstGeom prst="rect">
            <a:avLst/>
          </a:prstGeom>
        </p:spPr>
      </p:pic>
      <p:sp>
        <p:nvSpPr>
          <p:cNvPr id="45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47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527212" y="533400"/>
            <a:ext cx="3530639" cy="2743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0"/>
                </a:schemeClr>
              </a:gs>
              <a:gs pos="55000">
                <a:schemeClr val="accent1">
                  <a:shade val="57000"/>
                  <a:satMod val="120000"/>
                  <a:alpha val="0"/>
                </a:schemeClr>
              </a:gs>
              <a:gs pos="80000">
                <a:schemeClr val="accent1">
                  <a:shade val="56000"/>
                  <a:satMod val="145000"/>
                  <a:alpha val="0"/>
                </a:schemeClr>
              </a:gs>
              <a:gs pos="88000">
                <a:schemeClr val="accent1">
                  <a:shade val="63000"/>
                  <a:satMod val="160000"/>
                  <a:alpha val="0"/>
                </a:schemeClr>
              </a:gs>
              <a:gs pos="100000">
                <a:schemeClr val="accent1">
                  <a:tint val="99555"/>
                  <a:satMod val="155000"/>
                  <a:alpha val="0"/>
                </a:schemeClr>
              </a:gs>
            </a:gsLst>
            <a:lin ang="5400000" scaled="1"/>
            <a:tileRect/>
          </a:gra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+ 0 jets: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Make good use of ME calculations (LO)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Majority of signal from gluon fusion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16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015663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backgrounds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(VH &amp; WBF): ~20%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" y="2031326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 + ≥ 2 jets: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pple Casual"/>
                <a:cs typeface="Apple Casual"/>
              </a:rPr>
              <a:t> </a:t>
            </a:r>
            <a:r>
              <a:rPr lang="en-US" dirty="0" err="1" smtClean="0">
                <a:latin typeface="Apple Casual"/>
                <a:cs typeface="Apple Casual"/>
              </a:rPr>
              <a:t>tt</a:t>
            </a:r>
            <a:r>
              <a:rPr lang="en-US" dirty="0" smtClean="0">
                <a:latin typeface="Apple Casual"/>
                <a:cs typeface="Apple Casual"/>
              </a:rPr>
              <a:t> is main background (anti </a:t>
            </a:r>
            <a:r>
              <a:rPr lang="en-US" dirty="0" err="1" smtClean="0">
                <a:latin typeface="Apple Casual"/>
                <a:cs typeface="Apple Casual"/>
              </a:rPr>
              <a:t>b</a:t>
            </a:r>
            <a:r>
              <a:rPr lang="en-US" dirty="0" smtClean="0">
                <a:latin typeface="Apple Casual"/>
                <a:cs typeface="Apple Casual"/>
              </a:rPr>
              <a:t>-tagging!)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pple Casual"/>
                <a:cs typeface="Apple Casual"/>
              </a:rPr>
              <a:t> Extra signal (VH &amp; WBF) ~60%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130" y="3999043"/>
            <a:ext cx="4107632" cy="278275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2400" y="3046989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(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M</a:t>
            </a:r>
            <a:r>
              <a:rPr lang="en-US" sz="2400" baseline="-250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ll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&lt;16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GeV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+ 0,1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W+γ (fake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e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dominant background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Lepton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p</a:t>
            </a:r>
            <a:r>
              <a:rPr lang="en-US" baseline="-250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a powerful discriminating variable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400" y="4062652"/>
            <a:ext cx="502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SS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≥ 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Charge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mis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-ID and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W+jets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(fake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e,μ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Bkgs</a:t>
            </a:r>
            <a:endParaRPr lang="en-US" dirty="0" smtClean="0">
              <a:solidFill>
                <a:schemeClr val="accent1">
                  <a:alpha val="50000"/>
                </a:schemeClr>
              </a:solidFill>
              <a:latin typeface="Apple Casual"/>
              <a:cs typeface="Apple Casual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(WH) ~10% @ high M</a:t>
            </a:r>
            <a:r>
              <a:rPr lang="en-US" baseline="-250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H</a:t>
            </a:r>
            <a:endParaRPr lang="en-US" dirty="0" smtClean="0">
              <a:solidFill>
                <a:schemeClr val="accent1">
                  <a:alpha val="50000"/>
                </a:schemeClr>
              </a:solidFill>
              <a:latin typeface="Apple Casual"/>
              <a:cs typeface="Apple Casu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5078315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Trileptons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is main background (anti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-tagging!)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(WH &amp; ZH)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2400" y="609397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Hadronic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taus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…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7592390" y="5067287"/>
            <a:ext cx="1158293" cy="29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FF0000"/>
                </a:solidFill>
                <a:ea typeface="MS Gothic" charset="0"/>
                <a:cs typeface="MS Gothic" charset="0"/>
              </a:rPr>
              <a:t>Signal </a:t>
            </a:r>
            <a:r>
              <a:rPr lang="en-US" dirty="0" err="1">
                <a:solidFill>
                  <a:srgbClr val="FF0000"/>
                </a:solidFill>
                <a:ea typeface="MS Gothic" charset="0"/>
                <a:cs typeface="MS Gothic" charset="0"/>
              </a:rPr>
              <a:t>x</a:t>
            </a:r>
            <a:r>
              <a:rPr lang="en-US" dirty="0">
                <a:solidFill>
                  <a:srgbClr val="FF0000"/>
                </a:solidFill>
                <a:ea typeface="MS Gothic" charset="0"/>
                <a:cs typeface="MS Gothic" charset="0"/>
              </a:rPr>
              <a:t> 10</a:t>
            </a:r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8534400" y="5486400"/>
            <a:ext cx="137213" cy="806979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6400800" y="4589981"/>
            <a:ext cx="1339188" cy="29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solidFill>
                  <a:srgbClr val="000080"/>
                </a:solidFill>
                <a:ea typeface="MS Gothic" charset="0"/>
                <a:cs typeface="MS Gothic" charset="0"/>
              </a:rPr>
              <a:t>ttbar</a:t>
            </a:r>
            <a:r>
              <a:rPr lang="en-US" dirty="0" smtClean="0">
                <a:solidFill>
                  <a:srgbClr val="000080"/>
                </a:solidFill>
                <a:ea typeface="MS Gothic" charset="0"/>
                <a:cs typeface="MS Gothic" charset="0"/>
              </a:rPr>
              <a:t> Background</a:t>
            </a:r>
            <a:endParaRPr lang="en-US" dirty="0">
              <a:solidFill>
                <a:srgbClr val="000080"/>
              </a:solidFill>
              <a:ea typeface="MS Gothic" charset="0"/>
              <a:cs typeface="MS Gothic" charset="0"/>
            </a:endParaRPr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 flipH="1">
            <a:off x="6210300" y="5067287"/>
            <a:ext cx="800100" cy="1026692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932" y="103177"/>
            <a:ext cx="3663817" cy="3174942"/>
          </a:xfrm>
          <a:prstGeom prst="rect">
            <a:avLst/>
          </a:prstGeom>
        </p:spPr>
      </p:pic>
      <p:sp>
        <p:nvSpPr>
          <p:cNvPr id="45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47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420932" y="1894166"/>
            <a:ext cx="3644126" cy="2743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0"/>
                </a:schemeClr>
              </a:gs>
              <a:gs pos="55000">
                <a:schemeClr val="accent1">
                  <a:shade val="57000"/>
                  <a:satMod val="120000"/>
                  <a:alpha val="0"/>
                </a:schemeClr>
              </a:gs>
              <a:gs pos="80000">
                <a:schemeClr val="accent1">
                  <a:shade val="56000"/>
                  <a:satMod val="145000"/>
                  <a:alpha val="0"/>
                </a:schemeClr>
              </a:gs>
              <a:gs pos="88000">
                <a:schemeClr val="accent1">
                  <a:shade val="63000"/>
                  <a:satMod val="160000"/>
                  <a:alpha val="0"/>
                </a:schemeClr>
              </a:gs>
              <a:gs pos="100000">
                <a:schemeClr val="accent1">
                  <a:tint val="99555"/>
                  <a:satMod val="155000"/>
                  <a:alpha val="0"/>
                </a:schemeClr>
              </a:gs>
            </a:gsLst>
            <a:lin ang="5400000" scaled="1"/>
            <a:tileRect/>
          </a:gra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+ 0 jets: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Make good use of ME calculations (LO)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Majority of signal from gluon fusion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17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015663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backgrounds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(VH &amp; WBF): ~20%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" y="2031326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≥ 2 jets: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is main background (anti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-tagging!)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(VH &amp; WBF) ~60%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2400" y="3046989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M</a:t>
            </a:r>
            <a:r>
              <a:rPr lang="en-US" sz="2400" baseline="-250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ll</a:t>
            </a:r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&lt;16 </a:t>
            </a:r>
            <a:r>
              <a:rPr lang="en-US" sz="24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GeV</a:t>
            </a:r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) + 0,1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pple Casual"/>
                <a:cs typeface="Apple Casual"/>
              </a:rPr>
              <a:t> W+γ (fake </a:t>
            </a:r>
            <a:r>
              <a:rPr lang="en-US" dirty="0" err="1" smtClean="0">
                <a:latin typeface="Apple Casual"/>
                <a:cs typeface="Apple Casual"/>
              </a:rPr>
              <a:t>e</a:t>
            </a:r>
            <a:r>
              <a:rPr lang="en-US" dirty="0" smtClean="0">
                <a:latin typeface="Apple Casual"/>
                <a:cs typeface="Apple Casual"/>
              </a:rPr>
              <a:t>) dominant background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pple Casual"/>
                <a:cs typeface="Apple Casual"/>
              </a:rPr>
              <a:t> Lepton </a:t>
            </a:r>
            <a:r>
              <a:rPr lang="en-US" dirty="0" err="1" smtClean="0">
                <a:latin typeface="Apple Casual"/>
                <a:cs typeface="Apple Casual"/>
              </a:rPr>
              <a:t>p</a:t>
            </a:r>
            <a:r>
              <a:rPr lang="en-US" baseline="-25000" dirty="0" err="1" smtClean="0">
                <a:latin typeface="Apple Casual"/>
                <a:cs typeface="Apple Casual"/>
              </a:rPr>
              <a:t>T</a:t>
            </a:r>
            <a:r>
              <a:rPr lang="en-US" dirty="0" smtClean="0">
                <a:latin typeface="Apple Casual"/>
                <a:cs typeface="Apple Casual"/>
              </a:rPr>
              <a:t> a powerful discriminating variable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203" y="3950056"/>
            <a:ext cx="4179941" cy="283174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2400" y="4062652"/>
            <a:ext cx="502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SS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≥ 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Charge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mis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-ID and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W+jets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(fake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e,μ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Bkgs</a:t>
            </a:r>
            <a:endParaRPr lang="en-US" dirty="0" smtClean="0">
              <a:solidFill>
                <a:schemeClr val="accent1">
                  <a:alpha val="50000"/>
                </a:schemeClr>
              </a:solidFill>
              <a:latin typeface="Apple Casual"/>
              <a:cs typeface="Apple Casual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(WH) ~10% @ high M</a:t>
            </a:r>
            <a:r>
              <a:rPr lang="en-US" baseline="-250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H</a:t>
            </a:r>
            <a:endParaRPr lang="en-US" dirty="0" smtClean="0">
              <a:solidFill>
                <a:schemeClr val="accent1">
                  <a:alpha val="50000"/>
                </a:schemeClr>
              </a:solidFill>
              <a:latin typeface="Apple Casual"/>
              <a:cs typeface="Apple Casu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5078315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Trileptons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is main background (anti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-tagging!)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(WH &amp; ZH)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2400" y="609397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Hadronic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taus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…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7563780" y="5305408"/>
            <a:ext cx="1158293" cy="29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FF0000"/>
                </a:solidFill>
                <a:ea typeface="MS Gothic" charset="0"/>
                <a:cs typeface="MS Gothic" charset="0"/>
              </a:rPr>
              <a:t>Signal </a:t>
            </a:r>
            <a:r>
              <a:rPr lang="en-US" dirty="0" err="1">
                <a:solidFill>
                  <a:srgbClr val="FF0000"/>
                </a:solidFill>
                <a:ea typeface="MS Gothic" charset="0"/>
                <a:cs typeface="MS Gothic" charset="0"/>
              </a:rPr>
              <a:t>x</a:t>
            </a:r>
            <a:r>
              <a:rPr lang="en-US" dirty="0">
                <a:solidFill>
                  <a:srgbClr val="FF0000"/>
                </a:solidFill>
                <a:ea typeface="MS Gothic" charset="0"/>
                <a:cs typeface="MS Gothic" charset="0"/>
              </a:rPr>
              <a:t> 10</a:t>
            </a:r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8223659" y="5692139"/>
            <a:ext cx="518213" cy="654579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6036006" y="4630059"/>
            <a:ext cx="1339188" cy="29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80"/>
                </a:solidFill>
                <a:ea typeface="MS Gothic" charset="0"/>
                <a:cs typeface="MS Gothic" charset="0"/>
              </a:rPr>
              <a:t>Wγ </a:t>
            </a:r>
            <a:r>
              <a:rPr lang="en-US" dirty="0" smtClean="0">
                <a:solidFill>
                  <a:srgbClr val="000080"/>
                </a:solidFill>
                <a:ea typeface="MS Gothic" charset="0"/>
                <a:cs typeface="MS Gothic" charset="0"/>
              </a:rPr>
              <a:t>Background</a:t>
            </a:r>
            <a:endParaRPr lang="en-US" dirty="0">
              <a:solidFill>
                <a:srgbClr val="000080"/>
              </a:solidFill>
              <a:ea typeface="MS Gothic" charset="0"/>
              <a:cs typeface="MS Gothic" charset="0"/>
            </a:endParaRP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 flipH="1">
            <a:off x="5867399" y="4997382"/>
            <a:ext cx="416909" cy="1245778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6645606" y="5006571"/>
            <a:ext cx="1339188" cy="29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80"/>
                </a:solidFill>
                <a:ea typeface="MS Gothic" charset="0"/>
                <a:cs typeface="MS Gothic" charset="0"/>
              </a:rPr>
              <a:t>WW Background</a:t>
            </a:r>
            <a:endParaRPr lang="en-US" dirty="0">
              <a:solidFill>
                <a:srgbClr val="000080"/>
              </a:solidFill>
              <a:ea typeface="MS Gothic" charset="0"/>
              <a:cs typeface="MS Gothic" charset="0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6934200" y="5410199"/>
            <a:ext cx="1050594" cy="936519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785" y="95681"/>
            <a:ext cx="3574938" cy="3306952"/>
          </a:xfrm>
          <a:prstGeom prst="rect">
            <a:avLst/>
          </a:prstGeom>
        </p:spPr>
      </p:pic>
      <p:sp>
        <p:nvSpPr>
          <p:cNvPr id="45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47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493785" y="1600200"/>
            <a:ext cx="3574938" cy="2743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0"/>
                </a:schemeClr>
              </a:gs>
              <a:gs pos="55000">
                <a:schemeClr val="accent1">
                  <a:shade val="57000"/>
                  <a:satMod val="120000"/>
                  <a:alpha val="0"/>
                </a:schemeClr>
              </a:gs>
              <a:gs pos="80000">
                <a:schemeClr val="accent1">
                  <a:shade val="56000"/>
                  <a:satMod val="145000"/>
                  <a:alpha val="0"/>
                </a:schemeClr>
              </a:gs>
              <a:gs pos="88000">
                <a:schemeClr val="accent1">
                  <a:shade val="63000"/>
                  <a:satMod val="160000"/>
                  <a:alpha val="0"/>
                </a:schemeClr>
              </a:gs>
              <a:gs pos="100000">
                <a:schemeClr val="accent1">
                  <a:tint val="99555"/>
                  <a:satMod val="155000"/>
                  <a:alpha val="0"/>
                </a:schemeClr>
              </a:gs>
            </a:gsLst>
            <a:lin ang="5400000" scaled="1"/>
            <a:tileRect/>
          </a:gra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+ 0 jets: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Make good use of ME calculations (LO)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Majority of signal from gluon fusion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18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015663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backgrounds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(VH &amp; WBF): ~20%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" y="2031326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≥ 2 jets: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is main background (anti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-tagging!)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(VH &amp; WBF) ~60%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2400" y="3046989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(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M</a:t>
            </a:r>
            <a:r>
              <a:rPr lang="en-US" sz="2400" baseline="-250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ll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&lt;16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GeV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+ 0,1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W+γ (fake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e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dominant background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Lepton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p</a:t>
            </a:r>
            <a:r>
              <a:rPr lang="en-US" baseline="-250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a powerful discriminating variable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4062652"/>
            <a:ext cx="502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SS </a:t>
            </a:r>
            <a:r>
              <a:rPr lang="en-US" sz="24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 + ≥ 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pple Casual"/>
                <a:cs typeface="Apple Casual"/>
              </a:rPr>
              <a:t> Charge </a:t>
            </a:r>
            <a:r>
              <a:rPr lang="en-US" dirty="0" err="1" smtClean="0">
                <a:latin typeface="Apple Casual"/>
                <a:cs typeface="Apple Casual"/>
              </a:rPr>
              <a:t>mis</a:t>
            </a:r>
            <a:r>
              <a:rPr lang="en-US" dirty="0" smtClean="0">
                <a:latin typeface="Apple Casual"/>
                <a:cs typeface="Apple Casual"/>
              </a:rPr>
              <a:t>-ID and </a:t>
            </a:r>
            <a:r>
              <a:rPr lang="en-US" dirty="0" err="1" smtClean="0">
                <a:latin typeface="Apple Casual"/>
                <a:cs typeface="Apple Casual"/>
              </a:rPr>
              <a:t>W+jets</a:t>
            </a:r>
            <a:r>
              <a:rPr lang="en-US" dirty="0" smtClean="0">
                <a:latin typeface="Apple Casual"/>
                <a:cs typeface="Apple Casual"/>
              </a:rPr>
              <a:t> (fake </a:t>
            </a:r>
            <a:r>
              <a:rPr lang="en-US" dirty="0" err="1" smtClean="0">
                <a:latin typeface="Apple Casual"/>
                <a:cs typeface="Apple Casual"/>
              </a:rPr>
              <a:t>e,μ</a:t>
            </a:r>
            <a:r>
              <a:rPr lang="en-US" dirty="0" smtClean="0">
                <a:latin typeface="Apple Casual"/>
                <a:cs typeface="Apple Casual"/>
              </a:rPr>
              <a:t>) </a:t>
            </a:r>
            <a:r>
              <a:rPr lang="en-US" dirty="0" err="1" smtClean="0">
                <a:latin typeface="Apple Casual"/>
                <a:cs typeface="Apple Casual"/>
              </a:rPr>
              <a:t>Bkgs</a:t>
            </a:r>
            <a:endParaRPr lang="en-US" dirty="0" smtClean="0">
              <a:latin typeface="Apple Casual"/>
              <a:cs typeface="Apple Casual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pple Casual"/>
                <a:cs typeface="Apple Casual"/>
              </a:rPr>
              <a:t> Extra signal (WH) ~10% @ high M</a:t>
            </a:r>
            <a:r>
              <a:rPr lang="en-US" baseline="-25000" dirty="0" smtClean="0">
                <a:latin typeface="Apple Casual"/>
                <a:cs typeface="Apple Casual"/>
              </a:rPr>
              <a:t>H</a:t>
            </a:r>
            <a:endParaRPr lang="en-US" dirty="0" smtClean="0">
              <a:latin typeface="Apple Casual"/>
              <a:cs typeface="Apple Casu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160" y="3962399"/>
            <a:ext cx="4161722" cy="281940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2400" y="5078315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Trileptons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is main background (anti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-tagging!)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(WH &amp; ZH)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400" y="609397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Hadronic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taus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…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7513319" y="5078315"/>
            <a:ext cx="1158293" cy="29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FF0000"/>
                </a:solidFill>
                <a:ea typeface="MS Gothic" charset="0"/>
                <a:cs typeface="MS Gothic" charset="0"/>
              </a:rPr>
              <a:t>Signal </a:t>
            </a:r>
            <a:r>
              <a:rPr lang="en-US" dirty="0" err="1">
                <a:solidFill>
                  <a:srgbClr val="FF0000"/>
                </a:solidFill>
                <a:ea typeface="MS Gothic" charset="0"/>
                <a:cs typeface="MS Gothic" charset="0"/>
              </a:rPr>
              <a:t>x</a:t>
            </a:r>
            <a:r>
              <a:rPr lang="en-US" dirty="0">
                <a:solidFill>
                  <a:srgbClr val="FF0000"/>
                </a:solidFill>
                <a:ea typeface="MS Gothic" charset="0"/>
                <a:cs typeface="MS Gothic" charset="0"/>
              </a:rPr>
              <a:t> 10</a:t>
            </a: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8153399" y="5486401"/>
            <a:ext cx="509117" cy="594646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5976012" y="4779478"/>
            <a:ext cx="1339188" cy="29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solidFill>
                  <a:srgbClr val="000080"/>
                </a:solidFill>
                <a:ea typeface="MS Gothic" charset="0"/>
                <a:cs typeface="MS Gothic" charset="0"/>
              </a:rPr>
              <a:t>Wj</a:t>
            </a:r>
            <a:r>
              <a:rPr lang="en-US" dirty="0" smtClean="0">
                <a:solidFill>
                  <a:srgbClr val="000080"/>
                </a:solidFill>
                <a:ea typeface="MS Gothic" charset="0"/>
                <a:cs typeface="MS Gothic" charset="0"/>
              </a:rPr>
              <a:t> Background</a:t>
            </a:r>
            <a:endParaRPr lang="en-US" dirty="0">
              <a:solidFill>
                <a:srgbClr val="000080"/>
              </a:solidFill>
              <a:ea typeface="MS Gothic" charset="0"/>
              <a:cs typeface="MS Gothic" charset="0"/>
            </a:endParaRP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 flipH="1">
            <a:off x="5715000" y="5188039"/>
            <a:ext cx="838200" cy="1228636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567" y="83351"/>
            <a:ext cx="3595977" cy="2889721"/>
          </a:xfrm>
          <a:prstGeom prst="rect">
            <a:avLst/>
          </a:prstGeom>
        </p:spPr>
      </p:pic>
      <p:sp>
        <p:nvSpPr>
          <p:cNvPr id="45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47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449566" y="741343"/>
            <a:ext cx="3595977" cy="2743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0"/>
                </a:schemeClr>
              </a:gs>
              <a:gs pos="55000">
                <a:schemeClr val="accent1">
                  <a:shade val="57000"/>
                  <a:satMod val="120000"/>
                  <a:alpha val="0"/>
                </a:schemeClr>
              </a:gs>
              <a:gs pos="80000">
                <a:schemeClr val="accent1">
                  <a:shade val="56000"/>
                  <a:satMod val="145000"/>
                  <a:alpha val="0"/>
                </a:schemeClr>
              </a:gs>
              <a:gs pos="88000">
                <a:schemeClr val="accent1">
                  <a:shade val="63000"/>
                  <a:satMod val="160000"/>
                  <a:alpha val="0"/>
                </a:schemeClr>
              </a:gs>
              <a:gs pos="100000">
                <a:schemeClr val="accent1">
                  <a:tint val="99555"/>
                  <a:satMod val="155000"/>
                  <a:alpha val="0"/>
                </a:schemeClr>
              </a:gs>
            </a:gsLst>
            <a:lin ang="5400000" scaled="1"/>
            <a:tileRect/>
          </a:gra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+ 0 jets: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Make good use of ME calculations (LO)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Majority of signal from gluon fusion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19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015663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backgrounds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(VH &amp; WBF): ~20%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" y="2031326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≥ 2 jets: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is main background (anti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-tagging!)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(VH &amp; WBF) ~60%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2400" y="3046989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(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M</a:t>
            </a:r>
            <a:r>
              <a:rPr lang="en-US" sz="2400" baseline="-250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ll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&lt;16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GeV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+ 0,1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W+γ (fake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e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dominant background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Lepton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p</a:t>
            </a:r>
            <a:r>
              <a:rPr lang="en-US" baseline="-250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a powerful discriminating variable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4062652"/>
            <a:ext cx="502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SS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≥ 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Charge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mis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-ID and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W+jets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(fake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e,μ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Bkgs</a:t>
            </a:r>
            <a:endParaRPr lang="en-US" dirty="0" smtClean="0">
              <a:solidFill>
                <a:schemeClr val="accent1">
                  <a:alpha val="50000"/>
                </a:schemeClr>
              </a:solidFill>
              <a:latin typeface="Apple Casual"/>
              <a:cs typeface="Apple Casual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(WH) ~10% @ high M</a:t>
            </a:r>
            <a:r>
              <a:rPr lang="en-US" baseline="-250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H</a:t>
            </a:r>
            <a:endParaRPr lang="en-US" dirty="0" smtClean="0">
              <a:solidFill>
                <a:schemeClr val="accent1">
                  <a:alpha val="50000"/>
                </a:schemeClr>
              </a:solidFill>
              <a:latin typeface="Apple Casual"/>
              <a:cs typeface="Apple Casu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" y="5078315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Trileptons</a:t>
            </a:r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: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pple Casual"/>
                <a:cs typeface="Apple Casual"/>
              </a:rPr>
              <a:t> WZ </a:t>
            </a:r>
            <a:r>
              <a:rPr lang="en-US" dirty="0" smtClean="0">
                <a:latin typeface="Apple Casual"/>
                <a:cs typeface="Apple Casual"/>
              </a:rPr>
              <a:t>is main </a:t>
            </a:r>
            <a:r>
              <a:rPr lang="en-US" dirty="0" smtClean="0">
                <a:latin typeface="Apple Casual"/>
                <a:cs typeface="Apple Casual"/>
              </a:rPr>
              <a:t>background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pple Casual"/>
                <a:cs typeface="Apple Casual"/>
              </a:rPr>
              <a:t> Extra signal (WH &amp; ZH)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569" y="4035670"/>
            <a:ext cx="4053567" cy="274613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2400" y="609397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Hadronic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taus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…</a:t>
            </a: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7513319" y="5078315"/>
            <a:ext cx="1158293" cy="29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FF0000"/>
                </a:solidFill>
                <a:ea typeface="MS Gothic" charset="0"/>
                <a:cs typeface="MS Gothic" charset="0"/>
              </a:rPr>
              <a:t>Signal </a:t>
            </a:r>
            <a:r>
              <a:rPr lang="en-US" dirty="0" err="1">
                <a:solidFill>
                  <a:srgbClr val="FF0000"/>
                </a:solidFill>
                <a:ea typeface="MS Gothic" charset="0"/>
                <a:cs typeface="MS Gothic" charset="0"/>
              </a:rPr>
              <a:t>x</a:t>
            </a:r>
            <a:r>
              <a:rPr lang="en-US" dirty="0">
                <a:solidFill>
                  <a:srgbClr val="FF0000"/>
                </a:solidFill>
                <a:ea typeface="MS Gothic" charset="0"/>
                <a:cs typeface="MS Gothic" charset="0"/>
              </a:rPr>
              <a:t> 10</a:t>
            </a: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8153399" y="5486401"/>
            <a:ext cx="304801" cy="457199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5976012" y="4779478"/>
            <a:ext cx="1339188" cy="29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80"/>
                </a:solidFill>
                <a:ea typeface="MS Gothic" charset="0"/>
                <a:cs typeface="MS Gothic" charset="0"/>
              </a:rPr>
              <a:t>WZ Background</a:t>
            </a:r>
            <a:endParaRPr lang="en-US" dirty="0">
              <a:solidFill>
                <a:srgbClr val="000080"/>
              </a:solidFill>
              <a:ea typeface="MS Gothic" charset="0"/>
              <a:cs typeface="MS Gothic" charset="0"/>
            </a:endParaRP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 flipH="1">
            <a:off x="6131042" y="5188040"/>
            <a:ext cx="422157" cy="1010760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620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2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705600" y="2057400"/>
            <a:ext cx="539242" cy="2513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MS Gothic" charset="0"/>
                <a:cs typeface="MS Gothic" charset="0"/>
              </a:rPr>
              <a:t>WW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" y="422868"/>
            <a:ext cx="45720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pple Casual"/>
                <a:cs typeface="Apple Casual"/>
              </a:rPr>
              <a:t> </a:t>
            </a:r>
            <a:r>
              <a:rPr lang="en-US" sz="2000" dirty="0" err="1" smtClean="0">
                <a:latin typeface="Apple Casual"/>
                <a:cs typeface="Apple Casual"/>
              </a:rPr>
              <a:t>Tevatron</a:t>
            </a:r>
            <a:r>
              <a:rPr lang="en-US" sz="2000" dirty="0" smtClean="0">
                <a:latin typeface="Apple Casual"/>
                <a:cs typeface="Apple Casual"/>
              </a:rPr>
              <a:t> experiments probe production processes covering many orders of magnitude in cross section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pple Casual"/>
                <a:cs typeface="Apple Casual"/>
              </a:rPr>
              <a:t> Many discoveries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pple Casual"/>
                <a:cs typeface="Apple Casual"/>
              </a:rPr>
              <a:t>	WZ, ZZ, single top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pple Casual"/>
                <a:cs typeface="Apple Casual"/>
              </a:rPr>
              <a:t> Now reached sub-</a:t>
            </a:r>
            <a:r>
              <a:rPr lang="en-US" sz="2000" dirty="0" err="1" smtClean="0">
                <a:latin typeface="Apple Casual"/>
                <a:cs typeface="Apple Casual"/>
              </a:rPr>
              <a:t>picobarn</a:t>
            </a:r>
            <a:r>
              <a:rPr lang="en-US" sz="2000" dirty="0" smtClean="0">
                <a:latin typeface="Apple Casual"/>
                <a:cs typeface="Apple Casual"/>
              </a:rPr>
              <a:t> cross section </a:t>
            </a:r>
            <a:r>
              <a:rPr lang="en-US" sz="2000" dirty="0" smtClean="0">
                <a:latin typeface="Apple Casual"/>
                <a:cs typeface="Apple Casual"/>
              </a:rPr>
              <a:t>sensitivity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983686" y="4022201"/>
            <a:ext cx="2864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  <a:latin typeface="Apple Casual"/>
                <a:cs typeface="Apple Casual"/>
              </a:rPr>
              <a:t>SM Higgs:</a:t>
            </a:r>
            <a:endParaRPr lang="en-US" sz="2400" u="sng" dirty="0">
              <a:solidFill>
                <a:srgbClr val="FFFF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50920"/>
            <a:ext cx="3013210" cy="2926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4876800" y="4555867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Direct search at LEP:</a:t>
            </a:r>
          </a:p>
          <a:p>
            <a:r>
              <a:rPr lang="en-US" sz="2000" dirty="0" err="1" smtClean="0">
                <a:latin typeface="Apple Casual"/>
                <a:cs typeface="Apple Casual"/>
              </a:rPr>
              <a:t>m</a:t>
            </a:r>
            <a:r>
              <a:rPr lang="en-US" sz="2000" baseline="-25000" dirty="0" err="1" smtClean="0">
                <a:latin typeface="Apple Casual"/>
                <a:cs typeface="Apple Casual"/>
              </a:rPr>
              <a:t>H</a:t>
            </a:r>
            <a:r>
              <a:rPr lang="en-US" sz="2000" dirty="0" smtClean="0">
                <a:latin typeface="Apple Casual"/>
                <a:cs typeface="Apple Casual"/>
              </a:rPr>
              <a:t>&gt;114 </a:t>
            </a:r>
            <a:r>
              <a:rPr lang="en-US" sz="2000" dirty="0" err="1" smtClean="0">
                <a:latin typeface="Apple Casual"/>
                <a:cs typeface="Apple Casual"/>
              </a:rPr>
              <a:t>GeV</a:t>
            </a:r>
            <a:r>
              <a:rPr lang="en-US" sz="2000" dirty="0" smtClean="0">
                <a:latin typeface="Apple Casual"/>
                <a:cs typeface="Apple Casual"/>
              </a:rPr>
              <a:t> @ 95%CL</a:t>
            </a:r>
            <a:endParaRPr lang="en-US" sz="2000" dirty="0">
              <a:latin typeface="Apple Casual"/>
              <a:cs typeface="Apple Casu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5308937"/>
            <a:ext cx="358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Including indirect electroweak constraints</a:t>
            </a:r>
          </a:p>
          <a:p>
            <a:r>
              <a:rPr lang="en-US" sz="2000" dirty="0" err="1" smtClean="0">
                <a:latin typeface="Apple Casual"/>
                <a:cs typeface="Apple Casual"/>
              </a:rPr>
              <a:t>m</a:t>
            </a:r>
            <a:r>
              <a:rPr lang="en-US" sz="2000" baseline="-25000" dirty="0" err="1" smtClean="0">
                <a:latin typeface="Apple Casual"/>
                <a:cs typeface="Apple Casual"/>
              </a:rPr>
              <a:t>H</a:t>
            </a:r>
            <a:r>
              <a:rPr lang="en-US" sz="2000" dirty="0" smtClean="0">
                <a:latin typeface="Apple Casual"/>
                <a:cs typeface="Apple Casual"/>
              </a:rPr>
              <a:t>&lt;186 </a:t>
            </a:r>
            <a:r>
              <a:rPr lang="en-US" sz="2000" dirty="0" err="1" smtClean="0">
                <a:latin typeface="Apple Casual"/>
                <a:cs typeface="Apple Casual"/>
              </a:rPr>
              <a:t>GeV</a:t>
            </a:r>
            <a:r>
              <a:rPr lang="en-US" sz="2000" dirty="0" smtClean="0">
                <a:latin typeface="Apple Casual"/>
                <a:cs typeface="Apple Casual"/>
              </a:rPr>
              <a:t> @ 95%CL</a:t>
            </a:r>
            <a:endParaRPr lang="en-US" sz="2000" dirty="0">
              <a:latin typeface="Apple Casual"/>
              <a:cs typeface="Apple Casual"/>
            </a:endParaRPr>
          </a:p>
        </p:txBody>
      </p:sp>
      <p:pic>
        <p:nvPicPr>
          <p:cNvPr id="18" name="Picture 17" descr="XsecSumPlotRM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92598"/>
            <a:ext cx="4095155" cy="39296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92327" y="145869"/>
            <a:ext cx="595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Run II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967674" y="1138534"/>
            <a:ext cx="1799929" cy="1976204"/>
            <a:chOff x="6967674" y="1138534"/>
            <a:chExt cx="1799929" cy="1976204"/>
          </a:xfrm>
        </p:grpSpPr>
        <p:sp>
          <p:nvSpPr>
            <p:cNvPr id="13" name="Oval 12"/>
            <p:cNvSpPr/>
            <p:nvPr/>
          </p:nvSpPr>
          <p:spPr>
            <a:xfrm>
              <a:off x="7305336" y="2282425"/>
              <a:ext cx="211515" cy="2402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20" idx="7"/>
            </p:cNvCxnSpPr>
            <p:nvPr/>
          </p:nvCxnSpPr>
          <p:spPr>
            <a:xfrm rot="10800000" flipV="1">
              <a:off x="7138334" y="1600198"/>
              <a:ext cx="710267" cy="703273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8555137" y="2788677"/>
              <a:ext cx="212466" cy="3260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967674" y="2265862"/>
              <a:ext cx="199940" cy="2568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13" idx="0"/>
            </p:cNvCxnSpPr>
            <p:nvPr/>
          </p:nvCxnSpPr>
          <p:spPr>
            <a:xfrm rot="5400000">
              <a:off x="7288736" y="1722557"/>
              <a:ext cx="682226" cy="437510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9" idx="1"/>
            </p:cNvCxnSpPr>
            <p:nvPr/>
          </p:nvCxnSpPr>
          <p:spPr>
            <a:xfrm rot="16200000" flipH="1">
              <a:off x="7599312" y="1849487"/>
              <a:ext cx="1236231" cy="737650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191615" y="1138534"/>
              <a:ext cx="1390124" cy="461665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</a:t>
              </a:r>
              <a:r>
                <a:rPr lang="en-US" sz="12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sz="1200" dirty="0" smtClean="0">
                  <a:solidFill>
                    <a:schemeClr val="bg1"/>
                  </a:solidFill>
                </a:rPr>
                <a:t> Observation in</a:t>
              </a:r>
            </a:p>
            <a:p>
              <a:r>
                <a:rPr lang="en-US" sz="1200" dirty="0" err="1" smtClean="0">
                  <a:solidFill>
                    <a:schemeClr val="bg1"/>
                  </a:solidFill>
                </a:rPr>
                <a:t>Hadron</a:t>
              </a:r>
              <a:r>
                <a:rPr lang="en-US" sz="1200" dirty="0" smtClean="0">
                  <a:solidFill>
                    <a:schemeClr val="bg1"/>
                  </a:solidFill>
                </a:rPr>
                <a:t> Collisions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166624" y="2531916"/>
            <a:ext cx="2085770" cy="866783"/>
            <a:chOff x="6166624" y="2531916"/>
            <a:chExt cx="2085770" cy="866783"/>
          </a:xfrm>
        </p:grpSpPr>
        <p:sp>
          <p:nvSpPr>
            <p:cNvPr id="29" name="Oval 28"/>
            <p:cNvSpPr/>
            <p:nvPr/>
          </p:nvSpPr>
          <p:spPr>
            <a:xfrm>
              <a:off x="8086010" y="2531916"/>
              <a:ext cx="166384" cy="295931"/>
            </a:xfrm>
            <a:prstGeom prst="ellipse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34" idx="3"/>
              <a:endCxn id="29" idx="3"/>
            </p:cNvCxnSpPr>
            <p:nvPr/>
          </p:nvCxnSpPr>
          <p:spPr>
            <a:xfrm flipV="1">
              <a:off x="7431042" y="2784509"/>
              <a:ext cx="679334" cy="475691"/>
            </a:xfrm>
            <a:prstGeom prst="straightConnector1">
              <a:avLst/>
            </a:prstGeom>
            <a:ln w="254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166624" y="3121700"/>
              <a:ext cx="1264418" cy="276999"/>
            </a:xfrm>
            <a:prstGeom prst="rect">
              <a:avLst/>
            </a:prstGeom>
            <a:noFill/>
            <a:ln w="31750">
              <a:solidFill>
                <a:srgbClr val="3366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</a:t>
              </a:r>
              <a:r>
                <a:rPr lang="en-US" sz="12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sz="1200" dirty="0" smtClean="0">
                  <a:solidFill>
                    <a:schemeClr val="bg1"/>
                  </a:solidFill>
                </a:rPr>
                <a:t> Observation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47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+ 0 jets: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Make good use of ME calculations (LO)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Majority of signal from gluon fusion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20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015663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backgrounds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(VH &amp; WBF): ~20%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" y="2031326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≥ 2 jets: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is main background (anti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-tagging!)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(VH &amp; WBF) ~60%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2400" y="3046989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OS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(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M</a:t>
            </a:r>
            <a:r>
              <a:rPr lang="en-US" sz="2400" baseline="-250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ll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&lt;16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GeV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+ 0,1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W+γ (fake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e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dominant background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Lepton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p</a:t>
            </a:r>
            <a:r>
              <a:rPr lang="en-US" baseline="-250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a powerful discriminating variable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" y="4062652"/>
            <a:ext cx="502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SS </a:t>
            </a:r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dilepton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+ ≥ 1 jet: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Charge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mis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-ID and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W+jets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(fake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e,μ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)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Bkgs</a:t>
            </a:r>
            <a:endParaRPr lang="en-US" dirty="0" smtClean="0">
              <a:solidFill>
                <a:schemeClr val="accent1">
                  <a:alpha val="50000"/>
                </a:schemeClr>
              </a:solidFill>
              <a:latin typeface="Apple Casual"/>
              <a:cs typeface="Apple Casual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(WH) ~10% @ high M</a:t>
            </a:r>
            <a:r>
              <a:rPr lang="en-US" baseline="-250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H</a:t>
            </a:r>
            <a:endParaRPr lang="en-US" dirty="0" smtClean="0">
              <a:solidFill>
                <a:schemeClr val="accent1">
                  <a:alpha val="50000"/>
                </a:schemeClr>
              </a:solidFill>
              <a:latin typeface="Apple Casual"/>
              <a:cs typeface="Apple Casu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" y="5078315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Trileptons</a:t>
            </a:r>
            <a:r>
              <a:rPr lang="en-US" sz="2400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tt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is main background (anti </a:t>
            </a:r>
            <a:r>
              <a:rPr lang="en-US" dirty="0" err="1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b</a:t>
            </a: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-tagging!)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50000"/>
                  </a:schemeClr>
                </a:solidFill>
                <a:latin typeface="Apple Casual"/>
                <a:cs typeface="Apple Casual"/>
              </a:rPr>
              <a:t> Extra signal (WH &amp; ZH)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400" y="609397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Hadronic</a:t>
            </a:r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τ’s</a:t>
            </a:r>
            <a:r>
              <a:rPr lang="en-US" sz="24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!</a:t>
            </a:r>
            <a:endParaRPr lang="en-US" sz="2400" dirty="0" smtClean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752" y="152400"/>
            <a:ext cx="3741948" cy="39102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132442"/>
            <a:ext cx="3674853" cy="24929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266" y="4132442"/>
            <a:ext cx="3674853" cy="2492991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287752" y="1295400"/>
            <a:ext cx="3741948" cy="2743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0"/>
                </a:schemeClr>
              </a:gs>
              <a:gs pos="55000">
                <a:schemeClr val="accent1">
                  <a:shade val="57000"/>
                  <a:satMod val="120000"/>
                  <a:alpha val="0"/>
                </a:schemeClr>
              </a:gs>
              <a:gs pos="80000">
                <a:schemeClr val="accent1">
                  <a:shade val="56000"/>
                  <a:satMod val="145000"/>
                  <a:alpha val="0"/>
                </a:schemeClr>
              </a:gs>
              <a:gs pos="88000">
                <a:schemeClr val="accent1">
                  <a:shade val="63000"/>
                  <a:satMod val="160000"/>
                  <a:alpha val="0"/>
                </a:schemeClr>
              </a:gs>
              <a:gs pos="100000">
                <a:schemeClr val="accent1">
                  <a:tint val="99555"/>
                  <a:satMod val="155000"/>
                  <a:alpha val="0"/>
                </a:schemeClr>
              </a:gs>
            </a:gsLst>
            <a:lin ang="5400000" scaled="1"/>
            <a:tileRect/>
          </a:gra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7656184" y="5250989"/>
            <a:ext cx="1158293" cy="29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FF0000"/>
                </a:solidFill>
                <a:ea typeface="MS Gothic" charset="0"/>
                <a:cs typeface="MS Gothic" charset="0"/>
              </a:rPr>
              <a:t>Signal </a:t>
            </a:r>
            <a:r>
              <a:rPr lang="en-US" dirty="0" err="1">
                <a:solidFill>
                  <a:srgbClr val="FF0000"/>
                </a:solidFill>
                <a:ea typeface="MS Gothic" charset="0"/>
                <a:cs typeface="MS Gothic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  <a:ea typeface="MS Gothic" charset="0"/>
                <a:cs typeface="MS Gothic" charset="0"/>
              </a:rPr>
              <a:t> 20</a:t>
            </a:r>
            <a:endParaRPr lang="en-US" dirty="0">
              <a:solidFill>
                <a:srgbClr val="FF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8182117" y="5633765"/>
            <a:ext cx="518213" cy="654579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724400" y="5496780"/>
            <a:ext cx="1339188" cy="29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solidFill>
                  <a:srgbClr val="000080"/>
                </a:solidFill>
                <a:ea typeface="MS Gothic" charset="0"/>
                <a:cs typeface="MS Gothic" charset="0"/>
              </a:rPr>
              <a:t>Wj</a:t>
            </a:r>
            <a:r>
              <a:rPr lang="en-US" dirty="0" smtClean="0">
                <a:solidFill>
                  <a:srgbClr val="000080"/>
                </a:solidFill>
                <a:ea typeface="MS Gothic" charset="0"/>
                <a:cs typeface="MS Gothic" charset="0"/>
              </a:rPr>
              <a:t> Background</a:t>
            </a:r>
            <a:endParaRPr lang="en-US" dirty="0">
              <a:solidFill>
                <a:srgbClr val="000080"/>
              </a:solidFill>
              <a:ea typeface="MS Gothic" charset="0"/>
              <a:cs typeface="MS Gothic" charset="0"/>
            </a:endParaRPr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H="1" flipV="1">
            <a:off x="3733800" y="5643683"/>
            <a:ext cx="1060018" cy="109342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H="1">
            <a:off x="5374123" y="5643683"/>
            <a:ext cx="2817419" cy="647636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6391759" y="5643682"/>
            <a:ext cx="771041" cy="92519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2"/>
          <a:srcRect t="3867" r="2892"/>
          <a:stretch>
            <a:fillRect/>
          </a:stretch>
        </p:blipFill>
        <p:spPr bwMode="auto">
          <a:xfrm>
            <a:off x="609600" y="3389213"/>
            <a:ext cx="4964113" cy="36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620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21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26" name="Picture 13" descr="cdf-pub-fig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4964113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2713" y="503239"/>
            <a:ext cx="446087" cy="43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5573713" y="2819400"/>
            <a:ext cx="27320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100" dirty="0"/>
              <a:t>T. </a:t>
            </a:r>
            <a:r>
              <a:rPr lang="fr-FR" sz="1100" dirty="0" err="1"/>
              <a:t>Aaltonen</a:t>
            </a:r>
            <a:r>
              <a:rPr lang="fr-FR" sz="1100" dirty="0"/>
              <a:t> </a:t>
            </a:r>
            <a:r>
              <a:rPr lang="fr-FR" sz="1100" i="1" dirty="0"/>
              <a:t>et al.</a:t>
            </a:r>
            <a:r>
              <a:rPr lang="fr-FR" sz="1100" dirty="0" smtClean="0"/>
              <a:t> (CDF Collaboration), Phys</a:t>
            </a:r>
            <a:r>
              <a:rPr lang="fr-FR" sz="1100" dirty="0"/>
              <a:t>. </a:t>
            </a:r>
            <a:r>
              <a:rPr lang="fr-FR" sz="1100" dirty="0" err="1"/>
              <a:t>Rev</a:t>
            </a:r>
            <a:r>
              <a:rPr lang="fr-FR" sz="1100" dirty="0"/>
              <a:t>. </a:t>
            </a:r>
            <a:r>
              <a:rPr lang="fr-FR" sz="1100" dirty="0" err="1"/>
              <a:t>Lett</a:t>
            </a:r>
            <a:r>
              <a:rPr lang="fr-FR" sz="1100" dirty="0"/>
              <a:t>. </a:t>
            </a:r>
            <a:r>
              <a:rPr lang="fr-FR" sz="1100" b="1" dirty="0"/>
              <a:t>104</a:t>
            </a:r>
            <a:r>
              <a:rPr lang="fr-FR" sz="1100" dirty="0"/>
              <a:t>, 061803 (2010).</a:t>
            </a:r>
            <a:endParaRPr lang="en-US" sz="1100" dirty="0"/>
          </a:p>
        </p:txBody>
      </p:sp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3597" y="3810001"/>
            <a:ext cx="47011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9850" y="4646758"/>
            <a:ext cx="423862" cy="31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168251" y="4284351"/>
            <a:ext cx="369887" cy="36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+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5658831" y="5953091"/>
            <a:ext cx="31892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T. </a:t>
            </a:r>
            <a:r>
              <a:rPr lang="en-US" sz="1100" dirty="0" err="1"/>
              <a:t>Aaltonen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(CDF and DØ Collaborations), Phys. Rev. </a:t>
            </a:r>
            <a:r>
              <a:rPr lang="en-US" sz="1100" dirty="0" err="1"/>
              <a:t>Lett</a:t>
            </a:r>
            <a:r>
              <a:rPr lang="en-US" sz="1100" dirty="0"/>
              <a:t>. </a:t>
            </a:r>
            <a:r>
              <a:rPr lang="en-US" sz="1100" b="1" dirty="0"/>
              <a:t>104</a:t>
            </a:r>
            <a:r>
              <a:rPr lang="en-US" sz="1100" dirty="0"/>
              <a:t>, 061802 (2010).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94487" y="4159603"/>
            <a:ext cx="1887093" cy="646331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SM Sensitivity:</a:t>
            </a:r>
          </a:p>
          <a:p>
            <a:r>
              <a:rPr lang="en-US" dirty="0" smtClean="0"/>
              <a:t>159-169 GeV/c</a:t>
            </a:r>
            <a:r>
              <a:rPr lang="en-US" baseline="30000" dirty="0" smtClean="0"/>
              <a:t>2</a:t>
            </a:r>
            <a:r>
              <a:rPr lang="en-US" dirty="0" smtClean="0"/>
              <a:t>!</a:t>
            </a:r>
            <a:endParaRPr lang="en-US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6694487" y="4957036"/>
            <a:ext cx="1887093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SM Exclusion:</a:t>
            </a:r>
          </a:p>
          <a:p>
            <a:r>
              <a:rPr lang="en-US" dirty="0" smtClean="0"/>
              <a:t>162-166 GeV/c</a:t>
            </a:r>
            <a:r>
              <a:rPr lang="en-US" baseline="30000" dirty="0" smtClean="0"/>
              <a:t>2</a:t>
            </a:r>
            <a:r>
              <a:rPr lang="en-US" dirty="0" smtClean="0"/>
              <a:t>!</a:t>
            </a:r>
            <a:endParaRPr lang="en-US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5791200" y="322035"/>
            <a:ext cx="3124200" cy="1168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</a:pPr>
            <a:r>
              <a:rPr lang="en-US" sz="2400" u="sng" dirty="0" smtClean="0">
                <a:solidFill>
                  <a:srgbClr val="FFFF00"/>
                </a:solidFill>
              </a:rPr>
              <a:t>Previously published limits on SM Higgs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620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22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713" y="503239"/>
            <a:ext cx="446087" cy="43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12" descr="v17_53fb_All_mor10_x1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381000"/>
            <a:ext cx="6008587" cy="4343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5113" y="655639"/>
            <a:ext cx="446087" cy="43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52399" y="5212080"/>
          <a:ext cx="6259512" cy="1188720"/>
        </p:xfrm>
        <a:graphic>
          <a:graphicData uri="http://schemas.openxmlformats.org/drawingml/2006/table">
            <a:tbl>
              <a:tblPr/>
              <a:tblGrid>
                <a:gridCol w="3071812"/>
                <a:gridCol w="1587500"/>
                <a:gridCol w="16002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itstream Vera Sans" charset="0"/>
                          <a:ea typeface="msgothic" charset="0"/>
                          <a:cs typeface="msgothic" charset="0"/>
                        </a:rPr>
                        <a:t>For M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itstream Vera Sans" charset="0"/>
                          <a:ea typeface="msgothic" charset="0"/>
                          <a:cs typeface="msgothic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itstream Vera Sans" charset="0"/>
                          <a:ea typeface="msgothic" charset="0"/>
                          <a:cs typeface="msgothic" charset="0"/>
                        </a:rPr>
                        <a:t>=165 GeV/c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itstream Vera Sans" charset="0"/>
                          <a:ea typeface="msgothic" charset="0"/>
                          <a:cs typeface="msgothic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itstream Vera Sans" charset="0"/>
                          <a:ea typeface="msgothic" charset="0"/>
                          <a:cs typeface="msgothic" charset="0"/>
                        </a:rPr>
                        <a:t>Expected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itstream Vera Sans" charset="0"/>
                          <a:ea typeface="msgothic" charset="0"/>
                          <a:cs typeface="msgothic" charset="0"/>
                        </a:rPr>
                        <a:t>Observed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tstream Vera Sans" charset="0"/>
                          <a:ea typeface="msgothic" charset="0"/>
                          <a:cs typeface="msgothic" charset="0"/>
                        </a:rPr>
                        <a:t>CDF New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tstream Vera Sans" charset="0"/>
                          <a:ea typeface="msgothic" charset="0"/>
                          <a:cs typeface="msgothic" charset="0"/>
                        </a:rPr>
                        <a:t>1.03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tstream Vera Sans" charset="0"/>
                          <a:ea typeface="msgothic" charset="0"/>
                          <a:cs typeface="msgothic" charset="0"/>
                        </a:rPr>
                        <a:t>1.13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tstream Vera Sans" charset="0"/>
                          <a:ea typeface="msgothic" charset="0"/>
                          <a:cs typeface="msgothic" charset="0"/>
                        </a:rPr>
                        <a:t>CDF Pub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tstream Vera Sans" charset="0"/>
                          <a:ea typeface="msgothic" charset="0"/>
                          <a:cs typeface="msgothic" charset="0"/>
                        </a:rPr>
                        <a:t>1.20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tstream Vera Sans" charset="0"/>
                          <a:ea typeface="msgothic" charset="0"/>
                          <a:cs typeface="msgothic" charset="0"/>
                        </a:rPr>
                        <a:t>1.29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0" descr="golfballnearho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972361"/>
            <a:ext cx="2514600" cy="188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172200" y="381000"/>
            <a:ext cx="2884488" cy="36115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</a:pPr>
            <a:r>
              <a:rPr lang="en-US" sz="2000" u="sng" dirty="0" smtClean="0">
                <a:solidFill>
                  <a:srgbClr val="FFFF00"/>
                </a:solidFill>
              </a:rPr>
              <a:t>Improvements over published results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</a:pPr>
            <a:r>
              <a:rPr lang="en-US" sz="2000" dirty="0" smtClean="0">
                <a:solidFill>
                  <a:srgbClr val="FFFFFF"/>
                </a:solidFill>
              </a:rPr>
              <a:t>4.8</a:t>
            </a:r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→</a:t>
            </a:r>
            <a:r>
              <a:rPr lang="en-US" sz="2000" dirty="0">
                <a:solidFill>
                  <a:srgbClr val="FFFFFF"/>
                </a:solidFill>
              </a:rPr>
              <a:t>5.3 fb</a:t>
            </a:r>
            <a:r>
              <a:rPr lang="en-US" sz="2000" baseline="30000" dirty="0">
                <a:solidFill>
                  <a:srgbClr val="FFFFFF"/>
                </a:solidFill>
              </a:rPr>
              <a:t>-1</a:t>
            </a:r>
            <a:r>
              <a:rPr lang="en-US" sz="2000" dirty="0">
                <a:solidFill>
                  <a:srgbClr val="FFFFFF"/>
                </a:solidFill>
              </a:rPr>
              <a:t>: 5% better</a:t>
            </a:r>
            <a:endParaRPr lang="en-US" sz="2000" baseline="30000" dirty="0">
              <a:solidFill>
                <a:srgbClr val="FFFFFF"/>
              </a:solidFill>
            </a:endParaRP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</a:pPr>
            <a:r>
              <a:rPr lang="en-US" sz="2000" dirty="0">
                <a:solidFill>
                  <a:srgbClr val="FFFFFF"/>
                </a:solidFill>
              </a:rPr>
              <a:t>Optimized </a:t>
            </a:r>
            <a:r>
              <a:rPr lang="en-US" sz="2000" i="1" dirty="0" err="1">
                <a:solidFill>
                  <a:srgbClr val="FFFFFF"/>
                </a:solidFill>
              </a:rPr>
              <a:t>e</a:t>
            </a:r>
            <a:r>
              <a:rPr lang="en-US" sz="2000" baseline="30000" dirty="0">
                <a:solidFill>
                  <a:srgbClr val="FFFFFF"/>
                </a:solidFill>
              </a:rPr>
              <a:t>-</a:t>
            </a:r>
            <a:r>
              <a:rPr lang="en-US" sz="2000" dirty="0">
                <a:solidFill>
                  <a:srgbClr val="FFFFFF"/>
                </a:solidFill>
              </a:rPr>
              <a:t> selection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</a:pPr>
            <a:r>
              <a:rPr lang="en-US" sz="2000" dirty="0">
                <a:solidFill>
                  <a:srgbClr val="FFFFFF"/>
                </a:solidFill>
              </a:rPr>
              <a:t>A</a:t>
            </a:r>
            <a:r>
              <a:rPr lang="en-US" sz="2000" dirty="0" smtClean="0">
                <a:solidFill>
                  <a:srgbClr val="FFFFFF"/>
                </a:solidFill>
              </a:rPr>
              <a:t>dd </a:t>
            </a:r>
            <a:r>
              <a:rPr lang="en-US" sz="2000" dirty="0" err="1">
                <a:solidFill>
                  <a:srgbClr val="FFFFFF"/>
                </a:solidFill>
              </a:rPr>
              <a:t>Trileptons</a:t>
            </a:r>
            <a:r>
              <a:rPr lang="en-US" sz="2000" dirty="0">
                <a:solidFill>
                  <a:srgbClr val="FFFFFF"/>
                </a:solidFill>
              </a:rPr>
              <a:t>, Low </a:t>
            </a:r>
            <a:r>
              <a:rPr lang="en-US" sz="2000" dirty="0" err="1">
                <a:solidFill>
                  <a:srgbClr val="FFFFFF"/>
                </a:solidFill>
              </a:rPr>
              <a:t>M</a:t>
            </a:r>
            <a:r>
              <a:rPr lang="en-US" sz="2000" baseline="-25000" dirty="0" err="1">
                <a:solidFill>
                  <a:srgbClr val="FFFFFF"/>
                </a:solidFill>
              </a:rPr>
              <a:t>ll</a:t>
            </a:r>
            <a:r>
              <a:rPr lang="en-US" sz="2000" dirty="0">
                <a:solidFill>
                  <a:srgbClr val="FFFFFF"/>
                </a:solidFill>
              </a:rPr>
              <a:t> ,</a:t>
            </a:r>
            <a:r>
              <a:rPr lang="en-US" sz="2000" baseline="-250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VH,</a:t>
            </a:r>
            <a:r>
              <a:rPr lang="en-US" sz="2000" dirty="0" smtClean="0">
                <a:solidFill>
                  <a:srgbClr val="FFFFFF"/>
                </a:solidFill>
              </a:rPr>
              <a:t> WBS </a:t>
            </a:r>
            <a:r>
              <a:rPr lang="en-US" sz="2000" dirty="0">
                <a:solidFill>
                  <a:srgbClr val="FFFFFF"/>
                </a:solidFill>
              </a:rPr>
              <a:t>for 0 Jet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</a:pPr>
            <a:r>
              <a:rPr lang="en-US" sz="2000" dirty="0" smtClean="0">
                <a:solidFill>
                  <a:srgbClr val="FFFFFF"/>
                </a:solidFill>
              </a:rPr>
              <a:t>All </a:t>
            </a:r>
            <a:r>
              <a:rPr lang="en-US" sz="2000" dirty="0">
                <a:solidFill>
                  <a:srgbClr val="FFFFFF"/>
                </a:solidFill>
              </a:rPr>
              <a:t>together: 15% better!</a:t>
            </a:r>
          </a:p>
          <a:p>
            <a:pPr marL="431800" indent="-323850" eaLnBrk="0" hangingPunct="0">
              <a:lnSpc>
                <a:spcPct val="97000"/>
              </a:lnSpc>
              <a:spcAft>
                <a:spcPts val="1425"/>
              </a:spcAft>
              <a:buClr>
                <a:srgbClr val="000000"/>
              </a:buClr>
              <a:buSzPct val="45000"/>
            </a:pPr>
            <a:r>
              <a:rPr lang="en-US" sz="2000" dirty="0">
                <a:solidFill>
                  <a:srgbClr val="FFFFFF"/>
                </a:solidFill>
              </a:rPr>
              <a:t>Improvements continue </a:t>
            </a:r>
            <a:r>
              <a:rPr lang="en-US" sz="2000" dirty="0" smtClean="0">
                <a:solidFill>
                  <a:srgbClr val="FFFFFF"/>
                </a:solidFill>
              </a:rPr>
              <a:t>(</a:t>
            </a:r>
            <a:r>
              <a:rPr lang="en-US" sz="2000" dirty="0" err="1" smtClean="0">
                <a:solidFill>
                  <a:srgbClr val="FFFFFF"/>
                </a:solidFill>
              </a:rPr>
              <a:t>τ</a:t>
            </a:r>
            <a:r>
              <a:rPr lang="en-US" sz="2000" dirty="0" smtClean="0">
                <a:solidFill>
                  <a:srgbClr val="FFFFFF"/>
                </a:solidFill>
              </a:rPr>
              <a:t> modes </a:t>
            </a:r>
            <a:r>
              <a:rPr lang="en-US" sz="2000" dirty="0">
                <a:solidFill>
                  <a:srgbClr val="FFFFFF"/>
                </a:solidFill>
              </a:rPr>
              <a:t>add</a:t>
            </a:r>
            <a:r>
              <a:rPr lang="en-US" sz="2000" dirty="0" smtClean="0">
                <a:solidFill>
                  <a:srgbClr val="FFFFFF"/>
                </a:solidFill>
              </a:rPr>
              <a:t> few </a:t>
            </a:r>
            <a:r>
              <a:rPr lang="en-US" sz="2000" dirty="0">
                <a:solidFill>
                  <a:srgbClr val="FFFFFF"/>
                </a:solidFill>
              </a:rPr>
              <a:t>%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ntent Placeholder 13" descr="GraphLimitsv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15" y="131571"/>
            <a:ext cx="8958262" cy="639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36" name="Straight Arrow Connector 7"/>
          <p:cNvCxnSpPr>
            <a:cxnSpLocks noChangeShapeType="1"/>
          </p:cNvCxnSpPr>
          <p:nvPr/>
        </p:nvCxnSpPr>
        <p:spPr bwMode="auto">
          <a:xfrm flipV="1">
            <a:off x="3735387" y="4098924"/>
            <a:ext cx="3046413" cy="1588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7" name="Straight Arrow Connector 9"/>
          <p:cNvCxnSpPr>
            <a:cxnSpLocks noChangeShapeType="1"/>
          </p:cNvCxnSpPr>
          <p:nvPr/>
        </p:nvCxnSpPr>
        <p:spPr bwMode="auto">
          <a:xfrm rot="5400000">
            <a:off x="6477794" y="4402931"/>
            <a:ext cx="609600" cy="1588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arrow" w="med" len="med"/>
          </a:ln>
        </p:spPr>
      </p:cxnSp>
      <p:cxnSp>
        <p:nvCxnSpPr>
          <p:cNvPr id="38" name="Straight Arrow Connector 11"/>
          <p:cNvCxnSpPr>
            <a:cxnSpLocks noChangeShapeType="1"/>
          </p:cNvCxnSpPr>
          <p:nvPr/>
        </p:nvCxnSpPr>
        <p:spPr bwMode="auto">
          <a:xfrm rot="5400000">
            <a:off x="3429793" y="4402931"/>
            <a:ext cx="609600" cy="1587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arrow" w="med" len="med"/>
          </a:ln>
        </p:spPr>
      </p:cxnSp>
      <p:cxnSp>
        <p:nvCxnSpPr>
          <p:cNvPr id="39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2782094" y="5052218"/>
            <a:ext cx="685800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0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7049294" y="5052218"/>
            <a:ext cx="685800" cy="15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1" name="Straight Arrow Connector 17"/>
          <p:cNvCxnSpPr>
            <a:cxnSpLocks noChangeShapeType="1"/>
          </p:cNvCxnSpPr>
          <p:nvPr/>
        </p:nvCxnSpPr>
        <p:spPr bwMode="auto">
          <a:xfrm>
            <a:off x="3124200" y="5392738"/>
            <a:ext cx="4267200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632459" y="3637259"/>
            <a:ext cx="1314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</a:rPr>
              <a:t>146-183</a:t>
            </a:r>
            <a:r>
              <a:rPr lang="en-US" sz="2400" dirty="0"/>
              <a:t> </a:t>
            </a: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5932625" y="5436230"/>
            <a:ext cx="1314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136-190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76600" y="152400"/>
            <a:ext cx="2159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14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16" name="Slide Number Placeholder 67"/>
          <p:cNvSpPr>
            <a:spLocks noGrp="1"/>
          </p:cNvSpPr>
          <p:nvPr>
            <p:ph type="sldNum" sz="quarter" idx="12"/>
          </p:nvPr>
        </p:nvSpPr>
        <p:spPr>
          <a:xfrm>
            <a:off x="8153400" y="6422065"/>
            <a:ext cx="7620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24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7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22065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76400" y="1066800"/>
            <a:ext cx="808910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 dirty="0" smtClean="0">
              <a:latin typeface="Apple Casual"/>
              <a:cs typeface="Apple Casual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066800"/>
            <a:ext cx="8458200" cy="4558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spcAft>
                <a:spcPts val="1800"/>
              </a:spcAft>
              <a:buFont typeface="Arial"/>
              <a:buChar char="•"/>
            </a:pPr>
            <a:r>
              <a:rPr lang="en-GB" dirty="0" smtClean="0"/>
              <a:t> </a:t>
            </a:r>
            <a:r>
              <a:rPr lang="en-GB" sz="2400" dirty="0" smtClean="0"/>
              <a:t>“</a:t>
            </a:r>
            <a:r>
              <a:rPr lang="en-GB" sz="2400" dirty="0" smtClean="0">
                <a:solidFill>
                  <a:srgbClr val="FF0000"/>
                </a:solidFill>
              </a:rPr>
              <a:t>No channel left behind</a:t>
            </a:r>
            <a:r>
              <a:rPr lang="en-GB" sz="2400" dirty="0" smtClean="0"/>
              <a:t>” strategy successful: different, backgrounds, </a:t>
            </a:r>
            <a:r>
              <a:rPr lang="en-GB" sz="2400" dirty="0" err="1" smtClean="0"/>
              <a:t>systematics</a:t>
            </a:r>
            <a:r>
              <a:rPr lang="en-GB" sz="2400" dirty="0" smtClean="0"/>
              <a:t>, S/B and many channels.</a:t>
            </a:r>
          </a:p>
          <a:p>
            <a:pPr>
              <a:lnSpc>
                <a:spcPct val="87000"/>
              </a:lnSpc>
              <a:spcAft>
                <a:spcPts val="1800"/>
              </a:spcAft>
              <a:buFont typeface="Arial"/>
              <a:buChar char="•"/>
            </a:pPr>
            <a:r>
              <a:rPr lang="en-GB" sz="2400" dirty="0" smtClean="0"/>
              <a:t> Combined </a:t>
            </a:r>
            <a:r>
              <a:rPr lang="en-GB" sz="2400" dirty="0" err="1" smtClean="0"/>
              <a:t>Tevatron</a:t>
            </a:r>
            <a:r>
              <a:rPr lang="en-GB" sz="2400" dirty="0" smtClean="0"/>
              <a:t> results exclude the Standard Model Higgs at 95% CL for </a:t>
            </a:r>
            <a:r>
              <a:rPr lang="en-GB" sz="2400" dirty="0" smtClean="0">
                <a:solidFill>
                  <a:srgbClr val="FF0000"/>
                </a:solidFill>
              </a:rPr>
              <a:t>162 ≤ M</a:t>
            </a:r>
            <a:r>
              <a:rPr lang="en-GB" sz="2400" baseline="-25000" dirty="0" smtClean="0">
                <a:solidFill>
                  <a:srgbClr val="FF0000"/>
                </a:solidFill>
              </a:rPr>
              <a:t>H</a:t>
            </a:r>
            <a:r>
              <a:rPr lang="en-GB" sz="2400" dirty="0" smtClean="0">
                <a:solidFill>
                  <a:srgbClr val="FF0000"/>
                </a:solidFill>
              </a:rPr>
              <a:t> ≤ 166 </a:t>
            </a:r>
            <a:r>
              <a:rPr lang="en-GB" sz="2400" dirty="0" smtClean="0"/>
              <a:t>GeV/c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.</a:t>
            </a:r>
          </a:p>
          <a:p>
            <a:pPr>
              <a:lnSpc>
                <a:spcPct val="87000"/>
              </a:lnSpc>
              <a:spcAft>
                <a:spcPts val="1800"/>
              </a:spcAft>
              <a:buFont typeface="Arial"/>
              <a:buChar char="•"/>
            </a:pPr>
            <a:r>
              <a:rPr lang="en-GB" sz="2400" dirty="0" smtClean="0"/>
              <a:t> Updated CDF results: </a:t>
            </a:r>
            <a:r>
              <a:rPr lang="en-GB" sz="2400" dirty="0" smtClean="0">
                <a:solidFill>
                  <a:srgbClr val="FF0000"/>
                </a:solidFill>
              </a:rPr>
              <a:t>sensitivity </a:t>
            </a:r>
            <a:r>
              <a:rPr lang="en-GB" sz="2400" dirty="0" smtClean="0"/>
              <a:t>close to 95% CL exclusion for M</a:t>
            </a:r>
            <a:r>
              <a:rPr lang="en-GB" sz="2400" baseline="-25000" dirty="0" smtClean="0"/>
              <a:t>H</a:t>
            </a:r>
            <a:r>
              <a:rPr lang="en-GB" sz="2400" dirty="0" smtClean="0"/>
              <a:t>=160-165 GeV/c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.</a:t>
            </a:r>
            <a:endParaRPr lang="en-GB" sz="2400" baseline="-25000" dirty="0" smtClean="0"/>
          </a:p>
          <a:p>
            <a:pPr>
              <a:lnSpc>
                <a:spcPct val="87000"/>
              </a:lnSpc>
              <a:spcAft>
                <a:spcPts val="1800"/>
              </a:spcAft>
              <a:buFont typeface="Arial"/>
              <a:buChar char="•"/>
            </a:pPr>
            <a:r>
              <a:rPr lang="en-GB" sz="2400" dirty="0" smtClean="0"/>
              <a:t> The High mass </a:t>
            </a:r>
            <a:r>
              <a:rPr lang="en-GB" sz="2400" dirty="0" smtClean="0">
                <a:solidFill>
                  <a:srgbClr val="FF0000"/>
                </a:solidFill>
              </a:rPr>
              <a:t>sensitivity </a:t>
            </a:r>
            <a:r>
              <a:rPr lang="en-GB" sz="2400" dirty="0" smtClean="0"/>
              <a:t>will be expanded: 2 </a:t>
            </a:r>
            <a:r>
              <a:rPr lang="en-GB" sz="2400" dirty="0" err="1" smtClean="0"/>
              <a:t>x</a:t>
            </a:r>
            <a:r>
              <a:rPr lang="en-GB" sz="2400" dirty="0" smtClean="0"/>
              <a:t> CDF gives </a:t>
            </a:r>
            <a:r>
              <a:rPr lang="en-GB" sz="2400" dirty="0" smtClean="0">
                <a:solidFill>
                  <a:srgbClr val="FF0000"/>
                </a:solidFill>
              </a:rPr>
              <a:t>146-183 </a:t>
            </a:r>
            <a:r>
              <a:rPr lang="en-GB" sz="2400" dirty="0" smtClean="0"/>
              <a:t>GeV/c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if no improvements, </a:t>
            </a:r>
            <a:r>
              <a:rPr lang="en-GB" sz="2400" dirty="0" smtClean="0">
                <a:solidFill>
                  <a:srgbClr val="FF0000"/>
                </a:solidFill>
              </a:rPr>
              <a:t>136-190 </a:t>
            </a:r>
            <a:r>
              <a:rPr lang="en-GB" sz="2400" dirty="0" smtClean="0"/>
              <a:t>GeV/c</a:t>
            </a:r>
            <a:r>
              <a:rPr lang="en-GB" sz="2400" baseline="30000" dirty="0" smtClean="0"/>
              <a:t>2 </a:t>
            </a:r>
            <a:r>
              <a:rPr lang="en-GB" sz="2400" dirty="0" smtClean="0"/>
              <a:t>with improvements.</a:t>
            </a:r>
          </a:p>
          <a:p>
            <a:pPr>
              <a:lnSpc>
                <a:spcPct val="87000"/>
              </a:lnSpc>
              <a:spcAft>
                <a:spcPts val="1800"/>
              </a:spcAft>
              <a:buFont typeface="Arial"/>
              <a:buChar char="•"/>
            </a:pPr>
            <a:r>
              <a:rPr lang="en-GB" sz="2400" dirty="0" smtClean="0"/>
              <a:t> Both experiments have almost </a:t>
            </a:r>
            <a:r>
              <a:rPr lang="en-GB" sz="2400" dirty="0" smtClean="0">
                <a:solidFill>
                  <a:srgbClr val="FF0000"/>
                </a:solidFill>
              </a:rPr>
              <a:t>9 fb</a:t>
            </a:r>
            <a:r>
              <a:rPr lang="en-GB" sz="2400" baseline="30000" dirty="0" smtClean="0">
                <a:solidFill>
                  <a:srgbClr val="FF0000"/>
                </a:solidFill>
              </a:rPr>
              <a:t>-1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delivered! </a:t>
            </a:r>
            <a:r>
              <a:rPr lang="en-GB" sz="2400" dirty="0" smtClean="0"/>
              <a:t>May have </a:t>
            </a:r>
            <a:r>
              <a:rPr lang="en-GB" sz="2400" dirty="0" smtClean="0">
                <a:solidFill>
                  <a:srgbClr val="FF0000"/>
                </a:solidFill>
              </a:rPr>
              <a:t>12 fb</a:t>
            </a:r>
            <a:r>
              <a:rPr lang="en-GB" sz="2400" baseline="30000" dirty="0" smtClean="0">
                <a:solidFill>
                  <a:srgbClr val="FF0000"/>
                </a:solidFill>
              </a:rPr>
              <a:t>-1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by the end of Run II</a:t>
            </a:r>
            <a:r>
              <a:rPr lang="en-GB" sz="2400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3562" y="1676400"/>
            <a:ext cx="4770438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620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3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28800" y="152403"/>
            <a:ext cx="5359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FF00"/>
                </a:solidFill>
              </a:rPr>
              <a:t>SM Higgs at the </a:t>
            </a:r>
            <a:r>
              <a:rPr lang="en-US" sz="3600" dirty="0" err="1" smtClean="0">
                <a:solidFill>
                  <a:srgbClr val="FFFF00"/>
                </a:solidFill>
              </a:rPr>
              <a:t>Tevatron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51299" y="1905000"/>
            <a:ext cx="440101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0"/>
                </a:schemeClr>
              </a:gs>
              <a:gs pos="55000">
                <a:schemeClr val="accent1">
                  <a:shade val="57000"/>
                  <a:satMod val="120000"/>
                  <a:alpha val="0"/>
                </a:schemeClr>
              </a:gs>
              <a:gs pos="80000">
                <a:schemeClr val="accent1">
                  <a:shade val="56000"/>
                  <a:satMod val="145000"/>
                  <a:alpha val="0"/>
                </a:schemeClr>
              </a:gs>
              <a:gs pos="88000">
                <a:schemeClr val="accent1">
                  <a:shade val="63000"/>
                  <a:satMod val="160000"/>
                  <a:alpha val="0"/>
                </a:schemeClr>
              </a:gs>
              <a:gs pos="100000">
                <a:schemeClr val="accent1">
                  <a:tint val="99555"/>
                  <a:satMod val="155000"/>
                  <a:alpha val="0"/>
                </a:schemeClr>
              </a:gs>
            </a:gsLst>
            <a:lin ang="5400000" scaled="1"/>
            <a:tileRect/>
          </a:gra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800600" y="5602069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 WW dominates at M</a:t>
            </a:r>
            <a:r>
              <a:rPr lang="en-US" baseline="-25000" dirty="0" smtClean="0">
                <a:solidFill>
                  <a:srgbClr val="FFFF00"/>
                </a:solidFill>
              </a:rPr>
              <a:t>H</a:t>
            </a:r>
            <a:r>
              <a:rPr lang="en-US" dirty="0" smtClean="0">
                <a:solidFill>
                  <a:srgbClr val="FFFF00"/>
                </a:solidFill>
              </a:rPr>
              <a:t> &gt; 135 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 Contributes to Higgs searches down to 120 GeV/c</a:t>
            </a:r>
            <a:r>
              <a:rPr lang="en-US" baseline="30000" dirty="0" smtClean="0">
                <a:solidFill>
                  <a:srgbClr val="FFFF00"/>
                </a:solidFill>
              </a:rPr>
              <a:t>2</a:t>
            </a:r>
            <a:endParaRPr lang="en-US" baseline="30000" dirty="0">
              <a:solidFill>
                <a:srgbClr val="FFFF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229894" y="3161506"/>
            <a:ext cx="4191000" cy="1588"/>
          </a:xfrm>
          <a:prstGeom prst="line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553200" y="1067594"/>
            <a:ext cx="2181823" cy="532606"/>
          </a:xfrm>
          <a:prstGeom prst="roundRect">
            <a:avLst/>
          </a:prstGeom>
          <a:solidFill>
            <a:srgbClr val="FF0000">
              <a:alpha val="4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Mass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419600" y="1066800"/>
            <a:ext cx="1676401" cy="532606"/>
          </a:xfrm>
          <a:prstGeom prst="roundRect">
            <a:avLst/>
          </a:prstGeom>
          <a:solidFill>
            <a:srgbClr val="FF0000">
              <a:alpha val="4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Mass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35267" y="1494135"/>
            <a:ext cx="1481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ggH</a:t>
            </a:r>
            <a:r>
              <a:rPr lang="en-US" sz="2000" dirty="0" smtClean="0"/>
              <a:t> (78 %)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735267" y="2770425"/>
            <a:ext cx="129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 (9 %)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735267" y="5227935"/>
            <a:ext cx="143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WBF (7 %)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2659067" y="960735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@</a:t>
            </a:r>
            <a:r>
              <a:rPr lang="en-US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h</a:t>
            </a:r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=160 </a:t>
            </a:r>
            <a:r>
              <a:rPr lang="en-US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GeV</a:t>
            </a:r>
            <a:endParaRPr lang="en-US" dirty="0"/>
          </a:p>
        </p:txBody>
      </p:sp>
      <p:pic>
        <p:nvPicPr>
          <p:cNvPr id="31" name="Picture 30" descr="diagram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67" y="1041400"/>
            <a:ext cx="2247900" cy="5130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735267" y="391342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ZH (6 %)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520794" y="152403"/>
            <a:ext cx="395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rgbClr val="FFFF00"/>
                </a:solidFill>
              </a:rPr>
              <a:t>Tevatron</a:t>
            </a:r>
            <a:r>
              <a:rPr lang="en-US" sz="3600" dirty="0" smtClean="0">
                <a:solidFill>
                  <a:srgbClr val="FFFF00"/>
                </a:solidFill>
              </a:rPr>
              <a:t>, CDF, D0</a:t>
            </a:r>
          </a:p>
        </p:txBody>
      </p:sp>
      <p:pic>
        <p:nvPicPr>
          <p:cNvPr id="11" name="Picture 4" descr="09_Young-Kee_Aerial_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dcp_07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03960"/>
            <a:ext cx="1950719" cy="1463040"/>
          </a:xfrm>
          <a:prstGeom prst="rect">
            <a:avLst/>
          </a:prstGeom>
          <a:noFill/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 rot="6368">
            <a:off x="3962768" y="2193326"/>
            <a:ext cx="646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b="1" dirty="0">
                <a:latin typeface="Charcoal CY" pitchFamily="68" charset="-52"/>
              </a:rPr>
              <a:t>CDF</a:t>
            </a:r>
            <a:endParaRPr lang="en-US" sz="1800" dirty="0"/>
          </a:p>
        </p:txBody>
      </p:sp>
      <p:sp>
        <p:nvSpPr>
          <p:cNvPr id="26" name="Rounded Rectangle 25"/>
          <p:cNvSpPr/>
          <p:nvPr/>
        </p:nvSpPr>
        <p:spPr>
          <a:xfrm>
            <a:off x="457200" y="4495800"/>
            <a:ext cx="6705600" cy="1600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8400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8400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84000"/>
                </a:schemeClr>
              </a:gs>
              <a:gs pos="55000">
                <a:schemeClr val="accent1">
                  <a:shade val="57000"/>
                  <a:satMod val="120000"/>
                  <a:alpha val="84000"/>
                </a:schemeClr>
              </a:gs>
              <a:gs pos="80000">
                <a:schemeClr val="accent1">
                  <a:shade val="56000"/>
                  <a:satMod val="145000"/>
                  <a:alpha val="84000"/>
                </a:schemeClr>
              </a:gs>
              <a:gs pos="88000">
                <a:schemeClr val="accent1">
                  <a:shade val="63000"/>
                  <a:satMod val="160000"/>
                  <a:alpha val="84000"/>
                </a:schemeClr>
              </a:gs>
              <a:gs pos="100000">
                <a:schemeClr val="accent1">
                  <a:tint val="99555"/>
                  <a:satMod val="155000"/>
                  <a:alpha val="84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09600" y="4655403"/>
            <a:ext cx="6308416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pple Casual"/>
                <a:cs typeface="Apple Casual"/>
              </a:rPr>
              <a:t>~8.6 fb</a:t>
            </a:r>
            <a:r>
              <a:rPr lang="en-US" sz="2400" baseline="30000" dirty="0" smtClean="0">
                <a:solidFill>
                  <a:srgbClr val="FFFF00"/>
                </a:solidFill>
                <a:latin typeface="Apple Casual"/>
                <a:cs typeface="Apple Casual"/>
              </a:rPr>
              <a:t>-1</a:t>
            </a:r>
            <a:r>
              <a:rPr lang="en-US" sz="2400" dirty="0" smtClean="0">
                <a:solidFill>
                  <a:srgbClr val="FFFF00"/>
                </a:solidFill>
                <a:latin typeface="Apple Casual"/>
                <a:cs typeface="Apple Casual"/>
              </a:rPr>
              <a:t> of data delivered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pple Casual"/>
                <a:cs typeface="Apple Casual"/>
              </a:rPr>
              <a:t>More than 7 fb</a:t>
            </a:r>
            <a:r>
              <a:rPr lang="en-US" sz="2400" baseline="30000" dirty="0" smtClean="0">
                <a:solidFill>
                  <a:srgbClr val="FFFF00"/>
                </a:solidFill>
                <a:latin typeface="Apple Casual"/>
                <a:cs typeface="Apple Casual"/>
              </a:rPr>
              <a:t>-1</a:t>
            </a:r>
            <a:r>
              <a:rPr lang="en-US" sz="2400" dirty="0" smtClean="0">
                <a:solidFill>
                  <a:srgbClr val="FFFF00"/>
                </a:solidFill>
                <a:latin typeface="Apple Casual"/>
                <a:cs typeface="Apple Casual"/>
              </a:rPr>
              <a:t> acquired per experiment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pple Casual"/>
                <a:cs typeface="Apple Casual"/>
              </a:rPr>
              <a:t>Results presented today use up to 5.4 fb-1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10" name="Slide Number Placeholder 67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620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4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pic>
        <p:nvPicPr>
          <p:cNvPr id="14" name="Picture 13" descr="d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632" y="3352800"/>
            <a:ext cx="1420368" cy="1847088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 rot="6368">
            <a:off x="7315571" y="3351781"/>
            <a:ext cx="511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b="1" dirty="0" smtClean="0">
                <a:latin typeface="Charcoal CY" pitchFamily="68" charset="-52"/>
              </a:rPr>
              <a:t>D0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7"/>
          <p:cNvSpPr>
            <a:spLocks noGrp="1"/>
          </p:cNvSpPr>
          <p:nvPr>
            <p:ph type="sldNum" sz="quarter" idx="12"/>
          </p:nvPr>
        </p:nvSpPr>
        <p:spPr>
          <a:xfrm>
            <a:off x="8153400" y="6422065"/>
            <a:ext cx="7620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5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968514"/>
            <a:ext cx="89916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pple Casual"/>
                <a:cs typeface="Apple Casual"/>
              </a:rPr>
              <a:t> Focus on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pple Casual"/>
                <a:cs typeface="Apple Casual"/>
              </a:rPr>
              <a:t> Separate channels by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pple Casual"/>
                <a:cs typeface="Apple Casual"/>
              </a:rPr>
              <a:t> Triggered on high </a:t>
            </a:r>
            <a:r>
              <a:rPr lang="en-US" sz="2000" dirty="0" err="1" smtClean="0">
                <a:latin typeface="Apple Casual"/>
                <a:cs typeface="Apple Casual"/>
              </a:rPr>
              <a:t>p</a:t>
            </a:r>
            <a:r>
              <a:rPr lang="en-US" sz="2000" baseline="-25000" dirty="0" err="1" smtClean="0">
                <a:latin typeface="Apple Casual"/>
                <a:cs typeface="Apple Casual"/>
              </a:rPr>
              <a:t>T</a:t>
            </a:r>
            <a:r>
              <a:rPr lang="en-US" sz="2000" dirty="0" smtClean="0">
                <a:latin typeface="Apple Casual"/>
                <a:cs typeface="Apple Casual"/>
              </a:rPr>
              <a:t> electron or </a:t>
            </a:r>
            <a:r>
              <a:rPr lang="en-US" sz="2000" dirty="0" err="1" smtClean="0">
                <a:latin typeface="Apple Casual"/>
                <a:cs typeface="Apple Casual"/>
              </a:rPr>
              <a:t>muon</a:t>
            </a:r>
            <a:endParaRPr lang="en-US" sz="2000" dirty="0" smtClean="0">
              <a:latin typeface="Apple Casual"/>
              <a:cs typeface="Apple Casual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pple Casual"/>
                <a:cs typeface="Apple Casual"/>
              </a:rPr>
              <a:t> Events with ≥ 2 opposite charge high </a:t>
            </a:r>
            <a:r>
              <a:rPr lang="en-US" sz="2000" dirty="0" err="1" smtClean="0">
                <a:latin typeface="Apple Casual"/>
                <a:cs typeface="Apple Casual"/>
              </a:rPr>
              <a:t>p</a:t>
            </a:r>
            <a:r>
              <a:rPr lang="en-US" sz="2000" baseline="-25000" dirty="0" err="1" smtClean="0">
                <a:latin typeface="Apple Casual"/>
                <a:cs typeface="Apple Casual"/>
              </a:rPr>
              <a:t>T</a:t>
            </a:r>
            <a:r>
              <a:rPr lang="en-US" sz="2000" dirty="0" smtClean="0">
                <a:latin typeface="Apple Casual"/>
                <a:cs typeface="Apple Casual"/>
              </a:rPr>
              <a:t> leptons and W-like missing E</a:t>
            </a:r>
            <a:r>
              <a:rPr lang="en-US" sz="2000" baseline="-25000" dirty="0" smtClean="0">
                <a:latin typeface="Apple Casual"/>
                <a:cs typeface="Apple Casual"/>
              </a:rPr>
              <a:t>T</a:t>
            </a:r>
            <a:r>
              <a:rPr lang="en-US" sz="2000" dirty="0" smtClean="0">
                <a:latin typeface="Apple Casual"/>
                <a:cs typeface="Apple Casual"/>
              </a:rPr>
              <a:t> </a:t>
            </a:r>
            <a:endParaRPr lang="en-US" sz="2000" dirty="0" smtClean="0">
              <a:solidFill>
                <a:srgbClr val="FFFF00"/>
              </a:solidFill>
              <a:latin typeface="Apple Casual"/>
              <a:cs typeface="Apple Casual"/>
            </a:endParaRPr>
          </a:p>
        </p:txBody>
      </p:sp>
      <p:sp>
        <p:nvSpPr>
          <p:cNvPr id="31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33" name="Slide Number Placeholder 67"/>
          <p:cNvSpPr txBox="1">
            <a:spLocks/>
          </p:cNvSpPr>
          <p:nvPr/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92886-E571-45D5-8B56-343DC94F8FA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22065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1695" y="191869"/>
            <a:ext cx="4316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FF00"/>
                </a:solidFill>
              </a:rPr>
              <a:t>Candidate Selection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635514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pple Casual"/>
                <a:cs typeface="Apple Casual"/>
              </a:rPr>
              <a:t> After selection, the main backgrounds are due to: </a:t>
            </a:r>
            <a:endParaRPr lang="en-US" sz="2000" dirty="0" smtClean="0">
              <a:solidFill>
                <a:srgbClr val="FFFF00"/>
              </a:solidFill>
              <a:latin typeface="Apple Casual"/>
              <a:cs typeface="Apple Casu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4267200"/>
            <a:ext cx="457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Apple Casual"/>
                <a:cs typeface="Apple Casual"/>
              </a:rPr>
              <a:t> </a:t>
            </a:r>
            <a:r>
              <a:rPr lang="en-US" dirty="0" err="1" smtClean="0">
                <a:latin typeface="Apple Casual"/>
                <a:cs typeface="Apple Casual"/>
              </a:rPr>
              <a:t>Diboson</a:t>
            </a:r>
            <a:r>
              <a:rPr lang="en-US" dirty="0" smtClean="0">
                <a:latin typeface="Apple Casual"/>
                <a:cs typeface="Apple Casual"/>
              </a:rPr>
              <a:t> production – </a:t>
            </a:r>
            <a:r>
              <a:rPr lang="en-US" dirty="0" smtClean="0">
                <a:solidFill>
                  <a:srgbClr val="FFFF00"/>
                </a:solidFill>
                <a:latin typeface="Apple Casual"/>
                <a:cs typeface="Apple Casual"/>
              </a:rPr>
              <a:t>WW, WZ, ZZ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pple Casual"/>
                <a:cs typeface="Apple Casual"/>
              </a:rPr>
              <a:t>W+jets</a:t>
            </a:r>
            <a:r>
              <a:rPr lang="en-US" dirty="0" smtClean="0">
                <a:solidFill>
                  <a:srgbClr val="FFFF00"/>
                </a:solidFill>
                <a:latin typeface="Apple Casual"/>
                <a:cs typeface="Apple Casual"/>
              </a:rPr>
              <a:t> </a:t>
            </a:r>
            <a:r>
              <a:rPr lang="en-US" dirty="0" smtClean="0">
                <a:latin typeface="Apple Casual"/>
                <a:cs typeface="Apple Casual"/>
              </a:rPr>
              <a:t>where a jet fakes a lepton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Apple Casual"/>
                <a:cs typeface="Apple Casual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pple Casual"/>
                <a:cs typeface="Apple Casual"/>
              </a:rPr>
              <a:t>W+</a:t>
            </a:r>
            <a:r>
              <a:rPr lang="en-US" dirty="0" smtClean="0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γ</a:t>
            </a:r>
            <a:r>
              <a:rPr lang="en-US" dirty="0" smtClean="0">
                <a:latin typeface="Apple Casual"/>
                <a:cs typeface="Apple Casual"/>
              </a:rPr>
              <a:t> where the photon fakes a lepton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pple Casual"/>
                <a:cs typeface="Apple Casual"/>
              </a:rPr>
              <a:t>ttbar</a:t>
            </a:r>
            <a:r>
              <a:rPr lang="en-US" dirty="0" smtClean="0">
                <a:latin typeface="Apple Casual"/>
                <a:cs typeface="Apple Casual"/>
              </a:rPr>
              <a:t> and</a:t>
            </a:r>
            <a:r>
              <a:rPr lang="en-US" dirty="0" smtClean="0">
                <a:solidFill>
                  <a:srgbClr val="FFFF00"/>
                </a:solidFill>
                <a:latin typeface="Apple Casual"/>
                <a:cs typeface="Apple Casual"/>
              </a:rPr>
              <a:t> single top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600200" y="968375"/>
            <a:ext cx="5486400" cy="457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28600" y="2989183"/>
            <a:ext cx="2879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FF00"/>
                </a:solidFill>
              </a:rPr>
              <a:t>Backgrounds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2970213" y="1346200"/>
            <a:ext cx="593725" cy="44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163513" y="1828800"/>
            <a:ext cx="4054327" cy="762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67"/>
          <p:cNvSpPr>
            <a:spLocks noGrp="1"/>
          </p:cNvSpPr>
          <p:nvPr>
            <p:ph type="sldNum" sz="quarter" idx="12"/>
          </p:nvPr>
        </p:nvSpPr>
        <p:spPr>
          <a:xfrm>
            <a:off x="8153400" y="6422065"/>
            <a:ext cx="7620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6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1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33" name="Slide Number Placeholder 67"/>
          <p:cNvSpPr txBox="1">
            <a:spLocks/>
          </p:cNvSpPr>
          <p:nvPr/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92886-E571-45D5-8B56-343DC94F8FA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22065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94000" y="191869"/>
            <a:ext cx="3469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Higgs Signature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06375" y="990601"/>
            <a:ext cx="8556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pple Casual"/>
                <a:cs typeface="Apple Casual"/>
              </a:rPr>
              <a:t>Main challenge: to distinguish signal from direct WW pair production:</a:t>
            </a:r>
          </a:p>
          <a:p>
            <a:endParaRPr lang="en-US" sz="20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163513" y="1828800"/>
            <a:ext cx="4054328" cy="92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92124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Spin-0 Higgs leads to spin correlation: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    Leptons </a:t>
            </a:r>
            <a:r>
              <a:rPr lang="en-US" dirty="0">
                <a:solidFill>
                  <a:srgbClr val="000000"/>
                </a:solidFill>
                <a:ea typeface="MS Gothic" charset="0"/>
                <a:cs typeface="MS Gothic" charset="0"/>
              </a:rPr>
              <a:t>go in the</a:t>
            </a:r>
            <a:r>
              <a:rPr lang="en-US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 same </a:t>
            </a:r>
            <a:r>
              <a:rPr lang="en-US" dirty="0">
                <a:solidFill>
                  <a:srgbClr val="000000"/>
                </a:solidFill>
                <a:ea typeface="MS Gothic" charset="0"/>
                <a:cs typeface="MS Gothic" charset="0"/>
              </a:rPr>
              <a:t>direction</a:t>
            </a:r>
          </a:p>
        </p:txBody>
      </p:sp>
      <p:grpSp>
        <p:nvGrpSpPr>
          <p:cNvPr id="55" name="Group 6"/>
          <p:cNvGrpSpPr>
            <a:grpSpLocks/>
          </p:cNvGrpSpPr>
          <p:nvPr/>
        </p:nvGrpSpPr>
        <p:grpSpPr bwMode="auto">
          <a:xfrm>
            <a:off x="457200" y="2790547"/>
            <a:ext cx="3760641" cy="2592998"/>
            <a:chOff x="243" y="1918"/>
            <a:chExt cx="2159" cy="1402"/>
          </a:xfrm>
        </p:grpSpPr>
        <p:cxnSp>
          <p:nvCxnSpPr>
            <p:cNvPr id="56" name="AutoShape 7"/>
            <p:cNvCxnSpPr>
              <a:cxnSpLocks noChangeShapeType="1"/>
            </p:cNvCxnSpPr>
            <p:nvPr/>
          </p:nvCxnSpPr>
          <p:spPr bwMode="auto">
            <a:xfrm flipV="1">
              <a:off x="576" y="2055"/>
              <a:ext cx="873" cy="384"/>
            </a:xfrm>
            <a:prstGeom prst="straightConnector1">
              <a:avLst/>
            </a:prstGeom>
            <a:noFill/>
            <a:ln w="25560">
              <a:solidFill>
                <a:srgbClr val="00CC99"/>
              </a:solidFill>
              <a:miter lim="800000"/>
              <a:headEnd type="triangle" w="med" len="med"/>
              <a:tailEnd type="triangle" w="med" len="med"/>
            </a:ln>
            <a:effectLst>
              <a:outerShdw blurRad="63500" dist="109865" dir="634411" algn="ctr" rotWithShape="0">
                <a:srgbClr val="808080">
                  <a:alpha val="38034"/>
                </a:srgbClr>
              </a:outerShdw>
            </a:effectLst>
          </p:spPr>
        </p:cxn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859" y="2104"/>
              <a:ext cx="303" cy="282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360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110430" dir="722555" algn="ctr" rotWithShape="0">
                <a:srgbClr val="808080">
                  <a:alpha val="35036"/>
                </a:srgbClr>
              </a:outerShdw>
            </a:effectLst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H</a:t>
              </a:r>
            </a:p>
          </p:txBody>
        </p:sp>
        <p:sp>
          <p:nvSpPr>
            <p:cNvPr id="58" name="AutoShape 9"/>
            <p:cNvSpPr>
              <a:spLocks noChangeArrowheads="1"/>
            </p:cNvSpPr>
            <p:nvPr/>
          </p:nvSpPr>
          <p:spPr bwMode="auto">
            <a:xfrm rot="20100000">
              <a:off x="1120" y="1918"/>
              <a:ext cx="288" cy="144"/>
            </a:xfrm>
            <a:prstGeom prst="rightArrow">
              <a:avLst>
                <a:gd name="adj1" fmla="val 50000"/>
                <a:gd name="adj2" fmla="val 49148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360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110430" dir="722555" algn="ctr" rotWithShape="0">
                <a:srgbClr val="808080">
                  <a:alpha val="35036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AutoShape 10"/>
            <p:cNvSpPr>
              <a:spLocks noChangeArrowheads="1"/>
            </p:cNvSpPr>
            <p:nvPr/>
          </p:nvSpPr>
          <p:spPr bwMode="auto">
            <a:xfrm rot="9420000">
              <a:off x="498" y="2204"/>
              <a:ext cx="288" cy="144"/>
            </a:xfrm>
            <a:prstGeom prst="rightArrow">
              <a:avLst>
                <a:gd name="adj1" fmla="val 50000"/>
                <a:gd name="adj2" fmla="val 49148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360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110430" dir="722555" algn="ctr" rotWithShape="0">
                <a:srgbClr val="808080">
                  <a:alpha val="35036"/>
                </a:srgbClr>
              </a:outerShdw>
            </a:effectLst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0" name="AutoShape 11"/>
            <p:cNvCxnSpPr>
              <a:cxnSpLocks noChangeShapeType="1"/>
            </p:cNvCxnSpPr>
            <p:nvPr/>
          </p:nvCxnSpPr>
          <p:spPr bwMode="auto">
            <a:xfrm flipV="1">
              <a:off x="315" y="2727"/>
              <a:ext cx="874" cy="384"/>
            </a:xfrm>
            <a:prstGeom prst="straightConnector1">
              <a:avLst/>
            </a:prstGeom>
            <a:noFill/>
            <a:ln w="25560">
              <a:solidFill>
                <a:srgbClr val="00CC99"/>
              </a:solidFill>
              <a:miter lim="800000"/>
              <a:headEnd type="triangle" w="med" len="med"/>
              <a:tailEnd type="triangle" w="med" len="med"/>
            </a:ln>
            <a:effectLst>
              <a:outerShdw blurRad="63500" dist="109865" dir="634411" algn="ctr" rotWithShape="0">
                <a:srgbClr val="808080">
                  <a:alpha val="38034"/>
                </a:srgbClr>
              </a:outerShdw>
            </a:effectLst>
          </p:spPr>
        </p:cxn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598" y="2775"/>
              <a:ext cx="303" cy="282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360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110430" dir="722555" algn="ctr" rotWithShape="0">
                <a:srgbClr val="808080">
                  <a:alpha val="35036"/>
                </a:srgbClr>
              </a:outerShdw>
            </a:effectLst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  <a:p>
              <a:pPr algn="ctr" eaLnBrk="1" hangingPunct="1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2" name="AutoShape 13"/>
            <p:cNvSpPr>
              <a:spLocks noChangeArrowheads="1"/>
            </p:cNvSpPr>
            <p:nvPr/>
          </p:nvSpPr>
          <p:spPr bwMode="auto">
            <a:xfrm rot="9300000">
              <a:off x="966" y="2566"/>
              <a:ext cx="177" cy="144"/>
            </a:xfrm>
            <a:prstGeom prst="rightArrow">
              <a:avLst>
                <a:gd name="adj1" fmla="val 50000"/>
                <a:gd name="adj2" fmla="val 48973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360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110430" dir="722555" algn="ctr" rotWithShape="0">
                <a:srgbClr val="808080">
                  <a:alpha val="35036"/>
                </a:srgbClr>
              </a:outerShdw>
            </a:effectLst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 rot="9420000">
              <a:off x="243" y="2899"/>
              <a:ext cx="165" cy="144"/>
            </a:xfrm>
            <a:prstGeom prst="rightArrow">
              <a:avLst>
                <a:gd name="adj1" fmla="val 50000"/>
                <a:gd name="adj2" fmla="val 48984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360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110430" dir="722555" algn="ctr" rotWithShape="0">
                <a:srgbClr val="808080">
                  <a:alpha val="35036"/>
                </a:srgbClr>
              </a:outerShdw>
            </a:effectLst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4" name="AutoShape 15"/>
            <p:cNvCxnSpPr>
              <a:cxnSpLocks noChangeShapeType="1"/>
            </p:cNvCxnSpPr>
            <p:nvPr/>
          </p:nvCxnSpPr>
          <p:spPr bwMode="auto">
            <a:xfrm flipV="1">
              <a:off x="1330" y="2243"/>
              <a:ext cx="874" cy="384"/>
            </a:xfrm>
            <a:prstGeom prst="straightConnector1">
              <a:avLst/>
            </a:prstGeom>
            <a:noFill/>
            <a:ln w="25560">
              <a:solidFill>
                <a:srgbClr val="00CC99"/>
              </a:solidFill>
              <a:miter lim="800000"/>
              <a:headEnd type="triangle" w="med" len="med"/>
              <a:tailEnd type="triangle" w="med" len="med"/>
            </a:ln>
            <a:effectLst>
              <a:outerShdw blurRad="63500" dist="109865" dir="634411" algn="ctr" rotWithShape="0">
                <a:srgbClr val="808080">
                  <a:alpha val="38034"/>
                </a:srgbClr>
              </a:outerShdw>
            </a:effectLst>
          </p:spPr>
        </p:cxn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1613" y="2292"/>
              <a:ext cx="303" cy="283"/>
            </a:xfrm>
            <a:prstGeom prst="ellipse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360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110430" dir="722555" algn="ctr" rotWithShape="0">
                <a:srgbClr val="808080">
                  <a:alpha val="35036"/>
                </a:srgbClr>
              </a:outerShdw>
            </a:effectLst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  <a:p>
              <a:pPr algn="ctr" eaLnBrk="1" hangingPunct="1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6" name="AutoShape 17"/>
            <p:cNvSpPr>
              <a:spLocks noChangeArrowheads="1"/>
            </p:cNvSpPr>
            <p:nvPr/>
          </p:nvSpPr>
          <p:spPr bwMode="auto">
            <a:xfrm rot="20220000">
              <a:off x="1952" y="2091"/>
              <a:ext cx="207" cy="144"/>
            </a:xfrm>
            <a:prstGeom prst="rightArrow">
              <a:avLst>
                <a:gd name="adj1" fmla="val 50000"/>
                <a:gd name="adj2" fmla="val 49248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360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110430" dir="722555" algn="ctr" rotWithShape="0">
                <a:srgbClr val="808080">
                  <a:alpha val="35036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AutoShape 18"/>
            <p:cNvSpPr>
              <a:spLocks noChangeArrowheads="1"/>
            </p:cNvSpPr>
            <p:nvPr/>
          </p:nvSpPr>
          <p:spPr bwMode="auto">
            <a:xfrm rot="19980000">
              <a:off x="1256" y="2416"/>
              <a:ext cx="172" cy="144"/>
            </a:xfrm>
            <a:prstGeom prst="rightArrow">
              <a:avLst>
                <a:gd name="adj1" fmla="val 50000"/>
                <a:gd name="adj2" fmla="val 49155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360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110430" dir="722555" algn="ctr" rotWithShape="0">
                <a:srgbClr val="808080">
                  <a:alpha val="35036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Text Box 19"/>
            <p:cNvSpPr txBox="1">
              <a:spLocks noChangeArrowheads="1"/>
            </p:cNvSpPr>
            <p:nvPr/>
          </p:nvSpPr>
          <p:spPr bwMode="auto">
            <a:xfrm>
              <a:off x="2061" y="2243"/>
              <a:ext cx="341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 err="1">
                  <a:latin typeface="Calibri" charset="0"/>
                  <a:ea typeface="ＭＳ Ｐゴシック" charset="-128"/>
                  <a:cs typeface="ＭＳ Ｐゴシック" charset="-128"/>
                </a:rPr>
                <a:t>μ</a:t>
              </a:r>
              <a:r>
                <a:rPr lang="en-US" baseline="30000" dirty="0">
                  <a:latin typeface="Calibri" charset="0"/>
                  <a:ea typeface="ＭＳ Ｐゴシック" charset="-128"/>
                  <a:cs typeface="ＭＳ Ｐゴシック" charset="-128"/>
                </a:rPr>
                <a:t>+</a:t>
              </a:r>
            </a:p>
          </p:txBody>
        </p:sp>
        <p:sp>
          <p:nvSpPr>
            <p:cNvPr id="69" name="Text Box 20"/>
            <p:cNvSpPr txBox="1">
              <a:spLocks noChangeArrowheads="1"/>
            </p:cNvSpPr>
            <p:nvPr/>
          </p:nvSpPr>
          <p:spPr bwMode="auto">
            <a:xfrm>
              <a:off x="1286" y="2609"/>
              <a:ext cx="2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 err="1">
                  <a:latin typeface="Calibri" charset="0"/>
                  <a:ea typeface="ＭＳ Ｐゴシック" charset="-128"/>
                  <a:cs typeface="ＭＳ Ｐゴシック" charset="-128"/>
                </a:rPr>
                <a:t>ν</a:t>
              </a:r>
              <a:endParaRPr lang="en-US" dirty="0"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622" y="2787"/>
              <a:ext cx="287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W</a:t>
              </a:r>
              <a:r>
                <a:rPr lang="en-US" baseline="3000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-</a:t>
              </a:r>
            </a:p>
          </p:txBody>
        </p:sp>
        <p:sp>
          <p:nvSpPr>
            <p:cNvPr id="71" name="Text Box 22"/>
            <p:cNvSpPr txBox="1">
              <a:spLocks noChangeArrowheads="1"/>
            </p:cNvSpPr>
            <p:nvPr/>
          </p:nvSpPr>
          <p:spPr bwMode="auto">
            <a:xfrm>
              <a:off x="1629" y="2296"/>
              <a:ext cx="413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W</a:t>
              </a:r>
              <a:r>
                <a:rPr lang="en-US" baseline="30000" dirty="0">
                  <a:solidFill>
                    <a:srgbClr val="FFFFFF"/>
                  </a:solidFill>
                  <a:latin typeface="Calibri" charset="0"/>
                  <a:ea typeface="ＭＳ Ｐゴシック" charset="-128"/>
                  <a:cs typeface="ＭＳ Ｐゴシック" charset="-128"/>
                </a:rPr>
                <a:t>+</a:t>
              </a:r>
            </a:p>
          </p:txBody>
        </p:sp>
        <p:sp>
          <p:nvSpPr>
            <p:cNvPr id="72" name="Text Box 23"/>
            <p:cNvSpPr txBox="1">
              <a:spLocks noChangeArrowheads="1"/>
            </p:cNvSpPr>
            <p:nvPr/>
          </p:nvSpPr>
          <p:spPr bwMode="auto">
            <a:xfrm>
              <a:off x="1071" y="2727"/>
              <a:ext cx="2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 err="1">
                  <a:latin typeface="Calibri" charset="0"/>
                  <a:ea typeface="ＭＳ Ｐゴシック" charset="-128"/>
                  <a:cs typeface="ＭＳ Ｐゴシック" charset="-128"/>
                </a:rPr>
                <a:t>e</a:t>
              </a:r>
              <a:r>
                <a:rPr lang="en-US" baseline="30000" dirty="0">
                  <a:latin typeface="Calibri" charset="0"/>
                  <a:ea typeface="ＭＳ Ｐゴシック" charset="-128"/>
                  <a:cs typeface="ＭＳ Ｐゴシック" charset="-128"/>
                </a:rPr>
                <a:t>-</a:t>
              </a:r>
            </a:p>
          </p:txBody>
        </p:sp>
        <p:grpSp>
          <p:nvGrpSpPr>
            <p:cNvPr id="73" name="Group 24"/>
            <p:cNvGrpSpPr>
              <a:grpSpLocks/>
            </p:cNvGrpSpPr>
            <p:nvPr/>
          </p:nvGrpSpPr>
          <p:grpSpPr bwMode="auto">
            <a:xfrm>
              <a:off x="283" y="3119"/>
              <a:ext cx="236" cy="201"/>
              <a:chOff x="283" y="3119"/>
              <a:chExt cx="236" cy="201"/>
            </a:xfrm>
          </p:grpSpPr>
          <p:sp>
            <p:nvSpPr>
              <p:cNvPr id="76" name="Text Box 25"/>
              <p:cNvSpPr txBox="1">
                <a:spLocks noChangeArrowheads="1"/>
              </p:cNvSpPr>
              <p:nvPr/>
            </p:nvSpPr>
            <p:spPr bwMode="auto">
              <a:xfrm>
                <a:off x="283" y="3119"/>
                <a:ext cx="236" cy="20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dirty="0" err="1">
                    <a:latin typeface="Calibri" charset="0"/>
                    <a:ea typeface="ＭＳ Ｐゴシック" charset="-128"/>
                    <a:cs typeface="ＭＳ Ｐゴシック" charset="-128"/>
                  </a:rPr>
                  <a:t>ν</a:t>
                </a:r>
                <a:endParaRPr lang="en-US" dirty="0">
                  <a:latin typeface="Calibri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7" name="Line 26"/>
              <p:cNvSpPr>
                <a:spLocks noChangeShapeType="1"/>
              </p:cNvSpPr>
              <p:nvPr/>
            </p:nvSpPr>
            <p:spPr bwMode="auto">
              <a:xfrm>
                <a:off x="363" y="3167"/>
                <a:ext cx="43" cy="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9865" dir="634411" algn="ctr" rotWithShape="0">
                  <a:srgbClr val="808080">
                    <a:alpha val="38034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4" name="Text Box 27"/>
            <p:cNvSpPr txBox="1">
              <a:spLocks noChangeArrowheads="1"/>
            </p:cNvSpPr>
            <p:nvPr/>
          </p:nvSpPr>
          <p:spPr bwMode="auto">
            <a:xfrm>
              <a:off x="529" y="2446"/>
              <a:ext cx="283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latin typeface="Calibri" charset="0"/>
                  <a:ea typeface="ＭＳ Ｐゴシック" charset="-128"/>
                  <a:cs typeface="ＭＳ Ｐゴシック" charset="-128"/>
                </a:rPr>
                <a:t>W</a:t>
              </a:r>
              <a:r>
                <a:rPr lang="en-US" baseline="30000" dirty="0">
                  <a:latin typeface="Calibri" charset="0"/>
                  <a:ea typeface="ＭＳ Ｐゴシック" charset="-128"/>
                  <a:cs typeface="ＭＳ Ｐゴシック" charset="-128"/>
                </a:rPr>
                <a:t>-</a:t>
              </a:r>
            </a:p>
          </p:txBody>
        </p:sp>
        <p:sp>
          <p:nvSpPr>
            <p:cNvPr id="75" name="Text Box 28"/>
            <p:cNvSpPr txBox="1">
              <a:spLocks noChangeArrowheads="1"/>
            </p:cNvSpPr>
            <p:nvPr/>
          </p:nvSpPr>
          <p:spPr bwMode="auto">
            <a:xfrm>
              <a:off x="1284" y="2062"/>
              <a:ext cx="329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latin typeface="Calibri" charset="0"/>
                  <a:ea typeface="ＭＳ Ｐゴシック" charset="-128"/>
                  <a:cs typeface="ＭＳ Ｐゴシック" charset="-128"/>
                </a:rPr>
                <a:t>W</a:t>
              </a:r>
              <a:r>
                <a:rPr lang="en-US" baseline="30000" dirty="0">
                  <a:latin typeface="Calibri" charset="0"/>
                  <a:ea typeface="ＭＳ Ｐゴシック" charset="-128"/>
                  <a:cs typeface="ＭＳ Ｐゴシック" charset="-128"/>
                </a:rPr>
                <a:t>+</a:t>
              </a:r>
            </a:p>
          </p:txBody>
        </p:sp>
      </p:grpSp>
      <p:pic>
        <p:nvPicPr>
          <p:cNvPr id="79" name="Picture 1"/>
          <p:cNvPicPr>
            <a:picLocks noChangeAspect="1" noChangeArrowheads="1"/>
          </p:cNvPicPr>
          <p:nvPr/>
        </p:nvPicPr>
        <p:blipFill>
          <a:blip r:embed="rId3"/>
          <a:srcRect r="9084"/>
          <a:stretch>
            <a:fillRect/>
          </a:stretch>
        </p:blipFill>
        <p:spPr bwMode="auto">
          <a:xfrm>
            <a:off x="4371023" y="1822417"/>
            <a:ext cx="4677310" cy="33423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0" name="Text Box 29"/>
          <p:cNvSpPr txBox="1">
            <a:spLocks noChangeArrowheads="1"/>
          </p:cNvSpPr>
          <p:nvPr/>
        </p:nvSpPr>
        <p:spPr bwMode="auto">
          <a:xfrm>
            <a:off x="4983453" y="2835716"/>
            <a:ext cx="1158293" cy="29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FF0000"/>
                </a:solidFill>
                <a:ea typeface="MS Gothic" charset="0"/>
                <a:cs typeface="MS Gothic" charset="0"/>
              </a:rPr>
              <a:t>Signal </a:t>
            </a:r>
            <a:r>
              <a:rPr lang="en-US" dirty="0" err="1">
                <a:solidFill>
                  <a:srgbClr val="FF0000"/>
                </a:solidFill>
                <a:ea typeface="MS Gothic" charset="0"/>
                <a:cs typeface="MS Gothic" charset="0"/>
              </a:rPr>
              <a:t>x</a:t>
            </a:r>
            <a:r>
              <a:rPr lang="en-US" dirty="0">
                <a:solidFill>
                  <a:srgbClr val="FF0000"/>
                </a:solidFill>
                <a:ea typeface="MS Gothic" charset="0"/>
                <a:cs typeface="MS Gothic" charset="0"/>
              </a:rPr>
              <a:t> 10</a:t>
            </a:r>
          </a:p>
        </p:txBody>
      </p:sp>
      <p:sp>
        <p:nvSpPr>
          <p:cNvPr id="81" name="Text Box 30"/>
          <p:cNvSpPr txBox="1">
            <a:spLocks noChangeArrowheads="1"/>
          </p:cNvSpPr>
          <p:nvPr/>
        </p:nvSpPr>
        <p:spPr bwMode="auto">
          <a:xfrm>
            <a:off x="6748449" y="2142544"/>
            <a:ext cx="1339188" cy="29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835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80"/>
                </a:solidFill>
                <a:ea typeface="MS Gothic" charset="0"/>
                <a:cs typeface="MS Gothic" charset="0"/>
              </a:rPr>
              <a:t>Backgrounds</a:t>
            </a:r>
          </a:p>
        </p:txBody>
      </p:sp>
      <p:sp>
        <p:nvSpPr>
          <p:cNvPr id="82" name="Line 31"/>
          <p:cNvSpPr>
            <a:spLocks noChangeShapeType="1"/>
          </p:cNvSpPr>
          <p:nvPr/>
        </p:nvSpPr>
        <p:spPr bwMode="auto">
          <a:xfrm>
            <a:off x="5181600" y="3232084"/>
            <a:ext cx="198119" cy="1330973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32"/>
          <p:cNvSpPr>
            <a:spLocks noChangeShapeType="1"/>
          </p:cNvSpPr>
          <p:nvPr/>
        </p:nvSpPr>
        <p:spPr bwMode="auto">
          <a:xfrm flipH="1">
            <a:off x="6809447" y="2590800"/>
            <a:ext cx="810552" cy="952940"/>
          </a:xfrm>
          <a:prstGeom prst="line">
            <a:avLst/>
          </a:prstGeom>
          <a:noFill/>
          <a:ln w="3672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54301" y="5525869"/>
            <a:ext cx="7060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pple Casual"/>
                <a:cs typeface="Apple Casual"/>
              </a:rPr>
              <a:t>Dilepton</a:t>
            </a:r>
            <a:r>
              <a:rPr lang="en-US" dirty="0" smtClean="0">
                <a:latin typeface="Apple Casual"/>
                <a:cs typeface="Apple Casual"/>
              </a:rPr>
              <a:t> opening angle is the strongest background </a:t>
            </a:r>
            <a:r>
              <a:rPr lang="en-US" dirty="0" err="1" smtClean="0">
                <a:latin typeface="Apple Casual"/>
                <a:cs typeface="Apple Casual"/>
              </a:rPr>
              <a:t>discriminant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620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7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11682" y="191869"/>
            <a:ext cx="1903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FF00"/>
                </a:solidFill>
              </a:rPr>
              <a:t>Strategy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8600" y="990600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pple Casual"/>
                <a:cs typeface="Apple Casual"/>
              </a:rPr>
              <a:t> Simple event counting is not good enough (S/√B too low): Use multivariate analysis (MVA) techniques to discriminate between signal and background:	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FFFF00"/>
                </a:solidFill>
                <a:latin typeface="Apple Casual"/>
                <a:cs typeface="Apple Casual"/>
              </a:rPr>
              <a:t> Matrix Elements (ME), Neural Networks (NN), Boosted Decision Trees (BDT)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FFFF00"/>
                </a:solidFill>
                <a:latin typeface="Apple Casual"/>
                <a:cs typeface="Apple Casual"/>
              </a:rPr>
              <a:t> Each channel and M</a:t>
            </a:r>
            <a:r>
              <a:rPr lang="en-US" sz="2000" baseline="-25000" dirty="0" smtClean="0">
                <a:solidFill>
                  <a:srgbClr val="FFFF00"/>
                </a:solidFill>
                <a:latin typeface="Apple Casual"/>
                <a:cs typeface="Apple Casual"/>
              </a:rPr>
              <a:t>H</a:t>
            </a:r>
            <a:r>
              <a:rPr lang="en-US" sz="2000" dirty="0" smtClean="0">
                <a:solidFill>
                  <a:srgbClr val="FFFF00"/>
                </a:solidFill>
                <a:latin typeface="Apple Casual"/>
                <a:cs typeface="Apple Casual"/>
              </a:rPr>
              <a:t> hypothesis has its own MVA template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pple Casual"/>
                <a:cs typeface="Apple Casual"/>
              </a:rPr>
              <a:t> Many control regions to verify background modeling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pple Casual"/>
                <a:cs typeface="Apple Casual"/>
              </a:rPr>
              <a:t> Cross section measurements of some SM processes (e.g. WW, WZ, ZZ)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Apple Casual"/>
                <a:cs typeface="Apple Casual"/>
              </a:rPr>
              <a:t> Separate analysis into channels by S/B ratio in lepton purity and jet multiplicity: </a:t>
            </a:r>
            <a:r>
              <a:rPr lang="en-US" sz="2400" dirty="0" smtClean="0">
                <a:solidFill>
                  <a:srgbClr val="FFFF00"/>
                </a:solidFill>
                <a:latin typeface="Apple Casual"/>
                <a:cs typeface="Apple Casual"/>
              </a:rPr>
              <a:t>0, 1 and 2+ jets</a:t>
            </a:r>
            <a:endParaRPr lang="en-US" sz="2400" dirty="0" smtClean="0">
              <a:latin typeface="Apple Casual"/>
              <a:cs typeface="Apple Casual"/>
            </a:endParaRP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FFFF00"/>
                </a:solidFill>
                <a:latin typeface="Apple Casual"/>
                <a:cs typeface="Apple Casual"/>
              </a:rPr>
              <a:t> </a:t>
            </a:r>
            <a:r>
              <a:rPr lang="en-US" sz="2000" dirty="0" smtClean="0">
                <a:latin typeface="Apple Casual"/>
                <a:cs typeface="Apple Casual"/>
              </a:rPr>
              <a:t>Consider how </a:t>
            </a:r>
            <a:r>
              <a:rPr lang="en-US" sz="2000" dirty="0" err="1" smtClean="0">
                <a:solidFill>
                  <a:srgbClr val="FFFF00"/>
                </a:solidFill>
                <a:latin typeface="Apple Casual"/>
                <a:cs typeface="Apple Casual"/>
              </a:rPr>
              <a:t>ggF</a:t>
            </a:r>
            <a:r>
              <a:rPr lang="en-US" sz="2000" dirty="0" smtClean="0">
                <a:solidFill>
                  <a:srgbClr val="FFFF00"/>
                </a:solidFill>
                <a:latin typeface="Apple Casual"/>
                <a:cs typeface="Apple Casual"/>
              </a:rPr>
              <a:t>, WH, ZH, </a:t>
            </a:r>
            <a:r>
              <a:rPr lang="en-US" sz="2000" dirty="0" smtClean="0">
                <a:solidFill>
                  <a:srgbClr val="FFFFFF"/>
                </a:solidFill>
                <a:latin typeface="Apple Casual"/>
                <a:cs typeface="Apple Casual"/>
              </a:rPr>
              <a:t>and</a:t>
            </a:r>
            <a:r>
              <a:rPr lang="en-US" sz="2000" dirty="0" smtClean="0">
                <a:solidFill>
                  <a:srgbClr val="FFFF00"/>
                </a:solidFill>
                <a:latin typeface="Apple Casual"/>
                <a:cs typeface="Apple Casual"/>
              </a:rPr>
              <a:t> WBF </a:t>
            </a:r>
            <a:r>
              <a:rPr lang="en-US" sz="2000" dirty="0" smtClean="0">
                <a:solidFill>
                  <a:srgbClr val="FFFFFF"/>
                </a:solidFill>
                <a:latin typeface="Apple Casual"/>
                <a:cs typeface="Apple Casual"/>
              </a:rPr>
              <a:t>can feed these channels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5884247"/>
            <a:ext cx="3505200" cy="461665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Channel Left Behind!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diagram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91" y="892175"/>
            <a:ext cx="2247900" cy="5130800"/>
          </a:xfrm>
          <a:prstGeom prst="rect">
            <a:avLst/>
          </a:prstGeom>
        </p:spPr>
      </p:pic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620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8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591191" y="934544"/>
            <a:ext cx="2230788" cy="12325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0"/>
                </a:schemeClr>
              </a:gs>
              <a:gs pos="55000">
                <a:schemeClr val="accent1">
                  <a:shade val="57000"/>
                  <a:satMod val="120000"/>
                  <a:alpha val="0"/>
                </a:schemeClr>
              </a:gs>
              <a:gs pos="80000">
                <a:schemeClr val="accent1">
                  <a:shade val="56000"/>
                  <a:satMod val="145000"/>
                  <a:alpha val="0"/>
                </a:schemeClr>
              </a:gs>
              <a:gs pos="88000">
                <a:schemeClr val="accent1">
                  <a:shade val="63000"/>
                  <a:satMod val="160000"/>
                  <a:alpha val="0"/>
                </a:schemeClr>
              </a:gs>
              <a:gs pos="100000">
                <a:schemeClr val="accent1">
                  <a:tint val="99555"/>
                  <a:satMod val="155000"/>
                  <a:alpha val="0"/>
                </a:schemeClr>
              </a:gs>
            </a:gsLst>
            <a:lin ang="5400000" scaled="1"/>
            <a:tileRect/>
          </a:gra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591191" y="4686610"/>
            <a:ext cx="2230788" cy="13124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0"/>
                </a:schemeClr>
              </a:gs>
              <a:gs pos="55000">
                <a:schemeClr val="accent1">
                  <a:shade val="57000"/>
                  <a:satMod val="120000"/>
                  <a:alpha val="0"/>
                </a:schemeClr>
              </a:gs>
              <a:gs pos="80000">
                <a:schemeClr val="accent1">
                  <a:shade val="56000"/>
                  <a:satMod val="145000"/>
                  <a:alpha val="0"/>
                </a:schemeClr>
              </a:gs>
              <a:gs pos="88000">
                <a:schemeClr val="accent1">
                  <a:shade val="63000"/>
                  <a:satMod val="160000"/>
                  <a:alpha val="0"/>
                </a:schemeClr>
              </a:gs>
              <a:gs pos="100000">
                <a:schemeClr val="accent1">
                  <a:tint val="99555"/>
                  <a:satMod val="155000"/>
                  <a:alpha val="0"/>
                </a:schemeClr>
              </a:gs>
            </a:gsLst>
            <a:lin ang="5400000" scaled="1"/>
            <a:tileRect/>
          </a:gra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983960" y="1794588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ggH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1930" y="5125143"/>
            <a:ext cx="69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WBF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4131523" y="1618897"/>
            <a:ext cx="460711" cy="4455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131523" y="1039745"/>
            <a:ext cx="460711" cy="4455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2630387" y="1661719"/>
            <a:ext cx="704209" cy="1665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630387" y="1268440"/>
            <a:ext cx="704209" cy="2227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3334597" y="898311"/>
            <a:ext cx="381002" cy="364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334596" y="1262511"/>
            <a:ext cx="76200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10800000">
            <a:off x="4557308" y="1258246"/>
            <a:ext cx="793414" cy="15824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 flipV="1">
            <a:off x="4592234" y="1491880"/>
            <a:ext cx="758488" cy="250755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350722" y="1200054"/>
            <a:ext cx="2531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opposite sign leptons</a:t>
            </a:r>
          </a:p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	+ MET</a:t>
            </a:r>
          </a:p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	+ jets (usually 0)</a:t>
            </a:r>
          </a:p>
        </p:txBody>
      </p:sp>
      <p:graphicFrame>
        <p:nvGraphicFramePr>
          <p:cNvPr id="93" name="Object 4"/>
          <p:cNvGraphicFramePr>
            <a:graphicFrameLocks noChangeAspect="1"/>
          </p:cNvGraphicFramePr>
          <p:nvPr/>
        </p:nvGraphicFramePr>
        <p:xfrm>
          <a:off x="3747347" y="2170056"/>
          <a:ext cx="273050" cy="327025"/>
        </p:xfrm>
        <a:graphic>
          <a:graphicData uri="http://schemas.openxmlformats.org/presentationml/2006/ole">
            <p:oleObj spid="_x0000_s58385" name="Equation" r:id="rId4" imgW="127000" imgH="152400" progId="Equation.DSMT4">
              <p:embed/>
            </p:oleObj>
          </a:graphicData>
        </a:graphic>
      </p:graphicFrame>
      <p:graphicFrame>
        <p:nvGraphicFramePr>
          <p:cNvPr id="94" name="Object 5"/>
          <p:cNvGraphicFramePr>
            <a:graphicFrameLocks noChangeAspect="1"/>
          </p:cNvGraphicFramePr>
          <p:nvPr/>
        </p:nvGraphicFramePr>
        <p:xfrm>
          <a:off x="4172796" y="1618897"/>
          <a:ext cx="381000" cy="407987"/>
        </p:xfrm>
        <a:graphic>
          <a:graphicData uri="http://schemas.openxmlformats.org/presentationml/2006/ole">
            <p:oleObj spid="_x0000_s58386" name="Equation" r:id="rId5" imgW="177800" imgH="190500" progId="Equation.DSMT4">
              <p:embed/>
            </p:oleObj>
          </a:graphicData>
        </a:graphic>
      </p:graphicFrame>
      <p:graphicFrame>
        <p:nvGraphicFramePr>
          <p:cNvPr id="95" name="Object 6"/>
          <p:cNvGraphicFramePr>
            <a:graphicFrameLocks noChangeAspect="1"/>
          </p:cNvGraphicFramePr>
          <p:nvPr/>
        </p:nvGraphicFramePr>
        <p:xfrm>
          <a:off x="4176308" y="1008505"/>
          <a:ext cx="381000" cy="407987"/>
        </p:xfrm>
        <a:graphic>
          <a:graphicData uri="http://schemas.openxmlformats.org/presentationml/2006/ole">
            <p:oleObj spid="_x0000_s58387" name="Equation" r:id="rId6" imgW="177800" imgH="190500" progId="Equation.DSMT4">
              <p:embed/>
            </p:oleObj>
          </a:graphicData>
        </a:graphic>
      </p:graphicFrame>
      <p:graphicFrame>
        <p:nvGraphicFramePr>
          <p:cNvPr id="96" name="Object 7"/>
          <p:cNvGraphicFramePr>
            <a:graphicFrameLocks noChangeAspect="1"/>
          </p:cNvGraphicFramePr>
          <p:nvPr/>
        </p:nvGraphicFramePr>
        <p:xfrm>
          <a:off x="2944866" y="898311"/>
          <a:ext cx="544512" cy="407987"/>
        </p:xfrm>
        <a:graphic>
          <a:graphicData uri="http://schemas.openxmlformats.org/presentationml/2006/ole">
            <p:oleObj spid="_x0000_s58388" name="Equation" r:id="rId7" imgW="254000" imgH="190500" progId="Equation.DSMT4">
              <p:embed/>
            </p:oleObj>
          </a:graphicData>
        </a:graphic>
      </p:graphicFrame>
      <p:graphicFrame>
        <p:nvGraphicFramePr>
          <p:cNvPr id="97" name="Object 8"/>
          <p:cNvGraphicFramePr>
            <a:graphicFrameLocks noChangeAspect="1"/>
          </p:cNvGraphicFramePr>
          <p:nvPr/>
        </p:nvGraphicFramePr>
        <p:xfrm>
          <a:off x="2914901" y="1762068"/>
          <a:ext cx="544512" cy="407988"/>
        </p:xfrm>
        <a:graphic>
          <a:graphicData uri="http://schemas.openxmlformats.org/presentationml/2006/ole">
            <p:oleObj spid="_x0000_s58389" name="Equation" r:id="rId8" imgW="254000" imgH="190500" progId="Equation.DSMT4">
              <p:embed/>
            </p:oleObj>
          </a:graphicData>
        </a:graphic>
      </p:graphicFrame>
      <p:cxnSp>
        <p:nvCxnSpPr>
          <p:cNvPr id="98" name="Straight Connector 97"/>
          <p:cNvCxnSpPr/>
          <p:nvPr/>
        </p:nvCxnSpPr>
        <p:spPr>
          <a:xfrm>
            <a:off x="3369522" y="1822891"/>
            <a:ext cx="76200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334596" y="1824478"/>
            <a:ext cx="381001" cy="3455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100" name="Object 10"/>
          <p:cNvGraphicFramePr>
            <a:graphicFrameLocks noChangeAspect="1"/>
          </p:cNvGraphicFramePr>
          <p:nvPr/>
        </p:nvGraphicFramePr>
        <p:xfrm>
          <a:off x="3715597" y="580832"/>
          <a:ext cx="246063" cy="273050"/>
        </p:xfrm>
        <a:graphic>
          <a:graphicData uri="http://schemas.openxmlformats.org/presentationml/2006/ole">
            <p:oleObj spid="_x0000_s58390" name="Equation" r:id="rId9" imgW="114300" imgH="127000" progId="Equation.DSMT4">
              <p:embed/>
            </p:oleObj>
          </a:graphicData>
        </a:graphic>
      </p:graphicFrame>
      <p:sp>
        <p:nvSpPr>
          <p:cNvPr id="101" name="Oval 100"/>
          <p:cNvSpPr/>
          <p:nvPr/>
        </p:nvSpPr>
        <p:spPr>
          <a:xfrm>
            <a:off x="4105700" y="5352863"/>
            <a:ext cx="460711" cy="4455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105700" y="4773711"/>
            <a:ext cx="460711" cy="4455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2604564" y="5395685"/>
            <a:ext cx="704209" cy="1665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2604564" y="5002406"/>
            <a:ext cx="704209" cy="2227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308774" y="4632277"/>
            <a:ext cx="381002" cy="364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308773" y="4996477"/>
            <a:ext cx="76200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10800000">
            <a:off x="4531485" y="4992212"/>
            <a:ext cx="793414" cy="15824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0800000" flipV="1">
            <a:off x="4566411" y="5225846"/>
            <a:ext cx="758488" cy="250755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324899" y="4934020"/>
            <a:ext cx="2531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opposite sign leptons</a:t>
            </a:r>
          </a:p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	+ MET</a:t>
            </a:r>
          </a:p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	+ jets (usually 2)</a:t>
            </a:r>
          </a:p>
        </p:txBody>
      </p:sp>
      <p:graphicFrame>
        <p:nvGraphicFramePr>
          <p:cNvPr id="110" name="Object 4"/>
          <p:cNvGraphicFramePr>
            <a:graphicFrameLocks noChangeAspect="1"/>
          </p:cNvGraphicFramePr>
          <p:nvPr/>
        </p:nvGraphicFramePr>
        <p:xfrm>
          <a:off x="3721524" y="5904022"/>
          <a:ext cx="273050" cy="327025"/>
        </p:xfrm>
        <a:graphic>
          <a:graphicData uri="http://schemas.openxmlformats.org/presentationml/2006/ole">
            <p:oleObj spid="_x0000_s58391" name="Equation" r:id="rId10" imgW="127000" imgH="152400" progId="Equation.DSMT4">
              <p:embed/>
            </p:oleObj>
          </a:graphicData>
        </a:graphic>
      </p:graphicFrame>
      <p:graphicFrame>
        <p:nvGraphicFramePr>
          <p:cNvPr id="111" name="Object 5"/>
          <p:cNvGraphicFramePr>
            <a:graphicFrameLocks noChangeAspect="1"/>
          </p:cNvGraphicFramePr>
          <p:nvPr/>
        </p:nvGraphicFramePr>
        <p:xfrm>
          <a:off x="4146973" y="5352863"/>
          <a:ext cx="381000" cy="407987"/>
        </p:xfrm>
        <a:graphic>
          <a:graphicData uri="http://schemas.openxmlformats.org/presentationml/2006/ole">
            <p:oleObj spid="_x0000_s58392" name="Equation" r:id="rId11" imgW="177800" imgH="190500" progId="Equation.DSMT4">
              <p:embed/>
            </p:oleObj>
          </a:graphicData>
        </a:graphic>
      </p:graphicFrame>
      <p:graphicFrame>
        <p:nvGraphicFramePr>
          <p:cNvPr id="112" name="Object 6"/>
          <p:cNvGraphicFramePr>
            <a:graphicFrameLocks noChangeAspect="1"/>
          </p:cNvGraphicFramePr>
          <p:nvPr/>
        </p:nvGraphicFramePr>
        <p:xfrm>
          <a:off x="4150485" y="4742471"/>
          <a:ext cx="381000" cy="407987"/>
        </p:xfrm>
        <a:graphic>
          <a:graphicData uri="http://schemas.openxmlformats.org/presentationml/2006/ole">
            <p:oleObj spid="_x0000_s58393" name="Equation" r:id="rId12" imgW="177800" imgH="190500" progId="Equation.DSMT4">
              <p:embed/>
            </p:oleObj>
          </a:graphicData>
        </a:graphic>
      </p:graphicFrame>
      <p:graphicFrame>
        <p:nvGraphicFramePr>
          <p:cNvPr id="113" name="Object 7"/>
          <p:cNvGraphicFramePr>
            <a:graphicFrameLocks noChangeAspect="1"/>
          </p:cNvGraphicFramePr>
          <p:nvPr/>
        </p:nvGraphicFramePr>
        <p:xfrm>
          <a:off x="2919043" y="4632277"/>
          <a:ext cx="544512" cy="407987"/>
        </p:xfrm>
        <a:graphic>
          <a:graphicData uri="http://schemas.openxmlformats.org/presentationml/2006/ole">
            <p:oleObj spid="_x0000_s58394" name="Equation" r:id="rId13" imgW="254000" imgH="190500" progId="Equation.DSMT4">
              <p:embed/>
            </p:oleObj>
          </a:graphicData>
        </a:graphic>
      </p:graphicFrame>
      <p:graphicFrame>
        <p:nvGraphicFramePr>
          <p:cNvPr id="114" name="Object 8"/>
          <p:cNvGraphicFramePr>
            <a:graphicFrameLocks noChangeAspect="1"/>
          </p:cNvGraphicFramePr>
          <p:nvPr/>
        </p:nvGraphicFramePr>
        <p:xfrm>
          <a:off x="2889078" y="5496034"/>
          <a:ext cx="544512" cy="407988"/>
        </p:xfrm>
        <a:graphic>
          <a:graphicData uri="http://schemas.openxmlformats.org/presentationml/2006/ole">
            <p:oleObj spid="_x0000_s58395" name="Equation" r:id="rId14" imgW="254000" imgH="190500" progId="Equation.DSMT4">
              <p:embed/>
            </p:oleObj>
          </a:graphicData>
        </a:graphic>
      </p:graphicFrame>
      <p:cxnSp>
        <p:nvCxnSpPr>
          <p:cNvPr id="115" name="Straight Connector 114"/>
          <p:cNvCxnSpPr/>
          <p:nvPr/>
        </p:nvCxnSpPr>
        <p:spPr>
          <a:xfrm>
            <a:off x="3343699" y="5556857"/>
            <a:ext cx="76200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3308773" y="5558444"/>
            <a:ext cx="381001" cy="3455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117" name="Object 10"/>
          <p:cNvGraphicFramePr>
            <a:graphicFrameLocks noChangeAspect="1"/>
          </p:cNvGraphicFramePr>
          <p:nvPr/>
        </p:nvGraphicFramePr>
        <p:xfrm>
          <a:off x="3689774" y="4314798"/>
          <a:ext cx="246063" cy="273050"/>
        </p:xfrm>
        <a:graphic>
          <a:graphicData uri="http://schemas.openxmlformats.org/presentationml/2006/ole">
            <p:oleObj spid="_x0000_s58396" name="Equation" r:id="rId15" imgW="114300" imgH="127000" progId="Equation.DSMT4">
              <p:embed/>
            </p:oleObj>
          </a:graphicData>
        </a:graphic>
      </p:graphicFrame>
      <p:sp>
        <p:nvSpPr>
          <p:cNvPr id="118" name="TextBox 117"/>
          <p:cNvSpPr txBox="1"/>
          <p:nvPr/>
        </p:nvSpPr>
        <p:spPr>
          <a:xfrm>
            <a:off x="3137162" y="-65499"/>
            <a:ext cx="257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ggF</a:t>
            </a:r>
            <a:r>
              <a:rPr lang="en-US" sz="3600" dirty="0" smtClean="0">
                <a:solidFill>
                  <a:srgbClr val="FFFF00"/>
                </a:solidFill>
              </a:rPr>
              <a:t> &amp; WBF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/>
          <p:nvPr/>
        </p:nvSpPr>
        <p:spPr>
          <a:xfrm>
            <a:off x="4038601" y="2331657"/>
            <a:ext cx="460711" cy="4455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38601" y="1752505"/>
            <a:ext cx="460711" cy="4455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diagram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91" y="892175"/>
            <a:ext cx="2247900" cy="5130800"/>
          </a:xfrm>
          <a:prstGeom prst="rect">
            <a:avLst/>
          </a:prstGeom>
        </p:spPr>
      </p:pic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dirty="0" smtClean="0"/>
              <a:t>10 May 2010</a:t>
            </a:r>
            <a:endParaRPr lang="en-US" dirty="0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62000" cy="365125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9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4191000" cy="365125"/>
          </a:xfrm>
        </p:spPr>
        <p:txBody>
          <a:bodyPr/>
          <a:lstStyle/>
          <a:p>
            <a:r>
              <a:rPr lang="en-US" dirty="0" smtClean="0"/>
              <a:t>Mark Neubauer, PHENO 2010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37465" y="2374479"/>
            <a:ext cx="704209" cy="1665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37465" y="1981200"/>
            <a:ext cx="704209" cy="2227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41675" y="1611071"/>
            <a:ext cx="381002" cy="364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41674" y="1975271"/>
            <a:ext cx="76200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464386" y="1971006"/>
            <a:ext cx="793414" cy="15824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4499312" y="2204640"/>
            <a:ext cx="758488" cy="250755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57800" y="1912814"/>
            <a:ext cx="2531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opposite sign leptons</a:t>
            </a:r>
          </a:p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	+ MET</a:t>
            </a:r>
          </a:p>
          <a:p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	+ jets (usually 2)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3654425" y="2882816"/>
          <a:ext cx="273050" cy="327025"/>
        </p:xfrm>
        <a:graphic>
          <a:graphicData uri="http://schemas.openxmlformats.org/presentationml/2006/ole">
            <p:oleObj spid="_x0000_s59394" name="Equation" r:id="rId4" imgW="127000" imgH="152400" progId="Equation.DSMT4">
              <p:embed/>
            </p:oleObj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4079874" y="2331657"/>
          <a:ext cx="381000" cy="407987"/>
        </p:xfrm>
        <a:graphic>
          <a:graphicData uri="http://schemas.openxmlformats.org/presentationml/2006/ole">
            <p:oleObj spid="_x0000_s59395" name="Equation" r:id="rId5" imgW="177800" imgH="190500" progId="Equation.DSMT4">
              <p:embed/>
            </p:oleObj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4083386" y="1721265"/>
          <a:ext cx="381000" cy="407987"/>
        </p:xfrm>
        <a:graphic>
          <a:graphicData uri="http://schemas.openxmlformats.org/presentationml/2006/ole">
            <p:oleObj spid="_x0000_s59396" name="Equation" r:id="rId6" imgW="177800" imgH="190500" progId="Equation.DSMT4">
              <p:embed/>
            </p:oleObj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2851944" y="1611071"/>
          <a:ext cx="544512" cy="407987"/>
        </p:xfrm>
        <a:graphic>
          <a:graphicData uri="http://schemas.openxmlformats.org/presentationml/2006/ole">
            <p:oleObj spid="_x0000_s59397" name="Equation" r:id="rId7" imgW="254000" imgH="190500" progId="Equation.DSMT4">
              <p:embed/>
            </p:oleObj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2821979" y="2474828"/>
          <a:ext cx="544512" cy="407988"/>
        </p:xfrm>
        <a:graphic>
          <a:graphicData uri="http://schemas.openxmlformats.org/presentationml/2006/ole">
            <p:oleObj spid="_x0000_s59398" name="Equation" r:id="rId8" imgW="254000" imgH="190500" progId="Equation.DSMT4">
              <p:embed/>
            </p:oleObj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3276600" y="2535651"/>
            <a:ext cx="76200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41674" y="2537238"/>
            <a:ext cx="381001" cy="3455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3622675" y="1293592"/>
          <a:ext cx="246063" cy="273050"/>
        </p:xfrm>
        <a:graphic>
          <a:graphicData uri="http://schemas.openxmlformats.org/presentationml/2006/ole">
            <p:oleObj spid="_x0000_s59399" name="Equation" r:id="rId9" imgW="114300" imgH="127000" progId="Equation.DSMT4">
              <p:embed/>
            </p:oleObj>
          </a:graphicData>
        </a:graphic>
      </p:graphicFrame>
      <p:sp>
        <p:nvSpPr>
          <p:cNvPr id="79" name="Rounded Rectangle 78"/>
          <p:cNvSpPr/>
          <p:nvPr/>
        </p:nvSpPr>
        <p:spPr>
          <a:xfrm>
            <a:off x="591191" y="2204641"/>
            <a:ext cx="2230788" cy="12325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0"/>
                </a:schemeClr>
              </a:gs>
              <a:gs pos="25000">
                <a:schemeClr val="accent1">
                  <a:tint val="96000"/>
                  <a:shade val="80000"/>
                  <a:satMod val="105000"/>
                  <a:alpha val="0"/>
                </a:schemeClr>
              </a:gs>
              <a:gs pos="38000">
                <a:schemeClr val="accent1">
                  <a:tint val="96000"/>
                  <a:shade val="59000"/>
                  <a:satMod val="120000"/>
                  <a:alpha val="0"/>
                </a:schemeClr>
              </a:gs>
              <a:gs pos="55000">
                <a:schemeClr val="accent1">
                  <a:shade val="57000"/>
                  <a:satMod val="120000"/>
                  <a:alpha val="0"/>
                </a:schemeClr>
              </a:gs>
              <a:gs pos="80000">
                <a:schemeClr val="accent1">
                  <a:shade val="56000"/>
                  <a:satMod val="145000"/>
                  <a:alpha val="0"/>
                </a:schemeClr>
              </a:gs>
              <a:gs pos="88000">
                <a:schemeClr val="accent1">
                  <a:shade val="63000"/>
                  <a:satMod val="160000"/>
                  <a:alpha val="0"/>
                </a:schemeClr>
              </a:gs>
              <a:gs pos="100000">
                <a:schemeClr val="accent1">
                  <a:tint val="99555"/>
                  <a:satMod val="155000"/>
                  <a:alpha val="0"/>
                </a:schemeClr>
              </a:gs>
            </a:gsLst>
            <a:lin ang="5400000" scaled="1"/>
            <a:tileRect/>
          </a:gra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91930" y="2628648"/>
            <a:ext cx="56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2566391" y="3342311"/>
            <a:ext cx="381001" cy="3455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566391" y="3272122"/>
            <a:ext cx="439738" cy="701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59407" name="Object 15"/>
          <p:cNvGraphicFramePr>
            <a:graphicFrameLocks noChangeAspect="1"/>
          </p:cNvGraphicFramePr>
          <p:nvPr/>
        </p:nvGraphicFramePr>
        <p:xfrm>
          <a:off x="3068041" y="3068128"/>
          <a:ext cx="298450" cy="407987"/>
        </p:xfrm>
        <a:graphic>
          <a:graphicData uri="http://schemas.openxmlformats.org/presentationml/2006/ole">
            <p:oleObj spid="_x0000_s59407" name="Equation" r:id="rId10" imgW="139700" imgH="190500" progId="Equation.DSMT4">
              <p:embed/>
            </p:oleObj>
          </a:graphicData>
        </a:graphic>
      </p:graphicFrame>
      <p:graphicFrame>
        <p:nvGraphicFramePr>
          <p:cNvPr id="59408" name="Object 16"/>
          <p:cNvGraphicFramePr>
            <a:graphicFrameLocks noChangeAspect="1"/>
          </p:cNvGraphicFramePr>
          <p:nvPr/>
        </p:nvGraphicFramePr>
        <p:xfrm>
          <a:off x="2947392" y="3573292"/>
          <a:ext cx="271463" cy="354012"/>
        </p:xfrm>
        <a:graphic>
          <a:graphicData uri="http://schemas.openxmlformats.org/presentationml/2006/ole">
            <p:oleObj spid="_x0000_s59408" name="Equation" r:id="rId11" imgW="127000" imgH="165100" progId="Equation.DSMT4">
              <p:embed/>
            </p:oleObj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2405896" y="-65499"/>
            <a:ext cx="4032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WH (OS </a:t>
            </a:r>
            <a:r>
              <a:rPr lang="en-US" sz="3600" dirty="0" err="1" smtClean="0">
                <a:solidFill>
                  <a:srgbClr val="FFFF00"/>
                </a:solidFill>
              </a:rPr>
              <a:t>dileptons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15624</TotalTime>
  <Words>2220</Words>
  <Application>Microsoft Macintosh PowerPoint</Application>
  <PresentationFormat>Letter Paper (8.5x11 in)</PresentationFormat>
  <Paragraphs>355</Paragraphs>
  <Slides>24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Technic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Sergo Jindariani</dc:creator>
  <cp:lastModifiedBy>Mark Neubauer</cp:lastModifiedBy>
  <cp:revision>519</cp:revision>
  <cp:lastPrinted>2009-11-17T03:51:25Z</cp:lastPrinted>
  <dcterms:created xsi:type="dcterms:W3CDTF">2010-05-10T21:47:05Z</dcterms:created>
  <dcterms:modified xsi:type="dcterms:W3CDTF">2010-05-10T22:32:52Z</dcterms:modified>
</cp:coreProperties>
</file>