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9" r:id="rId4"/>
    <p:sldId id="280" r:id="rId5"/>
    <p:sldId id="265" r:id="rId6"/>
    <p:sldId id="259" r:id="rId7"/>
    <p:sldId id="264" r:id="rId8"/>
    <p:sldId id="260" r:id="rId9"/>
    <p:sldId id="281" r:id="rId10"/>
    <p:sldId id="277" r:id="rId11"/>
    <p:sldId id="262" r:id="rId12"/>
    <p:sldId id="263" r:id="rId13"/>
    <p:sldId id="266" r:id="rId14"/>
    <p:sldId id="267" r:id="rId15"/>
    <p:sldId id="275" r:id="rId16"/>
    <p:sldId id="269" r:id="rId17"/>
    <p:sldId id="282" r:id="rId18"/>
    <p:sldId id="283" r:id="rId19"/>
    <p:sldId id="273" r:id="rId20"/>
    <p:sldId id="270" r:id="rId21"/>
    <p:sldId id="272" r:id="rId22"/>
    <p:sldId id="271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00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8E155-53E7-4FC3-B3AA-C29838BAF37D}" type="datetimeFigureOut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611D-8C54-4927-8C93-3FD7658CE5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F98BA-DD73-47A1-954C-6EA990246C94}" type="datetimeFigureOut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1E39E-5753-4801-8665-99C6AB9F78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1E39E-5753-4801-8665-99C6AB9F788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6C1-BD9E-49CA-895F-CEE3E781C25E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15140" y="214290"/>
            <a:ext cx="2133600" cy="365125"/>
          </a:xfrm>
        </p:spPr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1AC-2479-4307-9996-80DE0B77D85E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B3E-668B-416E-BB48-70EF65C28168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189-19AF-4084-8391-254D86E964E5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142852"/>
            <a:ext cx="2133600" cy="365125"/>
          </a:xfrm>
        </p:spPr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27B0-22BB-4A1A-BECF-7B018ED1C878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FBC8-6524-44DE-AB7D-17727945F55D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B0B-A746-439D-AF84-450B187E26C7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9225-0AB8-4425-B7EB-87856EBC48D7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786578" y="142852"/>
            <a:ext cx="2133600" cy="365125"/>
          </a:xfrm>
        </p:spPr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2DE9-0C0C-4F43-A849-C9778974BD50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D96F-9A47-4F37-AD18-B3D731587071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266A-71F3-4058-A792-C475E8597E07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2D52-9A03-4F48-8C08-7E18B42C465C}" type="datetime1">
              <a:rPr kumimoji="1" lang="ja-JP" altLang="en-US" smtClean="0"/>
              <a:pPr/>
              <a:t>2010/5/11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A4F6-5F60-4F3E-A4C7-DC1F616C34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9.png"/><Relationship Id="rId7" Type="http://schemas.openxmlformats.org/officeDocument/2006/relationships/image" Target="../media/image9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9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9.png"/><Relationship Id="rId7" Type="http://schemas.openxmlformats.org/officeDocument/2006/relationships/image" Target="../media/image1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2.png"/><Relationship Id="rId5" Type="http://schemas.openxmlformats.org/officeDocument/2006/relationships/image" Target="../media/image94.png"/><Relationship Id="rId10" Type="http://schemas.openxmlformats.org/officeDocument/2006/relationships/image" Target="../media/image91.png"/><Relationship Id="rId4" Type="http://schemas.openxmlformats.org/officeDocument/2006/relationships/image" Target="../media/image93.png"/><Relationship Id="rId9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3" Type="http://schemas.openxmlformats.org/officeDocument/2006/relationships/image" Target="../media/image27.png"/><Relationship Id="rId7" Type="http://schemas.openxmlformats.org/officeDocument/2006/relationships/image" Target="../media/image10.png"/><Relationship Id="rId12" Type="http://schemas.openxmlformats.org/officeDocument/2006/relationships/image" Target="../media/image31.png"/><Relationship Id="rId2" Type="http://schemas.openxmlformats.org/officeDocument/2006/relationships/image" Target="../media/image26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5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800" b="1" dirty="0" smtClean="0"/>
              <a:t>Low-scale Gaugino Mediation    in Warped Spacetime</a:t>
            </a:r>
            <a:endParaRPr kumimoji="1" lang="ja-JP" altLang="en-US" sz="4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757510"/>
          </a:xfrm>
        </p:spPr>
        <p:txBody>
          <a:bodyPr/>
          <a:lstStyle/>
          <a:p>
            <a:r>
              <a:rPr lang="en-US" altLang="ja-JP" sz="4000" b="1" dirty="0" err="1" smtClean="0"/>
              <a:t>Toshifumi</a:t>
            </a:r>
            <a:r>
              <a:rPr lang="en-US" altLang="ja-JP" sz="4000" b="1" dirty="0" smtClean="0"/>
              <a:t> Yamada</a:t>
            </a:r>
            <a:r>
              <a:rPr lang="en-US" altLang="ja-JP" sz="2000" dirty="0" smtClean="0"/>
              <a:t>               </a:t>
            </a:r>
          </a:p>
          <a:p>
            <a:r>
              <a:rPr kumimoji="1" lang="en-US" altLang="ja-JP" sz="2400" i="1" dirty="0" err="1" smtClean="0"/>
              <a:t>Sokendai</a:t>
            </a:r>
            <a:r>
              <a:rPr lang="en-US" altLang="ja-JP" sz="2400" i="1" dirty="0" smtClean="0"/>
              <a:t>, </a:t>
            </a:r>
            <a:r>
              <a:rPr kumimoji="1" lang="en-US" altLang="ja-JP" sz="2400" i="1" dirty="0" smtClean="0"/>
              <a:t>KEK</a:t>
            </a:r>
          </a:p>
          <a:p>
            <a:r>
              <a:rPr lang="en-US" altLang="ja-JP" sz="2000" dirty="0" smtClean="0"/>
              <a:t>in collaboration with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Nobuchika</a:t>
            </a:r>
            <a:r>
              <a:rPr lang="en-US" altLang="ja-JP" sz="2000" dirty="0" smtClean="0"/>
              <a:t> Okada (Univ. of Alabama</a:t>
            </a:r>
            <a:r>
              <a:rPr lang="en-US" altLang="ja-JP" sz="2400" dirty="0" smtClean="0"/>
              <a:t>) </a:t>
            </a:r>
            <a:r>
              <a:rPr lang="en-US" altLang="ja-JP" sz="2400" b="1" dirty="0" err="1" smtClean="0"/>
              <a:t>arXiv</a:t>
            </a:r>
            <a:r>
              <a:rPr lang="en-US" altLang="ja-JP" sz="2400" b="1" dirty="0" smtClean="0"/>
              <a:t>:</a:t>
            </a:r>
            <a:r>
              <a:rPr lang="en-US" altLang="ja-JP" sz="2000" dirty="0" smtClean="0"/>
              <a:t> </a:t>
            </a:r>
          </a:p>
          <a:p>
            <a:endParaRPr lang="en-US" altLang="ja-JP" sz="2000" dirty="0" smtClean="0"/>
          </a:p>
          <a:p>
            <a:r>
              <a:rPr lang="en-US" altLang="ja-JP" sz="1800" i="1" dirty="0" smtClean="0"/>
              <a:t>May 11, 2010 @ </a:t>
            </a:r>
            <a:r>
              <a:rPr lang="en-US" altLang="ja-JP" sz="1800" i="1" dirty="0" err="1" smtClean="0"/>
              <a:t>Pheno</a:t>
            </a:r>
            <a:r>
              <a:rPr lang="en-US" altLang="ja-JP" sz="1800" i="1" dirty="0" smtClean="0"/>
              <a:t> 2010</a:t>
            </a:r>
          </a:p>
          <a:p>
            <a:endParaRPr lang="en-US" altLang="ja-JP" sz="2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From the previous two slides, 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85789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Low MSSM cutoff                          is favorable from the point of view of </a:t>
            </a:r>
            <a:r>
              <a:rPr lang="en-US" altLang="ja-JP" dirty="0" smtClean="0">
                <a:solidFill>
                  <a:srgbClr val="00B0F0"/>
                </a:solidFill>
              </a:rPr>
              <a:t>“SUSY fine-tuning problem”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Cutoff of 5D flat gaugino mediation models cannot be low enough,                          .</a:t>
            </a:r>
          </a:p>
          <a:p>
            <a:pPr>
              <a:buNone/>
            </a:pPr>
            <a:r>
              <a:rPr lang="en-US" altLang="ja-JP" dirty="0" smtClean="0"/>
              <a:t>    On the other hand, cutoff of gaugino mediation in warped spacetime,             , can be anywhere.</a:t>
            </a:r>
          </a:p>
          <a:p>
            <a:pPr>
              <a:buNone/>
            </a:pPr>
            <a:r>
              <a:rPr lang="en-US" altLang="ja-JP" sz="2800" dirty="0" smtClean="0"/>
              <a:t>    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 smtClean="0"/>
              <a:t>  </a:t>
            </a:r>
            <a:r>
              <a:rPr lang="en-US" altLang="ja-JP" sz="3600" b="1" dirty="0" smtClean="0">
                <a:solidFill>
                  <a:srgbClr val="00B0F0"/>
                </a:solidFill>
              </a:rPr>
              <a:t>Warped geometry is necessary to solve “SUSY fine-tuning problem”.</a:t>
            </a:r>
            <a:endParaRPr lang="en-US" altLang="ja-JP" b="1" dirty="0" smtClean="0">
              <a:solidFill>
                <a:srgbClr val="00B0F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929058" y="4286256"/>
            <a:ext cx="642942" cy="428628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071545"/>
            <a:ext cx="2214578" cy="36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14620"/>
            <a:ext cx="2071702" cy="34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786190"/>
            <a:ext cx="8990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Stau LSP Problem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    </a:t>
            </a:r>
            <a:r>
              <a:rPr kumimoji="1" lang="en-US" altLang="ja-JP" dirty="0" smtClean="0">
                <a:solidFill>
                  <a:srgbClr val="92D050"/>
                </a:solidFill>
              </a:rPr>
              <a:t>“</a:t>
            </a:r>
            <a:r>
              <a:rPr kumimoji="1" lang="en-US" altLang="ja-JP" b="1" dirty="0" smtClean="0">
                <a:solidFill>
                  <a:srgbClr val="92D050"/>
                </a:solidFill>
              </a:rPr>
              <a:t>Stau LSP problem</a:t>
            </a:r>
            <a:r>
              <a:rPr kumimoji="1" lang="en-US" altLang="ja-JP" dirty="0" smtClean="0">
                <a:solidFill>
                  <a:srgbClr val="92D050"/>
                </a:solidFill>
              </a:rPr>
              <a:t>”</a:t>
            </a:r>
            <a:endParaRPr lang="en-US" altLang="ja-JP" sz="1400" dirty="0" smtClean="0"/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lang="en-US" altLang="ja-JP" sz="2800" dirty="0" smtClean="0"/>
              <a:t>       Normally, </a:t>
            </a:r>
            <a:r>
              <a:rPr lang="en-US" altLang="ja-JP" sz="2800" b="1" dirty="0" smtClean="0"/>
              <a:t>stau is the LSP </a:t>
            </a:r>
            <a:r>
              <a:rPr lang="en-US" altLang="ja-JP" sz="2800" dirty="0" smtClean="0"/>
              <a:t>in 5D </a:t>
            </a:r>
            <a:r>
              <a:rPr lang="en-US" altLang="ja-JP" sz="2800" b="1" dirty="0" smtClean="0"/>
              <a:t>flat</a:t>
            </a:r>
            <a:r>
              <a:rPr lang="en-US" altLang="ja-JP" sz="2800" dirty="0" smtClean="0"/>
              <a:t> gaugino mediation models (without GUT).                                                       </a:t>
            </a:r>
          </a:p>
          <a:p>
            <a:pPr>
              <a:buNone/>
            </a:pPr>
            <a:r>
              <a:rPr lang="en-US" altLang="ja-JP" sz="2800" dirty="0" smtClean="0"/>
              <a:t>       However, charged LSP is cosmologically disfavored.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In warped spacetime, gravitino mass is suppressed by the warp factor. So </a:t>
            </a:r>
            <a:r>
              <a:rPr lang="en-US" altLang="ja-JP" b="1" dirty="0" smtClean="0"/>
              <a:t>gravitino is always the LSP </a:t>
            </a:r>
            <a:r>
              <a:rPr lang="en-US" altLang="ja-JP" dirty="0" smtClean="0"/>
              <a:t>and “Stau LSP problem” does not exist.     </a:t>
            </a:r>
            <a:endParaRPr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1785918" y="1928802"/>
            <a:ext cx="500066" cy="214314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57158" y="2214554"/>
            <a:ext cx="8358246" cy="15716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071934" y="4786322"/>
            <a:ext cx="4500594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Numerical Analysis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984" y="2928934"/>
            <a:ext cx="4500594" cy="6429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Mass Spectrum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28596" y="857232"/>
            <a:ext cx="8472518" cy="600076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Mass spectrum is calculated by solving RGE from </a:t>
            </a:r>
            <a:r>
              <a:rPr kumimoji="1" lang="en-US" altLang="ja-JP" b="1" dirty="0" smtClean="0"/>
              <a:t>cutoff = KK scale </a:t>
            </a:r>
            <a:r>
              <a:rPr kumimoji="1" lang="en-US" altLang="ja-JP" dirty="0" smtClean="0"/>
              <a:t>to </a:t>
            </a:r>
            <a:r>
              <a:rPr kumimoji="1" lang="en-US" altLang="ja-JP" b="1" dirty="0" smtClean="0"/>
              <a:t>SUSY breaking scale        </a:t>
            </a:r>
            <a:r>
              <a:rPr lang="en-US" altLang="ja-JP" dirty="0" smtClean="0"/>
              <a:t>with </a:t>
            </a:r>
            <a:r>
              <a:rPr lang="en-US" altLang="ja-JP" u="sng" dirty="0" smtClean="0"/>
              <a:t>matter soft mass at cutoff being all zero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We checked                                                                 how the </a:t>
            </a:r>
            <a:r>
              <a:rPr kumimoji="1" lang="en-US" altLang="ja-JP" b="1" dirty="0" smtClean="0"/>
              <a:t>“level of tuning”                                      </a:t>
            </a:r>
            <a:r>
              <a:rPr kumimoji="1" lang="en-US" altLang="ja-JP" dirty="0" smtClean="0"/>
              <a:t>of each spectrum changes for various values of cutoff</a:t>
            </a:r>
            <a:r>
              <a:rPr kumimoji="1" lang="en-US" altLang="ja-JP" b="1" dirty="0" smtClean="0"/>
              <a:t>                       </a:t>
            </a:r>
            <a:r>
              <a:rPr kumimoji="1" lang="en-US" altLang="ja-JP" dirty="0" smtClean="0"/>
              <a:t>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357826"/>
            <a:ext cx="387866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正方形/長方形 7"/>
          <p:cNvSpPr/>
          <p:nvPr/>
        </p:nvSpPr>
        <p:spPr>
          <a:xfrm>
            <a:off x="2285984" y="5286388"/>
            <a:ext cx="6715172" cy="50006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00034" y="4286256"/>
            <a:ext cx="5929354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111499"/>
            <a:ext cx="1214446" cy="2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758949"/>
            <a:ext cx="1785950" cy="33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000504"/>
            <a:ext cx="1390654" cy="25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右矢印 32"/>
          <p:cNvSpPr/>
          <p:nvPr/>
        </p:nvSpPr>
        <p:spPr>
          <a:xfrm rot="10800000">
            <a:off x="6429388" y="2857496"/>
            <a:ext cx="357190" cy="14287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rot="10800000">
            <a:off x="6500826" y="4214818"/>
            <a:ext cx="357190" cy="14287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1500960" y="3571082"/>
            <a:ext cx="857256" cy="158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3429000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6357958"/>
            <a:ext cx="1928826" cy="36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コネクタ 8"/>
          <p:cNvCxnSpPr/>
          <p:nvPr/>
        </p:nvCxnSpPr>
        <p:spPr>
          <a:xfrm>
            <a:off x="500034" y="2928934"/>
            <a:ext cx="5857916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2571744"/>
            <a:ext cx="548909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For simplicity, we assumed </a:t>
            </a:r>
            <a:r>
              <a:rPr kumimoji="1" lang="en-US" altLang="ja-JP" sz="2800" b="1" dirty="0" smtClean="0"/>
              <a:t>universal</a:t>
            </a:r>
            <a:r>
              <a:rPr kumimoji="1" lang="en-US" altLang="ja-JP" sz="2800" dirty="0" smtClean="0"/>
              <a:t> gaugino mass          , Higgs soft mass         and A-term       </a:t>
            </a:r>
            <a:r>
              <a:rPr kumimoji="1" lang="en-US" altLang="ja-JP" sz="2800" b="1" dirty="0" smtClean="0"/>
              <a:t>at cutoff</a:t>
            </a:r>
            <a:r>
              <a:rPr kumimoji="1" lang="en-US" altLang="ja-JP" sz="2800" dirty="0" smtClean="0"/>
              <a:t>.</a:t>
            </a:r>
          </a:p>
          <a:p>
            <a:r>
              <a:rPr lang="en-US" altLang="ja-JP" sz="2800" dirty="0" smtClean="0"/>
              <a:t>We plotted the </a:t>
            </a:r>
            <a:r>
              <a:rPr lang="en-US" altLang="ja-JP" sz="2800" b="1" dirty="0" smtClean="0"/>
              <a:t>“level of tuning” </a:t>
            </a:r>
            <a:r>
              <a:rPr lang="en-US" altLang="ja-JP" sz="2800" dirty="0" smtClean="0"/>
              <a:t>of each spectrum in                    c              space for fixed        and            .</a:t>
            </a:r>
          </a:p>
          <a:p>
            <a:r>
              <a:rPr kumimoji="1" lang="en-US" altLang="ja-JP" sz="2800" dirty="0" smtClean="0"/>
              <a:t>For example, with                            and                       :</a:t>
            </a:r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kumimoji="1" lang="en-US" altLang="ja-JP" sz="2000" dirty="0" smtClean="0">
                <a:solidFill>
                  <a:srgbClr val="00B0F0"/>
                </a:solidFill>
              </a:rPr>
              <a:t>Blank : unrealistic spectrum,</a:t>
            </a:r>
            <a:r>
              <a:rPr kumimoji="1" lang="en-US" altLang="ja-JP" sz="2000" dirty="0" smtClean="0"/>
              <a:t> </a:t>
            </a:r>
          </a:p>
          <a:p>
            <a:pPr>
              <a:buNone/>
            </a:pPr>
            <a:r>
              <a:rPr kumimoji="1" lang="en-US" altLang="ja-JP" sz="2000" dirty="0" smtClean="0">
                <a:solidFill>
                  <a:srgbClr val="FF0000"/>
                </a:solidFill>
              </a:rPr>
              <a:t>Red : tuning &lt; 0.1 (bad),  </a:t>
            </a:r>
            <a:r>
              <a:rPr lang="en-US" altLang="ja-JP" sz="2000" dirty="0" smtClean="0">
                <a:solidFill>
                  <a:srgbClr val="FFC000"/>
                </a:solidFill>
              </a:rPr>
              <a:t>Yellow : 0.1 &lt; tuning &lt; 0.3 (good),  </a:t>
            </a:r>
            <a:r>
              <a:rPr lang="en-US" altLang="ja-JP" sz="2000" dirty="0" smtClean="0">
                <a:solidFill>
                  <a:srgbClr val="00B050"/>
                </a:solidFill>
              </a:rPr>
              <a:t>Green : 0.3 &lt; tuning (good)</a:t>
            </a:r>
            <a:endParaRPr kumimoji="1" lang="en-US" altLang="ja-JP" sz="2000" dirty="0" smtClean="0"/>
          </a:p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714620"/>
            <a:ext cx="1638856" cy="31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214554"/>
            <a:ext cx="809631" cy="34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857232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1214422"/>
            <a:ext cx="466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3571876"/>
            <a:ext cx="331557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78319" y="3571876"/>
            <a:ext cx="3365681" cy="245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571876"/>
            <a:ext cx="2494563" cy="243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5857892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10" y="3286124"/>
            <a:ext cx="1571629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3286124"/>
            <a:ext cx="1648569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6578" y="3286124"/>
            <a:ext cx="1643074" cy="281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cxnSp>
        <p:nvCxnSpPr>
          <p:cNvPr id="25" name="直線コネクタ 24"/>
          <p:cNvCxnSpPr/>
          <p:nvPr/>
        </p:nvCxnSpPr>
        <p:spPr>
          <a:xfrm>
            <a:off x="357158" y="3214686"/>
            <a:ext cx="82868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2214554"/>
            <a:ext cx="1452563" cy="31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71802" y="2704194"/>
            <a:ext cx="2029368" cy="29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1285860"/>
            <a:ext cx="41672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29058" y="2214554"/>
            <a:ext cx="41672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428628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        When                           , fine-tuning is </a:t>
            </a:r>
            <a:r>
              <a:rPr lang="en-US" altLang="ja-JP" b="1" dirty="0" smtClean="0"/>
              <a:t>absent              in large parameter regions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r>
              <a:rPr kumimoji="1" lang="en-US" altLang="ja-JP" dirty="0" smtClean="0"/>
              <a:t>           </a:t>
            </a:r>
          </a:p>
          <a:p>
            <a:pPr>
              <a:buNone/>
            </a:pPr>
            <a:r>
              <a:rPr kumimoji="1" lang="en-US" altLang="ja-JP" dirty="0" smtClean="0"/>
              <a:t>    </a:t>
            </a:r>
            <a:r>
              <a:rPr lang="en-US" altLang="ja-JP" dirty="0" smtClean="0"/>
              <a:t>If we consider the “SUSY fine-tuning problem”,     </a:t>
            </a:r>
          </a:p>
          <a:p>
            <a:pPr>
              <a:buNone/>
            </a:pPr>
            <a:r>
              <a:rPr kumimoji="1" lang="en-US" altLang="ja-JP" dirty="0" smtClean="0"/>
              <a:t>                     lower than              is preferred.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               Warped spacetime works here.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357686" y="4500570"/>
            <a:ext cx="285752" cy="500066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000504"/>
            <a:ext cx="857257" cy="40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071942"/>
            <a:ext cx="1071570" cy="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下矢印 6"/>
          <p:cNvSpPr/>
          <p:nvPr/>
        </p:nvSpPr>
        <p:spPr>
          <a:xfrm>
            <a:off x="4286248" y="2714620"/>
            <a:ext cx="285752" cy="500066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785926"/>
            <a:ext cx="2316632" cy="36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92D050"/>
                </a:solidFill>
              </a:rPr>
              <a:t>Gravitino Phenomenology</a:t>
            </a:r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7290" y="3000372"/>
            <a:ext cx="6357982" cy="64294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Gravitino DM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Since gravitino is the LSP,                                       we want gravitino to be the </a:t>
            </a:r>
            <a:r>
              <a:rPr kumimoji="1" lang="en-US" altLang="ja-JP" dirty="0" smtClean="0">
                <a:solidFill>
                  <a:srgbClr val="002060"/>
                </a:solidFill>
              </a:rPr>
              <a:t>DM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However, the mass of gravitino is </a:t>
            </a:r>
          </a:p>
          <a:p>
            <a:pPr>
              <a:buNone/>
            </a:pPr>
            <a:r>
              <a:rPr lang="en-US" altLang="ja-JP" dirty="0" smtClean="0"/>
              <a:t>                                                          ,</a:t>
            </a:r>
          </a:p>
          <a:p>
            <a:pPr>
              <a:buNone/>
            </a:pPr>
            <a:r>
              <a:rPr lang="en-US" altLang="ja-JP" dirty="0" smtClean="0"/>
              <a:t>    i.e. it is </a:t>
            </a:r>
            <a:r>
              <a:rPr lang="en-US" altLang="ja-JP" dirty="0" smtClean="0">
                <a:solidFill>
                  <a:srgbClr val="FF0000"/>
                </a:solidFill>
              </a:rPr>
              <a:t>hot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DM</a:t>
            </a:r>
            <a:r>
              <a:rPr lang="en-US" altLang="ja-JP" dirty="0" smtClean="0"/>
              <a:t> and disfavored.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There is a way to </a:t>
            </a:r>
            <a:r>
              <a:rPr lang="en-US" altLang="ja-JP" dirty="0" smtClean="0"/>
              <a:t>raise the </a:t>
            </a:r>
            <a:r>
              <a:rPr lang="en-US" altLang="ja-JP" dirty="0" smtClean="0"/>
              <a:t>gravitino mass.</a:t>
            </a:r>
          </a:p>
          <a:p>
            <a:pPr>
              <a:buNone/>
            </a:pPr>
            <a:r>
              <a:rPr lang="en-US" altLang="ja-JP" dirty="0" smtClean="0"/>
              <a:t>              Adding small SUSY breaking on UV </a:t>
            </a:r>
            <a:r>
              <a:rPr lang="en-US" altLang="ja-JP" dirty="0" err="1" smtClean="0"/>
              <a:t>brane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1071538" y="5572140"/>
            <a:ext cx="571472" cy="28575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14480" y="5500702"/>
            <a:ext cx="6858048" cy="500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3886216" cy="43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下矢印 8"/>
          <p:cNvSpPr/>
          <p:nvPr/>
        </p:nvSpPr>
        <p:spPr>
          <a:xfrm>
            <a:off x="3857620" y="4357694"/>
            <a:ext cx="571504" cy="35719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SUSY breaking on UV </a:t>
            </a:r>
            <a:r>
              <a:rPr kumimoji="1" lang="en-US" altLang="ja-JP" dirty="0" err="1" smtClean="0"/>
              <a:t>brane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ln w="25400">
            <a:noFill/>
          </a:ln>
        </p:spPr>
        <p:txBody>
          <a:bodyPr>
            <a:normAutofit/>
          </a:bodyPr>
          <a:lstStyle/>
          <a:p>
            <a:r>
              <a:rPr lang="en-US" altLang="ja-JP" dirty="0" smtClean="0"/>
              <a:t>Additional SUSY breaking on </a:t>
            </a:r>
            <a:r>
              <a:rPr lang="en-US" altLang="ja-JP" b="1" dirty="0" smtClean="0"/>
              <a:t>UV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brane</a:t>
            </a:r>
            <a:r>
              <a:rPr lang="en-US" altLang="ja-JP" dirty="0" smtClean="0"/>
              <a:t> is allowed.</a:t>
            </a:r>
          </a:p>
          <a:p>
            <a:pPr>
              <a:buNone/>
            </a:pPr>
            <a:r>
              <a:rPr lang="en-US" altLang="ja-JP" sz="2800" dirty="0" smtClean="0"/>
              <a:t>    </a:t>
            </a:r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r>
              <a:rPr lang="en-US" altLang="ja-JP" sz="2800" dirty="0" smtClean="0"/>
              <a:t>Dominant contribution to </a:t>
            </a:r>
            <a:r>
              <a:rPr lang="en-US" altLang="ja-JP" sz="2800" b="1" dirty="0" smtClean="0"/>
              <a:t>gravitino mass</a:t>
            </a:r>
            <a:r>
              <a:rPr lang="en-US" altLang="ja-JP" sz="2000" b="1" dirty="0" smtClean="0"/>
              <a:t> </a:t>
            </a:r>
            <a:r>
              <a:rPr lang="en-US" altLang="ja-JP" sz="2800" dirty="0" smtClean="0"/>
              <a:t>:                              </a:t>
            </a:r>
          </a:p>
          <a:p>
            <a:pPr>
              <a:buNone/>
            </a:pPr>
            <a:r>
              <a:rPr lang="en-US" altLang="ja-JP" sz="2000" dirty="0" smtClean="0"/>
              <a:t>                                                Gravity </a:t>
            </a:r>
            <a:r>
              <a:rPr lang="en-US" altLang="ja-JP" sz="2000" dirty="0" err="1" smtClean="0"/>
              <a:t>superfield</a:t>
            </a:r>
            <a:r>
              <a:rPr lang="en-US" altLang="ja-JP" sz="2000" dirty="0" smtClean="0"/>
              <a:t> is localized towards UV </a:t>
            </a:r>
            <a:r>
              <a:rPr lang="en-US" altLang="ja-JP" sz="2000" dirty="0" err="1" smtClean="0"/>
              <a:t>brane</a:t>
            </a:r>
            <a:r>
              <a:rPr lang="en-US" altLang="ja-JP" sz="2000" dirty="0" smtClean="0"/>
              <a:t>.</a:t>
            </a:r>
            <a:endParaRPr lang="en-US" altLang="ja-JP" sz="2000" b="1" dirty="0" smtClean="0"/>
          </a:p>
          <a:p>
            <a:r>
              <a:rPr lang="en-US" altLang="ja-JP" sz="2800" dirty="0" smtClean="0"/>
              <a:t>Flavor </a:t>
            </a:r>
            <a:r>
              <a:rPr lang="en-US" altLang="ja-JP" sz="2800" b="1" dirty="0" smtClean="0"/>
              <a:t>non-diagonal</a:t>
            </a:r>
            <a:r>
              <a:rPr lang="en-US" altLang="ja-JP" sz="2800" dirty="0" smtClean="0"/>
              <a:t> soft mass :</a:t>
            </a:r>
            <a:endParaRPr kumimoji="1" lang="en-US" altLang="ja-JP" sz="2800" dirty="0" smtClean="0"/>
          </a:p>
          <a:p>
            <a:pPr>
              <a:buNone/>
            </a:pPr>
            <a:r>
              <a:rPr lang="en-US" altLang="ja-JP" sz="2000" dirty="0" smtClean="0"/>
              <a:t>                       Gravity mediation contribution.</a:t>
            </a:r>
          </a:p>
          <a:p>
            <a:pPr>
              <a:buNone/>
            </a:pPr>
            <a:r>
              <a:rPr lang="en-US" altLang="ja-JP" sz="2400" dirty="0" smtClean="0"/>
              <a:t>                         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Gravitino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mass and FCNC rates are related</a:t>
            </a:r>
            <a:r>
              <a:rPr lang="en-US" altLang="ja-JP" sz="2400" dirty="0" smtClean="0">
                <a:solidFill>
                  <a:srgbClr val="C00000"/>
                </a:solidFill>
              </a:rPr>
              <a:t>.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1178695" y="3107529"/>
            <a:ext cx="27860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 7"/>
          <p:cNvSpPr/>
          <p:nvPr/>
        </p:nvSpPr>
        <p:spPr>
          <a:xfrm>
            <a:off x="2571736" y="1714488"/>
            <a:ext cx="4000528" cy="928694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 flipV="1">
            <a:off x="2571736" y="3714752"/>
            <a:ext cx="3987383" cy="772711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5400000">
            <a:off x="6036479" y="3178967"/>
            <a:ext cx="107157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28736"/>
            <a:ext cx="86491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357430"/>
            <a:ext cx="357192" cy="38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正方形/長方形 24"/>
          <p:cNvSpPr/>
          <p:nvPr/>
        </p:nvSpPr>
        <p:spPr>
          <a:xfrm>
            <a:off x="6429388" y="2857496"/>
            <a:ext cx="285752" cy="714380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000372"/>
            <a:ext cx="1785951" cy="23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286124"/>
            <a:ext cx="1071570" cy="23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143116"/>
            <a:ext cx="714380" cy="1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円/楕円 13"/>
          <p:cNvSpPr/>
          <p:nvPr/>
        </p:nvSpPr>
        <p:spPr>
          <a:xfrm>
            <a:off x="2357422" y="2071678"/>
            <a:ext cx="428628" cy="1785950"/>
          </a:xfrm>
          <a:prstGeom prst="ellipse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5500702"/>
            <a:ext cx="21724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762" y="4714884"/>
            <a:ext cx="2643238" cy="33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右矢印 29"/>
          <p:cNvSpPr/>
          <p:nvPr/>
        </p:nvSpPr>
        <p:spPr>
          <a:xfrm rot="13234979">
            <a:off x="2369364" y="5104255"/>
            <a:ext cx="384726" cy="17896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642910" y="6373368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500826" y="4643446"/>
            <a:ext cx="2643174" cy="4286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3035218">
            <a:off x="949161" y="5944118"/>
            <a:ext cx="347150" cy="1847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29520" y="5677510"/>
            <a:ext cx="1381124" cy="3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正方形/長方形 30"/>
          <p:cNvSpPr/>
          <p:nvPr/>
        </p:nvSpPr>
        <p:spPr>
          <a:xfrm>
            <a:off x="5000628" y="5429264"/>
            <a:ext cx="3857652" cy="7858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SUSY breaking on UV </a:t>
            </a:r>
            <a:r>
              <a:rPr kumimoji="1" lang="en-US" altLang="ja-JP" dirty="0" err="1" smtClean="0"/>
              <a:t>brane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ln w="25400">
            <a:noFill/>
          </a:ln>
        </p:spPr>
        <p:txBody>
          <a:bodyPr>
            <a:normAutofit/>
          </a:bodyPr>
          <a:lstStyle/>
          <a:p>
            <a:r>
              <a:rPr lang="en-US" altLang="ja-JP" dirty="0" smtClean="0"/>
              <a:t>Additional SUSY breaking on </a:t>
            </a:r>
            <a:r>
              <a:rPr lang="en-US" altLang="ja-JP" b="1" dirty="0" smtClean="0"/>
              <a:t>UV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brane</a:t>
            </a:r>
            <a:r>
              <a:rPr lang="en-US" altLang="ja-JP" dirty="0" smtClean="0"/>
              <a:t> is allowed.</a:t>
            </a:r>
          </a:p>
          <a:p>
            <a:pPr>
              <a:buNone/>
            </a:pPr>
            <a:r>
              <a:rPr lang="en-US" altLang="ja-JP" sz="2800" dirty="0" smtClean="0"/>
              <a:t>    </a:t>
            </a:r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r>
              <a:rPr lang="en-US" altLang="ja-JP" sz="2800" dirty="0" smtClean="0"/>
              <a:t>Dominant contribution to </a:t>
            </a:r>
            <a:r>
              <a:rPr lang="en-US" altLang="ja-JP" sz="2800" b="1" dirty="0" smtClean="0"/>
              <a:t>gravitino mass</a:t>
            </a:r>
            <a:r>
              <a:rPr lang="en-US" altLang="ja-JP" sz="2000" b="1" dirty="0" smtClean="0"/>
              <a:t> </a:t>
            </a:r>
            <a:r>
              <a:rPr lang="en-US" altLang="ja-JP" sz="2800" dirty="0" smtClean="0"/>
              <a:t>:                              </a:t>
            </a:r>
          </a:p>
          <a:p>
            <a:pPr>
              <a:buNone/>
            </a:pPr>
            <a:r>
              <a:rPr lang="en-US" altLang="ja-JP" sz="2000" dirty="0" smtClean="0"/>
              <a:t>                                                Gravity </a:t>
            </a:r>
            <a:r>
              <a:rPr lang="en-US" altLang="ja-JP" sz="2000" dirty="0" err="1" smtClean="0"/>
              <a:t>superfield</a:t>
            </a:r>
            <a:r>
              <a:rPr lang="en-US" altLang="ja-JP" sz="2000" dirty="0" smtClean="0"/>
              <a:t> is localized towards UV </a:t>
            </a:r>
            <a:r>
              <a:rPr lang="en-US" altLang="ja-JP" sz="2000" dirty="0" err="1" smtClean="0"/>
              <a:t>brane</a:t>
            </a:r>
            <a:r>
              <a:rPr lang="en-US" altLang="ja-JP" sz="2000" dirty="0" smtClean="0"/>
              <a:t>.</a:t>
            </a:r>
            <a:endParaRPr lang="en-US" altLang="ja-JP" sz="2000" b="1" dirty="0" smtClean="0"/>
          </a:p>
          <a:p>
            <a:r>
              <a:rPr lang="en-US" altLang="ja-JP" sz="2800" dirty="0" smtClean="0"/>
              <a:t>Flavor </a:t>
            </a:r>
            <a:r>
              <a:rPr lang="en-US" altLang="ja-JP" sz="2800" b="1" dirty="0" smtClean="0"/>
              <a:t>non-diagonal</a:t>
            </a:r>
            <a:r>
              <a:rPr lang="en-US" altLang="ja-JP" sz="2800" dirty="0" smtClean="0"/>
              <a:t> soft mass :</a:t>
            </a:r>
            <a:endParaRPr kumimoji="1" lang="en-US" altLang="ja-JP" sz="2800" dirty="0" smtClean="0"/>
          </a:p>
          <a:p>
            <a:pPr>
              <a:buNone/>
            </a:pPr>
            <a:r>
              <a:rPr lang="en-US" altLang="ja-JP" sz="2000" dirty="0" smtClean="0"/>
              <a:t>                       Gravity mediation contribution.</a:t>
            </a:r>
          </a:p>
          <a:p>
            <a:pPr>
              <a:buNone/>
            </a:pPr>
            <a:r>
              <a:rPr lang="en-US" altLang="ja-JP" sz="2400" dirty="0" smtClean="0"/>
              <a:t>                         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Gravitino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mass and FCNC rates are related</a:t>
            </a:r>
            <a:r>
              <a:rPr lang="en-US" altLang="ja-JP" sz="2400" dirty="0" smtClean="0">
                <a:solidFill>
                  <a:srgbClr val="C00000"/>
                </a:solidFill>
              </a:rPr>
              <a:t>.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1178695" y="3107529"/>
            <a:ext cx="27860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 7"/>
          <p:cNvSpPr/>
          <p:nvPr/>
        </p:nvSpPr>
        <p:spPr>
          <a:xfrm>
            <a:off x="2571736" y="1714488"/>
            <a:ext cx="4000528" cy="928694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 flipV="1">
            <a:off x="2571736" y="3714752"/>
            <a:ext cx="3987383" cy="772711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5400000">
            <a:off x="6036479" y="3178967"/>
            <a:ext cx="107157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428860" y="3429000"/>
            <a:ext cx="285752" cy="7858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28736"/>
            <a:ext cx="86491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357430"/>
            <a:ext cx="357192" cy="38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857628"/>
            <a:ext cx="1565514" cy="31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143380"/>
            <a:ext cx="1027784" cy="24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直線矢印コネクタ 22"/>
          <p:cNvCxnSpPr/>
          <p:nvPr/>
        </p:nvCxnSpPr>
        <p:spPr>
          <a:xfrm flipV="1">
            <a:off x="1857356" y="4000504"/>
            <a:ext cx="500066" cy="71438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429388" y="2857496"/>
            <a:ext cx="285752" cy="714380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000372"/>
            <a:ext cx="1785951" cy="23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3286124"/>
            <a:ext cx="1071570" cy="23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2143116"/>
            <a:ext cx="714380" cy="1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円/楕円 13"/>
          <p:cNvSpPr/>
          <p:nvPr/>
        </p:nvSpPr>
        <p:spPr>
          <a:xfrm>
            <a:off x="2357422" y="2071678"/>
            <a:ext cx="428628" cy="1785950"/>
          </a:xfrm>
          <a:prstGeom prst="ellipse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28" y="5500702"/>
            <a:ext cx="21724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00762" y="4714884"/>
            <a:ext cx="2643238" cy="33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右矢印 29"/>
          <p:cNvSpPr/>
          <p:nvPr/>
        </p:nvSpPr>
        <p:spPr>
          <a:xfrm rot="13234979">
            <a:off x="2369364" y="5104255"/>
            <a:ext cx="384726" cy="17896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642910" y="6373368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500826" y="4643446"/>
            <a:ext cx="2643174" cy="4286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3035218">
            <a:off x="949161" y="5944118"/>
            <a:ext cx="347150" cy="1847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29520" y="5677510"/>
            <a:ext cx="1381124" cy="3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正方形/長方形 30"/>
          <p:cNvSpPr/>
          <p:nvPr/>
        </p:nvSpPr>
        <p:spPr>
          <a:xfrm>
            <a:off x="5000628" y="5429264"/>
            <a:ext cx="3857652" cy="7858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28641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What is the mechanism for SUSY breaking mediation in MSSM?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algn="ctr"/>
            <a:endParaRPr kumimoji="1" lang="en-US" altLang="ja-JP" dirty="0" smtClean="0"/>
          </a:p>
          <a:p>
            <a:r>
              <a:rPr kumimoji="1" lang="en-US" altLang="ja-JP" dirty="0" smtClean="0"/>
              <a:t>We must have almost flavor blind and                         CP-preserving soft masses.                                           We also have to derive  </a:t>
            </a:r>
            <a:r>
              <a:rPr lang="en-US" altLang="ja-JP" dirty="0" smtClean="0"/>
              <a:t>    </a:t>
            </a:r>
            <a:r>
              <a:rPr kumimoji="1" lang="en-US" altLang="ja-JP" dirty="0" smtClean="0"/>
              <a:t>term and        term with the same </a:t>
            </a:r>
            <a:r>
              <a:rPr kumimoji="1" lang="en-US" altLang="ja-JP" dirty="0" smtClean="0"/>
              <a:t>order around O(100) GeV .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95308">
            <a:off x="3632794" y="3476029"/>
            <a:ext cx="1571624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SUSY Breaking Mediation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00166" y="2571744"/>
            <a:ext cx="2071702" cy="9286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57884" y="2643182"/>
            <a:ext cx="1857388" cy="92869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714620"/>
            <a:ext cx="1643074" cy="21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000372"/>
            <a:ext cx="1285884" cy="19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95725">
            <a:off x="3928541" y="2804284"/>
            <a:ext cx="1600201" cy="15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3071810"/>
            <a:ext cx="1000132" cy="24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64957">
            <a:off x="4269402" y="3062420"/>
            <a:ext cx="1500197" cy="2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フリーフォーム 8"/>
          <p:cNvSpPr/>
          <p:nvPr/>
        </p:nvSpPr>
        <p:spPr>
          <a:xfrm>
            <a:off x="3571868" y="3000372"/>
            <a:ext cx="2282730" cy="164112"/>
          </a:xfrm>
          <a:custGeom>
            <a:avLst/>
            <a:gdLst>
              <a:gd name="connsiteX0" fmla="*/ 0 w 1424066"/>
              <a:gd name="connsiteY0" fmla="*/ 152400 h 176134"/>
              <a:gd name="connsiteX1" fmla="*/ 74951 w 1424066"/>
              <a:gd name="connsiteY1" fmla="*/ 24984 h 176134"/>
              <a:gd name="connsiteX2" fmla="*/ 157397 w 1424066"/>
              <a:gd name="connsiteY2" fmla="*/ 167390 h 176134"/>
              <a:gd name="connsiteX3" fmla="*/ 217357 w 1424066"/>
              <a:gd name="connsiteY3" fmla="*/ 39974 h 176134"/>
              <a:gd name="connsiteX4" fmla="*/ 284813 w 1424066"/>
              <a:gd name="connsiteY4" fmla="*/ 174885 h 176134"/>
              <a:gd name="connsiteX5" fmla="*/ 344774 w 1424066"/>
              <a:gd name="connsiteY5" fmla="*/ 47469 h 176134"/>
              <a:gd name="connsiteX6" fmla="*/ 427220 w 1424066"/>
              <a:gd name="connsiteY6" fmla="*/ 167390 h 176134"/>
              <a:gd name="connsiteX7" fmla="*/ 479685 w 1424066"/>
              <a:gd name="connsiteY7" fmla="*/ 39974 h 176134"/>
              <a:gd name="connsiteX8" fmla="*/ 577121 w 1424066"/>
              <a:gd name="connsiteY8" fmla="*/ 174885 h 176134"/>
              <a:gd name="connsiteX9" fmla="*/ 629587 w 1424066"/>
              <a:gd name="connsiteY9" fmla="*/ 47469 h 176134"/>
              <a:gd name="connsiteX10" fmla="*/ 734518 w 1424066"/>
              <a:gd name="connsiteY10" fmla="*/ 167390 h 176134"/>
              <a:gd name="connsiteX11" fmla="*/ 794479 w 1424066"/>
              <a:gd name="connsiteY11" fmla="*/ 47469 h 176134"/>
              <a:gd name="connsiteX12" fmla="*/ 884420 w 1424066"/>
              <a:gd name="connsiteY12" fmla="*/ 167390 h 176134"/>
              <a:gd name="connsiteX13" fmla="*/ 936885 w 1424066"/>
              <a:gd name="connsiteY13" fmla="*/ 24984 h 176134"/>
              <a:gd name="connsiteX14" fmla="*/ 1026826 w 1424066"/>
              <a:gd name="connsiteY14" fmla="*/ 144905 h 176134"/>
              <a:gd name="connsiteX15" fmla="*/ 1086787 w 1424066"/>
              <a:gd name="connsiteY15" fmla="*/ 9993 h 176134"/>
              <a:gd name="connsiteX16" fmla="*/ 1176728 w 1424066"/>
              <a:gd name="connsiteY16" fmla="*/ 137410 h 176134"/>
              <a:gd name="connsiteX17" fmla="*/ 1244184 w 1424066"/>
              <a:gd name="connsiteY17" fmla="*/ 2498 h 176134"/>
              <a:gd name="connsiteX18" fmla="*/ 1311639 w 1424066"/>
              <a:gd name="connsiteY18" fmla="*/ 152400 h 176134"/>
              <a:gd name="connsiteX19" fmla="*/ 1364105 w 1424066"/>
              <a:gd name="connsiteY19" fmla="*/ 17488 h 176134"/>
              <a:gd name="connsiteX20" fmla="*/ 1424066 w 1424066"/>
              <a:gd name="connsiteY20" fmla="*/ 92439 h 17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4066" h="176134">
                <a:moveTo>
                  <a:pt x="0" y="152400"/>
                </a:moveTo>
                <a:cubicBezTo>
                  <a:pt x="24359" y="87443"/>
                  <a:pt x="48718" y="22486"/>
                  <a:pt x="74951" y="24984"/>
                </a:cubicBezTo>
                <a:cubicBezTo>
                  <a:pt x="101184" y="27482"/>
                  <a:pt x="133663" y="164892"/>
                  <a:pt x="157397" y="167390"/>
                </a:cubicBezTo>
                <a:cubicBezTo>
                  <a:pt x="181131" y="169888"/>
                  <a:pt x="196121" y="38725"/>
                  <a:pt x="217357" y="39974"/>
                </a:cubicBezTo>
                <a:cubicBezTo>
                  <a:pt x="238593" y="41223"/>
                  <a:pt x="263577" y="173636"/>
                  <a:pt x="284813" y="174885"/>
                </a:cubicBezTo>
                <a:cubicBezTo>
                  <a:pt x="306049" y="176134"/>
                  <a:pt x="321040" y="48718"/>
                  <a:pt x="344774" y="47469"/>
                </a:cubicBezTo>
                <a:cubicBezTo>
                  <a:pt x="368508" y="46220"/>
                  <a:pt x="404735" y="168639"/>
                  <a:pt x="427220" y="167390"/>
                </a:cubicBezTo>
                <a:cubicBezTo>
                  <a:pt x="449705" y="166141"/>
                  <a:pt x="454702" y="38725"/>
                  <a:pt x="479685" y="39974"/>
                </a:cubicBezTo>
                <a:cubicBezTo>
                  <a:pt x="504668" y="41223"/>
                  <a:pt x="552137" y="173636"/>
                  <a:pt x="577121" y="174885"/>
                </a:cubicBezTo>
                <a:cubicBezTo>
                  <a:pt x="602105" y="176134"/>
                  <a:pt x="603354" y="48718"/>
                  <a:pt x="629587" y="47469"/>
                </a:cubicBezTo>
                <a:cubicBezTo>
                  <a:pt x="655820" y="46220"/>
                  <a:pt x="707036" y="167390"/>
                  <a:pt x="734518" y="167390"/>
                </a:cubicBezTo>
                <a:cubicBezTo>
                  <a:pt x="762000" y="167390"/>
                  <a:pt x="769495" y="47469"/>
                  <a:pt x="794479" y="47469"/>
                </a:cubicBezTo>
                <a:cubicBezTo>
                  <a:pt x="819463" y="47469"/>
                  <a:pt x="860686" y="171137"/>
                  <a:pt x="884420" y="167390"/>
                </a:cubicBezTo>
                <a:cubicBezTo>
                  <a:pt x="908154" y="163643"/>
                  <a:pt x="913151" y="28731"/>
                  <a:pt x="936885" y="24984"/>
                </a:cubicBezTo>
                <a:cubicBezTo>
                  <a:pt x="960619" y="21237"/>
                  <a:pt x="1001842" y="147404"/>
                  <a:pt x="1026826" y="144905"/>
                </a:cubicBezTo>
                <a:cubicBezTo>
                  <a:pt x="1051810" y="142407"/>
                  <a:pt x="1061803" y="11242"/>
                  <a:pt x="1086787" y="9993"/>
                </a:cubicBezTo>
                <a:cubicBezTo>
                  <a:pt x="1111771" y="8744"/>
                  <a:pt x="1150495" y="138659"/>
                  <a:pt x="1176728" y="137410"/>
                </a:cubicBezTo>
                <a:cubicBezTo>
                  <a:pt x="1202961" y="136161"/>
                  <a:pt x="1221699" y="0"/>
                  <a:pt x="1244184" y="2498"/>
                </a:cubicBezTo>
                <a:cubicBezTo>
                  <a:pt x="1266669" y="4996"/>
                  <a:pt x="1291652" y="149902"/>
                  <a:pt x="1311639" y="152400"/>
                </a:cubicBezTo>
                <a:cubicBezTo>
                  <a:pt x="1331626" y="154898"/>
                  <a:pt x="1345367" y="27482"/>
                  <a:pt x="1364105" y="17488"/>
                </a:cubicBezTo>
                <a:cubicBezTo>
                  <a:pt x="1382843" y="7494"/>
                  <a:pt x="1403454" y="49966"/>
                  <a:pt x="1424066" y="92439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5357826"/>
            <a:ext cx="26102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5357826"/>
            <a:ext cx="4557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Gravitino </a:t>
            </a:r>
            <a:r>
              <a:rPr lang="en-US" altLang="ja-JP" dirty="0" smtClean="0"/>
              <a:t>Mass </a:t>
            </a:r>
            <a:r>
              <a:rPr lang="en-US" altLang="ja-JP" dirty="0"/>
              <a:t>vs. Flavor </a:t>
            </a:r>
            <a:r>
              <a:rPr lang="en-US" altLang="ja-JP" dirty="0" smtClean="0"/>
              <a:t>Violation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071546"/>
            <a:ext cx="8215370" cy="5786454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We calculated the correlation between gravitino mass            and               branching ratio</a:t>
            </a:r>
            <a:r>
              <a:rPr lang="ja-JP" altLang="en-US" sz="2800" dirty="0" smtClean="0"/>
              <a:t>                          </a:t>
            </a:r>
            <a:r>
              <a:rPr lang="en-US" altLang="ja-JP" sz="2800" dirty="0" smtClean="0"/>
              <a:t>for a specific spectrum.  (                assumed )</a:t>
            </a:r>
          </a:p>
          <a:p>
            <a:r>
              <a:rPr kumimoji="1" lang="en-US" altLang="ja-JP" sz="2800" dirty="0" smtClean="0"/>
              <a:t>                                                              </a:t>
            </a:r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                                                                      stau NLSP</a:t>
            </a:r>
          </a:p>
          <a:p>
            <a:endParaRPr lang="en-US" altLang="ja-JP" sz="2800" dirty="0" smtClean="0"/>
          </a:p>
          <a:p>
            <a:pPr>
              <a:buNone/>
            </a:pPr>
            <a:r>
              <a:rPr kumimoji="1" lang="en-US" altLang="ja-JP" sz="2400" dirty="0" smtClean="0"/>
              <a:t>    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MEGA :   Current experimental bound on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0070C0"/>
                </a:solidFill>
              </a:rPr>
              <a:t>    </a:t>
            </a:r>
            <a:r>
              <a:rPr lang="en-US" altLang="ja-JP" sz="2400" dirty="0" smtClean="0">
                <a:solidFill>
                  <a:srgbClr val="FF0000"/>
                </a:solidFill>
              </a:rPr>
              <a:t>MEG :     Future accessible limit on</a:t>
            </a:r>
          </a:p>
          <a:p>
            <a:pPr>
              <a:buNone/>
            </a:pPr>
            <a:r>
              <a:rPr kumimoji="1" lang="en-US" altLang="ja-JP" sz="2400" dirty="0" smtClean="0">
                <a:solidFill>
                  <a:srgbClr val="FF0000"/>
                </a:solidFill>
              </a:rPr>
              <a:t>    </a:t>
            </a:r>
            <a:r>
              <a:rPr kumimoji="1"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BBN :      Big Bang </a:t>
            </a:r>
            <a:r>
              <a:rPr kumimoji="1" lang="en-US" altLang="ja-JP" sz="2400" dirty="0" err="1" smtClean="0">
                <a:solidFill>
                  <a:schemeClr val="accent6">
                    <a:lumMod val="50000"/>
                  </a:schemeClr>
                </a:solidFill>
              </a:rPr>
              <a:t>nucleosynthesis</a:t>
            </a:r>
            <a:r>
              <a:rPr kumimoji="1"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 bound on </a:t>
            </a:r>
            <a:endParaRPr kumimoji="1" lang="en-US" altLang="ja-JP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71612"/>
            <a:ext cx="1000132" cy="34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71613"/>
            <a:ext cx="714380" cy="37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571612"/>
            <a:ext cx="172214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572140"/>
            <a:ext cx="1357322" cy="34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6478486"/>
            <a:ext cx="714380" cy="37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6000768"/>
            <a:ext cx="1357322" cy="34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428868"/>
            <a:ext cx="4959151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500306"/>
            <a:ext cx="1088729" cy="27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5000636"/>
            <a:ext cx="1214446" cy="27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3000372"/>
            <a:ext cx="23050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右矢印 19"/>
          <p:cNvSpPr/>
          <p:nvPr/>
        </p:nvSpPr>
        <p:spPr>
          <a:xfrm rot="10800000">
            <a:off x="5500694" y="3857628"/>
            <a:ext cx="428628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3500430" y="2786058"/>
            <a:ext cx="1071570" cy="1588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3500430" y="4214818"/>
            <a:ext cx="1071570" cy="1588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2500306"/>
            <a:ext cx="2395542" cy="21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2071678"/>
            <a:ext cx="1066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Conclusions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00364" y="2928934"/>
            <a:ext cx="300039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00079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We have studied </a:t>
            </a:r>
            <a:r>
              <a:rPr lang="en-US" altLang="ja-JP" b="1" dirty="0" smtClean="0">
                <a:solidFill>
                  <a:srgbClr val="FF0000"/>
                </a:solidFill>
              </a:rPr>
              <a:t>“Gaugino mediation in warped spacetime”</a:t>
            </a:r>
            <a:r>
              <a:rPr lang="en-US" altLang="ja-JP" dirty="0" smtClean="0"/>
              <a:t>, where Gauge and Higgs </a:t>
            </a:r>
            <a:r>
              <a:rPr lang="en-US" altLang="ja-JP" dirty="0" err="1" smtClean="0"/>
              <a:t>superfields</a:t>
            </a:r>
            <a:r>
              <a:rPr lang="en-US" altLang="ja-JP" dirty="0" smtClean="0"/>
              <a:t> live in the bulk, Matter on UV </a:t>
            </a:r>
            <a:r>
              <a:rPr lang="en-US" altLang="ja-JP" dirty="0" err="1" smtClean="0"/>
              <a:t>brane</a:t>
            </a:r>
            <a:r>
              <a:rPr lang="en-US" altLang="ja-JP" dirty="0" smtClean="0"/>
              <a:t> and Main SUSY breaking on IR </a:t>
            </a:r>
            <a:r>
              <a:rPr lang="en-US" altLang="ja-JP" dirty="0" err="1" smtClean="0"/>
              <a:t>brane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/>
              <a:t>Gaugino mediation in warped spacetime solves </a:t>
            </a:r>
            <a:r>
              <a:rPr kumimoji="1" lang="en-US" altLang="ja-JP" b="1" dirty="0" smtClean="0">
                <a:solidFill>
                  <a:srgbClr val="00B0F0"/>
                </a:solidFill>
              </a:rPr>
              <a:t>“SUSY fine-tuning problem” </a:t>
            </a:r>
            <a:r>
              <a:rPr kumimoji="1" lang="en-US" altLang="ja-JP" dirty="0" smtClean="0"/>
              <a:t>and </a:t>
            </a:r>
            <a:r>
              <a:rPr kumimoji="1" lang="en-US" altLang="ja-JP" b="1" dirty="0" smtClean="0">
                <a:solidFill>
                  <a:srgbClr val="92D050"/>
                </a:solidFill>
              </a:rPr>
              <a:t>“stau LSP problem”</a:t>
            </a:r>
            <a:r>
              <a:rPr kumimoji="1" lang="en-US" altLang="ja-JP" dirty="0" smtClean="0"/>
              <a:t>, </a:t>
            </a:r>
            <a:r>
              <a:rPr kumimoji="1" lang="en-US" altLang="ja-JP" sz="2800" dirty="0" smtClean="0"/>
              <a:t>as well as flavor problem and      -problem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In particular, warped geometry is necessary to solve </a:t>
            </a:r>
            <a:r>
              <a:rPr lang="en-US" altLang="ja-JP" dirty="0" smtClean="0">
                <a:solidFill>
                  <a:srgbClr val="00B0F0"/>
                </a:solidFill>
              </a:rPr>
              <a:t>“SUSY fine-tuning problem” </a:t>
            </a:r>
            <a:r>
              <a:rPr lang="en-US" altLang="ja-JP" dirty="0" smtClean="0"/>
              <a:t>in gaugino mediation models.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/>
              <a:t>Additional SUSY breaking on UV </a:t>
            </a:r>
            <a:r>
              <a:rPr kumimoji="1" lang="en-US" altLang="ja-JP" dirty="0" err="1" smtClean="0"/>
              <a:t>brane</a:t>
            </a:r>
            <a:r>
              <a:rPr kumimoji="1" lang="en-US" altLang="ja-JP" dirty="0" smtClean="0"/>
              <a:t> gives </a:t>
            </a:r>
            <a:r>
              <a:rPr kumimoji="1" lang="en-US" altLang="ja-JP" b="1" dirty="0" smtClean="0"/>
              <a:t>correlation between          and FCNC processes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5500702"/>
            <a:ext cx="781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214686"/>
            <a:ext cx="3709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Gaugino Mediation Framework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2400" b="1" dirty="0" smtClean="0"/>
              <a:t>Gauge </a:t>
            </a:r>
            <a:r>
              <a:rPr lang="en-US" altLang="ja-JP" sz="2400" dirty="0" smtClean="0"/>
              <a:t>and</a:t>
            </a:r>
            <a:r>
              <a:rPr lang="en-US" altLang="ja-JP" sz="2400" b="1" dirty="0" smtClean="0"/>
              <a:t> Higgs </a:t>
            </a:r>
            <a:r>
              <a:rPr lang="en-US" altLang="ja-JP" sz="2400" dirty="0" err="1" smtClean="0"/>
              <a:t>superfields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couple to SUSY breaking at </a:t>
            </a:r>
            <a:r>
              <a:rPr lang="en-US" altLang="ja-JP" sz="2400" b="1" dirty="0" smtClean="0"/>
              <a:t>Tree Level</a:t>
            </a:r>
            <a:r>
              <a:rPr lang="en-US" altLang="ja-JP" sz="2400" dirty="0" smtClean="0"/>
              <a:t>. </a:t>
            </a:r>
          </a:p>
          <a:p>
            <a:r>
              <a:rPr lang="en-US" altLang="ja-JP" sz="2400" b="1" dirty="0" smtClean="0"/>
              <a:t>Matter </a:t>
            </a:r>
            <a:r>
              <a:rPr lang="en-US" altLang="ja-JP" sz="2400" b="1" dirty="0" err="1" smtClean="0"/>
              <a:t>sparticles</a:t>
            </a:r>
            <a:r>
              <a:rPr lang="en-US" altLang="ja-JP" sz="2400" dirty="0" smtClean="0"/>
              <a:t> get soft mass </a:t>
            </a:r>
            <a:r>
              <a:rPr lang="en-US" altLang="ja-JP" sz="2400" b="1" dirty="0" err="1" smtClean="0"/>
              <a:t>radiatively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below KK scale.</a:t>
            </a:r>
          </a:p>
          <a:p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642910" y="3214686"/>
            <a:ext cx="300039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5250661" y="3250405"/>
            <a:ext cx="292895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1214414" y="4714884"/>
            <a:ext cx="6429420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4643446"/>
            <a:ext cx="214314" cy="22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円/楕円 12"/>
          <p:cNvSpPr/>
          <p:nvPr/>
        </p:nvSpPr>
        <p:spPr>
          <a:xfrm>
            <a:off x="2214546" y="2643182"/>
            <a:ext cx="4357718" cy="42862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214546" y="3500438"/>
            <a:ext cx="4429156" cy="35719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714620"/>
            <a:ext cx="2143140" cy="2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571876"/>
            <a:ext cx="3000396" cy="23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928934"/>
            <a:ext cx="642942" cy="24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143248"/>
            <a:ext cx="1500166" cy="24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3357562"/>
            <a:ext cx="352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2714620"/>
            <a:ext cx="1785950" cy="23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86644" y="3000372"/>
            <a:ext cx="1071570" cy="23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円/楕円 11"/>
          <p:cNvSpPr/>
          <p:nvPr/>
        </p:nvSpPr>
        <p:spPr>
          <a:xfrm>
            <a:off x="1928794" y="2143116"/>
            <a:ext cx="428628" cy="2143140"/>
          </a:xfrm>
          <a:prstGeom prst="ellipse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500826" y="2428868"/>
            <a:ext cx="428628" cy="1571636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1643050"/>
            <a:ext cx="928694" cy="21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86050" y="4857760"/>
            <a:ext cx="79194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6" y="1857364"/>
            <a:ext cx="47353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57818" y="4857760"/>
            <a:ext cx="113484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直線矢印コネクタ 24"/>
          <p:cNvCxnSpPr/>
          <p:nvPr/>
        </p:nvCxnSpPr>
        <p:spPr>
          <a:xfrm rot="16200000" flipH="1">
            <a:off x="5857884" y="2143116"/>
            <a:ext cx="642942" cy="50006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 flipH="1" flipV="1">
            <a:off x="5643570" y="4143380"/>
            <a:ext cx="1071570" cy="500066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>
            <a:off x="2214546" y="2143116"/>
            <a:ext cx="714380" cy="285752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6200000" flipV="1">
            <a:off x="2214546" y="4000504"/>
            <a:ext cx="1000132" cy="71438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6314" y="925373"/>
            <a:ext cx="4167195" cy="19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6314" y="1142984"/>
            <a:ext cx="2519368" cy="21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Features of Gaugino Mediation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en-US" altLang="ja-JP" dirty="0" smtClean="0"/>
              <a:t>SUSY breaking sector and Matter are separated.</a:t>
            </a:r>
          </a:p>
          <a:p>
            <a:pPr>
              <a:buNone/>
            </a:pPr>
            <a:r>
              <a:rPr kumimoji="1" lang="en-US" altLang="ja-JP" dirty="0" smtClean="0"/>
              <a:t>              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No contact terms</a:t>
            </a:r>
            <a:r>
              <a:rPr kumimoji="1" lang="en-US" altLang="ja-JP" dirty="0" smtClean="0"/>
              <a:t>            </a:t>
            </a:r>
            <a:r>
              <a:rPr lang="en-US" altLang="ja-JP" b="1" dirty="0" smtClean="0">
                <a:solidFill>
                  <a:srgbClr val="FF0000"/>
                </a:solidFill>
              </a:rPr>
              <a:t>No large FCNC</a:t>
            </a:r>
            <a:endParaRPr kumimoji="1" lang="en-US" altLang="ja-JP" dirty="0" smtClean="0"/>
          </a:p>
          <a:p>
            <a:r>
              <a:rPr lang="en-US" altLang="ja-JP" dirty="0" smtClean="0"/>
              <a:t>   and       arise from </a:t>
            </a:r>
            <a:r>
              <a:rPr lang="en-US" altLang="ja-JP" dirty="0" err="1" smtClean="0"/>
              <a:t>Giudice-Masiero</a:t>
            </a:r>
            <a:r>
              <a:rPr lang="en-US" altLang="ja-JP" dirty="0" smtClean="0"/>
              <a:t> mechanism.</a:t>
            </a:r>
          </a:p>
          <a:p>
            <a:pPr>
              <a:buNone/>
            </a:pPr>
            <a:r>
              <a:rPr kumimoji="1" lang="en-US" altLang="ja-JP" dirty="0" smtClean="0"/>
              <a:t>            </a:t>
            </a:r>
            <a:r>
              <a:rPr kumimoji="1" lang="en-US" altLang="ja-JP" dirty="0" smtClean="0"/>
              <a:t>             </a:t>
            </a:r>
            <a:r>
              <a:rPr lang="en-US" altLang="ja-JP" b="1" dirty="0" smtClean="0">
                <a:solidFill>
                  <a:srgbClr val="FF0000"/>
                </a:solidFill>
              </a:rPr>
              <a:t>We </a:t>
            </a:r>
            <a:r>
              <a:rPr lang="en-US" altLang="ja-JP" b="1" dirty="0" smtClean="0">
                <a:solidFill>
                  <a:srgbClr val="FF0000"/>
                </a:solidFill>
              </a:rPr>
              <a:t>have                    </a:t>
            </a:r>
            <a:r>
              <a:rPr lang="en-US" altLang="ja-JP" b="1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右矢印 4"/>
          <p:cNvSpPr/>
          <p:nvPr/>
        </p:nvSpPr>
        <p:spPr>
          <a:xfrm>
            <a:off x="928662" y="2357430"/>
            <a:ext cx="642942" cy="28575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1785918" y="3500438"/>
            <a:ext cx="642942" cy="28575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285752" cy="31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928934"/>
            <a:ext cx="50697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右矢印 10"/>
          <p:cNvSpPr/>
          <p:nvPr/>
        </p:nvSpPr>
        <p:spPr>
          <a:xfrm>
            <a:off x="4929190" y="2357430"/>
            <a:ext cx="642942" cy="28575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357686" y="3429000"/>
            <a:ext cx="4214842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500437"/>
            <a:ext cx="4071966" cy="38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91759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7030A0"/>
                </a:solidFill>
              </a:rPr>
              <a:t>The Model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00364" y="2928934"/>
            <a:ext cx="3071834" cy="7143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Setup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28670"/>
            <a:ext cx="9072594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We studied gaugino mediation in </a:t>
            </a:r>
            <a:r>
              <a:rPr kumimoji="1" lang="en-US" altLang="ja-JP" b="1" dirty="0" smtClean="0"/>
              <a:t>warped spacetime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  <p:cxnSp>
        <p:nvCxnSpPr>
          <p:cNvPr id="7" name="直線コネクタ 6"/>
          <p:cNvCxnSpPr/>
          <p:nvPr/>
        </p:nvCxnSpPr>
        <p:spPr>
          <a:xfrm rot="5400000">
            <a:off x="107125" y="4250537"/>
            <a:ext cx="364333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5929322" y="4286256"/>
            <a:ext cx="14287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000100" y="6357958"/>
            <a:ext cx="6929486" cy="1588"/>
          </a:xfrm>
          <a:prstGeom prst="straightConnector1">
            <a:avLst/>
          </a:prstGeom>
          <a:ln w="190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1857356" y="6357958"/>
            <a:ext cx="142876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>
            <a:off x="6643702" y="6357958"/>
            <a:ext cx="142876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リーフォーム 40"/>
          <p:cNvSpPr/>
          <p:nvPr/>
        </p:nvSpPr>
        <p:spPr>
          <a:xfrm>
            <a:off x="1928794" y="2428868"/>
            <a:ext cx="4714908" cy="1143008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 flipV="1">
            <a:off x="1928794" y="5000636"/>
            <a:ext cx="4714908" cy="1058460"/>
          </a:xfrm>
          <a:custGeom>
            <a:avLst/>
            <a:gdLst>
              <a:gd name="connsiteX0" fmla="*/ 0 w 3987383"/>
              <a:gd name="connsiteY0" fmla="*/ 0 h 801974"/>
              <a:gd name="connsiteX1" fmla="*/ 1611442 w 3987383"/>
              <a:gd name="connsiteY1" fmla="*/ 539646 h 801974"/>
              <a:gd name="connsiteX2" fmla="*/ 3987383 w 3987383"/>
              <a:gd name="connsiteY2" fmla="*/ 801974 h 8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7383" h="801974">
                <a:moveTo>
                  <a:pt x="0" y="0"/>
                </a:moveTo>
                <a:cubicBezTo>
                  <a:pt x="473439" y="202992"/>
                  <a:pt x="946878" y="405984"/>
                  <a:pt x="1611442" y="539646"/>
                </a:cubicBezTo>
                <a:cubicBezTo>
                  <a:pt x="2276006" y="673308"/>
                  <a:pt x="3131694" y="737641"/>
                  <a:pt x="3987383" y="801974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1000132" cy="24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071810"/>
            <a:ext cx="941115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6215082"/>
            <a:ext cx="214314" cy="22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6500834"/>
            <a:ext cx="14287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6500834"/>
            <a:ext cx="369818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3857628"/>
            <a:ext cx="2143140" cy="2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4500570"/>
            <a:ext cx="3000396" cy="23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4071942"/>
            <a:ext cx="1785950" cy="23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4357694"/>
            <a:ext cx="1071570" cy="23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71604" y="1714488"/>
            <a:ext cx="714380" cy="23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2571744"/>
            <a:ext cx="1285884" cy="23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円/楕円 61"/>
          <p:cNvSpPr/>
          <p:nvPr/>
        </p:nvSpPr>
        <p:spPr>
          <a:xfrm>
            <a:off x="2000232" y="3786190"/>
            <a:ext cx="4572032" cy="42862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2000232" y="4429132"/>
            <a:ext cx="4572032" cy="35719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1785918" y="3071810"/>
            <a:ext cx="285752" cy="2143140"/>
          </a:xfrm>
          <a:prstGeom prst="ellipse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1428728" y="1714488"/>
            <a:ext cx="1000132" cy="2857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5929322" y="2500306"/>
            <a:ext cx="1428760" cy="35719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6500826" y="3786190"/>
            <a:ext cx="285752" cy="92869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224" y="4572008"/>
            <a:ext cx="352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2910" y="4000504"/>
            <a:ext cx="642942" cy="24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282" y="4286256"/>
            <a:ext cx="1500166" cy="24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72198" y="1500174"/>
            <a:ext cx="2671769" cy="27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does Warped Spacetime work?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50070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en-US" altLang="ja-JP" dirty="0" smtClean="0"/>
              <a:t>Thanks to warped geometry,</a:t>
            </a:r>
            <a:endParaRPr lang="ja-JP" altLang="en-US" dirty="0" smtClean="0"/>
          </a:p>
          <a:p>
            <a:r>
              <a:rPr lang="en-US" altLang="ja-JP" dirty="0" smtClean="0"/>
              <a:t>Cutoff can be low without </a:t>
            </a:r>
            <a:r>
              <a:rPr lang="en-US" altLang="ja-JP" u="sng" dirty="0" smtClean="0"/>
              <a:t>inconsistency</a:t>
            </a:r>
            <a:r>
              <a:rPr lang="en-US" altLang="ja-JP" dirty="0" smtClean="0"/>
              <a:t>.                                                            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00B0F0"/>
                </a:solidFill>
              </a:rPr>
              <a:t>                            “SUSY fine-tuning problem”</a:t>
            </a:r>
            <a:r>
              <a:rPr lang="en-US" altLang="ja-JP" sz="2800" b="1" dirty="0" smtClean="0"/>
              <a:t> </a:t>
            </a:r>
            <a:r>
              <a:rPr lang="en-US" altLang="ja-JP" sz="2800" dirty="0" smtClean="0"/>
              <a:t>is solved.</a:t>
            </a:r>
            <a:endParaRPr lang="en-US" altLang="ja-JP" dirty="0" smtClean="0"/>
          </a:p>
          <a:p>
            <a:r>
              <a:rPr kumimoji="1" lang="en-US" altLang="ja-JP" dirty="0" smtClean="0"/>
              <a:t>Gravitino is the </a:t>
            </a:r>
            <a:r>
              <a:rPr lang="en-US" altLang="ja-JP" dirty="0" smtClean="0"/>
              <a:t>LSP.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             </a:t>
            </a:r>
          </a:p>
          <a:p>
            <a:pPr>
              <a:buNone/>
            </a:pPr>
            <a:r>
              <a:rPr lang="en-US" altLang="ja-JP" sz="2800" b="1" dirty="0" smtClean="0">
                <a:solidFill>
                  <a:srgbClr val="00B050"/>
                </a:solidFill>
              </a:rPr>
              <a:t>                           </a:t>
            </a:r>
            <a:r>
              <a:rPr kumimoji="1" lang="en-US" altLang="ja-JP" sz="2800" b="1" dirty="0" smtClean="0">
                <a:solidFill>
                  <a:srgbClr val="00B050"/>
                </a:solidFill>
              </a:rPr>
              <a:t>“Stau LSP problem” </a:t>
            </a:r>
            <a:r>
              <a:rPr lang="en-US" altLang="ja-JP" sz="2800" dirty="0" smtClean="0"/>
              <a:t>is </a:t>
            </a:r>
            <a:r>
              <a:rPr kumimoji="1" lang="en-US" altLang="ja-JP" sz="2800" dirty="0" smtClean="0"/>
              <a:t>solved.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785918" y="3143248"/>
            <a:ext cx="642942" cy="28575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1785918" y="4214818"/>
            <a:ext cx="642942" cy="28575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786578" y="2143116"/>
            <a:ext cx="571504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928802"/>
            <a:ext cx="1452566" cy="23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SUSY Fine-tuning Problem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1406" y="857232"/>
            <a:ext cx="9072594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>
                <a:solidFill>
                  <a:srgbClr val="00B0F0"/>
                </a:solidFill>
              </a:rPr>
              <a:t>                   “</a:t>
            </a:r>
            <a:r>
              <a:rPr lang="en-US" altLang="ja-JP" b="1" dirty="0" smtClean="0">
                <a:solidFill>
                  <a:srgbClr val="00B0F0"/>
                </a:solidFill>
              </a:rPr>
              <a:t>SUSY fine-tuning problem</a:t>
            </a:r>
            <a:r>
              <a:rPr lang="en-US" altLang="ja-JP" dirty="0" smtClean="0">
                <a:solidFill>
                  <a:srgbClr val="00B0F0"/>
                </a:solidFill>
              </a:rPr>
              <a:t>”</a:t>
            </a:r>
            <a:r>
              <a:rPr lang="en-US" altLang="ja-JP" sz="1800" dirty="0" smtClean="0">
                <a:solidFill>
                  <a:srgbClr val="00B0F0"/>
                </a:solidFill>
              </a:rPr>
              <a:t>  </a:t>
            </a:r>
            <a:r>
              <a:rPr lang="en-US" altLang="ja-JP" sz="1100" dirty="0" smtClean="0">
                <a:solidFill>
                  <a:srgbClr val="00B0F0"/>
                </a:solidFill>
              </a:rPr>
              <a:t>   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800" dirty="0" smtClean="0"/>
              <a:t>EWSB imposes</a:t>
            </a:r>
          </a:p>
          <a:p>
            <a:pPr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                                                  @ SUSY breaking scale         .</a:t>
            </a:r>
          </a:p>
          <a:p>
            <a:pPr>
              <a:buNone/>
            </a:pPr>
            <a:r>
              <a:rPr lang="en-US" altLang="ja-JP" sz="2800" dirty="0" smtClean="0"/>
              <a:t>On the other hand,        gets                                                             </a:t>
            </a:r>
            <a:r>
              <a:rPr lang="en-US" altLang="ja-JP" sz="2800" b="1" dirty="0" smtClean="0"/>
              <a:t>large RG contribution</a:t>
            </a:r>
            <a:r>
              <a:rPr lang="en-US" altLang="ja-JP" sz="2800" dirty="0" smtClean="0"/>
              <a:t>                                                             while running from                                                                                                      </a:t>
            </a:r>
            <a:r>
              <a:rPr lang="en-US" altLang="ja-JP" sz="2000" dirty="0" smtClean="0"/>
              <a:t>MSSM cutoff scale</a:t>
            </a:r>
            <a:r>
              <a:rPr lang="en-US" altLang="ja-JP" sz="2800" dirty="0" smtClean="0"/>
              <a:t>             to                                                                                </a:t>
            </a:r>
            <a:r>
              <a:rPr lang="en-US" altLang="ja-JP" sz="2000" dirty="0" smtClean="0"/>
              <a:t>SUSY breaking scale         .</a:t>
            </a:r>
            <a:r>
              <a:rPr lang="en-US" altLang="ja-JP" sz="1200" dirty="0" smtClean="0"/>
              <a:t>             </a:t>
            </a:r>
          </a:p>
          <a:p>
            <a:pPr>
              <a:buNone/>
            </a:pPr>
            <a:r>
              <a:rPr lang="en-US" altLang="ja-JP" sz="1200" dirty="0" smtClean="0"/>
              <a:t> 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800" dirty="0" smtClean="0"/>
              <a:t>To avoid fine-tuning,  </a:t>
            </a:r>
            <a:r>
              <a:rPr lang="en-US" altLang="ja-JP" sz="2800" dirty="0" smtClean="0">
                <a:solidFill>
                  <a:srgbClr val="FF0000"/>
                </a:solidFill>
              </a:rPr>
              <a:t>cutoff scale             must be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Low</a:t>
            </a:r>
            <a:r>
              <a:rPr lang="en-US" altLang="ja-JP" sz="2800" dirty="0">
                <a:solidFill>
                  <a:srgbClr val="FF0000"/>
                </a:solidFill>
              </a:rPr>
              <a:t>.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1100" dirty="0" smtClean="0"/>
              <a:t>       </a:t>
            </a:r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r>
              <a:rPr lang="en-US" altLang="ja-JP" sz="2800" u="sng" dirty="0" smtClean="0"/>
              <a:t>Actually,                                is required to avoid fine-tuning.</a:t>
            </a:r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endParaRPr lang="en-US" altLang="ja-JP" sz="1100" dirty="0" smtClean="0"/>
          </a:p>
        </p:txBody>
      </p:sp>
      <p:sp>
        <p:nvSpPr>
          <p:cNvPr id="5" name="下矢印 4"/>
          <p:cNvSpPr/>
          <p:nvPr/>
        </p:nvSpPr>
        <p:spPr>
          <a:xfrm>
            <a:off x="3857620" y="1357298"/>
            <a:ext cx="500066" cy="214314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14488"/>
            <a:ext cx="3643338" cy="59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285992"/>
            <a:ext cx="33933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928802"/>
            <a:ext cx="1285884" cy="25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786058"/>
            <a:ext cx="500066" cy="30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4071942"/>
            <a:ext cx="857256" cy="29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4429132"/>
            <a:ext cx="357190" cy="28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正方形/長方形 23"/>
          <p:cNvSpPr/>
          <p:nvPr/>
        </p:nvSpPr>
        <p:spPr>
          <a:xfrm>
            <a:off x="142844" y="1571612"/>
            <a:ext cx="8929750" cy="43577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1571604" y="4786322"/>
            <a:ext cx="357190" cy="50006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4500570"/>
            <a:ext cx="866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4876" y="2786058"/>
            <a:ext cx="388174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9586" y="3500438"/>
            <a:ext cx="928689" cy="25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29256" y="2786058"/>
            <a:ext cx="928694" cy="24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16" y="4143380"/>
            <a:ext cx="1214446" cy="26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3702" y="4429132"/>
            <a:ext cx="1785950" cy="29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6572264" y="4143380"/>
            <a:ext cx="1857388" cy="64294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500562" y="2786058"/>
            <a:ext cx="4429156" cy="214314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628" y="5429264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正方形/長方形 22"/>
          <p:cNvSpPr/>
          <p:nvPr/>
        </p:nvSpPr>
        <p:spPr>
          <a:xfrm>
            <a:off x="3214678" y="5429264"/>
            <a:ext cx="4857784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0166" y="6215082"/>
            <a:ext cx="2286016" cy="3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86314" y="714356"/>
            <a:ext cx="4357686" cy="23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直線矢印コネクタ 28"/>
          <p:cNvCxnSpPr/>
          <p:nvPr/>
        </p:nvCxnSpPr>
        <p:spPr>
          <a:xfrm flipV="1">
            <a:off x="6143636" y="6215082"/>
            <a:ext cx="428628" cy="714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43702" y="6072206"/>
            <a:ext cx="1357322" cy="22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正方形/長方形 39"/>
          <p:cNvSpPr/>
          <p:nvPr/>
        </p:nvSpPr>
        <p:spPr>
          <a:xfrm>
            <a:off x="1500166" y="6215082"/>
            <a:ext cx="2286016" cy="3571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0"/>
            <a:ext cx="8429684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Cutoff of Gaugino Mediation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en-US" altLang="ja-JP" sz="2800" b="1" dirty="0" smtClean="0"/>
              <a:t>Cutoff </a:t>
            </a:r>
            <a:r>
              <a:rPr lang="en-US" altLang="ja-JP" sz="2800" dirty="0" smtClean="0"/>
              <a:t>of MSSM with Gaugino mediation = </a:t>
            </a:r>
            <a:r>
              <a:rPr lang="en-US" altLang="ja-JP" sz="2800" b="1" dirty="0" smtClean="0"/>
              <a:t>KK</a:t>
            </a:r>
            <a:r>
              <a:rPr lang="en-US" altLang="ja-JP" sz="2800" dirty="0" smtClean="0"/>
              <a:t> scale. </a:t>
            </a:r>
          </a:p>
          <a:p>
            <a:r>
              <a:rPr lang="en-US" altLang="ja-JP" sz="2800" dirty="0" smtClean="0"/>
              <a:t>KK scale </a:t>
            </a:r>
            <a:r>
              <a:rPr lang="en-US" altLang="ja-JP" sz="2800" b="1" dirty="0" smtClean="0"/>
              <a:t>cannot</a:t>
            </a:r>
            <a:r>
              <a:rPr lang="en-US" altLang="ja-JP" sz="2800" dirty="0" smtClean="0"/>
              <a:t> be low in 5D </a:t>
            </a:r>
            <a:r>
              <a:rPr lang="en-US" altLang="ja-JP" sz="2800" b="1" dirty="0" smtClean="0"/>
              <a:t>Flat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Gaugino</a:t>
            </a:r>
            <a:r>
              <a:rPr lang="en-US" altLang="ja-JP" sz="2800" dirty="0" smtClean="0"/>
              <a:t> mediation.</a:t>
            </a:r>
            <a:r>
              <a:rPr lang="en-US" altLang="ja-JP" sz="1800" dirty="0" smtClean="0"/>
              <a:t>     </a:t>
            </a:r>
          </a:p>
          <a:p>
            <a:pPr>
              <a:buNone/>
            </a:pPr>
            <a:r>
              <a:rPr lang="en-US" altLang="ja-JP" sz="1800" b="1" i="1" dirty="0" smtClean="0">
                <a:solidFill>
                  <a:srgbClr val="FF0000"/>
                </a:solidFill>
              </a:rPr>
              <a:t>           </a:t>
            </a:r>
            <a:endParaRPr lang="en-US" altLang="ja-JP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2400" b="1" i="1" dirty="0" smtClean="0">
                <a:solidFill>
                  <a:srgbClr val="FF0000"/>
                </a:solidFill>
              </a:rPr>
              <a:t>Proof</a:t>
            </a:r>
            <a:r>
              <a:rPr lang="en-US" altLang="ja-JP" sz="2400" i="1" dirty="0" smtClean="0"/>
              <a:t> : </a:t>
            </a:r>
            <a:r>
              <a:rPr lang="en-US" altLang="ja-JP" sz="2400" dirty="0" smtClean="0"/>
              <a:t> Consider </a:t>
            </a:r>
            <a:r>
              <a:rPr lang="en-US" altLang="ja-JP" sz="2400" b="1" dirty="0" smtClean="0"/>
              <a:t>flat</a:t>
            </a:r>
            <a:r>
              <a:rPr lang="en-US" altLang="ja-JP" sz="2400" dirty="0" smtClean="0"/>
              <a:t> 5</a:t>
            </a:r>
            <a:r>
              <a:rPr lang="en-US" altLang="ja-JP" sz="2400" baseline="30000" dirty="0" smtClean="0"/>
              <a:t>th</a:t>
            </a:r>
            <a:r>
              <a:rPr lang="en-US" altLang="ja-JP" sz="2400" dirty="0" smtClean="0"/>
              <a:t> dimension                        on            . </a:t>
            </a:r>
          </a:p>
          <a:p>
            <a:pPr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en-US" altLang="ja-JP" sz="2000" b="1" dirty="0" smtClean="0"/>
              <a:t>Consistency of theory on </a:t>
            </a:r>
            <a:r>
              <a:rPr lang="en-US" altLang="ja-JP" sz="2000" b="1" dirty="0" err="1" smtClean="0"/>
              <a:t>branes</a:t>
            </a:r>
            <a:r>
              <a:rPr lang="en-US" altLang="ja-JP" sz="2000" dirty="0" smtClean="0"/>
              <a:t> : </a:t>
            </a:r>
            <a:r>
              <a:rPr lang="en-US" altLang="ja-JP" sz="1000" dirty="0" smtClean="0"/>
              <a:t>   </a:t>
            </a:r>
          </a:p>
          <a:p>
            <a:pPr>
              <a:buNone/>
            </a:pPr>
            <a:r>
              <a:rPr lang="en-US" altLang="ja-JP" sz="1000" dirty="0" smtClean="0"/>
              <a:t>   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To derive 4D Planck scale :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en-US" altLang="ja-JP" sz="2000" dirty="0" smtClean="0"/>
              <a:t>Zero cosmological const. :</a:t>
            </a:r>
          </a:p>
          <a:p>
            <a:pPr>
              <a:buNone/>
            </a:pPr>
            <a:r>
              <a:rPr lang="en-US" altLang="ja-JP" sz="2000" dirty="0" smtClean="0"/>
              <a:t> To derive TeV scale gaugino mass :                                                                                         </a:t>
            </a:r>
            <a:r>
              <a:rPr lang="en-US" altLang="ja-JP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KK scale cannot be low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/>
              <a:t>Strongly warped </a:t>
            </a:r>
            <a:r>
              <a:rPr lang="en-US" altLang="ja-JP" sz="2800" dirty="0" err="1" smtClean="0"/>
              <a:t>spacetime</a:t>
            </a:r>
            <a:r>
              <a:rPr lang="en-US" altLang="ja-JP" sz="2800" dirty="0" smtClean="0"/>
              <a:t> ( KK scale =                ) has </a:t>
            </a:r>
            <a:r>
              <a:rPr lang="en-US" altLang="ja-JP" sz="2800" b="1" dirty="0" smtClean="0"/>
              <a:t>no</a:t>
            </a:r>
            <a:r>
              <a:rPr lang="en-US" altLang="ja-JP" sz="2800" dirty="0" smtClean="0"/>
              <a:t> such problem.</a:t>
            </a:r>
            <a:endParaRPr lang="en-US" altLang="ja-JP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500306"/>
            <a:ext cx="1500198" cy="24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500307"/>
            <a:ext cx="642942" cy="24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786190"/>
            <a:ext cx="1095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4643446"/>
            <a:ext cx="2071702" cy="33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286256"/>
            <a:ext cx="1428760" cy="33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5072074"/>
            <a:ext cx="1643074" cy="27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右中かっこ 16"/>
          <p:cNvSpPr/>
          <p:nvPr/>
        </p:nvSpPr>
        <p:spPr>
          <a:xfrm>
            <a:off x="5429256" y="3786190"/>
            <a:ext cx="357190" cy="171451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5715008" y="4643446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000496" y="3786190"/>
            <a:ext cx="1214446" cy="3571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1406" y="2428868"/>
            <a:ext cx="8929750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7286644" y="5000636"/>
            <a:ext cx="357190" cy="35719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A4F6-5F60-4F3E-A4C7-DC1F616C344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3857620" y="2071678"/>
            <a:ext cx="484632" cy="28575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3000372"/>
            <a:ext cx="3357586" cy="2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0100" y="3071810"/>
            <a:ext cx="1428760" cy="26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直線コネクタ 28"/>
          <p:cNvCxnSpPr/>
          <p:nvPr/>
        </p:nvCxnSpPr>
        <p:spPr>
          <a:xfrm rot="5400000">
            <a:off x="6215074" y="3357562"/>
            <a:ext cx="100013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7572396" y="3357562"/>
            <a:ext cx="100013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3286124"/>
            <a:ext cx="3233746" cy="25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左中かっこ 33"/>
          <p:cNvSpPr/>
          <p:nvPr/>
        </p:nvSpPr>
        <p:spPr>
          <a:xfrm rot="16200000">
            <a:off x="7316077" y="3328129"/>
            <a:ext cx="155448" cy="1357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86644" y="4071942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15074" y="5786454"/>
            <a:ext cx="8990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円/楕円 38"/>
          <p:cNvSpPr/>
          <p:nvPr/>
        </p:nvSpPr>
        <p:spPr>
          <a:xfrm>
            <a:off x="6643702" y="2928934"/>
            <a:ext cx="142876" cy="357190"/>
          </a:xfrm>
          <a:prstGeom prst="ellipse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6643702" y="3500438"/>
            <a:ext cx="142876" cy="285752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7950" y="3000372"/>
            <a:ext cx="214315" cy="15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7950" y="3571876"/>
            <a:ext cx="209550" cy="16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4500570"/>
            <a:ext cx="2500330" cy="41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正方形/長方形 25"/>
          <p:cNvSpPr/>
          <p:nvPr/>
        </p:nvSpPr>
        <p:spPr>
          <a:xfrm>
            <a:off x="6286512" y="4429132"/>
            <a:ext cx="2571768" cy="5715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43768" y="3500438"/>
            <a:ext cx="500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円/楕円 47"/>
          <p:cNvSpPr/>
          <p:nvPr/>
        </p:nvSpPr>
        <p:spPr>
          <a:xfrm>
            <a:off x="6715140" y="3500438"/>
            <a:ext cx="1357322" cy="214314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929</Words>
  <Application>Microsoft Office PowerPoint</Application>
  <PresentationFormat>画面に合わせる (4:3)</PresentationFormat>
  <Paragraphs>189</Paragraphs>
  <Slides>22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テーマ</vt:lpstr>
      <vt:lpstr>Low-scale Gaugino Mediation    in Warped Spacetime</vt:lpstr>
      <vt:lpstr>SUSY Breaking Mediation</vt:lpstr>
      <vt:lpstr>Gaugino Mediation Framework</vt:lpstr>
      <vt:lpstr>Features of Gaugino Mediation</vt:lpstr>
      <vt:lpstr>The Model</vt:lpstr>
      <vt:lpstr>Setup</vt:lpstr>
      <vt:lpstr>How does Warped Spacetime work? </vt:lpstr>
      <vt:lpstr>SUSY Fine-tuning Problem</vt:lpstr>
      <vt:lpstr>Cutoff of Gaugino Mediation</vt:lpstr>
      <vt:lpstr>From the previous two slides, …</vt:lpstr>
      <vt:lpstr>Stau LSP Problem</vt:lpstr>
      <vt:lpstr>Numerical Analysis</vt:lpstr>
      <vt:lpstr>Mass Spectrum</vt:lpstr>
      <vt:lpstr>Results</vt:lpstr>
      <vt:lpstr>Discussion</vt:lpstr>
      <vt:lpstr>Gravitino Phenomenology</vt:lpstr>
      <vt:lpstr>Gravitino DM</vt:lpstr>
      <vt:lpstr>SUSY breaking on UV brane</vt:lpstr>
      <vt:lpstr>SUSY breaking on UV brane</vt:lpstr>
      <vt:lpstr>Gravitino Mass vs. Flavor Violation</vt:lpstr>
      <vt:lpstr>Conclusions</vt:lpstr>
      <vt:lpstr>スライド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Low-scale Gaugino Mediation    in Warped Spacetime</dc:title>
  <dc:creator>Taveras</dc:creator>
  <cp:lastModifiedBy>Taveras</cp:lastModifiedBy>
  <cp:revision>265</cp:revision>
  <dcterms:created xsi:type="dcterms:W3CDTF">2010-04-12T03:37:26Z</dcterms:created>
  <dcterms:modified xsi:type="dcterms:W3CDTF">2010-05-11T12:47:59Z</dcterms:modified>
</cp:coreProperties>
</file>