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32"/>
  </p:notesMasterIdLst>
  <p:handoutMasterIdLst>
    <p:handoutMasterId r:id="rId133"/>
  </p:handoutMasterIdLst>
  <p:sldIdLst>
    <p:sldId id="322" r:id="rId2"/>
    <p:sldId id="443" r:id="rId3"/>
    <p:sldId id="444" r:id="rId4"/>
    <p:sldId id="685" r:id="rId5"/>
    <p:sldId id="691" r:id="rId6"/>
    <p:sldId id="446" r:id="rId7"/>
    <p:sldId id="449" r:id="rId8"/>
    <p:sldId id="450" r:id="rId9"/>
    <p:sldId id="471" r:id="rId10"/>
    <p:sldId id="452" r:id="rId11"/>
    <p:sldId id="480" r:id="rId12"/>
    <p:sldId id="532" r:id="rId13"/>
    <p:sldId id="663" r:id="rId14"/>
    <p:sldId id="664" r:id="rId15"/>
    <p:sldId id="533" r:id="rId16"/>
    <p:sldId id="492" r:id="rId17"/>
    <p:sldId id="482" r:id="rId18"/>
    <p:sldId id="549" r:id="rId19"/>
    <p:sldId id="536" r:id="rId20"/>
    <p:sldId id="694" r:id="rId21"/>
    <p:sldId id="537" r:id="rId22"/>
    <p:sldId id="541" r:id="rId23"/>
    <p:sldId id="544" r:id="rId24"/>
    <p:sldId id="653" r:id="rId25"/>
    <p:sldId id="654" r:id="rId26"/>
    <p:sldId id="545" r:id="rId27"/>
    <p:sldId id="546" r:id="rId28"/>
    <p:sldId id="548" r:id="rId29"/>
    <p:sldId id="483" r:id="rId30"/>
    <p:sldId id="538" r:id="rId31"/>
    <p:sldId id="665" r:id="rId32"/>
    <p:sldId id="552" r:id="rId33"/>
    <p:sldId id="690" r:id="rId34"/>
    <p:sldId id="487" r:id="rId35"/>
    <p:sldId id="666" r:id="rId36"/>
    <p:sldId id="677" r:id="rId37"/>
    <p:sldId id="547" r:id="rId38"/>
    <p:sldId id="484" r:id="rId39"/>
    <p:sldId id="495" r:id="rId40"/>
    <p:sldId id="633" r:id="rId41"/>
    <p:sldId id="652" r:id="rId42"/>
    <p:sldId id="485" r:id="rId43"/>
    <p:sldId id="512" r:id="rId44"/>
    <p:sldId id="693" r:id="rId45"/>
    <p:sldId id="486" r:id="rId46"/>
    <p:sldId id="660" r:id="rId47"/>
    <p:sldId id="661" r:id="rId48"/>
    <p:sldId id="659" r:id="rId49"/>
    <p:sldId id="447" r:id="rId50"/>
    <p:sldId id="674" r:id="rId51"/>
    <p:sldId id="718" r:id="rId52"/>
    <p:sldId id="594" r:id="rId53"/>
    <p:sldId id="595" r:id="rId54"/>
    <p:sldId id="596" r:id="rId55"/>
    <p:sldId id="598" r:id="rId56"/>
    <p:sldId id="574" r:id="rId57"/>
    <p:sldId id="619" r:id="rId58"/>
    <p:sldId id="620" r:id="rId59"/>
    <p:sldId id="621" r:id="rId60"/>
    <p:sldId id="622" r:id="rId61"/>
    <p:sldId id="623" r:id="rId62"/>
    <p:sldId id="624" r:id="rId63"/>
    <p:sldId id="625" r:id="rId64"/>
    <p:sldId id="626" r:id="rId65"/>
    <p:sldId id="692" r:id="rId66"/>
    <p:sldId id="627" r:id="rId67"/>
    <p:sldId id="628" r:id="rId68"/>
    <p:sldId id="629" r:id="rId69"/>
    <p:sldId id="656" r:id="rId70"/>
    <p:sldId id="657" r:id="rId71"/>
    <p:sldId id="631" r:id="rId72"/>
    <p:sldId id="632" r:id="rId73"/>
    <p:sldId id="719" r:id="rId74"/>
    <p:sldId id="720" r:id="rId75"/>
    <p:sldId id="721" r:id="rId76"/>
    <p:sldId id="722" r:id="rId77"/>
    <p:sldId id="723" r:id="rId78"/>
    <p:sldId id="724" r:id="rId79"/>
    <p:sldId id="725" r:id="rId80"/>
    <p:sldId id="726" r:id="rId81"/>
    <p:sldId id="727" r:id="rId82"/>
    <p:sldId id="728" r:id="rId83"/>
    <p:sldId id="729" r:id="rId84"/>
    <p:sldId id="730" r:id="rId85"/>
    <p:sldId id="731" r:id="rId86"/>
    <p:sldId id="732" r:id="rId87"/>
    <p:sldId id="733" r:id="rId88"/>
    <p:sldId id="734" r:id="rId89"/>
    <p:sldId id="735" r:id="rId90"/>
    <p:sldId id="686" r:id="rId91"/>
    <p:sldId id="687" r:id="rId92"/>
    <p:sldId id="678" r:id="rId93"/>
    <p:sldId id="679" r:id="rId94"/>
    <p:sldId id="680" r:id="rId95"/>
    <p:sldId id="681" r:id="rId96"/>
    <p:sldId id="682" r:id="rId97"/>
    <p:sldId id="683" r:id="rId98"/>
    <p:sldId id="575" r:id="rId99"/>
    <p:sldId id="712" r:id="rId100"/>
    <p:sldId id="713" r:id="rId101"/>
    <p:sldId id="714" r:id="rId102"/>
    <p:sldId id="715" r:id="rId103"/>
    <p:sldId id="716" r:id="rId104"/>
    <p:sldId id="717" r:id="rId105"/>
    <p:sldId id="602" r:id="rId106"/>
    <p:sldId id="603" r:id="rId107"/>
    <p:sldId id="634" r:id="rId108"/>
    <p:sldId id="635" r:id="rId109"/>
    <p:sldId id="636" r:id="rId110"/>
    <p:sldId id="637" r:id="rId111"/>
    <p:sldId id="638" r:id="rId112"/>
    <p:sldId id="639" r:id="rId113"/>
    <p:sldId id="640" r:id="rId114"/>
    <p:sldId id="667" r:id="rId115"/>
    <p:sldId id="604" r:id="rId116"/>
    <p:sldId id="605" r:id="rId117"/>
    <p:sldId id="606" r:id="rId118"/>
    <p:sldId id="607" r:id="rId119"/>
    <p:sldId id="608" r:id="rId120"/>
    <p:sldId id="609" r:id="rId121"/>
    <p:sldId id="610" r:id="rId122"/>
    <p:sldId id="611" r:id="rId123"/>
    <p:sldId id="612" r:id="rId124"/>
    <p:sldId id="613" r:id="rId125"/>
    <p:sldId id="614" r:id="rId126"/>
    <p:sldId id="662" r:id="rId127"/>
    <p:sldId id="615" r:id="rId128"/>
    <p:sldId id="617" r:id="rId129"/>
    <p:sldId id="618" r:id="rId130"/>
    <p:sldId id="556" r:id="rId131"/>
  </p:sldIdLst>
  <p:sldSz cx="9144000" cy="6858000" type="screen4x3"/>
  <p:notesSz cx="7099300" cy="10234613"/>
  <p:defaultTextStyle>
    <a:defPPr>
      <a:defRPr lang="en-US"/>
    </a:defPPr>
    <a:lvl1pPr algn="l" rtl="0" eaLnBrk="0" fontAlgn="base" hangingPunct="0">
      <a:spcBef>
        <a:spcPct val="20000"/>
      </a:spcBef>
      <a:spcAft>
        <a:spcPct val="0"/>
      </a:spcAft>
      <a:buChar char="•"/>
      <a:defRPr sz="2200" b="1" i="1" kern="1200">
        <a:solidFill>
          <a:schemeClr val="tx1"/>
        </a:solidFill>
        <a:latin typeface="Helvetica" pitchFamily="34" charset="0"/>
        <a:ea typeface="+mn-ea"/>
        <a:cs typeface="+mn-cs"/>
      </a:defRPr>
    </a:lvl1pPr>
    <a:lvl2pPr marL="457200" algn="l" rtl="0" eaLnBrk="0" fontAlgn="base" hangingPunct="0">
      <a:spcBef>
        <a:spcPct val="20000"/>
      </a:spcBef>
      <a:spcAft>
        <a:spcPct val="0"/>
      </a:spcAft>
      <a:buChar char="•"/>
      <a:defRPr sz="2200" b="1" i="1" kern="1200">
        <a:solidFill>
          <a:schemeClr val="tx1"/>
        </a:solidFill>
        <a:latin typeface="Helvetica" pitchFamily="34" charset="0"/>
        <a:ea typeface="+mn-ea"/>
        <a:cs typeface="+mn-cs"/>
      </a:defRPr>
    </a:lvl2pPr>
    <a:lvl3pPr marL="914400" algn="l" rtl="0" eaLnBrk="0" fontAlgn="base" hangingPunct="0">
      <a:spcBef>
        <a:spcPct val="20000"/>
      </a:spcBef>
      <a:spcAft>
        <a:spcPct val="0"/>
      </a:spcAft>
      <a:buChar char="•"/>
      <a:defRPr sz="2200" b="1" i="1" kern="1200">
        <a:solidFill>
          <a:schemeClr val="tx1"/>
        </a:solidFill>
        <a:latin typeface="Helvetica" pitchFamily="34" charset="0"/>
        <a:ea typeface="+mn-ea"/>
        <a:cs typeface="+mn-cs"/>
      </a:defRPr>
    </a:lvl3pPr>
    <a:lvl4pPr marL="1371600" algn="l" rtl="0" eaLnBrk="0" fontAlgn="base" hangingPunct="0">
      <a:spcBef>
        <a:spcPct val="20000"/>
      </a:spcBef>
      <a:spcAft>
        <a:spcPct val="0"/>
      </a:spcAft>
      <a:buChar char="•"/>
      <a:defRPr sz="2200" b="1" i="1" kern="1200">
        <a:solidFill>
          <a:schemeClr val="tx1"/>
        </a:solidFill>
        <a:latin typeface="Helvetica" pitchFamily="34" charset="0"/>
        <a:ea typeface="+mn-ea"/>
        <a:cs typeface="+mn-cs"/>
      </a:defRPr>
    </a:lvl4pPr>
    <a:lvl5pPr marL="1828800" algn="l" rtl="0" eaLnBrk="0" fontAlgn="base" hangingPunct="0">
      <a:spcBef>
        <a:spcPct val="20000"/>
      </a:spcBef>
      <a:spcAft>
        <a:spcPct val="0"/>
      </a:spcAft>
      <a:buChar char="•"/>
      <a:defRPr sz="2200" b="1" i="1" kern="1200">
        <a:solidFill>
          <a:schemeClr val="tx1"/>
        </a:solidFill>
        <a:latin typeface="Helvetica" pitchFamily="34" charset="0"/>
        <a:ea typeface="+mn-ea"/>
        <a:cs typeface="+mn-cs"/>
      </a:defRPr>
    </a:lvl5pPr>
    <a:lvl6pPr marL="2286000" algn="l" defTabSz="914400" rtl="0" eaLnBrk="1" latinLnBrk="0" hangingPunct="1">
      <a:defRPr sz="2200" b="1" i="1" kern="1200">
        <a:solidFill>
          <a:schemeClr val="tx1"/>
        </a:solidFill>
        <a:latin typeface="Helvetica" pitchFamily="34" charset="0"/>
        <a:ea typeface="+mn-ea"/>
        <a:cs typeface="+mn-cs"/>
      </a:defRPr>
    </a:lvl6pPr>
    <a:lvl7pPr marL="2743200" algn="l" defTabSz="914400" rtl="0" eaLnBrk="1" latinLnBrk="0" hangingPunct="1">
      <a:defRPr sz="2200" b="1" i="1" kern="1200">
        <a:solidFill>
          <a:schemeClr val="tx1"/>
        </a:solidFill>
        <a:latin typeface="Helvetica" pitchFamily="34" charset="0"/>
        <a:ea typeface="+mn-ea"/>
        <a:cs typeface="+mn-cs"/>
      </a:defRPr>
    </a:lvl7pPr>
    <a:lvl8pPr marL="3200400" algn="l" defTabSz="914400" rtl="0" eaLnBrk="1" latinLnBrk="0" hangingPunct="1">
      <a:defRPr sz="2200" b="1" i="1" kern="1200">
        <a:solidFill>
          <a:schemeClr val="tx1"/>
        </a:solidFill>
        <a:latin typeface="Helvetica" pitchFamily="34" charset="0"/>
        <a:ea typeface="+mn-ea"/>
        <a:cs typeface="+mn-cs"/>
      </a:defRPr>
    </a:lvl8pPr>
    <a:lvl9pPr marL="3657600" algn="l" defTabSz="914400" rtl="0" eaLnBrk="1" latinLnBrk="0" hangingPunct="1">
      <a:defRPr sz="2200" b="1" i="1"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0883F"/>
    <a:srgbClr val="2B4212"/>
    <a:srgbClr val="F7E5EF"/>
    <a:srgbClr val="F1D3E4"/>
    <a:srgbClr val="F8E8F1"/>
    <a:srgbClr val="CCECFF"/>
    <a:srgbClr val="E1CDFF"/>
    <a:srgbClr val="FFFF99"/>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6" autoAdjust="0"/>
    <p:restoredTop sz="96183" autoAdjust="0"/>
  </p:normalViewPr>
  <p:slideViewPr>
    <p:cSldViewPr>
      <p:cViewPr varScale="1">
        <p:scale>
          <a:sx n="66" d="100"/>
          <a:sy n="66" d="100"/>
        </p:scale>
        <p:origin x="-6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5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3" y="0"/>
            <a:ext cx="3075080" cy="511072"/>
          </a:xfrm>
          <a:prstGeom prst="rect">
            <a:avLst/>
          </a:prstGeom>
          <a:noFill/>
          <a:ln w="9525">
            <a:noFill/>
            <a:miter lim="800000"/>
            <a:headEnd/>
            <a:tailEnd/>
          </a:ln>
          <a:effectLst/>
        </p:spPr>
        <p:txBody>
          <a:bodyPr vert="horz" wrap="square" lIns="96210" tIns="48105" rIns="96210" bIns="48105" numCol="1" anchor="t" anchorCtr="0" compatLnSpc="1">
            <a:prstTxWarp prst="textNoShape">
              <a:avLst/>
            </a:prstTxWarp>
          </a:bodyPr>
          <a:lstStyle>
            <a:lvl1pPr defTabSz="961380" eaLnBrk="1" hangingPunct="1">
              <a:spcBef>
                <a:spcPct val="0"/>
              </a:spcBef>
              <a:buFontTx/>
              <a:buNone/>
              <a:defRPr sz="1300" b="0" i="0">
                <a:latin typeface="Arial" charset="0"/>
              </a:defRPr>
            </a:lvl1pPr>
          </a:lstStyle>
          <a:p>
            <a:pPr>
              <a:defRPr/>
            </a:pPr>
            <a:endParaRPr lang="zh-CN" altLang="zh-CN"/>
          </a:p>
        </p:txBody>
      </p:sp>
      <p:sp>
        <p:nvSpPr>
          <p:cNvPr id="122883" name="Rectangle 3"/>
          <p:cNvSpPr>
            <a:spLocks noGrp="1" noChangeArrowheads="1"/>
          </p:cNvSpPr>
          <p:nvPr>
            <p:ph type="dt" sz="quarter" idx="1"/>
          </p:nvPr>
        </p:nvSpPr>
        <p:spPr bwMode="auto">
          <a:xfrm>
            <a:off x="4022547" y="0"/>
            <a:ext cx="3075079" cy="511072"/>
          </a:xfrm>
          <a:prstGeom prst="rect">
            <a:avLst/>
          </a:prstGeom>
          <a:noFill/>
          <a:ln w="9525">
            <a:noFill/>
            <a:miter lim="800000"/>
            <a:headEnd/>
            <a:tailEnd/>
          </a:ln>
          <a:effectLst/>
        </p:spPr>
        <p:txBody>
          <a:bodyPr vert="horz" wrap="square" lIns="96210" tIns="48105" rIns="96210" bIns="48105" numCol="1" anchor="t" anchorCtr="0" compatLnSpc="1">
            <a:prstTxWarp prst="textNoShape">
              <a:avLst/>
            </a:prstTxWarp>
          </a:bodyPr>
          <a:lstStyle>
            <a:lvl1pPr algn="r" defTabSz="961380" eaLnBrk="1" hangingPunct="1">
              <a:spcBef>
                <a:spcPct val="0"/>
              </a:spcBef>
              <a:buFontTx/>
              <a:buNone/>
              <a:defRPr sz="1300" b="0" i="0">
                <a:latin typeface="Arial" charset="0"/>
              </a:defRPr>
            </a:lvl1pPr>
          </a:lstStyle>
          <a:p>
            <a:pPr>
              <a:defRPr/>
            </a:pPr>
            <a:endParaRPr lang="zh-CN" altLang="zh-CN"/>
          </a:p>
        </p:txBody>
      </p:sp>
      <p:sp>
        <p:nvSpPr>
          <p:cNvPr id="122884" name="Rectangle 4"/>
          <p:cNvSpPr>
            <a:spLocks noGrp="1" noChangeArrowheads="1"/>
          </p:cNvSpPr>
          <p:nvPr>
            <p:ph type="ftr" sz="quarter" idx="2"/>
          </p:nvPr>
        </p:nvSpPr>
        <p:spPr bwMode="auto">
          <a:xfrm>
            <a:off x="3" y="9721894"/>
            <a:ext cx="3075080" cy="511072"/>
          </a:xfrm>
          <a:prstGeom prst="rect">
            <a:avLst/>
          </a:prstGeom>
          <a:noFill/>
          <a:ln w="9525">
            <a:noFill/>
            <a:miter lim="800000"/>
            <a:headEnd/>
            <a:tailEnd/>
          </a:ln>
          <a:effectLst/>
        </p:spPr>
        <p:txBody>
          <a:bodyPr vert="horz" wrap="square" lIns="96210" tIns="48105" rIns="96210" bIns="48105" numCol="1" anchor="b" anchorCtr="0" compatLnSpc="1">
            <a:prstTxWarp prst="textNoShape">
              <a:avLst/>
            </a:prstTxWarp>
          </a:bodyPr>
          <a:lstStyle>
            <a:lvl1pPr defTabSz="961380" eaLnBrk="1" hangingPunct="1">
              <a:spcBef>
                <a:spcPct val="0"/>
              </a:spcBef>
              <a:buFontTx/>
              <a:buNone/>
              <a:defRPr sz="1300" b="0" i="0">
                <a:latin typeface="Arial" charset="0"/>
              </a:defRPr>
            </a:lvl1pPr>
          </a:lstStyle>
          <a:p>
            <a:pPr>
              <a:defRPr/>
            </a:pPr>
            <a:endParaRPr lang="zh-CN" altLang="zh-CN"/>
          </a:p>
        </p:txBody>
      </p:sp>
      <p:sp>
        <p:nvSpPr>
          <p:cNvPr id="122885" name="Rectangle 5"/>
          <p:cNvSpPr>
            <a:spLocks noGrp="1" noChangeArrowheads="1"/>
          </p:cNvSpPr>
          <p:nvPr>
            <p:ph type="sldNum" sz="quarter" idx="3"/>
          </p:nvPr>
        </p:nvSpPr>
        <p:spPr bwMode="auto">
          <a:xfrm>
            <a:off x="4022547" y="9721894"/>
            <a:ext cx="3075079" cy="511072"/>
          </a:xfrm>
          <a:prstGeom prst="rect">
            <a:avLst/>
          </a:prstGeom>
          <a:noFill/>
          <a:ln w="9525">
            <a:noFill/>
            <a:miter lim="800000"/>
            <a:headEnd/>
            <a:tailEnd/>
          </a:ln>
          <a:effectLst/>
        </p:spPr>
        <p:txBody>
          <a:bodyPr vert="horz" wrap="square" lIns="96210" tIns="48105" rIns="96210" bIns="48105" numCol="1" anchor="b" anchorCtr="0" compatLnSpc="1">
            <a:prstTxWarp prst="textNoShape">
              <a:avLst/>
            </a:prstTxWarp>
          </a:bodyPr>
          <a:lstStyle>
            <a:lvl1pPr algn="r" defTabSz="961380" eaLnBrk="1" hangingPunct="1">
              <a:spcBef>
                <a:spcPct val="0"/>
              </a:spcBef>
              <a:buFontTx/>
              <a:buNone/>
              <a:defRPr sz="1300" b="0" i="0">
                <a:latin typeface="Arial" charset="0"/>
              </a:defRPr>
            </a:lvl1pPr>
          </a:lstStyle>
          <a:p>
            <a:pPr>
              <a:defRPr/>
            </a:pPr>
            <a:fld id="{164FA9E8-7011-46EE-B255-9BF7DF6A196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3" y="0"/>
            <a:ext cx="3075080" cy="511072"/>
          </a:xfrm>
          <a:prstGeom prst="rect">
            <a:avLst/>
          </a:prstGeom>
          <a:noFill/>
          <a:ln w="9525">
            <a:noFill/>
            <a:miter lim="800000"/>
            <a:headEnd/>
            <a:tailEnd/>
          </a:ln>
          <a:effectLst/>
        </p:spPr>
        <p:txBody>
          <a:bodyPr vert="horz" wrap="square" lIns="96210" tIns="48105" rIns="96210" bIns="48105" numCol="1" anchor="t" anchorCtr="0" compatLnSpc="1">
            <a:prstTxWarp prst="textNoShape">
              <a:avLst/>
            </a:prstTxWarp>
          </a:bodyPr>
          <a:lstStyle>
            <a:lvl1pPr defTabSz="961380" eaLnBrk="1" hangingPunct="1">
              <a:spcBef>
                <a:spcPct val="0"/>
              </a:spcBef>
              <a:buFontTx/>
              <a:buNone/>
              <a:defRPr sz="1300" b="0" i="0">
                <a:latin typeface="Arial" charset="0"/>
              </a:defRPr>
            </a:lvl1pPr>
          </a:lstStyle>
          <a:p>
            <a:pPr>
              <a:defRPr/>
            </a:pPr>
            <a:endParaRPr lang="zh-CN" altLang="zh-CN"/>
          </a:p>
        </p:txBody>
      </p:sp>
      <p:sp>
        <p:nvSpPr>
          <p:cNvPr id="120835" name="Rectangle 3"/>
          <p:cNvSpPr>
            <a:spLocks noGrp="1" noChangeArrowheads="1"/>
          </p:cNvSpPr>
          <p:nvPr>
            <p:ph type="dt" idx="1"/>
          </p:nvPr>
        </p:nvSpPr>
        <p:spPr bwMode="auto">
          <a:xfrm>
            <a:off x="4022547" y="0"/>
            <a:ext cx="3075079" cy="511072"/>
          </a:xfrm>
          <a:prstGeom prst="rect">
            <a:avLst/>
          </a:prstGeom>
          <a:noFill/>
          <a:ln w="9525">
            <a:noFill/>
            <a:miter lim="800000"/>
            <a:headEnd/>
            <a:tailEnd/>
          </a:ln>
          <a:effectLst/>
        </p:spPr>
        <p:txBody>
          <a:bodyPr vert="horz" wrap="square" lIns="96210" tIns="48105" rIns="96210" bIns="48105" numCol="1" anchor="t" anchorCtr="0" compatLnSpc="1">
            <a:prstTxWarp prst="textNoShape">
              <a:avLst/>
            </a:prstTxWarp>
          </a:bodyPr>
          <a:lstStyle>
            <a:lvl1pPr algn="r" defTabSz="961380" eaLnBrk="1" hangingPunct="1">
              <a:spcBef>
                <a:spcPct val="0"/>
              </a:spcBef>
              <a:buFontTx/>
              <a:buNone/>
              <a:defRPr sz="1300" b="0" i="0">
                <a:latin typeface="Arial" charset="0"/>
              </a:defRPr>
            </a:lvl1pPr>
          </a:lstStyle>
          <a:p>
            <a:pPr>
              <a:defRPr/>
            </a:pPr>
            <a:endParaRPr lang="zh-CN" altLang="zh-CN"/>
          </a:p>
        </p:txBody>
      </p:sp>
      <p:sp>
        <p:nvSpPr>
          <p:cNvPr id="53252" name="Rectangle 4"/>
          <p:cNvSpPr>
            <a:spLocks noGrp="1" noRot="1" noChangeAspect="1" noChangeArrowheads="1" noTextEdit="1"/>
          </p:cNvSpPr>
          <p:nvPr>
            <p:ph type="sldImg" idx="2"/>
          </p:nvPr>
        </p:nvSpPr>
        <p:spPr bwMode="auto">
          <a:xfrm>
            <a:off x="985838" y="766763"/>
            <a:ext cx="5118100" cy="383857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9766" y="4860126"/>
            <a:ext cx="5679775" cy="4606235"/>
          </a:xfrm>
          <a:prstGeom prst="rect">
            <a:avLst/>
          </a:prstGeom>
          <a:noFill/>
          <a:ln w="9525">
            <a:noFill/>
            <a:miter lim="800000"/>
            <a:headEnd/>
            <a:tailEnd/>
          </a:ln>
          <a:effectLst/>
        </p:spPr>
        <p:txBody>
          <a:bodyPr vert="horz" wrap="square" lIns="96210" tIns="48105" rIns="96210" bIns="48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0838" name="Rectangle 6"/>
          <p:cNvSpPr>
            <a:spLocks noGrp="1" noChangeArrowheads="1"/>
          </p:cNvSpPr>
          <p:nvPr>
            <p:ph type="ftr" sz="quarter" idx="4"/>
          </p:nvPr>
        </p:nvSpPr>
        <p:spPr bwMode="auto">
          <a:xfrm>
            <a:off x="3" y="9721894"/>
            <a:ext cx="3075080" cy="511072"/>
          </a:xfrm>
          <a:prstGeom prst="rect">
            <a:avLst/>
          </a:prstGeom>
          <a:noFill/>
          <a:ln w="9525">
            <a:noFill/>
            <a:miter lim="800000"/>
            <a:headEnd/>
            <a:tailEnd/>
          </a:ln>
          <a:effectLst/>
        </p:spPr>
        <p:txBody>
          <a:bodyPr vert="horz" wrap="square" lIns="96210" tIns="48105" rIns="96210" bIns="48105" numCol="1" anchor="b" anchorCtr="0" compatLnSpc="1">
            <a:prstTxWarp prst="textNoShape">
              <a:avLst/>
            </a:prstTxWarp>
          </a:bodyPr>
          <a:lstStyle>
            <a:lvl1pPr defTabSz="961380" eaLnBrk="1" hangingPunct="1">
              <a:spcBef>
                <a:spcPct val="0"/>
              </a:spcBef>
              <a:buFontTx/>
              <a:buNone/>
              <a:defRPr sz="1300" b="0" i="0">
                <a:latin typeface="Arial" charset="0"/>
              </a:defRPr>
            </a:lvl1pPr>
          </a:lstStyle>
          <a:p>
            <a:pPr>
              <a:defRPr/>
            </a:pPr>
            <a:endParaRPr lang="zh-CN" altLang="zh-CN"/>
          </a:p>
        </p:txBody>
      </p:sp>
      <p:sp>
        <p:nvSpPr>
          <p:cNvPr id="120839" name="Rectangle 7"/>
          <p:cNvSpPr>
            <a:spLocks noGrp="1" noChangeArrowheads="1"/>
          </p:cNvSpPr>
          <p:nvPr>
            <p:ph type="sldNum" sz="quarter" idx="5"/>
          </p:nvPr>
        </p:nvSpPr>
        <p:spPr bwMode="auto">
          <a:xfrm>
            <a:off x="4022547" y="9721894"/>
            <a:ext cx="3075079" cy="511072"/>
          </a:xfrm>
          <a:prstGeom prst="rect">
            <a:avLst/>
          </a:prstGeom>
          <a:noFill/>
          <a:ln w="9525">
            <a:noFill/>
            <a:miter lim="800000"/>
            <a:headEnd/>
            <a:tailEnd/>
          </a:ln>
          <a:effectLst/>
        </p:spPr>
        <p:txBody>
          <a:bodyPr vert="horz" wrap="square" lIns="96210" tIns="48105" rIns="96210" bIns="48105" numCol="1" anchor="b" anchorCtr="0" compatLnSpc="1">
            <a:prstTxWarp prst="textNoShape">
              <a:avLst/>
            </a:prstTxWarp>
          </a:bodyPr>
          <a:lstStyle>
            <a:lvl1pPr algn="r" defTabSz="961380" eaLnBrk="1" hangingPunct="1">
              <a:spcBef>
                <a:spcPct val="0"/>
              </a:spcBef>
              <a:buFontTx/>
              <a:buNone/>
              <a:defRPr sz="1300" b="0" i="0">
                <a:latin typeface="Arial" charset="0"/>
              </a:defRPr>
            </a:lvl1pPr>
          </a:lstStyle>
          <a:p>
            <a:pPr>
              <a:defRPr/>
            </a:pPr>
            <a:fld id="{517AB027-FAF2-4BB3-BB9F-DA59B2B43D3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D1F7B49-A3D2-4E16-8826-AF2515EB393E}" type="slidenum">
              <a:rPr lang="en-US" altLang="zh-CN" smtClean="0"/>
              <a:pPr/>
              <a:t>1</a:t>
            </a:fld>
            <a:endParaRPr lang="en-US" altLang="zh-CN"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D6E9728-F767-4526-AE88-0A85E905C4AD}" type="slidenum">
              <a:rPr lang="en-US" altLang="zh-CN" smtClean="0"/>
              <a:pPr/>
              <a:t>53</a:t>
            </a:fld>
            <a:endParaRPr lang="en-US" altLang="zh-CN"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26FF311-59D1-4E75-85B8-4CB6A8A4600E}" type="slidenum">
              <a:rPr lang="en-US" altLang="zh-CN" smtClean="0"/>
              <a:pPr/>
              <a:t>54</a:t>
            </a:fld>
            <a:endParaRPr lang="en-US" altLang="zh-CN"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516162B-B8B1-4EC3-B88E-78ACF43557BA}" type="slidenum">
              <a:rPr lang="en-US" altLang="zh-CN" smtClean="0"/>
              <a:pPr/>
              <a:t>55</a:t>
            </a:fld>
            <a:endParaRPr lang="en-US" altLang="zh-CN"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9929" y="4861258"/>
            <a:ext cx="5679112" cy="4605576"/>
          </a:xfrm>
        </p:spPr>
        <p:txBody>
          <a:bodyPr/>
          <a:lstStyle/>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9929" y="4861258"/>
            <a:ext cx="5679112" cy="4605576"/>
          </a:xfrm>
        </p:spPr>
        <p:txBody>
          <a:bodyPr/>
          <a:lstStyle/>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a:defRPr/>
            </a:pPr>
            <a:fld id="{517AB027-FAF2-4BB3-BB9F-DA59B2B43D32}" type="slidenum">
              <a:rPr lang="en-US" altLang="zh-CN" smtClean="0"/>
              <a:pPr>
                <a:defRPr/>
              </a:pPr>
              <a:t>74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a:defRPr/>
            </a:pPr>
            <a:fld id="{517AB027-FAF2-4BB3-BB9F-DA59B2B43D32}" type="slidenum">
              <a:rPr lang="en-US" altLang="zh-CN" smtClean="0"/>
              <a:pPr>
                <a:defRPr/>
              </a:pPr>
              <a:t>75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B0FC373-282E-4C30-B6CB-F18E62B9067C}" type="slidenum">
              <a:rPr lang="en-US" altLang="zh-CN" smtClean="0"/>
              <a:pPr/>
              <a:t>90</a:t>
            </a:fld>
            <a:endParaRPr lang="en-US" altLang="zh-CN"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4022547" y="9721894"/>
            <a:ext cx="3075079" cy="511072"/>
          </a:xfrm>
          <a:prstGeom prst="rect">
            <a:avLst/>
          </a:prstGeom>
          <a:noFill/>
          <a:ln w="9525">
            <a:noFill/>
            <a:miter lim="800000"/>
            <a:headEnd/>
            <a:tailEnd/>
          </a:ln>
        </p:spPr>
        <p:txBody>
          <a:bodyPr lIns="96210" tIns="48105" rIns="96210" bIns="48105" anchor="b"/>
          <a:lstStyle/>
          <a:p>
            <a:pPr algn="r" defTabSz="961380" eaLnBrk="1" hangingPunct="1">
              <a:spcBef>
                <a:spcPct val="0"/>
              </a:spcBef>
              <a:buNone/>
            </a:pPr>
            <a:fld id="{002AB312-CF7A-43E0-9E3F-6686B3BFA1D6}" type="slidenum">
              <a:rPr lang="en-US" altLang="zh-CN" sz="1300" b="0" i="0">
                <a:latin typeface="Arial" charset="0"/>
              </a:rPr>
              <a:pPr algn="r" defTabSz="961380" eaLnBrk="1" hangingPunct="1">
                <a:spcBef>
                  <a:spcPct val="0"/>
                </a:spcBef>
                <a:buNone/>
              </a:pPr>
              <a:t>100</a:t>
            </a:fld>
            <a:endParaRPr lang="en-US" altLang="zh-CN" sz="1300" b="0" i="0" dirty="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A8A4E6A-D1A1-4E9B-BFE6-CAC0EF5C918F}" type="slidenum">
              <a:rPr lang="en-US" altLang="zh-CN" smtClean="0"/>
              <a:pPr/>
              <a:t>2</a:t>
            </a:fld>
            <a:endParaRPr lang="en-US" altLang="zh-CN"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022547" y="9721894"/>
            <a:ext cx="3075079" cy="511072"/>
          </a:xfrm>
          <a:prstGeom prst="rect">
            <a:avLst/>
          </a:prstGeom>
          <a:noFill/>
          <a:ln w="9525">
            <a:noFill/>
            <a:miter lim="800000"/>
            <a:headEnd/>
            <a:tailEnd/>
          </a:ln>
        </p:spPr>
        <p:txBody>
          <a:bodyPr lIns="96210" tIns="48105" rIns="96210" bIns="48105" anchor="b"/>
          <a:lstStyle/>
          <a:p>
            <a:pPr algn="r" defTabSz="961380" eaLnBrk="1" hangingPunct="1">
              <a:spcBef>
                <a:spcPct val="0"/>
              </a:spcBef>
              <a:buNone/>
            </a:pPr>
            <a:fld id="{F3777799-59CD-4EAA-801E-A407AB097511}" type="slidenum">
              <a:rPr lang="en-US" altLang="zh-CN" sz="1300" b="0" i="0">
                <a:latin typeface="Arial" charset="0"/>
              </a:rPr>
              <a:pPr algn="r" defTabSz="961380" eaLnBrk="1" hangingPunct="1">
                <a:spcBef>
                  <a:spcPct val="0"/>
                </a:spcBef>
                <a:buNone/>
              </a:pPr>
              <a:t>101</a:t>
            </a:fld>
            <a:endParaRPr lang="en-US" altLang="zh-CN" sz="1300" b="0" i="0" dirty="0">
              <a:latin typeface="Arial" charset="0"/>
            </a:endParaRPr>
          </a:p>
        </p:txBody>
      </p:sp>
      <p:sp>
        <p:nvSpPr>
          <p:cNvPr id="92163" name="Rectangle 2"/>
          <p:cNvSpPr>
            <a:spLocks noGrp="1" noRot="1" noChangeAspect="1" noChangeArrowheads="1" noTextEdit="1"/>
          </p:cNvSpPr>
          <p:nvPr>
            <p:ph type="sldImg"/>
          </p:nvPr>
        </p:nvSpPr>
        <p:spPr>
          <a:xfrm>
            <a:off x="987425" y="766763"/>
            <a:ext cx="5118100" cy="3838575"/>
          </a:xfrm>
          <a:ln/>
        </p:spPr>
      </p:sp>
      <p:sp>
        <p:nvSpPr>
          <p:cNvPr id="9216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4022547" y="9721894"/>
            <a:ext cx="3075079" cy="511072"/>
          </a:xfrm>
          <a:prstGeom prst="rect">
            <a:avLst/>
          </a:prstGeom>
          <a:noFill/>
          <a:ln w="9525">
            <a:noFill/>
            <a:miter lim="800000"/>
            <a:headEnd/>
            <a:tailEnd/>
          </a:ln>
        </p:spPr>
        <p:txBody>
          <a:bodyPr lIns="96210" tIns="48105" rIns="96210" bIns="48105" anchor="b"/>
          <a:lstStyle/>
          <a:p>
            <a:pPr algn="r" defTabSz="961380" eaLnBrk="1" hangingPunct="1">
              <a:spcBef>
                <a:spcPct val="0"/>
              </a:spcBef>
              <a:buNone/>
            </a:pPr>
            <a:fld id="{5AC36227-E426-4E3D-892A-E7BF419C0A28}" type="slidenum">
              <a:rPr lang="en-US" altLang="zh-CN" sz="1300" b="0" i="0">
                <a:latin typeface="Arial" charset="0"/>
              </a:rPr>
              <a:pPr algn="r" defTabSz="961380" eaLnBrk="1" hangingPunct="1">
                <a:spcBef>
                  <a:spcPct val="0"/>
                </a:spcBef>
                <a:buNone/>
              </a:pPr>
              <a:t>102</a:t>
            </a:fld>
            <a:endParaRPr lang="en-US" altLang="zh-CN" sz="1300" b="0" i="0" dirty="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022547" y="9721894"/>
            <a:ext cx="3075079" cy="511072"/>
          </a:xfrm>
          <a:prstGeom prst="rect">
            <a:avLst/>
          </a:prstGeom>
          <a:noFill/>
          <a:ln w="9525">
            <a:noFill/>
            <a:miter lim="800000"/>
            <a:headEnd/>
            <a:tailEnd/>
          </a:ln>
        </p:spPr>
        <p:txBody>
          <a:bodyPr lIns="96210" tIns="48105" rIns="96210" bIns="48105" anchor="b"/>
          <a:lstStyle/>
          <a:p>
            <a:pPr algn="r" defTabSz="961380" eaLnBrk="1" hangingPunct="1">
              <a:spcBef>
                <a:spcPct val="0"/>
              </a:spcBef>
              <a:buNone/>
            </a:pPr>
            <a:fld id="{A79B208E-F6CA-4B26-AC01-84ACF603140E}" type="slidenum">
              <a:rPr lang="en-US" altLang="zh-CN" sz="1300" b="0" i="0">
                <a:latin typeface="Arial" charset="0"/>
              </a:rPr>
              <a:pPr algn="r" defTabSz="961380" eaLnBrk="1" hangingPunct="1">
                <a:spcBef>
                  <a:spcPct val="0"/>
                </a:spcBef>
                <a:buNone/>
              </a:pPr>
              <a:t>103</a:t>
            </a:fld>
            <a:endParaRPr lang="en-US" altLang="zh-CN" sz="1300" b="0" i="0" dirty="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263A733-10A7-4E5B-BE66-6F2F282136DB}" type="slidenum">
              <a:rPr lang="en-US" altLang="zh-CN" smtClean="0"/>
              <a:pPr/>
              <a:t>105</a:t>
            </a:fld>
            <a:endParaRPr lang="en-US"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F35EADC-C69E-49B3-9F79-3D0CADA29D1F}" type="slidenum">
              <a:rPr lang="en-US" altLang="zh-CN" smtClean="0"/>
              <a:pPr/>
              <a:t>106</a:t>
            </a:fld>
            <a:endParaRPr lang="en-US" altLang="zh-CN"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6A92E08-C065-41B3-99E2-758FEFDD1731}" type="slidenum">
              <a:rPr lang="en-US" altLang="zh-CN" smtClean="0"/>
              <a:pPr/>
              <a:t>107</a:t>
            </a:fld>
            <a:endParaRPr lang="en-US" altLang="zh-CN"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1FBAC58-FADC-4579-BD16-0C1005B57B75}" type="slidenum">
              <a:rPr lang="en-US" altLang="zh-CN" smtClean="0"/>
              <a:pPr/>
              <a:t>115</a:t>
            </a:fld>
            <a:endParaRPr lang="en-US" altLang="zh-CN"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D8679DF-DFBE-4C9B-8459-855CE96CA0B2}" type="slidenum">
              <a:rPr lang="en-US" altLang="zh-CN" smtClean="0"/>
              <a:pPr/>
              <a:t>116</a:t>
            </a:fld>
            <a:endParaRPr lang="en-US" altLang="zh-CN"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A46B0CF-6C94-4377-AED3-48AB354E09D2}" type="slidenum">
              <a:rPr lang="en-US" altLang="zh-CN" smtClean="0"/>
              <a:pPr/>
              <a:t>117</a:t>
            </a:fld>
            <a:endParaRPr lang="en-US" altLang="zh-CN"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B0FC373-282E-4C30-B6CB-F18E62B9067C}" type="slidenum">
              <a:rPr lang="en-US" altLang="zh-CN" smtClean="0"/>
              <a:pPr/>
              <a:t>3</a:t>
            </a:fld>
            <a:endParaRPr lang="en-US" altLang="zh-CN"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A46B0CF-6C94-4377-AED3-48AB354E09D2}" type="slidenum">
              <a:rPr lang="en-US" altLang="zh-CN" smtClean="0"/>
              <a:pPr/>
              <a:t>118</a:t>
            </a:fld>
            <a:endParaRPr lang="en-US" altLang="zh-CN"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E92CC02-C8BA-469B-83EE-E4AB2FCC6ACC}" type="slidenum">
              <a:rPr lang="en-US" altLang="zh-CN" smtClean="0"/>
              <a:pPr/>
              <a:t>119</a:t>
            </a:fld>
            <a:endParaRPr lang="en-US" altLang="zh-CN"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A1995D4-4501-4AE8-B89E-D38290DFAAF5}" type="slidenum">
              <a:rPr lang="en-US" altLang="zh-CN" smtClean="0"/>
              <a:pPr/>
              <a:t>120</a:t>
            </a:fld>
            <a:endParaRPr lang="en-US" altLang="zh-CN"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0B9B2BA-B860-4EB2-8621-FF3999A1A1B7}" type="slidenum">
              <a:rPr lang="en-US" altLang="zh-CN" smtClean="0"/>
              <a:pPr/>
              <a:t>121</a:t>
            </a:fld>
            <a:endParaRPr lang="en-US" altLang="zh-CN"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D1881CC-526D-4E76-83B0-2032BA9F1609}" type="slidenum">
              <a:rPr lang="en-US" altLang="zh-CN" smtClean="0"/>
              <a:pPr/>
              <a:t>123</a:t>
            </a:fld>
            <a:endParaRPr lang="en-US" altLang="zh-CN"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23CD481-AC84-45CB-9E22-D4D2BAF7BAC3}" type="slidenum">
              <a:rPr lang="en-US" altLang="zh-CN" smtClean="0"/>
              <a:pPr/>
              <a:t>124</a:t>
            </a:fld>
            <a:endParaRPr lang="en-US" altLang="zh-CN"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FA36532-EF96-439B-A20C-55C904CABFA3}" type="slidenum">
              <a:rPr lang="en-US" altLang="zh-CN" smtClean="0"/>
              <a:pPr/>
              <a:t>125</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FA36532-EF96-439B-A20C-55C904CABFA3}" type="slidenum">
              <a:rPr lang="en-US" altLang="zh-CN" smtClean="0"/>
              <a:pPr/>
              <a:t>126</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4BF0F77-A724-4BA2-B38B-317E0A0ADC53}" type="slidenum">
              <a:rPr lang="en-US" altLang="zh-CN" smtClean="0"/>
              <a:pPr/>
              <a:t>127</a:t>
            </a:fld>
            <a:endParaRPr lang="en-US" altLang="zh-CN"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4BF0F77-A724-4BA2-B38B-317E0A0ADC53}" type="slidenum">
              <a:rPr lang="en-US" altLang="zh-CN" smtClean="0"/>
              <a:pPr/>
              <a:t>128</a:t>
            </a:fld>
            <a:endParaRPr lang="en-US" altLang="zh-CN"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B0FC373-282E-4C30-B6CB-F18E62B9067C}" type="slidenum">
              <a:rPr lang="en-US" altLang="zh-CN" smtClean="0"/>
              <a:pPr/>
              <a:t>4</a:t>
            </a:fld>
            <a:endParaRPr lang="en-US" altLang="zh-CN"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18804C6-BAD9-41F5-A6D0-7A666C24C43C}" type="slidenum">
              <a:rPr lang="en-US" altLang="zh-CN" smtClean="0"/>
              <a:pPr/>
              <a:t>129</a:t>
            </a:fld>
            <a:endParaRPr lang="en-US" altLang="zh-CN"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fld id="{F86E99DE-2507-4129-A8FA-1ACA1B1C8751}" type="slidenum">
              <a:rPr lang="en-US" altLang="zh-CN"/>
              <a:pPr/>
              <a:t>5</a:t>
            </a:fld>
            <a:endParaRPr lang="en-US" altLang="zh-CN" dirty="0"/>
          </a:p>
        </p:txBody>
      </p:sp>
      <p:sp>
        <p:nvSpPr>
          <p:cNvPr id="28675" name="Slide Image Placeholder 1"/>
          <p:cNvSpPr>
            <a:spLocks noGrp="1" noRot="1" noChangeAspect="1" noTextEdit="1"/>
          </p:cNvSpPr>
          <p:nvPr>
            <p:ph type="sldImg"/>
          </p:nvPr>
        </p:nvSpPr>
        <p:spPr>
          <a:xfrm>
            <a:off x="992188" y="766763"/>
            <a:ext cx="5114925" cy="3836987"/>
          </a:xfrm>
          <a:ln/>
        </p:spPr>
      </p:sp>
      <p:sp>
        <p:nvSpPr>
          <p:cNvPr id="28676" name="Notes Placeholder 2"/>
          <p:cNvSpPr>
            <a:spLocks noGrp="1"/>
          </p:cNvSpPr>
          <p:nvPr>
            <p:ph type="body" idx="1"/>
          </p:nvPr>
        </p:nvSpPr>
        <p:spPr>
          <a:xfrm>
            <a:off x="710266" y="4862721"/>
            <a:ext cx="5678770" cy="4605657"/>
          </a:xfrm>
          <a:noFill/>
          <a:ln>
            <a:solidFill>
              <a:srgbClr val="000000"/>
            </a:solidFill>
          </a:ln>
        </p:spPr>
        <p:txBody>
          <a:bodyPr lIns="94988" tIns="47494" rIns="94988" bIns="47494"/>
          <a:lstStyle/>
          <a:p>
            <a:endParaRPr lang="zh-CN" altLang="zh-CN" smtClean="0"/>
          </a:p>
        </p:txBody>
      </p:sp>
      <p:sp>
        <p:nvSpPr>
          <p:cNvPr id="28677" name="Slide Number Placeholder 3"/>
          <p:cNvSpPr txBox="1">
            <a:spLocks noGrp="1"/>
          </p:cNvSpPr>
          <p:nvPr/>
        </p:nvSpPr>
        <p:spPr bwMode="auto">
          <a:xfrm>
            <a:off x="4020368" y="9720493"/>
            <a:ext cx="3077257" cy="512472"/>
          </a:xfrm>
          <a:prstGeom prst="rect">
            <a:avLst/>
          </a:prstGeom>
          <a:noFill/>
          <a:ln w="9525">
            <a:noFill/>
            <a:miter lim="800000"/>
            <a:headEnd/>
            <a:tailEnd/>
          </a:ln>
        </p:spPr>
        <p:txBody>
          <a:bodyPr lIns="94988" tIns="47494" rIns="94988" bIns="47494" anchor="b"/>
          <a:lstStyle/>
          <a:p>
            <a:pPr algn="r" defTabSz="949778" eaLnBrk="1" hangingPunct="1"/>
            <a:fld id="{73F773D1-D34D-4D95-AE9C-0A3D5C2970F3}" type="slidenum">
              <a:rPr lang="en-US" altLang="zh-CN" sz="1300">
                <a:latin typeface="Calibri" charset="0"/>
              </a:rPr>
              <a:pPr algn="r" defTabSz="949778" eaLnBrk="1" hangingPunct="1"/>
              <a:t>5</a:t>
            </a:fld>
            <a:endParaRPr lang="en-US" altLang="zh-CN" sz="1300"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19A9A98-1A39-4665-95D4-6B8FD2784AF4}" type="slidenum">
              <a:rPr lang="en-US" altLang="zh-CN" smtClean="0"/>
              <a:pPr/>
              <a:t>7</a:t>
            </a:fld>
            <a:endParaRPr lang="en-US" altLang="zh-CN"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C019E5E-4903-4086-8AF8-55021B4DF61D}" type="slidenum">
              <a:rPr lang="en-US" altLang="zh-CN" smtClean="0"/>
              <a:pPr/>
              <a:t>8</a:t>
            </a:fld>
            <a:endParaRPr lang="en-US" altLang="zh-CN"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C019E5E-4903-4086-8AF8-55021B4DF61D}" type="slidenum">
              <a:rPr lang="en-US" altLang="zh-CN" smtClean="0"/>
              <a:pPr/>
              <a:t>9</a:t>
            </a:fld>
            <a:endParaRPr lang="en-US" altLang="zh-CN"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36D3F1C-CE88-476D-889C-E1A3A55D6418}" type="slidenum">
              <a:rPr lang="en-US" altLang="zh-CN" smtClean="0"/>
              <a:pPr/>
              <a:t>10</a:t>
            </a:fld>
            <a:endParaRPr lang="en-US" altLang="zh-CN"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5D59F17-5EFA-4728-AC75-66A884057AD1}" type="datetime1">
              <a:rPr lang="en-US" altLang="zh-CN" smtClean="0"/>
              <a:pPr>
                <a:defRPr/>
              </a:pPr>
              <a:t>8/26/2010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F550616-8EA6-4D80-BA8C-A49595DE14D6}"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032EA7-4341-471E-9B5E-BD0894212B52}" type="datetime1">
              <a:rPr lang="en-US" altLang="zh-CN" smtClean="0"/>
              <a:pPr>
                <a:defRPr/>
              </a:pPr>
              <a:t>8/26/2010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1981B41-4C95-44F7-9F86-2871622F8438}"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8069DA-4A30-4EB0-9C6C-1187E9F41E0A}" type="datetime1">
              <a:rPr lang="en-US" altLang="zh-CN" smtClean="0"/>
              <a:pPr>
                <a:defRPr/>
              </a:pPr>
              <a:t>8/26/2010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A04D343-B86D-49E4-808D-071D46EB2F28}"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81027F6-B475-42C2-B711-C532A94FA25B}" type="datetime1">
              <a:rPr lang="en-US" altLang="zh-CN" smtClean="0"/>
              <a:pPr>
                <a:defRPr/>
              </a:pPr>
              <a:t>8/26/2010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B26D883-A9A7-411B-8FDF-2FC1F8FFDF12}"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42EB683-5728-4459-A8E6-5D7D332AEA38}" type="datetime1">
              <a:rPr lang="en-US" altLang="zh-CN" smtClean="0"/>
              <a:pPr>
                <a:defRPr/>
              </a:pPr>
              <a:t>8/26/2010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250AF6A-911C-4400-8BE9-AD307F39A0D3}"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416226-F58D-4F31-A3E8-4A63624385BA}" type="datetime1">
              <a:rPr lang="en-US" altLang="zh-CN" smtClean="0"/>
              <a:pPr>
                <a:defRPr/>
              </a:pPr>
              <a:t>8/26/2010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34D99DB-AB2A-44B6-A23B-76A3E0A1F3A9}"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ED1248-164A-4A78-BC3C-6B416FB46C72}" type="datetime1">
              <a:rPr lang="en-US" altLang="zh-CN" smtClean="0"/>
              <a:pPr>
                <a:defRPr/>
              </a:pPr>
              <a:t>8/26/2010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69FE69F-81D8-4DAC-B475-A9BAA1000BE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E4CD278-8115-4FBA-AE9A-EC7138E215EA}" type="datetime1">
              <a:rPr lang="en-US" altLang="zh-CN" smtClean="0"/>
              <a:pPr>
                <a:defRPr/>
              </a:pPr>
              <a:t>8/26/2010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F90E9DB-1125-47D0-B4CE-556719B0BD57}"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30D6528-00EB-44AB-B1B3-2912EE205964}" type="datetime1">
              <a:rPr lang="en-US" altLang="zh-CN" smtClean="0"/>
              <a:pPr>
                <a:defRPr/>
              </a:pPr>
              <a:t>8/26/2010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43FFDA7-874A-41BA-BAF8-A12EF959594D}"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48B3BAF-51AE-4D08-A230-C26809981132}" type="datetime1">
              <a:rPr lang="en-US" altLang="zh-CN" smtClean="0"/>
              <a:pPr>
                <a:defRPr/>
              </a:pPr>
              <a:t>8/26/2010</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B54A4FB8-9F85-42DD-BAC3-20B5A3834CD2}"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AA53F90-44AC-4FCD-87BF-43412A28B1A6}" type="datetime1">
              <a:rPr lang="en-US" altLang="zh-CN" smtClean="0"/>
              <a:pPr>
                <a:defRPr/>
              </a:pPr>
              <a:t>8/26/2010</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B6E00A1-3A4E-4FAA-BEB5-1CADE221EFF9}"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4755BE-CD84-44BB-BE98-3DC0CA98499F}" type="datetime1">
              <a:rPr lang="en-US" altLang="zh-CN" smtClean="0"/>
              <a:pPr>
                <a:defRPr/>
              </a:pPr>
              <a:t>8/26/2010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2959E1C-165B-4BAA-A0FD-43757D79C30B}"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E1AEB7-E26B-4095-83A5-E262B195C5B2}" type="datetime1">
              <a:rPr lang="en-US" altLang="zh-CN" smtClean="0"/>
              <a:pPr>
                <a:defRPr/>
              </a:pPr>
              <a:t>8/26/2010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D651E76-868A-4566-A89E-DA015F695F5F}"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04800"/>
            <a:ext cx="8153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b="0" i="0">
                <a:latin typeface="Arial" charset="0"/>
                <a:ea typeface="宋体" pitchFamily="2" charset="-122"/>
              </a:defRPr>
            </a:lvl1pPr>
          </a:lstStyle>
          <a:p>
            <a:pPr>
              <a:defRPr/>
            </a:pPr>
            <a:fld id="{86F52257-A78E-4F6B-ACBF-CDDA6729F849}" type="datetime1">
              <a:rPr lang="en-US" altLang="zh-CN" smtClean="0"/>
              <a:pPr>
                <a:defRPr/>
              </a:pPr>
              <a:t>8/26/2010</a:t>
            </a:fld>
            <a:endParaRPr lang="en-US" altLang="zh-CN"/>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i="0">
                <a:latin typeface="Arial" charset="0"/>
                <a:ea typeface="宋体" pitchFamily="2" charset="-122"/>
              </a:defRPr>
            </a:lvl1pPr>
          </a:lstStyle>
          <a:p>
            <a:pPr>
              <a:defRPr/>
            </a:pPr>
            <a:endParaRPr lang="en-US" altLang="zh-CN"/>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b="0" i="0">
                <a:latin typeface="Arial" charset="0"/>
                <a:ea typeface="宋体" pitchFamily="2" charset="-122"/>
              </a:defRPr>
            </a:lvl1pPr>
          </a:lstStyle>
          <a:p>
            <a:pPr>
              <a:defRPr/>
            </a:pPr>
            <a:fld id="{064355C0-7A44-4F47-9438-4532C8FAACB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ctr" rtl="0" eaLnBrk="0" fontAlgn="base" hangingPunct="0">
        <a:spcBef>
          <a:spcPct val="0"/>
        </a:spcBef>
        <a:spcAft>
          <a:spcPct val="0"/>
        </a:spcAft>
        <a:defRPr sz="2600">
          <a:solidFill>
            <a:schemeClr val="tx2"/>
          </a:solidFill>
          <a:latin typeface="+mj-lt"/>
          <a:ea typeface="+mj-ea"/>
          <a:cs typeface="+mj-cs"/>
        </a:defRPr>
      </a:lvl1pPr>
      <a:lvl2pPr algn="ctr" rtl="0" eaLnBrk="0" fontAlgn="base" hangingPunct="0">
        <a:spcBef>
          <a:spcPct val="0"/>
        </a:spcBef>
        <a:spcAft>
          <a:spcPct val="0"/>
        </a:spcAft>
        <a:defRPr sz="2600">
          <a:solidFill>
            <a:schemeClr val="tx2"/>
          </a:solidFill>
          <a:latin typeface="Arial" charset="0"/>
        </a:defRPr>
      </a:lvl2pPr>
      <a:lvl3pPr algn="ctr" rtl="0" eaLnBrk="0" fontAlgn="base" hangingPunct="0">
        <a:spcBef>
          <a:spcPct val="0"/>
        </a:spcBef>
        <a:spcAft>
          <a:spcPct val="0"/>
        </a:spcAft>
        <a:defRPr sz="2600">
          <a:solidFill>
            <a:schemeClr val="tx2"/>
          </a:solidFill>
          <a:latin typeface="Arial" charset="0"/>
        </a:defRPr>
      </a:lvl3pPr>
      <a:lvl4pPr algn="ctr" rtl="0" eaLnBrk="0" fontAlgn="base" hangingPunct="0">
        <a:spcBef>
          <a:spcPct val="0"/>
        </a:spcBef>
        <a:spcAft>
          <a:spcPct val="0"/>
        </a:spcAft>
        <a:defRPr sz="2600">
          <a:solidFill>
            <a:schemeClr val="tx2"/>
          </a:solidFill>
          <a:latin typeface="Arial" charset="0"/>
        </a:defRPr>
      </a:lvl4pPr>
      <a:lvl5pPr algn="ctr" rtl="0" eaLnBrk="0" fontAlgn="base" hangingPunct="0">
        <a:spcBef>
          <a:spcPct val="0"/>
        </a:spcBef>
        <a:spcAft>
          <a:spcPct val="0"/>
        </a:spcAft>
        <a:defRPr sz="26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cdsweb.cern.ch/record/1125884"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hyperlink" Target="http://wisconsin.cern.ch/physics/t.html"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wisconsin.cern.ch/a/ATLAS-PUB.html" TargetMode="External"/><Relationship Id="rId2" Type="http://schemas.openxmlformats.org/officeDocument/2006/relationships/hyperlink" Target="http://wisconsin.cern.ch/a/ATLAS-CONF-TALKS.html" TargetMode="External"/><Relationship Id="rId1" Type="http://schemas.openxmlformats.org/officeDocument/2006/relationships/slideLayout" Target="../slideLayouts/slideLayout13.xml"/><Relationship Id="rId4" Type="http://schemas.openxmlformats.org/officeDocument/2006/relationships/hyperlink" Target="http://wisconsin.cern.ch/a/ATLAS-NOTES.html"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isconsin.cern.ch/physics/t.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cdsweb.cern.ch/record/1174270"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cdsweb.cern.ch/record/1270568"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hyperlink" Target="http://cdsweb.cern.ch/record/1125884"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hyperlink" Target="http://wisconsin.cern.ch/physics/t.html"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http://wisconsin.cern.ch/physics/t.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hyperlink" Target="http://wisconsin.cern.ch/physics/t.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prd.aps.org/abstract/PRD/v80/i5/e05402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arxiv4.library.cornell.edu/abs/1008.2461v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hyperlink" Target="http://www.slac.stanford.edu/spires/find/wwwhepau/wwwscan?rawcmd=fin+%22McMullen,%20C.D.%22" TargetMode="External"/><Relationship Id="rId2" Type="http://schemas.openxmlformats.org/officeDocument/2006/relationships/hyperlink" Target="http://www.slac.stanford.edu/spires/find/wwwhepau/wwwscan?rawcmd=fin+%22Macesanu,%20C.%22" TargetMode="Externa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emf"/><Relationship Id="rId4" Type="http://schemas.openxmlformats.org/officeDocument/2006/relationships/hyperlink" Target="http://www.slac.stanford.edu/spires/find/wwwhepau/wwwscan?rawcmd=fin+%22Nandi,%20S.%22"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arxiv4.library.cornell.edu/abs/1008.2461v1" TargetMode="Externa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9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9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508BBDAF-3BCC-4CB4-9556-8B2B752A2911}" type="slidenum">
              <a:rPr lang="en-US" altLang="zh-CN" smtClean="0"/>
              <a:pPr/>
              <a:t>1</a:t>
            </a:fld>
            <a:endParaRPr lang="en-US" altLang="zh-CN" dirty="0" smtClean="0"/>
          </a:p>
        </p:txBody>
      </p:sp>
      <p:sp>
        <p:nvSpPr>
          <p:cNvPr id="307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6B4602D1-9CF6-4009-B24A-3F41FEC9F073}" type="slidenum">
              <a:rPr lang="en-US" altLang="zh-CN" sz="1400" b="0" i="0">
                <a:latin typeface="Arial" charset="0"/>
                <a:ea typeface="宋体" pitchFamily="2" charset="-122"/>
              </a:rPr>
              <a:pPr algn="r" eaLnBrk="1" hangingPunct="1">
                <a:spcBef>
                  <a:spcPct val="0"/>
                </a:spcBef>
                <a:buFontTx/>
                <a:buNone/>
              </a:pPr>
              <a:t>1</a:t>
            </a:fld>
            <a:endParaRPr lang="en-US" altLang="zh-CN" sz="1400" b="0" i="0" dirty="0">
              <a:latin typeface="Arial" charset="0"/>
              <a:ea typeface="宋体" pitchFamily="2" charset="-122"/>
            </a:endParaRPr>
          </a:p>
        </p:txBody>
      </p:sp>
      <p:sp>
        <p:nvSpPr>
          <p:cNvPr id="105474" name="Text Box 2"/>
          <p:cNvSpPr txBox="1">
            <a:spLocks noChangeArrowheads="1"/>
          </p:cNvSpPr>
          <p:nvPr/>
        </p:nvSpPr>
        <p:spPr bwMode="auto">
          <a:xfrm>
            <a:off x="2165350" y="228600"/>
            <a:ext cx="4587875" cy="2105025"/>
          </a:xfrm>
          <a:prstGeom prst="rect">
            <a:avLst/>
          </a:prstGeom>
          <a:noFill/>
          <a:ln w="9525">
            <a:noFill/>
            <a:miter lim="800000"/>
            <a:headEnd/>
            <a:tailEnd/>
          </a:ln>
          <a:effectLst/>
        </p:spPr>
        <p:txBody>
          <a:bodyPr>
            <a:spAutoFit/>
          </a:bodyPr>
          <a:lstStyle/>
          <a:p>
            <a:pPr algn="ctr" eaLnBrk="1" hangingPunct="1">
              <a:spcBef>
                <a:spcPct val="0"/>
              </a:spcBef>
              <a:buFontTx/>
              <a:buNone/>
              <a:defRPr/>
            </a:pPr>
            <a:r>
              <a:rPr lang="en-US" sz="6600" b="0" i="0" dirty="0">
                <a:solidFill>
                  <a:schemeClr val="accent2"/>
                </a:solidFill>
                <a:effectLst>
                  <a:outerShdw blurRad="38100" dist="38100" dir="2700000" algn="tl">
                    <a:srgbClr val="C0C0C0"/>
                  </a:outerShdw>
                </a:effectLst>
                <a:latin typeface="Georgia" pitchFamily="18" charset="0"/>
              </a:rPr>
              <a:t>DOE REVIEW</a:t>
            </a:r>
          </a:p>
        </p:txBody>
      </p:sp>
      <p:sp>
        <p:nvSpPr>
          <p:cNvPr id="3077" name="Text Box 3"/>
          <p:cNvSpPr txBox="1">
            <a:spLocks noChangeArrowheads="1"/>
          </p:cNvSpPr>
          <p:nvPr/>
        </p:nvSpPr>
        <p:spPr bwMode="auto">
          <a:xfrm>
            <a:off x="2608263" y="2773363"/>
            <a:ext cx="3998912" cy="579437"/>
          </a:xfrm>
          <a:prstGeom prst="rect">
            <a:avLst/>
          </a:prstGeom>
          <a:noFill/>
          <a:ln w="9525">
            <a:noFill/>
            <a:miter lim="800000"/>
            <a:headEnd/>
            <a:tailEnd/>
          </a:ln>
        </p:spPr>
        <p:txBody>
          <a:bodyPr wrap="none">
            <a:spAutoFit/>
          </a:bodyPr>
          <a:lstStyle/>
          <a:p>
            <a:pPr algn="ctr" eaLnBrk="1" hangingPunct="1">
              <a:spcBef>
                <a:spcPct val="0"/>
              </a:spcBef>
              <a:buFontTx/>
              <a:buNone/>
            </a:pPr>
            <a:r>
              <a:rPr lang="en-US" altLang="zh-CN" sz="3200" b="0" i="0" dirty="0">
                <a:ea typeface="宋体" pitchFamily="2" charset="-122"/>
              </a:rPr>
              <a:t>Wisconsin at ATLAS </a:t>
            </a:r>
          </a:p>
        </p:txBody>
      </p:sp>
      <p:sp>
        <p:nvSpPr>
          <p:cNvPr id="105476" name="Text Box 4"/>
          <p:cNvSpPr txBox="1">
            <a:spLocks noChangeArrowheads="1"/>
          </p:cNvSpPr>
          <p:nvPr/>
        </p:nvSpPr>
        <p:spPr bwMode="auto">
          <a:xfrm>
            <a:off x="3505200" y="4267200"/>
            <a:ext cx="2163763" cy="554038"/>
          </a:xfrm>
          <a:prstGeom prst="rect">
            <a:avLst/>
          </a:prstGeom>
          <a:noFill/>
          <a:ln w="9525">
            <a:noFill/>
            <a:miter lim="800000"/>
            <a:headEnd/>
            <a:tailEnd/>
          </a:ln>
          <a:effectLst/>
        </p:spPr>
        <p:txBody>
          <a:bodyPr wrap="none">
            <a:spAutoFit/>
          </a:bodyPr>
          <a:lstStyle/>
          <a:p>
            <a:pPr algn="ctr" eaLnBrk="1" hangingPunct="1">
              <a:spcBef>
                <a:spcPct val="0"/>
              </a:spcBef>
              <a:buFontTx/>
              <a:buNone/>
              <a:defRPr/>
            </a:pPr>
            <a:r>
              <a:rPr lang="en-US" sz="3000" dirty="0">
                <a:effectLst>
                  <a:outerShdw blurRad="38100" dist="38100" dir="2700000" algn="tl">
                    <a:srgbClr val="C0C0C0"/>
                  </a:outerShdw>
                </a:effectLst>
                <a:latin typeface="Times New Roman" pitchFamily="18" charset="0"/>
              </a:rPr>
              <a:t>Sau Lan Wu</a:t>
            </a:r>
          </a:p>
        </p:txBody>
      </p:sp>
      <p:sp>
        <p:nvSpPr>
          <p:cNvPr id="3079" name="Text Box 5"/>
          <p:cNvSpPr txBox="1">
            <a:spLocks noChangeArrowheads="1"/>
          </p:cNvSpPr>
          <p:nvPr/>
        </p:nvSpPr>
        <p:spPr bwMode="auto">
          <a:xfrm>
            <a:off x="2286000" y="5257800"/>
            <a:ext cx="4818948" cy="461665"/>
          </a:xfrm>
          <a:prstGeom prst="rect">
            <a:avLst/>
          </a:prstGeom>
          <a:noFill/>
          <a:ln w="9525">
            <a:noFill/>
            <a:miter lim="800000"/>
            <a:headEnd/>
            <a:tailEnd/>
          </a:ln>
        </p:spPr>
        <p:txBody>
          <a:bodyPr wrap="none">
            <a:spAutoFit/>
          </a:bodyPr>
          <a:lstStyle/>
          <a:p>
            <a:pPr eaLnBrk="1" hangingPunct="1">
              <a:spcBef>
                <a:spcPct val="0"/>
              </a:spcBef>
              <a:buFontTx/>
              <a:buNone/>
            </a:pPr>
            <a:r>
              <a:rPr lang="en-US" altLang="zh-CN" sz="2400" b="0" i="0" dirty="0">
                <a:ea typeface="宋体" pitchFamily="2" charset="-122"/>
              </a:rPr>
              <a:t>For </a:t>
            </a:r>
            <a:r>
              <a:rPr lang="en-US" altLang="zh-CN" sz="2400" b="0" i="0" dirty="0" smtClean="0">
                <a:ea typeface="宋体" pitchFamily="2" charset="-122"/>
              </a:rPr>
              <a:t>the Task H and Task H-1 (Wu)</a:t>
            </a:r>
            <a:endParaRPr lang="en-US" altLang="zh-CN" sz="2600" b="0" i="0" dirty="0">
              <a:solidFill>
                <a:srgbClr val="FF0000"/>
              </a:solidFill>
              <a:latin typeface="Times New Roman" pitchFamily="18" charset="0"/>
              <a:ea typeface="宋体" pitchFamily="2" charset="-122"/>
              <a:cs typeface="Times New Roman" pitchFamily="18" charset="0"/>
            </a:endParaRPr>
          </a:p>
        </p:txBody>
      </p:sp>
      <p:grpSp>
        <p:nvGrpSpPr>
          <p:cNvPr id="3080" name="Group 6"/>
          <p:cNvGrpSpPr>
            <a:grpSpLocks/>
          </p:cNvGrpSpPr>
          <p:nvPr/>
        </p:nvGrpSpPr>
        <p:grpSpPr bwMode="auto">
          <a:xfrm>
            <a:off x="533400" y="3114675"/>
            <a:ext cx="1524000" cy="1381125"/>
            <a:chOff x="4656" y="3264"/>
            <a:chExt cx="960" cy="870"/>
          </a:xfrm>
        </p:grpSpPr>
        <p:pic>
          <p:nvPicPr>
            <p:cNvPr id="3084" name="Picture 7" descr="wcrest"/>
            <p:cNvPicPr>
              <a:picLocks noChangeAspect="1" noChangeArrowheads="1"/>
            </p:cNvPicPr>
            <p:nvPr/>
          </p:nvPicPr>
          <p:blipFill>
            <a:blip r:embed="rId3" cstate="screen"/>
            <a:srcRect/>
            <a:stretch>
              <a:fillRect/>
            </a:stretch>
          </p:blipFill>
          <p:spPr bwMode="auto">
            <a:xfrm>
              <a:off x="4944" y="3264"/>
              <a:ext cx="348" cy="462"/>
            </a:xfrm>
            <a:prstGeom prst="rect">
              <a:avLst/>
            </a:prstGeom>
            <a:noFill/>
            <a:ln w="9525">
              <a:noFill/>
              <a:miter lim="800000"/>
              <a:headEnd/>
              <a:tailEnd/>
            </a:ln>
          </p:spPr>
        </p:pic>
        <p:pic>
          <p:nvPicPr>
            <p:cNvPr id="3085" name="Picture 8" descr="wordmark160"/>
            <p:cNvPicPr>
              <a:picLocks noChangeAspect="1" noChangeArrowheads="1"/>
            </p:cNvPicPr>
            <p:nvPr/>
          </p:nvPicPr>
          <p:blipFill>
            <a:blip r:embed="rId4" cstate="screen"/>
            <a:srcRect/>
            <a:stretch>
              <a:fillRect/>
            </a:stretch>
          </p:blipFill>
          <p:spPr bwMode="auto">
            <a:xfrm>
              <a:off x="4656" y="3792"/>
              <a:ext cx="960" cy="342"/>
            </a:xfrm>
            <a:prstGeom prst="rect">
              <a:avLst/>
            </a:prstGeom>
            <a:noFill/>
            <a:ln w="9525">
              <a:noFill/>
              <a:miter lim="800000"/>
              <a:headEnd/>
              <a:tailEnd/>
            </a:ln>
          </p:spPr>
        </p:pic>
      </p:grpSp>
      <p:sp>
        <p:nvSpPr>
          <p:cNvPr id="105482" name="Rectangle 10"/>
          <p:cNvSpPr>
            <a:spLocks noChangeArrowheads="1"/>
          </p:cNvSpPr>
          <p:nvPr/>
        </p:nvSpPr>
        <p:spPr bwMode="auto">
          <a:xfrm>
            <a:off x="2057400" y="2362200"/>
            <a:ext cx="4800600" cy="76200"/>
          </a:xfrm>
          <a:prstGeom prst="rect">
            <a:avLst/>
          </a:prstGeom>
          <a:gradFill rotWithShape="1">
            <a:gsLst>
              <a:gs pos="0">
                <a:schemeClr val="accent2">
                  <a:gamma/>
                  <a:tint val="34902"/>
                  <a:invGamma/>
                </a:schemeClr>
              </a:gs>
              <a:gs pos="50000">
                <a:schemeClr val="accent2">
                  <a:alpha val="70000"/>
                </a:schemeClr>
              </a:gs>
              <a:gs pos="100000">
                <a:schemeClr val="accent2">
                  <a:gamma/>
                  <a:tint val="34902"/>
                  <a:invGamma/>
                </a:schemeClr>
              </a:gs>
            </a:gsLst>
            <a:lin ang="0" scaled="1"/>
          </a:gradFill>
          <a:ln w="9525">
            <a:noFill/>
            <a:miter lim="800000"/>
            <a:headEnd/>
            <a:tailEnd/>
          </a:ln>
          <a:effectLst/>
        </p:spPr>
        <p:txBody>
          <a:bodyPr wrap="none" anchor="ctr"/>
          <a:lstStyle/>
          <a:p>
            <a:pPr eaLnBrk="1" hangingPunct="1">
              <a:spcBef>
                <a:spcPct val="0"/>
              </a:spcBef>
              <a:buFontTx/>
              <a:buNone/>
              <a:defRPr/>
            </a:pPr>
            <a:endParaRPr lang="zh-CN" altLang="zh-CN" sz="2400" i="0">
              <a:solidFill>
                <a:srgbClr val="D60000"/>
              </a:solidFill>
              <a:ea typeface="宋体" pitchFamily="2" charset="-122"/>
            </a:endParaRPr>
          </a:p>
        </p:txBody>
      </p:sp>
      <p:pic>
        <p:nvPicPr>
          <p:cNvPr id="3082" name="Picture 17" descr="atlas_rockefeller2"/>
          <p:cNvPicPr>
            <a:picLocks noChangeAspect="1" noChangeArrowheads="1"/>
          </p:cNvPicPr>
          <p:nvPr/>
        </p:nvPicPr>
        <p:blipFill>
          <a:blip r:embed="rId5" cstate="screen">
            <a:lum contrast="48000"/>
          </a:blip>
          <a:srcRect/>
          <a:stretch>
            <a:fillRect/>
          </a:stretch>
        </p:blipFill>
        <p:spPr bwMode="auto">
          <a:xfrm>
            <a:off x="6934200" y="2667000"/>
            <a:ext cx="1420813" cy="1752600"/>
          </a:xfrm>
          <a:prstGeom prst="rect">
            <a:avLst/>
          </a:prstGeom>
          <a:noFill/>
          <a:ln w="9525">
            <a:noFill/>
            <a:miter lim="800000"/>
            <a:headEnd/>
            <a:tailEnd/>
          </a:ln>
        </p:spPr>
      </p:pic>
      <p:sp>
        <p:nvSpPr>
          <p:cNvPr id="3083" name="Text Box 11"/>
          <p:cNvSpPr txBox="1">
            <a:spLocks noChangeArrowheads="1"/>
          </p:cNvSpPr>
          <p:nvPr/>
        </p:nvSpPr>
        <p:spPr bwMode="auto">
          <a:xfrm>
            <a:off x="3733800" y="6019800"/>
            <a:ext cx="1729961" cy="369332"/>
          </a:xfrm>
          <a:prstGeom prst="rect">
            <a:avLst/>
          </a:prstGeom>
          <a:solidFill>
            <a:schemeClr val="bg1"/>
          </a:solidFill>
          <a:ln w="9525">
            <a:noFill/>
            <a:miter lim="800000"/>
            <a:headEnd/>
            <a:tailEnd/>
          </a:ln>
        </p:spPr>
        <p:txBody>
          <a:bodyPr wrap="none">
            <a:spAutoFit/>
          </a:bodyPr>
          <a:lstStyle/>
          <a:p>
            <a:pPr eaLnBrk="1" hangingPunct="1">
              <a:spcBef>
                <a:spcPct val="0"/>
              </a:spcBef>
              <a:buFontTx/>
              <a:buNone/>
            </a:pPr>
            <a:r>
              <a:rPr lang="en-US" altLang="zh-CN" sz="1800" dirty="0" smtClean="0">
                <a:latin typeface="Times New Roman" pitchFamily="18" charset="0"/>
                <a:ea typeface="宋体" pitchFamily="2" charset="-122"/>
              </a:rPr>
              <a:t>August 26, </a:t>
            </a:r>
            <a:r>
              <a:rPr lang="en-US" altLang="zh-CN" sz="1800" dirty="0">
                <a:latin typeface="Times New Roman" pitchFamily="18" charset="0"/>
                <a:ea typeface="宋体" pitchFamily="2" charset="-122"/>
              </a:rPr>
              <a:t>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2F534191-390A-4085-9D51-1AEF833ABDB2}" type="slidenum">
              <a:rPr lang="en-US" altLang="zh-CN" smtClean="0"/>
              <a:pPr/>
              <a:t>10</a:t>
            </a:fld>
            <a:endParaRPr lang="en-US" altLang="zh-CN" dirty="0" smtClean="0"/>
          </a:p>
        </p:txBody>
      </p:sp>
      <p:sp>
        <p:nvSpPr>
          <p:cNvPr id="1024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3D64ADE2-0D58-4B9B-B45C-289B7D0F96D5}" type="slidenum">
              <a:rPr lang="en-US" altLang="zh-CN" sz="1400" b="0" i="0">
                <a:latin typeface="Arial" charset="0"/>
                <a:ea typeface="宋体" pitchFamily="2" charset="-122"/>
              </a:rPr>
              <a:pPr algn="r" eaLnBrk="1" hangingPunct="1">
                <a:spcBef>
                  <a:spcPct val="0"/>
                </a:spcBef>
                <a:buFontTx/>
                <a:buNone/>
              </a:pPr>
              <a:t>10</a:t>
            </a:fld>
            <a:endParaRPr lang="en-US" altLang="zh-CN" sz="1400" b="0" i="0" dirty="0">
              <a:latin typeface="Arial" charset="0"/>
              <a:ea typeface="宋体" pitchFamily="2" charset="-122"/>
            </a:endParaRPr>
          </a:p>
        </p:txBody>
      </p:sp>
      <p:sp>
        <p:nvSpPr>
          <p:cNvPr id="10244" name="Rectangle 4"/>
          <p:cNvSpPr>
            <a:spLocks noChangeArrowheads="1"/>
          </p:cNvSpPr>
          <p:nvPr/>
        </p:nvSpPr>
        <p:spPr bwMode="auto">
          <a:xfrm>
            <a:off x="381000" y="152400"/>
            <a:ext cx="8458200" cy="7620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dirty="0" smtClean="0">
                <a:solidFill>
                  <a:srgbClr val="0033CC"/>
                </a:solidFill>
              </a:rPr>
              <a:t>Contribution to physics results for summer conferences</a:t>
            </a:r>
          </a:p>
          <a:p>
            <a:pPr algn="ctr" eaLnBrk="1" hangingPunct="1">
              <a:spcBef>
                <a:spcPct val="0"/>
              </a:spcBef>
              <a:buFontTx/>
              <a:buNone/>
            </a:pPr>
            <a:r>
              <a:rPr lang="en-US" altLang="zh-CN" sz="2400" i="0" dirty="0" smtClean="0">
                <a:solidFill>
                  <a:srgbClr val="0033CC"/>
                </a:solidFill>
                <a:latin typeface="Arial" charset="0"/>
                <a:ea typeface="宋体" pitchFamily="2" charset="-122"/>
              </a:rPr>
              <a:t>LHC physics results on data </a:t>
            </a:r>
            <a:endParaRPr lang="en-US" altLang="zh-CN" sz="2400" i="0" dirty="0">
              <a:solidFill>
                <a:srgbClr val="0033CC"/>
              </a:solidFill>
              <a:latin typeface="Arial" charset="0"/>
              <a:ea typeface="宋体" pitchFamily="2" charset="-122"/>
            </a:endParaRPr>
          </a:p>
        </p:txBody>
      </p:sp>
      <p:sp>
        <p:nvSpPr>
          <p:cNvPr id="10245" name="Text Box 5"/>
          <p:cNvSpPr txBox="1">
            <a:spLocks noChangeArrowheads="1"/>
          </p:cNvSpPr>
          <p:nvPr/>
        </p:nvSpPr>
        <p:spPr bwMode="auto">
          <a:xfrm>
            <a:off x="457200" y="1219200"/>
            <a:ext cx="8305800" cy="1446550"/>
          </a:xfrm>
          <a:prstGeom prst="rect">
            <a:avLst/>
          </a:prstGeom>
          <a:noFill/>
          <a:ln w="9525">
            <a:noFill/>
            <a:miter lim="800000"/>
            <a:headEnd/>
            <a:tailEnd/>
          </a:ln>
        </p:spPr>
        <p:txBody>
          <a:bodyPr>
            <a:spAutoFit/>
          </a:bodyPr>
          <a:lstStyle/>
          <a:p>
            <a:pPr>
              <a:buFontTx/>
              <a:buNone/>
            </a:pPr>
            <a:r>
              <a:rPr lang="en-US" altLang="zh-CN" dirty="0">
                <a:solidFill>
                  <a:srgbClr val="FF0000"/>
                </a:solidFill>
                <a:ea typeface="宋体" pitchFamily="2" charset="-122"/>
              </a:rPr>
              <a:t>Our group </a:t>
            </a:r>
            <a:r>
              <a:rPr lang="en-US" altLang="zh-CN" dirty="0" smtClean="0">
                <a:solidFill>
                  <a:srgbClr val="FF0000"/>
                </a:solidFill>
                <a:ea typeface="宋体" pitchFamily="2" charset="-122"/>
              </a:rPr>
              <a:t>TASK H-1 </a:t>
            </a:r>
            <a:r>
              <a:rPr lang="en-US" altLang="zh-CN" dirty="0">
                <a:solidFill>
                  <a:srgbClr val="FF0000"/>
                </a:solidFill>
                <a:ea typeface="宋体" pitchFamily="2" charset="-122"/>
              </a:rPr>
              <a:t>has contributed significantly </a:t>
            </a:r>
            <a:r>
              <a:rPr lang="en-US" altLang="zh-CN" dirty="0" smtClean="0">
                <a:solidFill>
                  <a:srgbClr val="FF0000"/>
                </a:solidFill>
                <a:ea typeface="宋体" pitchFamily="2" charset="-122"/>
              </a:rPr>
              <a:t>to the </a:t>
            </a:r>
            <a:r>
              <a:rPr lang="en-US" altLang="zh-CN" dirty="0">
                <a:solidFill>
                  <a:srgbClr val="FF0000"/>
                </a:solidFill>
                <a:ea typeface="宋体" pitchFamily="2" charset="-122"/>
              </a:rPr>
              <a:t>following </a:t>
            </a:r>
            <a:r>
              <a:rPr lang="en-US" altLang="zh-CN" dirty="0" smtClean="0">
                <a:solidFill>
                  <a:srgbClr val="FF0000"/>
                </a:solidFill>
                <a:ea typeface="宋体" pitchFamily="2" charset="-122"/>
              </a:rPr>
              <a:t>25 results (20 results from data) for summer conferences. </a:t>
            </a:r>
            <a:r>
              <a:rPr lang="en-US" altLang="zh-CN" dirty="0">
                <a:solidFill>
                  <a:srgbClr val="FF0000"/>
                </a:solidFill>
                <a:ea typeface="宋体" pitchFamily="2" charset="-122"/>
              </a:rPr>
              <a:t>In each physics result, we fully collaborate with other ATLAS institutions.</a:t>
            </a:r>
          </a:p>
        </p:txBody>
      </p:sp>
      <p:sp>
        <p:nvSpPr>
          <p:cNvPr id="10246" name="Text Box 5"/>
          <p:cNvSpPr txBox="1">
            <a:spLocks noChangeArrowheads="1"/>
          </p:cNvSpPr>
          <p:nvPr/>
        </p:nvSpPr>
        <p:spPr bwMode="auto">
          <a:xfrm>
            <a:off x="457200" y="2625725"/>
            <a:ext cx="8305800" cy="4130361"/>
          </a:xfrm>
          <a:prstGeom prst="rect">
            <a:avLst/>
          </a:prstGeom>
          <a:noFill/>
          <a:ln w="9525">
            <a:noFill/>
            <a:miter lim="800000"/>
            <a:headEnd/>
            <a:tailEnd/>
          </a:ln>
        </p:spPr>
        <p:txBody>
          <a:bodyPr>
            <a:spAutoFit/>
          </a:bodyPr>
          <a:lstStyle/>
          <a:p>
            <a:pPr marL="180975" indent="-180975">
              <a:spcAft>
                <a:spcPts val="1200"/>
              </a:spcAft>
              <a:buFont typeface="Arial" pitchFamily="34" charset="0"/>
              <a:buChar char="•"/>
              <a:tabLst>
                <a:tab pos="3768725" algn="l"/>
              </a:tabLst>
            </a:pPr>
            <a:r>
              <a:rPr lang="en-US" altLang="zh-CN" i="0" dirty="0">
                <a:ea typeface="宋体" pitchFamily="2" charset="-122"/>
              </a:rPr>
              <a:t>Detector </a:t>
            </a:r>
            <a:r>
              <a:rPr lang="en-US" altLang="zh-CN" i="0" dirty="0" smtClean="0">
                <a:ea typeface="宋体" pitchFamily="2" charset="-122"/>
              </a:rPr>
              <a:t>Performance </a:t>
            </a:r>
            <a:r>
              <a:rPr lang="en-US" altLang="zh-CN" b="0" i="0" dirty="0" smtClean="0">
                <a:ea typeface="宋体" pitchFamily="2" charset="-122"/>
              </a:rPr>
              <a:t>(5 conference notes)</a:t>
            </a:r>
            <a:endParaRPr lang="en-US" altLang="zh-CN" sz="1600" i="0" dirty="0" smtClean="0">
              <a:solidFill>
                <a:srgbClr val="0070C0"/>
              </a:solidFill>
              <a:ea typeface="宋体" pitchFamily="2" charset="-122"/>
            </a:endParaRPr>
          </a:p>
          <a:p>
            <a:pPr marL="180975" indent="-180975">
              <a:spcAft>
                <a:spcPts val="1200"/>
              </a:spcAft>
              <a:buFont typeface="Arial" pitchFamily="34" charset="0"/>
              <a:buChar char="•"/>
              <a:tabLst>
                <a:tab pos="3768725" algn="l"/>
              </a:tabLst>
            </a:pPr>
            <a:r>
              <a:rPr lang="en-US" altLang="zh-CN" i="0" dirty="0" smtClean="0">
                <a:ea typeface="宋体" pitchFamily="2" charset="-122"/>
              </a:rPr>
              <a:t>Physics with Jets </a:t>
            </a:r>
            <a:r>
              <a:rPr lang="en-US" altLang="zh-CN" b="0" i="0" dirty="0" smtClean="0">
                <a:ea typeface="宋体" pitchFamily="2" charset="-122"/>
              </a:rPr>
              <a:t>(5 conference notes)</a:t>
            </a:r>
            <a:endParaRPr lang="en-US" altLang="zh-CN" sz="1600" i="0" dirty="0">
              <a:solidFill>
                <a:srgbClr val="0070C0"/>
              </a:solidFill>
              <a:ea typeface="宋体" pitchFamily="2" charset="-122"/>
            </a:endParaRPr>
          </a:p>
          <a:p>
            <a:pPr marL="180975" indent="-180975">
              <a:spcAft>
                <a:spcPts val="1200"/>
              </a:spcAft>
              <a:buFont typeface="Arial" pitchFamily="34" charset="0"/>
              <a:buChar char="•"/>
              <a:tabLst>
                <a:tab pos="3768725" algn="l"/>
              </a:tabLst>
            </a:pPr>
            <a:r>
              <a:rPr lang="en-US" altLang="zh-CN" i="0" dirty="0" smtClean="0">
                <a:ea typeface="宋体" pitchFamily="2" charset="-122"/>
              </a:rPr>
              <a:t>W, Z, Z+jets and W’ </a:t>
            </a:r>
            <a:r>
              <a:rPr lang="en-US" altLang="zh-CN" b="0" i="0" dirty="0" smtClean="0">
                <a:ea typeface="宋体" pitchFamily="2" charset="-122"/>
              </a:rPr>
              <a:t>(5 conference notes)</a:t>
            </a:r>
          </a:p>
          <a:p>
            <a:pPr marL="180975" indent="-180975">
              <a:spcAft>
                <a:spcPts val="1200"/>
              </a:spcAft>
              <a:buFont typeface="Arial" pitchFamily="34" charset="0"/>
              <a:buChar char="•"/>
              <a:tabLst>
                <a:tab pos="3768725" algn="l"/>
              </a:tabLst>
            </a:pPr>
            <a:r>
              <a:rPr lang="en-US" altLang="zh-CN" i="0" dirty="0" smtClean="0">
                <a:ea typeface="宋体" pitchFamily="2" charset="-122"/>
              </a:rPr>
              <a:t>Physics with Photons </a:t>
            </a:r>
            <a:r>
              <a:rPr lang="en-US" altLang="zh-CN" b="0" i="0" dirty="0" smtClean="0">
                <a:ea typeface="宋体" pitchFamily="2" charset="-122"/>
              </a:rPr>
              <a:t>(2 conference notes)</a:t>
            </a:r>
            <a:endParaRPr lang="en-US" altLang="zh-CN" sz="1600" i="0" dirty="0">
              <a:solidFill>
                <a:srgbClr val="0070C0"/>
              </a:solidFill>
              <a:ea typeface="宋体" pitchFamily="2" charset="-122"/>
            </a:endParaRPr>
          </a:p>
          <a:p>
            <a:pPr marL="180975" indent="-180975">
              <a:spcAft>
                <a:spcPts val="1200"/>
              </a:spcAft>
              <a:buFont typeface="Arial" pitchFamily="34" charset="0"/>
              <a:buChar char="•"/>
              <a:tabLst>
                <a:tab pos="3768725" algn="l"/>
              </a:tabLst>
            </a:pPr>
            <a:r>
              <a:rPr lang="en-US" altLang="zh-CN" i="0" dirty="0" smtClean="0">
                <a:ea typeface="宋体" pitchFamily="2" charset="-122"/>
              </a:rPr>
              <a:t>SUSY </a:t>
            </a:r>
            <a:r>
              <a:rPr lang="en-US" altLang="zh-CN" b="0" i="0" dirty="0" smtClean="0">
                <a:ea typeface="宋体" pitchFamily="2" charset="-122"/>
              </a:rPr>
              <a:t>(1 conference notes)</a:t>
            </a:r>
          </a:p>
          <a:p>
            <a:pPr marL="180975" indent="-180975">
              <a:spcAft>
                <a:spcPts val="1200"/>
              </a:spcAft>
              <a:buFont typeface="Arial" pitchFamily="34" charset="0"/>
              <a:buChar char="•"/>
              <a:tabLst>
                <a:tab pos="3768725" algn="l"/>
              </a:tabLst>
            </a:pPr>
            <a:r>
              <a:rPr lang="en-US" altLang="zh-CN" i="0" dirty="0" smtClean="0">
                <a:ea typeface="宋体" pitchFamily="2" charset="-122"/>
              </a:rPr>
              <a:t>Higgs</a:t>
            </a:r>
            <a:r>
              <a:rPr lang="en-US" altLang="zh-CN" b="0" i="0" dirty="0" smtClean="0">
                <a:ea typeface="宋体" pitchFamily="2" charset="-122"/>
              </a:rPr>
              <a:t> (2 conference notes)</a:t>
            </a:r>
          </a:p>
          <a:p>
            <a:pPr marL="180975" indent="-180975">
              <a:spcAft>
                <a:spcPts val="1200"/>
              </a:spcAft>
              <a:buFont typeface="Arial" pitchFamily="34" charset="0"/>
              <a:buChar char="•"/>
              <a:tabLst>
                <a:tab pos="3768725" algn="l"/>
              </a:tabLst>
            </a:pPr>
            <a:r>
              <a:rPr lang="en-US" altLang="zh-CN" i="0" dirty="0" smtClean="0">
                <a:ea typeface="宋体" pitchFamily="2" charset="-122"/>
              </a:rPr>
              <a:t>Public notes </a:t>
            </a:r>
            <a:r>
              <a:rPr lang="en-US" altLang="zh-CN" b="0" i="0" dirty="0" smtClean="0">
                <a:ea typeface="宋体" pitchFamily="2" charset="-122"/>
              </a:rPr>
              <a:t>contribution to conferences with MC results </a:t>
            </a:r>
            <a:br>
              <a:rPr lang="en-US" altLang="zh-CN" b="0" i="0" dirty="0" smtClean="0">
                <a:ea typeface="宋体" pitchFamily="2" charset="-122"/>
              </a:rPr>
            </a:br>
            <a:r>
              <a:rPr lang="en-US" altLang="zh-CN" b="0" i="0" dirty="0" smtClean="0">
                <a:ea typeface="宋体" pitchFamily="2" charset="-122"/>
              </a:rPr>
              <a:t>(5 notes : 2 in SUSY, 1 in W’/Z’, 2 in Higgs)  </a:t>
            </a:r>
            <a:endParaRPr lang="en-US" altLang="zh-CN" b="0" i="0" dirty="0">
              <a:ea typeface="宋体" pitchFamily="2" charset="-122"/>
            </a:endParaRPr>
          </a:p>
        </p:txBody>
      </p:sp>
      <p:sp>
        <p:nvSpPr>
          <p:cNvPr id="7" name="TextBox 6"/>
          <p:cNvSpPr txBox="1"/>
          <p:nvPr/>
        </p:nvSpPr>
        <p:spPr>
          <a:xfrm>
            <a:off x="6629400" y="533400"/>
            <a:ext cx="1981200" cy="400110"/>
          </a:xfrm>
          <a:prstGeom prst="rect">
            <a:avLst/>
          </a:prstGeom>
          <a:noFill/>
        </p:spPr>
        <p:txBody>
          <a:bodyPr wrap="square" rtlCol="0">
            <a:spAutoFit/>
          </a:bodyPr>
          <a:lstStyle/>
          <a:p>
            <a:pPr>
              <a:buNone/>
            </a:pPr>
            <a:r>
              <a:rPr lang="en-US" altLang="zh-CN" sz="2000" dirty="0" smtClean="0">
                <a:solidFill>
                  <a:srgbClr val="FF0000"/>
                </a:solidFill>
              </a:rPr>
              <a:t>TASK H-1 (Wu)</a:t>
            </a:r>
            <a:endParaRPr lang="zh-CN" alt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p>
            <a:fld id="{63055EA3-0A83-4F6A-BBE4-D6F00F4760C2}" type="slidenum">
              <a:rPr lang="en-US" altLang="zh-CN" smtClean="0"/>
              <a:pPr/>
              <a:t>100</a:t>
            </a:fld>
            <a:endParaRPr lang="en-US" altLang="zh-CN" smtClean="0"/>
          </a:p>
        </p:txBody>
      </p:sp>
      <p:sp>
        <p:nvSpPr>
          <p:cNvPr id="49155"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B837E545-87AF-417A-A811-940C94B789E8}" type="slidenum">
              <a:rPr lang="en-US" altLang="zh-CN" sz="1400" b="0" i="0">
                <a:latin typeface="Arial" charset="0"/>
                <a:ea typeface="宋体" pitchFamily="2" charset="-122"/>
              </a:rPr>
              <a:pPr algn="r" eaLnBrk="1" hangingPunct="1">
                <a:spcBef>
                  <a:spcPct val="0"/>
                </a:spcBef>
                <a:buFontTx/>
                <a:buNone/>
              </a:pPr>
              <a:t>100</a:t>
            </a:fld>
            <a:endParaRPr lang="en-US" altLang="zh-CN" sz="1400" b="0" i="0">
              <a:latin typeface="Arial" charset="0"/>
              <a:ea typeface="宋体" pitchFamily="2" charset="-122"/>
            </a:endParaRPr>
          </a:p>
        </p:txBody>
      </p:sp>
      <p:sp>
        <p:nvSpPr>
          <p:cNvPr id="49156" name="Text Box 41"/>
          <p:cNvSpPr txBox="1">
            <a:spLocks noChangeArrowheads="1"/>
          </p:cNvSpPr>
          <p:nvPr/>
        </p:nvSpPr>
        <p:spPr bwMode="auto">
          <a:xfrm>
            <a:off x="304800" y="1143000"/>
            <a:ext cx="8534400" cy="1631216"/>
          </a:xfrm>
          <a:prstGeom prst="rect">
            <a:avLst/>
          </a:prstGeom>
          <a:noFill/>
          <a:ln w="9525">
            <a:noFill/>
            <a:miter lim="800000"/>
            <a:headEnd/>
            <a:tailEnd/>
          </a:ln>
        </p:spPr>
        <p:txBody>
          <a:bodyPr wrap="square">
            <a:spAutoFit/>
          </a:bodyPr>
          <a:lstStyle/>
          <a:p>
            <a:pPr marL="180975" indent="-180975" eaLnBrk="1" hangingPunct="1">
              <a:spcBef>
                <a:spcPct val="0"/>
              </a:spcBef>
            </a:pPr>
            <a:r>
              <a:rPr lang="en-US" altLang="zh-CN" sz="2000" dirty="0">
                <a:ea typeface="宋体" pitchFamily="2" charset="-122"/>
              </a:rPr>
              <a:t>Training of Graduate Students:</a:t>
            </a:r>
          </a:p>
          <a:p>
            <a:pPr eaLnBrk="1" hangingPunct="1">
              <a:spcBef>
                <a:spcPct val="0"/>
              </a:spcBef>
              <a:buFontTx/>
              <a:buNone/>
            </a:pPr>
            <a:endParaRPr lang="en-US" altLang="zh-CN" sz="2000" i="0" dirty="0">
              <a:ea typeface="宋体" pitchFamily="2" charset="-122"/>
            </a:endParaRPr>
          </a:p>
          <a:p>
            <a:pPr marL="180975" eaLnBrk="1" hangingPunct="1">
              <a:spcBef>
                <a:spcPct val="0"/>
              </a:spcBef>
              <a:buFontTx/>
              <a:buNone/>
            </a:pPr>
            <a:r>
              <a:rPr lang="en-US" altLang="zh-CN" sz="2000" i="0" dirty="0">
                <a:solidFill>
                  <a:srgbClr val="0000CC"/>
                </a:solidFill>
                <a:ea typeface="宋体" pitchFamily="2" charset="-122"/>
              </a:rPr>
              <a:t>48 Grad. students have obtained Ph.D. degrees from this task:</a:t>
            </a:r>
          </a:p>
          <a:p>
            <a:pPr marL="180975" eaLnBrk="1" hangingPunct="1">
              <a:spcBef>
                <a:spcPct val="0"/>
              </a:spcBef>
              <a:buFontTx/>
              <a:buNone/>
            </a:pPr>
            <a:r>
              <a:rPr lang="en-US" altLang="zh-CN" sz="2000" i="0" dirty="0">
                <a:solidFill>
                  <a:srgbClr val="0000CC"/>
                </a:solidFill>
                <a:ea typeface="宋体" pitchFamily="2" charset="-122"/>
              </a:rPr>
              <a:t>10 in TASSO, 22 in ALEPH, 10 in Babar and 6 in </a:t>
            </a:r>
            <a:r>
              <a:rPr lang="en-US" altLang="zh-CN" sz="2000" i="0" dirty="0" smtClean="0">
                <a:solidFill>
                  <a:srgbClr val="0000CC"/>
                </a:solidFill>
                <a:ea typeface="宋体" pitchFamily="2" charset="-122"/>
              </a:rPr>
              <a:t>ATLAS</a:t>
            </a:r>
          </a:p>
          <a:p>
            <a:pPr marL="180975" eaLnBrk="1" hangingPunct="1">
              <a:spcBef>
                <a:spcPct val="0"/>
              </a:spcBef>
              <a:buFontTx/>
              <a:buNone/>
            </a:pPr>
            <a:r>
              <a:rPr lang="en-US" altLang="zh-CN" sz="2000" i="0" dirty="0" smtClean="0">
                <a:solidFill>
                  <a:srgbClr val="0000CC"/>
                </a:solidFill>
                <a:ea typeface="宋体" pitchFamily="2" charset="-122"/>
              </a:rPr>
              <a:t>( 43 from </a:t>
            </a:r>
            <a:r>
              <a:rPr lang="en-US" altLang="zh-CN" sz="2000" i="0" dirty="0" err="1" smtClean="0">
                <a:solidFill>
                  <a:srgbClr val="0000CC"/>
                </a:solidFill>
                <a:ea typeface="宋体" pitchFamily="2" charset="-122"/>
              </a:rPr>
              <a:t>Sau</a:t>
            </a:r>
            <a:r>
              <a:rPr lang="en-US" altLang="zh-CN" sz="2000" i="0" dirty="0" smtClean="0">
                <a:solidFill>
                  <a:srgbClr val="0000CC"/>
                </a:solidFill>
                <a:ea typeface="宋体" pitchFamily="2" charset="-122"/>
              </a:rPr>
              <a:t> </a:t>
            </a:r>
            <a:r>
              <a:rPr lang="en-US" altLang="zh-CN" sz="2000" i="0" dirty="0" err="1" smtClean="0">
                <a:solidFill>
                  <a:srgbClr val="0000CC"/>
                </a:solidFill>
                <a:ea typeface="宋体" pitchFamily="2" charset="-122"/>
              </a:rPr>
              <a:t>Lan</a:t>
            </a:r>
            <a:r>
              <a:rPr lang="en-US" altLang="zh-CN" sz="2000" i="0" dirty="0" smtClean="0">
                <a:solidFill>
                  <a:srgbClr val="0000CC"/>
                </a:solidFill>
                <a:ea typeface="宋体" pitchFamily="2" charset="-122"/>
              </a:rPr>
              <a:t> Wu, 2 from </a:t>
            </a:r>
            <a:r>
              <a:rPr lang="en-US" altLang="zh-CN" sz="2000" i="0" dirty="0" err="1" smtClean="0">
                <a:solidFill>
                  <a:srgbClr val="0000CC"/>
                </a:solidFill>
                <a:ea typeface="宋体" pitchFamily="2" charset="-122"/>
              </a:rPr>
              <a:t>Yibin</a:t>
            </a:r>
            <a:r>
              <a:rPr lang="en-US" altLang="zh-CN" sz="2000" i="0" dirty="0" smtClean="0">
                <a:solidFill>
                  <a:srgbClr val="0000CC"/>
                </a:solidFill>
                <a:ea typeface="宋体" pitchFamily="2" charset="-122"/>
              </a:rPr>
              <a:t> Pan, 3 from Bruce </a:t>
            </a:r>
            <a:r>
              <a:rPr lang="en-US" altLang="zh-CN" sz="2000" i="0" dirty="0" err="1" smtClean="0">
                <a:solidFill>
                  <a:srgbClr val="0000CC"/>
                </a:solidFill>
                <a:ea typeface="宋体" pitchFamily="2" charset="-122"/>
              </a:rPr>
              <a:t>Mellado</a:t>
            </a:r>
            <a:r>
              <a:rPr lang="en-US" altLang="zh-CN" sz="2000" i="0" dirty="0" smtClean="0">
                <a:solidFill>
                  <a:srgbClr val="0000CC"/>
                </a:solidFill>
                <a:ea typeface="宋体" pitchFamily="2" charset="-122"/>
              </a:rPr>
              <a:t>)</a:t>
            </a:r>
            <a:endParaRPr lang="en-US" altLang="zh-CN" sz="2000" i="0" dirty="0">
              <a:solidFill>
                <a:srgbClr val="0000CC"/>
              </a:solidFill>
              <a:ea typeface="宋体" pitchFamily="2" charset="-122"/>
            </a:endParaRPr>
          </a:p>
        </p:txBody>
      </p:sp>
      <p:sp>
        <p:nvSpPr>
          <p:cNvPr id="49157" name="Rectangle 100"/>
          <p:cNvSpPr>
            <a:spLocks noChangeArrowheads="1"/>
          </p:cNvSpPr>
          <p:nvPr/>
        </p:nvSpPr>
        <p:spPr bwMode="auto">
          <a:xfrm>
            <a:off x="1066800" y="152400"/>
            <a:ext cx="6477000" cy="561975"/>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800" i="0" dirty="0">
                <a:solidFill>
                  <a:schemeClr val="accent2"/>
                </a:solidFill>
                <a:latin typeface="Arial" charset="0"/>
                <a:ea typeface="宋体" pitchFamily="2" charset="-122"/>
              </a:rPr>
              <a:t>Education</a:t>
            </a:r>
          </a:p>
        </p:txBody>
      </p:sp>
      <p:sp>
        <p:nvSpPr>
          <p:cNvPr id="49158" name="Rectangle 211"/>
          <p:cNvSpPr>
            <a:spLocks noChangeArrowheads="1"/>
          </p:cNvSpPr>
          <p:nvPr/>
        </p:nvSpPr>
        <p:spPr bwMode="auto">
          <a:xfrm>
            <a:off x="762000" y="1981200"/>
            <a:ext cx="8991600" cy="1828800"/>
          </a:xfrm>
          <a:prstGeom prst="rect">
            <a:avLst/>
          </a:prstGeom>
          <a:noFill/>
          <a:ln w="9525" algn="ctr">
            <a:noFill/>
            <a:miter lim="800000"/>
            <a:headEnd/>
            <a:tailEnd/>
          </a:ln>
        </p:spPr>
        <p:txBody>
          <a:bodyPr wrap="none" anchor="ctr"/>
          <a:lstStyle/>
          <a:p>
            <a:pPr eaLnBrk="1" hangingPunct="1">
              <a:spcBef>
                <a:spcPct val="0"/>
              </a:spcBef>
              <a:buFontTx/>
              <a:buNone/>
            </a:pPr>
            <a:endParaRPr lang="zh-CN" altLang="zh-CN" sz="2400" i="0">
              <a:solidFill>
                <a:srgbClr val="D60000"/>
              </a:solidFill>
              <a:ea typeface="宋体" pitchFamily="2" charset="-122"/>
            </a:endParaRPr>
          </a:p>
        </p:txBody>
      </p:sp>
      <p:sp>
        <p:nvSpPr>
          <p:cNvPr id="49159" name="Rectangle 212"/>
          <p:cNvSpPr>
            <a:spLocks noChangeArrowheads="1"/>
          </p:cNvSpPr>
          <p:nvPr/>
        </p:nvSpPr>
        <p:spPr bwMode="auto">
          <a:xfrm>
            <a:off x="0" y="990600"/>
            <a:ext cx="9144000" cy="1295400"/>
          </a:xfrm>
          <a:prstGeom prst="rect">
            <a:avLst/>
          </a:prstGeom>
          <a:noFill/>
          <a:ln w="9525" algn="ctr">
            <a:noFill/>
            <a:miter lim="800000"/>
            <a:headEnd/>
            <a:tailEnd/>
          </a:ln>
        </p:spPr>
        <p:txBody>
          <a:bodyPr wrap="none" anchor="ctr"/>
          <a:lstStyle/>
          <a:p>
            <a:pPr eaLnBrk="1" hangingPunct="1">
              <a:spcBef>
                <a:spcPct val="0"/>
              </a:spcBef>
              <a:buFontTx/>
              <a:buNone/>
            </a:pPr>
            <a:endParaRPr lang="zh-CN" altLang="zh-CN" sz="2400" i="0">
              <a:solidFill>
                <a:srgbClr val="D60000"/>
              </a:solidFill>
              <a:ea typeface="宋体" pitchFamily="2" charset="-122"/>
            </a:endParaRPr>
          </a:p>
        </p:txBody>
      </p:sp>
      <p:sp>
        <p:nvSpPr>
          <p:cNvPr id="49160" name="Rectangle 214"/>
          <p:cNvSpPr>
            <a:spLocks noChangeArrowheads="1"/>
          </p:cNvSpPr>
          <p:nvPr/>
        </p:nvSpPr>
        <p:spPr bwMode="auto">
          <a:xfrm>
            <a:off x="4191000" y="5638800"/>
            <a:ext cx="914400" cy="914400"/>
          </a:xfrm>
          <a:prstGeom prst="rect">
            <a:avLst/>
          </a:prstGeom>
          <a:noFill/>
          <a:ln w="9525" algn="ctr">
            <a:noFill/>
            <a:miter lim="800000"/>
            <a:headEnd/>
            <a:tailEnd/>
          </a:ln>
        </p:spPr>
        <p:txBody>
          <a:bodyPr wrap="none" anchor="ctr"/>
          <a:lstStyle/>
          <a:p>
            <a:pPr eaLnBrk="1" hangingPunct="1">
              <a:spcBef>
                <a:spcPct val="0"/>
              </a:spcBef>
              <a:buFontTx/>
              <a:buNone/>
            </a:pPr>
            <a:endParaRPr lang="zh-CN" altLang="zh-CN" sz="2400" i="0">
              <a:solidFill>
                <a:srgbClr val="D60000"/>
              </a:solidFill>
              <a:ea typeface="宋体" pitchFamily="2" charset="-122"/>
            </a:endParaRPr>
          </a:p>
        </p:txBody>
      </p:sp>
      <p:sp>
        <p:nvSpPr>
          <p:cNvPr id="49161" name="Rectangle 215"/>
          <p:cNvSpPr>
            <a:spLocks noChangeArrowheads="1"/>
          </p:cNvSpPr>
          <p:nvPr/>
        </p:nvSpPr>
        <p:spPr bwMode="auto">
          <a:xfrm>
            <a:off x="304800" y="3124200"/>
            <a:ext cx="8458200" cy="2246769"/>
          </a:xfrm>
          <a:prstGeom prst="rect">
            <a:avLst/>
          </a:prstGeom>
          <a:noFill/>
          <a:ln w="9525" algn="ctr">
            <a:noFill/>
            <a:miter lim="800000"/>
            <a:headEnd/>
            <a:tailEnd/>
          </a:ln>
        </p:spPr>
        <p:txBody>
          <a:bodyPr wrap="square">
            <a:spAutoFit/>
          </a:bodyPr>
          <a:lstStyle/>
          <a:p>
            <a:pPr marL="180975" indent="-180975" eaLnBrk="1" hangingPunct="1">
              <a:spcBef>
                <a:spcPct val="0"/>
              </a:spcBef>
            </a:pPr>
            <a:r>
              <a:rPr lang="en-US" altLang="zh-CN" sz="2000" dirty="0">
                <a:ea typeface="宋体" pitchFamily="2" charset="-122"/>
              </a:rPr>
              <a:t>Faculty Positions of Former </a:t>
            </a:r>
            <a:r>
              <a:rPr lang="en-US" altLang="zh-CN" sz="2000" dirty="0" err="1">
                <a:ea typeface="宋体" pitchFamily="2" charset="-122"/>
              </a:rPr>
              <a:t>Postdocs</a:t>
            </a:r>
            <a:r>
              <a:rPr lang="en-US" altLang="zh-CN" sz="2000" dirty="0">
                <a:ea typeface="宋体" pitchFamily="2" charset="-122"/>
              </a:rPr>
              <a:t> and Grad Students</a:t>
            </a:r>
          </a:p>
          <a:p>
            <a:pPr marL="342900" indent="-342900" eaLnBrk="1" hangingPunct="1">
              <a:spcBef>
                <a:spcPct val="0"/>
              </a:spcBef>
              <a:buFontTx/>
              <a:buNone/>
            </a:pPr>
            <a:endParaRPr lang="en-US" altLang="zh-CN" sz="2000" i="0" dirty="0">
              <a:ea typeface="宋体" pitchFamily="2" charset="-122"/>
            </a:endParaRPr>
          </a:p>
          <a:p>
            <a:pPr marL="342900" indent="-161925" eaLnBrk="1" hangingPunct="1">
              <a:spcBef>
                <a:spcPct val="0"/>
              </a:spcBef>
              <a:buFontTx/>
              <a:buNone/>
            </a:pPr>
            <a:r>
              <a:rPr lang="en-US" altLang="zh-CN" sz="2000" i="0" dirty="0">
                <a:solidFill>
                  <a:srgbClr val="FF3300"/>
                </a:solidFill>
                <a:ea typeface="宋体" pitchFamily="2" charset="-122"/>
              </a:rPr>
              <a:t>27 Former </a:t>
            </a:r>
            <a:r>
              <a:rPr lang="en-US" altLang="zh-CN" sz="2000" i="0" dirty="0" err="1">
                <a:solidFill>
                  <a:srgbClr val="FF3300"/>
                </a:solidFill>
                <a:ea typeface="宋体" pitchFamily="2" charset="-122"/>
              </a:rPr>
              <a:t>Postdocs</a:t>
            </a:r>
            <a:r>
              <a:rPr lang="en-US" altLang="zh-CN" sz="2000" i="0" dirty="0">
                <a:solidFill>
                  <a:srgbClr val="FF3300"/>
                </a:solidFill>
                <a:ea typeface="宋体" pitchFamily="2" charset="-122"/>
              </a:rPr>
              <a:t> and Graduate Students are (or have</a:t>
            </a:r>
          </a:p>
          <a:p>
            <a:pPr marL="342900" indent="-161925" eaLnBrk="1" hangingPunct="1">
              <a:spcBef>
                <a:spcPct val="0"/>
              </a:spcBef>
              <a:buFontTx/>
              <a:buNone/>
            </a:pPr>
            <a:r>
              <a:rPr lang="en-US" altLang="zh-CN" sz="2000" i="0" dirty="0">
                <a:solidFill>
                  <a:srgbClr val="FF3300"/>
                </a:solidFill>
                <a:ea typeface="宋体" pitchFamily="2" charset="-122"/>
              </a:rPr>
              <a:t>been) faculty members mainly in major U.S. universities </a:t>
            </a:r>
          </a:p>
          <a:p>
            <a:pPr marL="342900" indent="-161925" eaLnBrk="1" hangingPunct="1">
              <a:spcBef>
                <a:spcPct val="0"/>
              </a:spcBef>
              <a:buFontTx/>
              <a:buNone/>
            </a:pPr>
            <a:r>
              <a:rPr lang="en-US" altLang="zh-CN" sz="2000" i="0" dirty="0">
                <a:solidFill>
                  <a:srgbClr val="FF3300"/>
                </a:solidFill>
                <a:ea typeface="宋体" pitchFamily="2" charset="-122"/>
              </a:rPr>
              <a:t>(12 are in ATLAS, 4 in CMS).</a:t>
            </a:r>
          </a:p>
          <a:p>
            <a:pPr marL="342900" indent="-161925" eaLnBrk="1" hangingPunct="1">
              <a:spcBef>
                <a:spcPct val="0"/>
              </a:spcBef>
              <a:buFontTx/>
              <a:buNone/>
            </a:pPr>
            <a:r>
              <a:rPr lang="en-US" altLang="zh-CN" sz="2000" i="0" dirty="0" smtClean="0">
                <a:solidFill>
                  <a:srgbClr val="FF3300"/>
                </a:solidFill>
                <a:ea typeface="宋体" pitchFamily="2" charset="-122"/>
              </a:rPr>
              <a:t>9 </a:t>
            </a:r>
            <a:r>
              <a:rPr lang="en-US" altLang="zh-CN" sz="2000" i="0" dirty="0">
                <a:solidFill>
                  <a:srgbClr val="FF3300"/>
                </a:solidFill>
                <a:ea typeface="宋体" pitchFamily="2" charset="-122"/>
              </a:rPr>
              <a:t>are permanent staff members at major High</a:t>
            </a:r>
          </a:p>
          <a:p>
            <a:pPr marL="342900" indent="-161925" eaLnBrk="1" hangingPunct="1">
              <a:spcBef>
                <a:spcPct val="0"/>
              </a:spcBef>
              <a:buFontTx/>
              <a:buNone/>
            </a:pPr>
            <a:r>
              <a:rPr lang="en-US" altLang="zh-CN" sz="2000" i="0" dirty="0">
                <a:solidFill>
                  <a:srgbClr val="FF3300"/>
                </a:solidFill>
                <a:ea typeface="宋体" pitchFamily="2" charset="-122"/>
              </a:rPr>
              <a:t>Energy laboratories.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p:spPr>
        <p:txBody>
          <a:bodyPr/>
          <a:lstStyle/>
          <a:p>
            <a:fld id="{12B7897E-95D7-402C-86B4-DF91744A6DBD}" type="slidenum">
              <a:rPr lang="en-US" altLang="zh-CN" smtClean="0"/>
              <a:pPr/>
              <a:t>101</a:t>
            </a:fld>
            <a:endParaRPr lang="en-US" altLang="zh-CN" smtClean="0"/>
          </a:p>
        </p:txBody>
      </p:sp>
      <p:sp>
        <p:nvSpPr>
          <p:cNvPr id="50179" name="Rectangle 39"/>
          <p:cNvSpPr>
            <a:spLocks noChangeArrowheads="1"/>
          </p:cNvSpPr>
          <p:nvPr/>
        </p:nvSpPr>
        <p:spPr bwMode="auto">
          <a:xfrm>
            <a:off x="4419600" y="5423356"/>
            <a:ext cx="3733800" cy="430887"/>
          </a:xfrm>
          <a:prstGeom prst="rect">
            <a:avLst/>
          </a:prstGeom>
          <a:solidFill>
            <a:srgbClr val="CCFFCC">
              <a:alpha val="85881"/>
            </a:srgbClr>
          </a:solidFill>
          <a:ln w="9525" algn="ctr">
            <a:noFill/>
            <a:miter lim="800000"/>
            <a:headEnd/>
            <a:tailEnd/>
          </a:ln>
        </p:spPr>
        <p:txBody>
          <a:bodyPr wrap="square" anchor="ctr">
            <a:spAutoFit/>
          </a:bodyPr>
          <a:lstStyle/>
          <a:p>
            <a:endParaRPr lang="zh-CN" altLang="en-US">
              <a:ea typeface="宋体" pitchFamily="2" charset="-122"/>
            </a:endParaRPr>
          </a:p>
        </p:txBody>
      </p:sp>
      <p:sp>
        <p:nvSpPr>
          <p:cNvPr id="50180" name="Rectangle 37"/>
          <p:cNvSpPr>
            <a:spLocks noChangeArrowheads="1"/>
          </p:cNvSpPr>
          <p:nvPr/>
        </p:nvSpPr>
        <p:spPr bwMode="auto">
          <a:xfrm>
            <a:off x="4419600" y="4953000"/>
            <a:ext cx="3276600" cy="228600"/>
          </a:xfrm>
          <a:prstGeom prst="rect">
            <a:avLst/>
          </a:prstGeom>
          <a:solidFill>
            <a:srgbClr val="CCFFCC">
              <a:alpha val="85881"/>
            </a:srgbClr>
          </a:solidFill>
          <a:ln w="9525" algn="ctr">
            <a:noFill/>
            <a:miter lim="800000"/>
            <a:headEnd/>
            <a:tailEnd/>
          </a:ln>
        </p:spPr>
        <p:txBody>
          <a:bodyPr anchor="ctr">
            <a:spAutoFit/>
          </a:bodyPr>
          <a:lstStyle/>
          <a:p>
            <a:endParaRPr lang="zh-CN" altLang="en-US">
              <a:ea typeface="宋体" pitchFamily="2" charset="-122"/>
            </a:endParaRPr>
          </a:p>
        </p:txBody>
      </p:sp>
      <p:sp>
        <p:nvSpPr>
          <p:cNvPr id="50181" name="Rectangle 38"/>
          <p:cNvSpPr>
            <a:spLocks noChangeArrowheads="1"/>
          </p:cNvSpPr>
          <p:nvPr/>
        </p:nvSpPr>
        <p:spPr bwMode="auto">
          <a:xfrm>
            <a:off x="4419600" y="4495800"/>
            <a:ext cx="2895600" cy="228600"/>
          </a:xfrm>
          <a:prstGeom prst="rect">
            <a:avLst/>
          </a:prstGeom>
          <a:solidFill>
            <a:srgbClr val="CCFFCC">
              <a:alpha val="85881"/>
            </a:srgbClr>
          </a:solidFill>
          <a:ln w="9525" algn="ctr">
            <a:noFill/>
            <a:miter lim="800000"/>
            <a:headEnd/>
            <a:tailEnd/>
          </a:ln>
        </p:spPr>
        <p:txBody>
          <a:bodyPr wrap="none" anchor="ctr">
            <a:spAutoFit/>
          </a:bodyPr>
          <a:lstStyle/>
          <a:p>
            <a:endParaRPr lang="zh-CN" altLang="en-US">
              <a:ea typeface="宋体" pitchFamily="2" charset="-122"/>
            </a:endParaRPr>
          </a:p>
        </p:txBody>
      </p:sp>
      <p:sp>
        <p:nvSpPr>
          <p:cNvPr id="50182"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27ADE272-CA70-4D37-8AFB-45C57CAA71A2}" type="slidenum">
              <a:rPr lang="en-US" altLang="zh-CN" sz="1400" b="0" i="0">
                <a:latin typeface="Arial" charset="0"/>
                <a:ea typeface="宋体" pitchFamily="2" charset="-122"/>
              </a:rPr>
              <a:pPr algn="r" eaLnBrk="1" hangingPunct="1">
                <a:spcBef>
                  <a:spcPct val="0"/>
                </a:spcBef>
                <a:buFontTx/>
                <a:buNone/>
              </a:pPr>
              <a:t>101</a:t>
            </a:fld>
            <a:endParaRPr lang="en-US" altLang="zh-CN" sz="1400" b="0" i="0">
              <a:latin typeface="Arial" charset="0"/>
              <a:ea typeface="宋体" pitchFamily="2" charset="-122"/>
            </a:endParaRPr>
          </a:p>
        </p:txBody>
      </p:sp>
      <p:sp>
        <p:nvSpPr>
          <p:cNvPr id="50183" name="Rectangle 3"/>
          <p:cNvSpPr>
            <a:spLocks noGrp="1" noChangeArrowheads="1"/>
          </p:cNvSpPr>
          <p:nvPr>
            <p:ph type="body" sz="half" idx="4294967295"/>
          </p:nvPr>
        </p:nvSpPr>
        <p:spPr>
          <a:xfrm>
            <a:off x="457200" y="1600200"/>
            <a:ext cx="4038600" cy="4525963"/>
          </a:xfrm>
        </p:spPr>
        <p:txBody>
          <a:bodyPr/>
          <a:lstStyle/>
          <a:p>
            <a:pPr eaLnBrk="1" hangingPunct="1">
              <a:buFontTx/>
              <a:buNone/>
            </a:pPr>
            <a:r>
              <a:rPr lang="en-US" altLang="zh-CN" sz="2400" b="1" smtClean="0">
                <a:latin typeface="CG Times" pitchFamily="18" charset="0"/>
                <a:ea typeface="宋体" pitchFamily="2" charset="-122"/>
              </a:rPr>
              <a:t>	</a:t>
            </a:r>
          </a:p>
        </p:txBody>
      </p:sp>
      <p:sp>
        <p:nvSpPr>
          <p:cNvPr id="50197" name="Text Box 33"/>
          <p:cNvSpPr txBox="1">
            <a:spLocks noChangeArrowheads="1"/>
          </p:cNvSpPr>
          <p:nvPr/>
        </p:nvSpPr>
        <p:spPr bwMode="auto">
          <a:xfrm>
            <a:off x="152400" y="600075"/>
            <a:ext cx="6940550" cy="366713"/>
          </a:xfrm>
          <a:prstGeom prst="rect">
            <a:avLst/>
          </a:prstGeom>
          <a:noFill/>
          <a:ln w="9525">
            <a:noFill/>
            <a:miter lim="800000"/>
            <a:headEnd/>
            <a:tailEnd/>
          </a:ln>
        </p:spPr>
        <p:txBody>
          <a:bodyPr wrap="none">
            <a:spAutoFit/>
          </a:bodyPr>
          <a:lstStyle/>
          <a:p>
            <a:pPr eaLnBrk="1" hangingPunct="1">
              <a:spcBef>
                <a:spcPct val="0"/>
              </a:spcBef>
              <a:buFontTx/>
              <a:buNone/>
            </a:pPr>
            <a:r>
              <a:rPr lang="en-US" altLang="zh-CN" sz="1800" i="0" dirty="0">
                <a:solidFill>
                  <a:srgbClr val="0000CC"/>
                </a:solidFill>
                <a:ea typeface="宋体" pitchFamily="2" charset="-122"/>
              </a:rPr>
              <a:t>48 Grad. students have obtained Ph.D. degrees from this task:</a:t>
            </a:r>
          </a:p>
        </p:txBody>
      </p:sp>
      <p:sp>
        <p:nvSpPr>
          <p:cNvPr id="50198" name="Line 34"/>
          <p:cNvSpPr>
            <a:spLocks noChangeShapeType="1"/>
          </p:cNvSpPr>
          <p:nvPr/>
        </p:nvSpPr>
        <p:spPr bwMode="auto">
          <a:xfrm>
            <a:off x="4114800" y="1066800"/>
            <a:ext cx="0" cy="5791200"/>
          </a:xfrm>
          <a:prstGeom prst="line">
            <a:avLst/>
          </a:prstGeom>
          <a:noFill/>
          <a:ln w="28575">
            <a:solidFill>
              <a:schemeClr val="tx1"/>
            </a:solidFill>
            <a:round/>
            <a:headEnd/>
            <a:tailEnd/>
          </a:ln>
        </p:spPr>
        <p:txBody>
          <a:bodyPr wrap="none" anchor="ctr"/>
          <a:lstStyle/>
          <a:p>
            <a:endParaRPr lang="en-US"/>
          </a:p>
        </p:txBody>
      </p:sp>
      <p:sp>
        <p:nvSpPr>
          <p:cNvPr id="50199" name="Rectangle 35"/>
          <p:cNvSpPr>
            <a:spLocks noChangeArrowheads="1"/>
          </p:cNvSpPr>
          <p:nvPr/>
        </p:nvSpPr>
        <p:spPr bwMode="auto">
          <a:xfrm>
            <a:off x="247650" y="123825"/>
            <a:ext cx="7000875" cy="485775"/>
          </a:xfrm>
          <a:prstGeom prst="rect">
            <a:avLst/>
          </a:prstGeom>
          <a:solidFill>
            <a:srgbClr val="660033">
              <a:alpha val="10196"/>
            </a:srgbClr>
          </a:solidFill>
          <a:ln w="28575" algn="ctr">
            <a:solidFill>
              <a:srgbClr val="000080"/>
            </a:solidFill>
            <a:miter lim="800000"/>
            <a:headEnd/>
            <a:tailEnd/>
          </a:ln>
        </p:spPr>
        <p:txBody>
          <a:bodyPr wrap="none" anchor="ctr"/>
          <a:lstStyle/>
          <a:p>
            <a:pPr eaLnBrk="1" hangingPunct="1">
              <a:spcBef>
                <a:spcPct val="0"/>
              </a:spcBef>
              <a:buFontTx/>
              <a:buNone/>
            </a:pPr>
            <a:r>
              <a:rPr lang="en-US" altLang="zh-CN" sz="2600" i="0" dirty="0">
                <a:solidFill>
                  <a:schemeClr val="accent2"/>
                </a:solidFill>
                <a:latin typeface="Arial" charset="0"/>
                <a:ea typeface="宋体" pitchFamily="2" charset="-122"/>
              </a:rPr>
              <a:t>Education:   Training of Graduate Students</a:t>
            </a:r>
          </a:p>
        </p:txBody>
      </p:sp>
      <p:grpSp>
        <p:nvGrpSpPr>
          <p:cNvPr id="2" name="Group 42"/>
          <p:cNvGrpSpPr>
            <a:grpSpLocks/>
          </p:cNvGrpSpPr>
          <p:nvPr/>
        </p:nvGrpSpPr>
        <p:grpSpPr bwMode="auto">
          <a:xfrm>
            <a:off x="7848600" y="152400"/>
            <a:ext cx="1042988" cy="990600"/>
            <a:chOff x="4944" y="96"/>
            <a:chExt cx="657" cy="624"/>
          </a:xfrm>
        </p:grpSpPr>
        <p:sp>
          <p:nvSpPr>
            <p:cNvPr id="64532" name="Text Box 36"/>
            <p:cNvSpPr txBox="1">
              <a:spLocks noChangeArrowheads="1"/>
            </p:cNvSpPr>
            <p:nvPr/>
          </p:nvSpPr>
          <p:spPr bwMode="auto">
            <a:xfrm>
              <a:off x="4944" y="96"/>
              <a:ext cx="657" cy="460"/>
            </a:xfrm>
            <a:prstGeom prst="rect">
              <a:avLst/>
            </a:prstGeom>
            <a:solidFill>
              <a:schemeClr val="bg1">
                <a:alpha val="30000"/>
              </a:schemeClr>
            </a:solidFill>
            <a:ln w="28575" algn="ctr">
              <a:noFill/>
              <a:miter lim="800000"/>
              <a:headEnd/>
              <a:tailEnd/>
            </a:ln>
          </p:spPr>
          <p:txBody>
            <a:bodyPr wrap="none">
              <a:spAutoFit/>
            </a:bodyPr>
            <a:lstStyle/>
            <a:p>
              <a:pPr eaLnBrk="1" hangingPunct="1">
                <a:spcBef>
                  <a:spcPct val="0"/>
                </a:spcBef>
                <a:buFontTx/>
                <a:buNone/>
                <a:defRPr/>
              </a:pPr>
              <a:r>
                <a:rPr lang="en-US" altLang="zh-CN" sz="1400" i="0">
                  <a:latin typeface="Arial" charset="0"/>
                  <a:ea typeface="宋体" pitchFamily="2" charset="-122"/>
                </a:rPr>
                <a:t>10 TASSO</a:t>
              </a:r>
            </a:p>
            <a:p>
              <a:pPr eaLnBrk="1" hangingPunct="1">
                <a:spcBef>
                  <a:spcPct val="0"/>
                </a:spcBef>
                <a:buFontTx/>
                <a:buNone/>
                <a:defRPr/>
              </a:pPr>
              <a:r>
                <a:rPr lang="en-US" altLang="zh-CN" sz="1400" i="0">
                  <a:latin typeface="Arial" charset="0"/>
                  <a:ea typeface="宋体" pitchFamily="2" charset="-122"/>
                </a:rPr>
                <a:t>22 ALEPH</a:t>
              </a:r>
            </a:p>
            <a:p>
              <a:pPr eaLnBrk="1" hangingPunct="1">
                <a:spcBef>
                  <a:spcPct val="0"/>
                </a:spcBef>
                <a:buFontTx/>
                <a:buNone/>
                <a:defRPr/>
              </a:pPr>
              <a:r>
                <a:rPr lang="en-US" altLang="zh-CN" sz="1400" i="0">
                  <a:latin typeface="Arial" charset="0"/>
                  <a:ea typeface="宋体" pitchFamily="2" charset="-122"/>
                </a:rPr>
                <a:t>10 BaBar</a:t>
              </a:r>
              <a:endParaRPr lang="en-US" altLang="zh-CN" sz="1400" i="0">
                <a:effectLst>
                  <a:outerShdw blurRad="38100" dist="38100" dir="2700000" algn="tl">
                    <a:srgbClr val="C0C0C0"/>
                  </a:outerShdw>
                </a:effectLst>
                <a:latin typeface="Arial" charset="0"/>
                <a:ea typeface="宋体" pitchFamily="2" charset="-122"/>
              </a:endParaRPr>
            </a:p>
          </p:txBody>
        </p:sp>
        <p:sp>
          <p:nvSpPr>
            <p:cNvPr id="64552" name="Text Box 40"/>
            <p:cNvSpPr txBox="1">
              <a:spLocks noChangeArrowheads="1"/>
            </p:cNvSpPr>
            <p:nvPr/>
          </p:nvSpPr>
          <p:spPr bwMode="auto">
            <a:xfrm>
              <a:off x="4992" y="528"/>
              <a:ext cx="576" cy="192"/>
            </a:xfrm>
            <a:prstGeom prst="rect">
              <a:avLst/>
            </a:prstGeom>
            <a:solidFill>
              <a:srgbClr val="CCFFCC"/>
            </a:solidFill>
            <a:ln w="9525" algn="ctr">
              <a:noFill/>
              <a:miter lim="800000"/>
              <a:headEnd/>
              <a:tailEnd/>
            </a:ln>
            <a:effectLst/>
          </p:spPr>
          <p:txBody>
            <a:bodyPr>
              <a:spAutoFit/>
            </a:bodyPr>
            <a:lstStyle/>
            <a:p>
              <a:pPr marL="342900" indent="-342900">
                <a:spcBef>
                  <a:spcPct val="50000"/>
                </a:spcBef>
                <a:buFontTx/>
                <a:buNone/>
                <a:defRPr/>
              </a:pPr>
              <a:r>
                <a:rPr lang="en-US" altLang="zh-CN" sz="1400" i="0" dirty="0">
                  <a:effectLst>
                    <a:outerShdw blurRad="38100" dist="38100" dir="2700000" algn="tl">
                      <a:srgbClr val="FFFFFF"/>
                    </a:outerShdw>
                  </a:effectLst>
                  <a:ea typeface="宋体" charset="-122"/>
                </a:rPr>
                <a:t>6 ATLAS</a:t>
              </a:r>
            </a:p>
          </p:txBody>
        </p:sp>
      </p:grpSp>
      <p:sp>
        <p:nvSpPr>
          <p:cNvPr id="15" name="Rectangle 39"/>
          <p:cNvSpPr>
            <a:spLocks noChangeArrowheads="1"/>
          </p:cNvSpPr>
          <p:nvPr/>
        </p:nvSpPr>
        <p:spPr bwMode="auto">
          <a:xfrm>
            <a:off x="4419600" y="5867400"/>
            <a:ext cx="3733800" cy="430887"/>
          </a:xfrm>
          <a:prstGeom prst="rect">
            <a:avLst/>
          </a:prstGeom>
          <a:solidFill>
            <a:srgbClr val="CCFFCC">
              <a:alpha val="85881"/>
            </a:srgbClr>
          </a:solidFill>
          <a:ln w="9525" algn="ctr">
            <a:noFill/>
            <a:miter lim="800000"/>
            <a:headEnd/>
            <a:tailEnd/>
          </a:ln>
        </p:spPr>
        <p:txBody>
          <a:bodyPr wrap="square" anchor="ctr">
            <a:spAutoFit/>
          </a:bodyPr>
          <a:lstStyle/>
          <a:p>
            <a:endParaRPr lang="zh-CN" altLang="en-US">
              <a:ea typeface="宋体" pitchFamily="2" charset="-122"/>
            </a:endParaRPr>
          </a:p>
        </p:txBody>
      </p:sp>
      <p:graphicFrame>
        <p:nvGraphicFramePr>
          <p:cNvPr id="64546" name="Group 34"/>
          <p:cNvGraphicFramePr>
            <a:graphicFrameLocks noGrp="1"/>
          </p:cNvGraphicFramePr>
          <p:nvPr>
            <p:ph sz="half" idx="4294967295"/>
          </p:nvPr>
        </p:nvGraphicFramePr>
        <p:xfrm>
          <a:off x="152400" y="990601"/>
          <a:ext cx="8686800" cy="5774250"/>
        </p:xfrm>
        <a:graphic>
          <a:graphicData uri="http://schemas.openxmlformats.org/drawingml/2006/table">
            <a:tbl>
              <a:tblPr/>
              <a:tblGrid>
                <a:gridCol w="1809750"/>
                <a:gridCol w="579120"/>
                <a:gridCol w="1592580"/>
                <a:gridCol w="1592580"/>
                <a:gridCol w="723900"/>
                <a:gridCol w="2388870"/>
              </a:tblGrid>
              <a:tr h="4984037">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 J. Freeman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2) T. </a:t>
                      </a:r>
                      <a:r>
                        <a:rPr kumimoji="0" lang="en-US" altLang="zh-CN" sz="1200" b="1" i="1" u="none" strike="noStrike" cap="none" normalizeH="0" baseline="0" dirty="0" err="1" smtClean="0">
                          <a:ln>
                            <a:noFill/>
                          </a:ln>
                          <a:solidFill>
                            <a:schemeClr val="tx1"/>
                          </a:solidFill>
                          <a:effectLst/>
                          <a:latin typeface="Arial" charset="0"/>
                          <a:ea typeface="宋体" pitchFamily="2" charset="-122"/>
                        </a:rPr>
                        <a:t>Barklow</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3) E. </a:t>
                      </a:r>
                      <a:r>
                        <a:rPr kumimoji="0" lang="en-US" altLang="zh-CN" sz="1200" b="1" i="1" u="none" strike="noStrike" cap="none" normalizeH="0" baseline="0" dirty="0" err="1" smtClean="0">
                          <a:ln>
                            <a:noFill/>
                          </a:ln>
                          <a:solidFill>
                            <a:schemeClr val="tx1"/>
                          </a:solidFill>
                          <a:effectLst/>
                          <a:latin typeface="Arial" charset="0"/>
                          <a:ea typeface="宋体" pitchFamily="2" charset="-122"/>
                        </a:rPr>
                        <a:t>Wicklund</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4)</a:t>
                      </a:r>
                      <a:r>
                        <a:rPr kumimoji="0" lang="en-US" altLang="zh-CN" sz="1200" b="1" i="1" u="none" strike="noStrike" cap="none" normalizeH="0" baseline="0" dirty="0" smtClean="0">
                          <a:ln>
                            <a:noFill/>
                          </a:ln>
                          <a:solidFill>
                            <a:schemeClr val="tx1"/>
                          </a:solidFill>
                          <a:effectLst/>
                          <a:latin typeface="Arial Narrow" pitchFamily="34" charset="0"/>
                          <a:ea typeface="宋体" pitchFamily="2" charset="-122"/>
                        </a:rPr>
                        <a:t> </a:t>
                      </a:r>
                      <a:r>
                        <a:rPr kumimoji="0" lang="en-US" altLang="zh-CN" sz="1200" b="1" i="1" u="none" strike="noStrike" cap="none" normalizeH="0" baseline="0" dirty="0" smtClean="0">
                          <a:ln>
                            <a:noFill/>
                          </a:ln>
                          <a:solidFill>
                            <a:schemeClr val="tx1"/>
                          </a:solidFill>
                          <a:effectLst/>
                          <a:latin typeface="Arial" charset="0"/>
                          <a:ea typeface="宋体" pitchFamily="2" charset="-122"/>
                        </a:rPr>
                        <a:t>H. </a:t>
                      </a:r>
                      <a:r>
                        <a:rPr kumimoji="0" lang="en-US" altLang="zh-CN" sz="1200" b="1" i="1" u="none" strike="noStrike" cap="none" normalizeH="0" baseline="0" dirty="0" err="1" smtClean="0">
                          <a:ln>
                            <a:noFill/>
                          </a:ln>
                          <a:solidFill>
                            <a:schemeClr val="tx1"/>
                          </a:solidFill>
                          <a:effectLst/>
                          <a:latin typeface="Arial" charset="0"/>
                          <a:ea typeface="宋体" pitchFamily="2" charset="-122"/>
                        </a:rPr>
                        <a:t>Venkataramania</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5) D. Strom</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6) M. </a:t>
                      </a:r>
                      <a:r>
                        <a:rPr kumimoji="0" lang="en-US" altLang="zh-CN" sz="1200" b="1" i="1" u="none" strike="noStrike" cap="none" normalizeH="0" baseline="0" dirty="0" err="1" smtClean="0">
                          <a:ln>
                            <a:noFill/>
                          </a:ln>
                          <a:solidFill>
                            <a:schemeClr val="tx1"/>
                          </a:solidFill>
                          <a:effectLst/>
                          <a:latin typeface="Arial" charset="0"/>
                          <a:ea typeface="宋体" pitchFamily="2" charset="-122"/>
                        </a:rPr>
                        <a:t>Cherney</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7) A. Caldwell</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8) S. Ritz</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9) D. Muller</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10) M. Takashima</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11) D. Cowen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12) J. </a:t>
                      </a:r>
                      <a:r>
                        <a:rPr kumimoji="0" lang="en-US" altLang="zh-CN" sz="1200" b="1" i="1" u="none" strike="noStrike" cap="none" normalizeH="0" baseline="0" dirty="0" err="1" smtClean="0">
                          <a:ln>
                            <a:noFill/>
                          </a:ln>
                          <a:solidFill>
                            <a:schemeClr val="tx1"/>
                          </a:solidFill>
                          <a:effectLst/>
                          <a:latin typeface="Arial" charset="0"/>
                          <a:ea typeface="宋体" pitchFamily="2" charset="-122"/>
                        </a:rPr>
                        <a:t>Hilgart</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13) J. Boudreau</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14) J. Wear</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15) Y. Pan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16) D. </a:t>
                      </a:r>
                      <a:r>
                        <a:rPr kumimoji="0" lang="en-US" altLang="zh-CN" sz="1200" b="1" i="1" u="none" strike="noStrike" cap="none" normalizeH="0" baseline="0" dirty="0" err="1" smtClean="0">
                          <a:ln>
                            <a:noFill/>
                          </a:ln>
                          <a:solidFill>
                            <a:schemeClr val="tx1"/>
                          </a:solidFill>
                          <a:effectLst/>
                          <a:latin typeface="Arial" charset="0"/>
                          <a:ea typeface="宋体" pitchFamily="2" charset="-122"/>
                        </a:rPr>
                        <a:t>Cinabro</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17) J. Pater</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18) F. Weber</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19) M. Walsh</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20) L. </a:t>
                      </a:r>
                      <a:r>
                        <a:rPr kumimoji="0" lang="en-US" altLang="zh-CN" sz="1200" b="1" i="1" u="none" strike="noStrike" cap="none" normalizeH="0" baseline="0" dirty="0" err="1" smtClean="0">
                          <a:ln>
                            <a:noFill/>
                          </a:ln>
                          <a:solidFill>
                            <a:schemeClr val="tx1"/>
                          </a:solidFill>
                          <a:effectLst/>
                          <a:latin typeface="Arial" charset="0"/>
                          <a:ea typeface="宋体" pitchFamily="2" charset="-122"/>
                        </a:rPr>
                        <a:t>Bellantoni</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21) Z. </a:t>
                      </a:r>
                      <a:r>
                        <a:rPr kumimoji="0" lang="en-US" altLang="zh-CN" sz="1200" b="1" i="1" u="none" strike="noStrike" cap="none" normalizeH="0" baseline="0" dirty="0" err="1" smtClean="0">
                          <a:ln>
                            <a:noFill/>
                          </a:ln>
                          <a:solidFill>
                            <a:schemeClr val="tx1"/>
                          </a:solidFill>
                          <a:effectLst/>
                          <a:latin typeface="Arial" charset="0"/>
                          <a:ea typeface="宋体" pitchFamily="2" charset="-122"/>
                        </a:rPr>
                        <a:t>Feng</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22) Y. </a:t>
                      </a:r>
                      <a:r>
                        <a:rPr kumimoji="0" lang="en-US" altLang="zh-CN" sz="1200" b="1" i="1" u="none" strike="noStrike" cap="none" normalizeH="0" baseline="0" dirty="0" err="1" smtClean="0">
                          <a:ln>
                            <a:noFill/>
                          </a:ln>
                          <a:solidFill>
                            <a:schemeClr val="tx1"/>
                          </a:solidFill>
                          <a:effectLst/>
                          <a:latin typeface="Arial" charset="0"/>
                          <a:ea typeface="宋体" pitchFamily="2" charset="-122"/>
                        </a:rPr>
                        <a:t>Gao</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23) J. </a:t>
                      </a:r>
                      <a:r>
                        <a:rPr kumimoji="0" lang="en-US" altLang="zh-CN" sz="1200" b="1" i="1" u="none" strike="noStrike" cap="none" normalizeH="0" baseline="0" dirty="0" err="1" smtClean="0">
                          <a:ln>
                            <a:noFill/>
                          </a:ln>
                          <a:solidFill>
                            <a:schemeClr val="tx1"/>
                          </a:solidFill>
                          <a:effectLst/>
                          <a:latin typeface="Arial" charset="0"/>
                          <a:ea typeface="宋体" pitchFamily="2" charset="-122"/>
                        </a:rPr>
                        <a:t>Nachtman</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chemeClr val="tx1"/>
                          </a:solidFill>
                          <a:effectLst/>
                          <a:latin typeface="Arial" charset="0"/>
                          <a:ea typeface="宋体" pitchFamily="2" charset="-122"/>
                        </a:rPr>
                        <a:t>24) J. </a:t>
                      </a:r>
                      <a:r>
                        <a:rPr kumimoji="0" lang="en-US" altLang="zh-CN" sz="1200" b="1" i="1" u="none" strike="noStrike" cap="none" normalizeH="0" baseline="0" dirty="0" err="1" smtClean="0">
                          <a:ln>
                            <a:noFill/>
                          </a:ln>
                          <a:solidFill>
                            <a:schemeClr val="tx1"/>
                          </a:solidFill>
                          <a:effectLst/>
                          <a:latin typeface="Arial" charset="0"/>
                          <a:ea typeface="宋体" pitchFamily="2" charset="-122"/>
                        </a:rPr>
                        <a:t>Grahl</a:t>
                      </a: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3300"/>
                          </a:solidFill>
                          <a:effectLst/>
                          <a:latin typeface="Arial" charset="0"/>
                          <a:ea typeface="宋体" pitchFamily="2" charset="-122"/>
                        </a:rPr>
                        <a:t>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3300"/>
                          </a:solidFill>
                          <a:effectLst/>
                          <a:latin typeface="Arial" charset="0"/>
                          <a:ea typeface="宋体" pitchFamily="2" charset="-122"/>
                        </a:rPr>
                        <a:t>1991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err="1" smtClean="0">
                          <a:ln>
                            <a:noFill/>
                          </a:ln>
                          <a:solidFill>
                            <a:srgbClr val="FF0000"/>
                          </a:solidFill>
                          <a:effectLst/>
                          <a:latin typeface="Arial" charset="0"/>
                          <a:ea typeface="宋体" pitchFamily="2" charset="-122"/>
                        </a:rPr>
                        <a:t>Fermilab</a:t>
                      </a:r>
                      <a:endParaRPr kumimoji="0" lang="en-US" altLang="zh-CN" sz="1200" b="1" i="1"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Stanford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Caltech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Yale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Chicago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Berkeley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Columbia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Columbia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Stanford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Narrow" pitchFamily="34" charset="0"/>
                          <a:ea typeface="宋体" pitchFamily="2" charset="-122"/>
                        </a:rPr>
                        <a:t>CERN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Caltech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Narrow" pitchFamily="34" charset="0"/>
                          <a:ea typeface="宋体" pitchFamily="2" charset="-122"/>
                        </a:rPr>
                        <a:t>CERN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Narrow" pitchFamily="34" charset="0"/>
                          <a:ea typeface="宋体" pitchFamily="2" charset="-122"/>
                        </a:rPr>
                        <a:t>CERN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err="1" smtClean="0">
                          <a:ln>
                            <a:noFill/>
                          </a:ln>
                          <a:solidFill>
                            <a:srgbClr val="FF0000"/>
                          </a:solidFill>
                          <a:effectLst/>
                          <a:latin typeface="Arial Narrow" pitchFamily="34" charset="0"/>
                          <a:ea typeface="宋体" pitchFamily="2" charset="-122"/>
                        </a:rPr>
                        <a:t>U.C.SantaCruz</a:t>
                      </a:r>
                      <a:endParaRPr kumimoji="0" lang="en-US" altLang="zh-CN" sz="1200" b="1" i="1" u="none" strike="noStrike" cap="none" normalizeH="0" baseline="0" dirty="0" smtClean="0">
                        <a:ln>
                          <a:noFill/>
                        </a:ln>
                        <a:solidFill>
                          <a:srgbClr val="FF0000"/>
                        </a:solidFill>
                        <a:effectLst/>
                        <a:latin typeface="Arial Narrow"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Wisconsin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Wisconsin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CERN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CERN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Rutgers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1" u="none" strike="noStrike" cap="none" normalizeH="0" baseline="0" dirty="0" smtClean="0">
                          <a:ln>
                            <a:noFill/>
                          </a:ln>
                          <a:solidFill>
                            <a:srgbClr val="FF0000"/>
                          </a:solidFill>
                          <a:effectLst/>
                          <a:latin typeface="Arial" charset="0"/>
                          <a:ea typeface="宋体" pitchFamily="2" charset="-122"/>
                        </a:rPr>
                        <a:t>FNAL Wilson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John Hopkins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Harvard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Narrow" pitchFamily="34" charset="0"/>
                          <a:ea typeface="宋体" pitchFamily="2" charset="-122"/>
                        </a:rPr>
                        <a:t>FNAL Wilson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Narrow" pitchFamily="34" charset="0"/>
                          <a:ea typeface="宋体" pitchFamily="2" charset="-122"/>
                        </a:rPr>
                        <a:t>Iowa State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25) </a:t>
                      </a:r>
                      <a:r>
                        <a:rPr kumimoji="0" lang="en-US" altLang="zh-CN" sz="1200" b="1" i="1" u="none" strike="noStrike" kern="1200" cap="none" normalizeH="0" baseline="0" dirty="0" err="1" smtClean="0">
                          <a:ln>
                            <a:noFill/>
                          </a:ln>
                          <a:solidFill>
                            <a:schemeClr val="tx1"/>
                          </a:solidFill>
                          <a:effectLst/>
                          <a:latin typeface="Arial" charset="0"/>
                          <a:ea typeface="宋体" pitchFamily="2" charset="-122"/>
                          <a:cs typeface="+mn-cs"/>
                        </a:rPr>
                        <a:t>P.Elmer</a:t>
                      </a:r>
                      <a:endPar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26) S. Armstrong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27) W. </a:t>
                      </a:r>
                      <a:r>
                        <a:rPr kumimoji="0" lang="en-US" altLang="zh-CN" sz="1200" b="1" i="1" u="none" strike="noStrike" kern="1200" cap="none" normalizeH="0" baseline="0" dirty="0" err="1" smtClean="0">
                          <a:ln>
                            <a:noFill/>
                          </a:ln>
                          <a:solidFill>
                            <a:schemeClr val="tx1"/>
                          </a:solidFill>
                          <a:effectLst/>
                          <a:latin typeface="Arial" charset="0"/>
                          <a:ea typeface="宋体" pitchFamily="2" charset="-122"/>
                          <a:cs typeface="+mn-cs"/>
                        </a:rPr>
                        <a:t>Orejudos</a:t>
                      </a:r>
                      <a:endPar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28) X. Wu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29) O. Hayes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30) T. Greening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31) D. Ferguson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32) J. Nielsen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33) E. Charles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34) P. McNamara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35) S. </a:t>
                      </a:r>
                      <a:r>
                        <a:rPr kumimoji="0" lang="en-US" altLang="zh-CN" sz="1200" b="1" i="1" u="none" strike="noStrike" kern="1200" cap="none" normalizeH="0" baseline="0" dirty="0" err="1" smtClean="0">
                          <a:ln>
                            <a:noFill/>
                          </a:ln>
                          <a:solidFill>
                            <a:schemeClr val="tx1"/>
                          </a:solidFill>
                          <a:effectLst/>
                          <a:latin typeface="Arial" charset="0"/>
                          <a:ea typeface="宋体" pitchFamily="2" charset="-122"/>
                          <a:cs typeface="+mn-cs"/>
                        </a:rPr>
                        <a:t>Sekula</a:t>
                      </a:r>
                      <a:endPar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36) R. Liu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37) J .Wu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38) Z. Yu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39) B</a:t>
                      </a:r>
                      <a:r>
                        <a:rPr kumimoji="0" lang="en-US" altLang="zh-CN" sz="1200" b="1" i="1" u="none" strike="noStrike" kern="1200" cap="none" normalizeH="0" baseline="0" smtClean="0">
                          <a:ln>
                            <a:noFill/>
                          </a:ln>
                          <a:solidFill>
                            <a:schemeClr val="tx1"/>
                          </a:solidFill>
                          <a:effectLst/>
                          <a:latin typeface="Arial" charset="0"/>
                          <a:ea typeface="宋体" pitchFamily="2" charset="-122"/>
                          <a:cs typeface="+mn-cs"/>
                        </a:rPr>
                        <a:t>. Cheng</a:t>
                      </a:r>
                      <a:endPar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40) A. </a:t>
                      </a:r>
                      <a:r>
                        <a:rPr kumimoji="0" lang="en-US" altLang="zh-CN" sz="1200" b="1" i="1" u="none" strike="noStrike" kern="1200" cap="none" normalizeH="0" baseline="0" dirty="0" err="1" smtClean="0">
                          <a:ln>
                            <a:noFill/>
                          </a:ln>
                          <a:solidFill>
                            <a:schemeClr val="tx1"/>
                          </a:solidFill>
                          <a:effectLst/>
                          <a:latin typeface="Arial" charset="0"/>
                          <a:ea typeface="宋体" pitchFamily="2" charset="-122"/>
                          <a:cs typeface="+mn-cs"/>
                        </a:rPr>
                        <a:t>Mihalyi</a:t>
                      </a:r>
                      <a:endPar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41) K. Cranmer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42) M. </a:t>
                      </a:r>
                      <a:r>
                        <a:rPr kumimoji="0" lang="en-US" altLang="zh-CN" sz="1200" b="1" i="1" u="none" strike="noStrike" kern="1200" cap="none" normalizeH="0" baseline="0" dirty="0" err="1" smtClean="0">
                          <a:ln>
                            <a:noFill/>
                          </a:ln>
                          <a:solidFill>
                            <a:schemeClr val="tx1"/>
                          </a:solidFill>
                          <a:effectLst/>
                          <a:latin typeface="Arial" charset="0"/>
                          <a:ea typeface="宋体" pitchFamily="2" charset="-122"/>
                          <a:cs typeface="+mn-cs"/>
                        </a:rPr>
                        <a:t>Datta</a:t>
                      </a:r>
                      <a:endPar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43) K .</a:t>
                      </a:r>
                      <a:r>
                        <a:rPr kumimoji="0" lang="en-US" altLang="zh-CN" sz="1200" b="1" i="1" u="none" strike="noStrike" kern="1200" cap="none" normalizeH="0" baseline="0" dirty="0" err="1" smtClean="0">
                          <a:ln>
                            <a:noFill/>
                          </a:ln>
                          <a:solidFill>
                            <a:schemeClr val="tx1"/>
                          </a:solidFill>
                          <a:effectLst/>
                          <a:latin typeface="Arial" charset="0"/>
                          <a:ea typeface="宋体" pitchFamily="2" charset="-122"/>
                          <a:cs typeface="+mn-cs"/>
                        </a:rPr>
                        <a:t>Loureiro</a:t>
                      </a:r>
                      <a:endPar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44) P. </a:t>
                      </a:r>
                      <a:r>
                        <a:rPr kumimoji="0" lang="en-US" altLang="zh-CN" sz="1200" b="1" i="1" u="none" strike="noStrike" kern="1200" cap="none" normalizeH="0" baseline="0" dirty="0" err="1" smtClean="0">
                          <a:ln>
                            <a:noFill/>
                          </a:ln>
                          <a:solidFill>
                            <a:schemeClr val="tx1"/>
                          </a:solidFill>
                          <a:effectLst/>
                          <a:latin typeface="Arial" charset="0"/>
                          <a:ea typeface="宋体" pitchFamily="2" charset="-122"/>
                          <a:cs typeface="+mn-cs"/>
                        </a:rPr>
                        <a:t>Kutter</a:t>
                      </a:r>
                      <a:endPar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smtClean="0">
                          <a:ln>
                            <a:noFill/>
                          </a:ln>
                          <a:solidFill>
                            <a:schemeClr val="tx1"/>
                          </a:solidFill>
                          <a:effectLst/>
                          <a:latin typeface="Arial" charset="0"/>
                          <a:ea typeface="宋体" pitchFamily="2" charset="-122"/>
                          <a:cs typeface="+mn-cs"/>
                        </a:rPr>
                        <a:t>45) A. Stradling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smtClean="0">
                          <a:ln>
                            <a:noFill/>
                          </a:ln>
                          <a:solidFill>
                            <a:schemeClr val="tx1"/>
                          </a:solidFill>
                          <a:effectLst/>
                          <a:latin typeface="Arial" charset="0"/>
                          <a:ea typeface="宋体" pitchFamily="2" charset="-122"/>
                          <a:cs typeface="+mn-cs"/>
                        </a:rPr>
                        <a:t>46</a:t>
                      </a: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 W. Quayle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47) Y. Fang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kern="1200" cap="none" normalizeH="0" baseline="0" dirty="0" smtClean="0">
                          <a:ln>
                            <a:noFill/>
                          </a:ln>
                          <a:solidFill>
                            <a:schemeClr val="tx1"/>
                          </a:solidFill>
                          <a:effectLst/>
                          <a:latin typeface="Arial" charset="0"/>
                          <a:ea typeface="宋体" pitchFamily="2" charset="-122"/>
                          <a:cs typeface="+mn-cs"/>
                        </a:rPr>
                        <a:t>48) X. Chen</a:t>
                      </a:r>
                    </a:p>
                  </a:txBody>
                  <a:tcPr marB="7200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1999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smtClean="0">
                          <a:ln>
                            <a:noFill/>
                          </a:ln>
                          <a:solidFill>
                            <a:srgbClr val="FF0000"/>
                          </a:solidFill>
                          <a:effectLst/>
                          <a:latin typeface="Arial" charset="0"/>
                          <a:ea typeface="宋体" pitchFamily="2" charset="-122"/>
                        </a:rPr>
                        <a:t>2009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Princeton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CERN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Berkeley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SBC Communications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0" i="1" u="none" strike="noStrike" cap="none" normalizeH="0" baseline="0" dirty="0" smtClean="0">
                          <a:ln>
                            <a:noFill/>
                          </a:ln>
                          <a:solidFill>
                            <a:srgbClr val="FF0000"/>
                          </a:solidFill>
                          <a:effectLst/>
                          <a:latin typeface="Arial" charset="0"/>
                          <a:ea typeface="宋体" pitchFamily="2" charset="-122"/>
                        </a:rPr>
                        <a:t>Booz Allen Hamilton Consulting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CERN Fellow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Wisconsin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Berkeley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Berkeley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Rutgers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MIT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Berkeley Business School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Harvard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Clear Shape Technologies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err="1" smtClean="0">
                          <a:ln>
                            <a:noFill/>
                          </a:ln>
                          <a:solidFill>
                            <a:srgbClr val="FF0000"/>
                          </a:solidFill>
                          <a:effectLst/>
                          <a:latin typeface="Arial" charset="0"/>
                          <a:ea typeface="宋体" pitchFamily="2" charset="-122"/>
                        </a:rPr>
                        <a:t>Avestar</a:t>
                      </a:r>
                      <a:r>
                        <a:rPr kumimoji="0" lang="en-US" altLang="zh-CN" sz="1200" b="1" i="1" u="none" strike="noStrike" cap="none" normalizeH="0" baseline="0" dirty="0" smtClean="0">
                          <a:ln>
                            <a:noFill/>
                          </a:ln>
                          <a:solidFill>
                            <a:srgbClr val="FF0000"/>
                          </a:solidFill>
                          <a:effectLst/>
                          <a:latin typeface="Arial" charset="0"/>
                          <a:ea typeface="宋体" pitchFamily="2" charset="-122"/>
                        </a:rPr>
                        <a:t>-IP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Princeton Consulting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BNL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FNAL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Ohio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Citizen’s Insurance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Texas Arlington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Wisconsin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Wisconsin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dirty="0" smtClean="0">
                          <a:ln>
                            <a:noFill/>
                          </a:ln>
                          <a:solidFill>
                            <a:srgbClr val="FF0000"/>
                          </a:solidFill>
                          <a:effectLst/>
                          <a:latin typeface="Arial" charset="0"/>
                          <a:ea typeface="宋体" pitchFamily="2" charset="-122"/>
                        </a:rPr>
                        <a:t>Wisconsin</a:t>
                      </a:r>
                    </a:p>
                  </a:txBody>
                  <a:tcPr horzOverflow="overflow">
                    <a:lnL>
                      <a:noFill/>
                    </a:lnL>
                    <a:lnR>
                      <a:noFill/>
                    </a:lnR>
                    <a:lnT>
                      <a:noFill/>
                    </a:lnT>
                    <a:lnB>
                      <a:noFill/>
                    </a:lnB>
                    <a:lnTlToBr>
                      <a:noFill/>
                    </a:lnTlToBr>
                    <a:lnBlToTr>
                      <a:noFill/>
                    </a:lnBlToTr>
                    <a:noFill/>
                  </a:tcPr>
                </a:tc>
              </a:tr>
              <a:tr h="426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1" i="1" u="none" strike="noStrike" cap="none" normalizeH="0" baseline="0" smtClean="0">
                        <a:ln>
                          <a:noFill/>
                        </a:ln>
                        <a:solidFill>
                          <a:schemeClr val="tx1"/>
                        </a:solidFill>
                        <a:effectLst/>
                        <a:latin typeface="Arial"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1" i="1" u="none" strike="noStrike" cap="none" normalizeH="0" baseline="0" smtClean="0">
                        <a:ln>
                          <a:noFill/>
                        </a:ln>
                        <a:solidFill>
                          <a:srgbClr val="FF0000"/>
                        </a:solidFill>
                        <a:effectLst/>
                        <a:latin typeface="Arial"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1" i="1" u="none" strike="noStrike" cap="none" normalizeH="0" baseline="0" dirty="0" smtClean="0">
                        <a:ln>
                          <a:noFill/>
                        </a:ln>
                        <a:solidFill>
                          <a:srgbClr val="FF0000"/>
                        </a:solidFill>
                        <a:effectLst/>
                        <a:latin typeface="Arial"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200" b="1" i="1" u="none" strike="noStrike" cap="none" normalizeH="0" baseline="0" dirty="0" smtClean="0">
                        <a:ln>
                          <a:noFill/>
                        </a:ln>
                        <a:solidFill>
                          <a:schemeClr val="tx1"/>
                        </a:solidFill>
                        <a:effectLst/>
                        <a:latin typeface="Arial"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1" i="1" u="none" strike="noStrike" cap="none" normalizeH="0" baseline="0" smtClean="0">
                        <a:ln>
                          <a:noFill/>
                        </a:ln>
                        <a:solidFill>
                          <a:srgbClr val="FF0000"/>
                        </a:solidFill>
                        <a:effectLst/>
                        <a:latin typeface="Arial"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1" i="1" u="none" strike="noStrike" cap="none" normalizeH="0" baseline="0" dirty="0" smtClean="0">
                        <a:ln>
                          <a:noFill/>
                        </a:ln>
                        <a:solidFill>
                          <a:srgbClr val="FF0000"/>
                        </a:solidFill>
                        <a:effectLst/>
                        <a:latin typeface="Arial" charset="0"/>
                        <a:ea typeface="宋体" pitchFamily="2" charset="-122"/>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p:spPr>
        <p:txBody>
          <a:bodyPr/>
          <a:lstStyle/>
          <a:p>
            <a:fld id="{281E5864-0E5F-4909-99E8-6D6FB9645191}" type="slidenum">
              <a:rPr lang="en-US" altLang="zh-CN" smtClean="0"/>
              <a:pPr/>
              <a:t>102</a:t>
            </a:fld>
            <a:endParaRPr lang="en-US" altLang="zh-CN" smtClean="0"/>
          </a:p>
        </p:txBody>
      </p:sp>
      <p:sp>
        <p:nvSpPr>
          <p:cNvPr id="5120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EC1D42F7-17EB-4FBB-9049-BF332C08D51F}" type="slidenum">
              <a:rPr lang="en-US" altLang="zh-CN" sz="1400" b="0" i="0">
                <a:latin typeface="Arial" charset="0"/>
                <a:ea typeface="宋体" pitchFamily="2" charset="-122"/>
              </a:rPr>
              <a:pPr algn="r" eaLnBrk="1" hangingPunct="1">
                <a:spcBef>
                  <a:spcPct val="0"/>
                </a:spcBef>
                <a:buFontTx/>
                <a:buNone/>
              </a:pPr>
              <a:t>102</a:t>
            </a:fld>
            <a:endParaRPr lang="en-US" altLang="zh-CN" sz="1400" b="0" i="0" dirty="0">
              <a:latin typeface="Arial" charset="0"/>
              <a:ea typeface="宋体" pitchFamily="2" charset="-122"/>
            </a:endParaRPr>
          </a:p>
        </p:txBody>
      </p:sp>
      <p:sp>
        <p:nvSpPr>
          <p:cNvPr id="51204" name="Text Box 5"/>
          <p:cNvSpPr txBox="1">
            <a:spLocks noChangeArrowheads="1"/>
          </p:cNvSpPr>
          <p:nvPr/>
        </p:nvSpPr>
        <p:spPr bwMode="auto">
          <a:xfrm>
            <a:off x="76200" y="685800"/>
            <a:ext cx="8999538" cy="777875"/>
          </a:xfrm>
          <a:prstGeom prst="rect">
            <a:avLst/>
          </a:prstGeom>
          <a:noFill/>
          <a:ln w="9525">
            <a:noFill/>
            <a:miter lim="800000"/>
            <a:headEnd/>
            <a:tailEnd/>
          </a:ln>
        </p:spPr>
        <p:txBody>
          <a:bodyPr wrap="none">
            <a:spAutoFit/>
          </a:bodyPr>
          <a:lstStyle/>
          <a:p>
            <a:pPr eaLnBrk="1" hangingPunct="1">
              <a:spcBef>
                <a:spcPct val="0"/>
              </a:spcBef>
              <a:buFontTx/>
              <a:buNone/>
            </a:pPr>
            <a:r>
              <a:rPr lang="en-US" altLang="zh-CN" sz="1500" i="0" dirty="0">
                <a:solidFill>
                  <a:srgbClr val="FF3300"/>
                </a:solidFill>
                <a:ea typeface="宋体" pitchFamily="2" charset="-122"/>
              </a:rPr>
              <a:t>27 Former </a:t>
            </a:r>
            <a:r>
              <a:rPr lang="en-US" altLang="zh-CN" sz="1500" i="0" dirty="0" err="1">
                <a:solidFill>
                  <a:srgbClr val="FF3300"/>
                </a:solidFill>
                <a:ea typeface="宋体" pitchFamily="2" charset="-122"/>
              </a:rPr>
              <a:t>Postdocs</a:t>
            </a:r>
            <a:r>
              <a:rPr lang="en-US" altLang="zh-CN" sz="1500" i="0" dirty="0">
                <a:solidFill>
                  <a:srgbClr val="FF3300"/>
                </a:solidFill>
                <a:ea typeface="宋体" pitchFamily="2" charset="-122"/>
              </a:rPr>
              <a:t> and Graduate Students are (or have been) faculty members mainly</a:t>
            </a:r>
          </a:p>
          <a:p>
            <a:pPr eaLnBrk="1" hangingPunct="1">
              <a:spcBef>
                <a:spcPct val="0"/>
              </a:spcBef>
              <a:buFontTx/>
              <a:buNone/>
            </a:pPr>
            <a:r>
              <a:rPr lang="en-US" altLang="zh-CN" sz="1500" i="0" dirty="0">
                <a:solidFill>
                  <a:srgbClr val="FF3300"/>
                </a:solidFill>
                <a:ea typeface="宋体" pitchFamily="2" charset="-122"/>
              </a:rPr>
              <a:t>in major U.S. universities and 10 are permanent staff members at major High Energy laboratories.</a:t>
            </a:r>
          </a:p>
          <a:p>
            <a:pPr eaLnBrk="1" hangingPunct="1">
              <a:spcBef>
                <a:spcPct val="0"/>
              </a:spcBef>
              <a:buFontTx/>
              <a:buNone/>
            </a:pPr>
            <a:r>
              <a:rPr lang="en-US" altLang="zh-CN" sz="1500" i="0" dirty="0">
                <a:solidFill>
                  <a:srgbClr val="000099"/>
                </a:solidFill>
                <a:ea typeface="宋体" pitchFamily="2" charset="-122"/>
              </a:rPr>
              <a:t>(</a:t>
            </a:r>
            <a:r>
              <a:rPr lang="en-US" altLang="zh-CN" sz="1500" i="0" dirty="0" smtClean="0">
                <a:solidFill>
                  <a:srgbClr val="000099"/>
                </a:solidFill>
                <a:ea typeface="宋体" pitchFamily="2" charset="-122"/>
              </a:rPr>
              <a:t>13 </a:t>
            </a:r>
            <a:r>
              <a:rPr lang="en-US" altLang="zh-CN" sz="1500" i="0" dirty="0">
                <a:solidFill>
                  <a:srgbClr val="000099"/>
                </a:solidFill>
                <a:ea typeface="宋体" pitchFamily="2" charset="-122"/>
              </a:rPr>
              <a:t>full </a:t>
            </a:r>
            <a:r>
              <a:rPr lang="en-US" altLang="zh-CN" sz="1500" i="0" dirty="0" err="1">
                <a:solidFill>
                  <a:srgbClr val="000099"/>
                </a:solidFill>
                <a:ea typeface="宋体" pitchFamily="2" charset="-122"/>
              </a:rPr>
              <a:t>prof</a:t>
            </a:r>
            <a:r>
              <a:rPr lang="en-US" altLang="zh-CN" sz="1500" i="0" dirty="0">
                <a:solidFill>
                  <a:srgbClr val="000099"/>
                </a:solidFill>
                <a:ea typeface="宋体" pitchFamily="2" charset="-122"/>
              </a:rPr>
              <a:t>., </a:t>
            </a:r>
            <a:r>
              <a:rPr lang="en-US" altLang="zh-CN" sz="1500" i="0" dirty="0" smtClean="0">
                <a:solidFill>
                  <a:srgbClr val="000099"/>
                </a:solidFill>
                <a:ea typeface="宋体" pitchFamily="2" charset="-122"/>
              </a:rPr>
              <a:t>8 </a:t>
            </a:r>
            <a:r>
              <a:rPr lang="en-US" altLang="zh-CN" sz="1500" i="0" dirty="0">
                <a:solidFill>
                  <a:srgbClr val="000099"/>
                </a:solidFill>
                <a:ea typeface="宋体" pitchFamily="2" charset="-122"/>
              </a:rPr>
              <a:t>associate </a:t>
            </a:r>
            <a:r>
              <a:rPr lang="en-US" altLang="zh-CN" sz="1500" i="0" dirty="0" err="1">
                <a:solidFill>
                  <a:srgbClr val="000099"/>
                </a:solidFill>
                <a:ea typeface="宋体" pitchFamily="2" charset="-122"/>
              </a:rPr>
              <a:t>prof</a:t>
            </a:r>
            <a:r>
              <a:rPr lang="en-US" altLang="zh-CN" sz="1500" i="0" dirty="0">
                <a:solidFill>
                  <a:srgbClr val="000099"/>
                </a:solidFill>
                <a:ea typeface="宋体" pitchFamily="2" charset="-122"/>
              </a:rPr>
              <a:t>. with tenure, </a:t>
            </a:r>
            <a:r>
              <a:rPr lang="en-US" altLang="zh-CN" sz="1500" i="0" dirty="0" smtClean="0">
                <a:solidFill>
                  <a:srgbClr val="000099"/>
                </a:solidFill>
                <a:ea typeface="宋体" pitchFamily="2" charset="-122"/>
              </a:rPr>
              <a:t>5 </a:t>
            </a:r>
            <a:r>
              <a:rPr lang="en-US" altLang="zh-CN" sz="1500" i="0" dirty="0">
                <a:solidFill>
                  <a:srgbClr val="000099"/>
                </a:solidFill>
                <a:ea typeface="宋体" pitchFamily="2" charset="-122"/>
              </a:rPr>
              <a:t>assistant </a:t>
            </a:r>
            <a:r>
              <a:rPr lang="en-US" altLang="zh-CN" sz="1500" i="0" dirty="0" err="1">
                <a:solidFill>
                  <a:srgbClr val="000099"/>
                </a:solidFill>
                <a:ea typeface="宋体" pitchFamily="2" charset="-122"/>
              </a:rPr>
              <a:t>prof</a:t>
            </a:r>
            <a:r>
              <a:rPr lang="en-US" altLang="zh-CN" sz="1500" i="0" dirty="0">
                <a:solidFill>
                  <a:srgbClr val="000099"/>
                </a:solidFill>
                <a:ea typeface="宋体" pitchFamily="2" charset="-122"/>
              </a:rPr>
              <a:t>. and </a:t>
            </a:r>
            <a:r>
              <a:rPr lang="en-US" altLang="zh-CN" sz="1500" i="0" dirty="0" smtClean="0">
                <a:solidFill>
                  <a:srgbClr val="000099"/>
                </a:solidFill>
                <a:ea typeface="宋体" pitchFamily="2" charset="-122"/>
              </a:rPr>
              <a:t>1 </a:t>
            </a:r>
            <a:r>
              <a:rPr lang="en-US" altLang="zh-CN" sz="1500" i="0" dirty="0">
                <a:solidFill>
                  <a:srgbClr val="000099"/>
                </a:solidFill>
                <a:ea typeface="宋体" pitchFamily="2" charset="-122"/>
              </a:rPr>
              <a:t>former assistant </a:t>
            </a:r>
            <a:r>
              <a:rPr lang="en-US" altLang="zh-CN" sz="1500" i="0" dirty="0" err="1">
                <a:solidFill>
                  <a:srgbClr val="000099"/>
                </a:solidFill>
                <a:ea typeface="宋体" pitchFamily="2" charset="-122"/>
              </a:rPr>
              <a:t>prof</a:t>
            </a:r>
            <a:r>
              <a:rPr lang="en-US" altLang="zh-CN" sz="1500" i="0" dirty="0">
                <a:solidFill>
                  <a:srgbClr val="000099"/>
                </a:solidFill>
                <a:ea typeface="宋体" pitchFamily="2" charset="-122"/>
              </a:rPr>
              <a:t>.)</a:t>
            </a:r>
          </a:p>
        </p:txBody>
      </p:sp>
      <p:graphicFrame>
        <p:nvGraphicFramePr>
          <p:cNvPr id="66714" name="Group 154"/>
          <p:cNvGraphicFramePr>
            <a:graphicFrameLocks noGrp="1"/>
          </p:cNvGraphicFramePr>
          <p:nvPr/>
        </p:nvGraphicFramePr>
        <p:xfrm>
          <a:off x="171450" y="1858963"/>
          <a:ext cx="4248150" cy="4175760"/>
        </p:xfrm>
        <a:graphic>
          <a:graphicData uri="http://schemas.openxmlformats.org/drawingml/2006/table">
            <a:tbl>
              <a:tblPr/>
              <a:tblGrid>
                <a:gridCol w="1887538"/>
                <a:gridCol w="2360612"/>
              </a:tblGrid>
              <a:tr h="24606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 Robert Johnson</a:t>
                      </a:r>
                      <a:r>
                        <a:rPr kumimoji="0" lang="en-US" altLang="zh-CN" sz="1400" b="1" i="0" u="none" strike="noStrike" cap="none" normalizeH="0" baseline="0" dirty="0" smtClean="0">
                          <a:ln>
                            <a:noFill/>
                          </a:ln>
                          <a:solidFill>
                            <a:schemeClr val="tx1"/>
                          </a:solidFill>
                          <a:effectLst/>
                          <a:latin typeface="Helvetica" pitchFamily="34"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UC Santa Cruz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 Steven Ritz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UC Santa Cruz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3.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Vivek</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Sharma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3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UC San Diego </a:t>
                      </a:r>
                      <a:endParaRPr kumimoji="0" lang="en-US" altLang="zh-CN" sz="1400" b="0" i="0"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3E4"/>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4. Allen Caldwell</a:t>
                      </a:r>
                      <a:endParaRPr kumimoji="0" lang="en-US" altLang="zh-CN" sz="1400" b="1" i="0"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Columbia University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5. David Strom</a:t>
                      </a:r>
                      <a:endParaRPr kumimoji="0" lang="en-US" altLang="zh-CN" sz="1400" b="0" i="0"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University of Oregon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6.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Yuanning</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Gao</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Tsinghua Univ. in Beijing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7. Michael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Cherney</a:t>
                      </a:r>
                      <a:endParaRPr kumimoji="0" lang="en-US" altLang="zh-CN" sz="1400" b="1" i="1"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Creighton Univ.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8. Joe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Izen</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Univ. of Texas, Dallas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9. Shan Jin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IHEP, Beijing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10.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Hongbo</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Hu</a:t>
                      </a:r>
                      <a:endParaRPr kumimoji="0" lang="en-US" altLang="zh-CN" sz="1400" b="1" i="1"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IHEP, Beijing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11. John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Harton</a:t>
                      </a:r>
                      <a:endParaRPr kumimoji="0" lang="en-US" altLang="zh-CN" sz="1400" b="1" i="1"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Colorado State Univ.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12.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Haibo</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IHEP, Beijing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13. David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Cinabro</a:t>
                      </a:r>
                      <a:endParaRPr kumimoji="0" lang="en-US" altLang="zh-CN" sz="1400" b="1" i="1"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Wayne State Univ.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1246" name="Rectangle 129"/>
          <p:cNvSpPr>
            <a:spLocks noChangeArrowheads="1"/>
          </p:cNvSpPr>
          <p:nvPr/>
        </p:nvSpPr>
        <p:spPr bwMode="auto">
          <a:xfrm>
            <a:off x="257175" y="66675"/>
            <a:ext cx="8753475" cy="561975"/>
          </a:xfrm>
          <a:prstGeom prst="rect">
            <a:avLst/>
          </a:prstGeom>
          <a:solidFill>
            <a:srgbClr val="660033">
              <a:alpha val="10196"/>
            </a:srgbClr>
          </a:solidFill>
          <a:ln w="28575" algn="ctr">
            <a:solidFill>
              <a:srgbClr val="000080"/>
            </a:solidFill>
            <a:miter lim="800000"/>
            <a:headEnd/>
            <a:tailEnd/>
          </a:ln>
        </p:spPr>
        <p:txBody>
          <a:bodyPr wrap="none" anchor="ctr"/>
          <a:lstStyle/>
          <a:p>
            <a:pPr eaLnBrk="1" hangingPunct="1">
              <a:spcBef>
                <a:spcPct val="0"/>
              </a:spcBef>
              <a:buFontTx/>
              <a:buNone/>
            </a:pPr>
            <a:r>
              <a:rPr lang="en-US" altLang="zh-CN" sz="2000" i="0" dirty="0">
                <a:solidFill>
                  <a:schemeClr val="accent2"/>
                </a:solidFill>
                <a:latin typeface="Arial" charset="0"/>
                <a:ea typeface="宋体" pitchFamily="2" charset="-122"/>
              </a:rPr>
              <a:t>Education:    Faculty Positions of Former </a:t>
            </a:r>
            <a:r>
              <a:rPr lang="en-US" altLang="zh-CN" sz="2000" i="0" dirty="0" err="1">
                <a:solidFill>
                  <a:schemeClr val="accent2"/>
                </a:solidFill>
                <a:latin typeface="Arial" charset="0"/>
                <a:ea typeface="宋体" pitchFamily="2" charset="-122"/>
              </a:rPr>
              <a:t>Postdocs</a:t>
            </a:r>
            <a:r>
              <a:rPr lang="en-US" altLang="zh-CN" sz="2000" i="0" dirty="0">
                <a:solidFill>
                  <a:schemeClr val="accent2"/>
                </a:solidFill>
                <a:latin typeface="Arial" charset="0"/>
                <a:ea typeface="宋体" pitchFamily="2" charset="-122"/>
              </a:rPr>
              <a:t> and Grad Students</a:t>
            </a:r>
          </a:p>
        </p:txBody>
      </p:sp>
      <p:sp>
        <p:nvSpPr>
          <p:cNvPr id="51247" name="Text Box 141"/>
          <p:cNvSpPr txBox="1">
            <a:spLocks noChangeArrowheads="1"/>
          </p:cNvSpPr>
          <p:nvPr/>
        </p:nvSpPr>
        <p:spPr bwMode="auto">
          <a:xfrm>
            <a:off x="152400" y="1524000"/>
            <a:ext cx="1663700" cy="336550"/>
          </a:xfrm>
          <a:prstGeom prst="rect">
            <a:avLst/>
          </a:prstGeom>
          <a:noFill/>
          <a:ln w="28575" algn="ctr">
            <a:noFill/>
            <a:miter lim="800000"/>
            <a:headEnd/>
            <a:tailEnd/>
          </a:ln>
        </p:spPr>
        <p:txBody>
          <a:bodyPr wrap="none">
            <a:spAutoFit/>
          </a:bodyPr>
          <a:lstStyle/>
          <a:p>
            <a:pPr eaLnBrk="1" hangingPunct="1">
              <a:spcBef>
                <a:spcPct val="0"/>
              </a:spcBef>
              <a:buFontTx/>
              <a:buNone/>
            </a:pPr>
            <a:r>
              <a:rPr lang="en-US" altLang="zh-CN" sz="1600" dirty="0">
                <a:ea typeface="宋体" pitchFamily="2" charset="-122"/>
              </a:rPr>
              <a:t>Full Professors</a:t>
            </a:r>
          </a:p>
        </p:txBody>
      </p:sp>
      <p:graphicFrame>
        <p:nvGraphicFramePr>
          <p:cNvPr id="66717" name="Group 157"/>
          <p:cNvGraphicFramePr>
            <a:graphicFrameLocks noGrp="1"/>
          </p:cNvGraphicFramePr>
          <p:nvPr/>
        </p:nvGraphicFramePr>
        <p:xfrm>
          <a:off x="4419600" y="1849438"/>
          <a:ext cx="4600575" cy="2438400"/>
        </p:xfrm>
        <a:graphic>
          <a:graphicData uri="http://schemas.openxmlformats.org/drawingml/2006/table">
            <a:tbl>
              <a:tblPr/>
              <a:tblGrid>
                <a:gridCol w="1905000"/>
                <a:gridCol w="2695575"/>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14. Joe Boudreau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Univ. of Pittsburg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28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15. Doug Cowen</a:t>
                      </a:r>
                      <a:endParaRPr kumimoji="0" lang="en-US" altLang="zh-CN" sz="1400" b="1" i="0"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Penn. State Univ.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16. Gerald Rudolph</a:t>
                      </a:r>
                      <a:endParaRPr kumimoji="0" lang="en-US" altLang="zh-CN" sz="1400" b="0" i="0"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Universitat Innsbruck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17.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Yibin</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Pan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Univ. of Wisconsin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18. Michael Schmitt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3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Northwestern Univ.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3E4"/>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19. John Conway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3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UC Davis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3E4"/>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20.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Stathes</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Paganis</a:t>
                      </a:r>
                      <a:endParaRPr kumimoji="0" lang="en-US" altLang="zh-CN" sz="1400" b="1" i="1"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Lecturer at Sheffield Univ.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21. Jane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Nachtman</a:t>
                      </a:r>
                      <a:endParaRPr kumimoji="0" lang="en-US" altLang="zh-CN" sz="1400" b="1" i="1"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3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Univ. of Iowa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3E4"/>
                    </a:solidFill>
                  </a:tcPr>
                </a:tc>
              </a:tr>
            </a:tbl>
          </a:graphicData>
        </a:graphic>
      </p:graphicFrame>
      <p:sp>
        <p:nvSpPr>
          <p:cNvPr id="51274" name="Text Box 180"/>
          <p:cNvSpPr txBox="1">
            <a:spLocks noChangeArrowheads="1"/>
          </p:cNvSpPr>
          <p:nvPr/>
        </p:nvSpPr>
        <p:spPr bwMode="auto">
          <a:xfrm>
            <a:off x="4600575" y="1492250"/>
            <a:ext cx="3403600" cy="336550"/>
          </a:xfrm>
          <a:prstGeom prst="rect">
            <a:avLst/>
          </a:prstGeom>
          <a:noFill/>
          <a:ln w="28575" algn="ctr">
            <a:noFill/>
            <a:miter lim="800000"/>
            <a:headEnd/>
            <a:tailEnd/>
          </a:ln>
        </p:spPr>
        <p:txBody>
          <a:bodyPr wrap="none">
            <a:spAutoFit/>
          </a:bodyPr>
          <a:lstStyle/>
          <a:p>
            <a:pPr eaLnBrk="1" hangingPunct="1">
              <a:spcBef>
                <a:spcPct val="0"/>
              </a:spcBef>
              <a:buFontTx/>
              <a:buNone/>
            </a:pPr>
            <a:r>
              <a:rPr lang="en-US" altLang="zh-CN" sz="1600">
                <a:ea typeface="宋体" pitchFamily="2" charset="-122"/>
              </a:rPr>
              <a:t>Associate Professors with tenure</a:t>
            </a:r>
          </a:p>
        </p:txBody>
      </p:sp>
      <p:graphicFrame>
        <p:nvGraphicFramePr>
          <p:cNvPr id="66720" name="Group 160"/>
          <p:cNvGraphicFramePr>
            <a:graphicFrameLocks noGrp="1"/>
          </p:cNvGraphicFramePr>
          <p:nvPr/>
        </p:nvGraphicFramePr>
        <p:xfrm>
          <a:off x="4419600" y="4648200"/>
          <a:ext cx="4600575" cy="1828800"/>
        </p:xfrm>
        <a:graphic>
          <a:graphicData uri="http://schemas.openxmlformats.org/drawingml/2006/table">
            <a:tbl>
              <a:tblPr/>
              <a:tblGrid>
                <a:gridCol w="1905000"/>
                <a:gridCol w="2695575"/>
              </a:tblGrid>
              <a:tr h="257572">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22.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Yongsheng</a:t>
                      </a: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Gao</a:t>
                      </a:r>
                      <a:r>
                        <a:rPr kumimoji="0" lang="en-US" altLang="zh-CN" sz="1400" b="1" i="0" u="none" strike="noStrike" cap="none" normalizeH="0" baseline="0" dirty="0" smtClean="0">
                          <a:ln>
                            <a:noFill/>
                          </a:ln>
                          <a:solidFill>
                            <a:schemeClr val="tx1"/>
                          </a:solidFill>
                          <a:effectLst/>
                          <a:latin typeface="Helvetica" pitchFamily="34"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California State Univ.-</a:t>
                      </a:r>
                      <a:r>
                        <a:rPr kumimoji="0" lang="en-US" altLang="zh-CN" sz="1100" b="1" i="1" u="none" strike="noStrike" cap="none" normalizeH="0" baseline="0" smtClean="0">
                          <a:ln>
                            <a:noFill/>
                          </a:ln>
                          <a:solidFill>
                            <a:schemeClr val="tx1"/>
                          </a:solidFill>
                          <a:effectLst/>
                          <a:latin typeface="Helvetica" pitchFamily="34" charset="0"/>
                          <a:ea typeface="宋体" pitchFamily="2" charset="-122"/>
                        </a:rPr>
                        <a:t>Fresno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257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23. Tom Meyer</a:t>
                      </a:r>
                      <a:endParaRPr kumimoji="0" lang="en-US" altLang="zh-CN" sz="1400" b="1" i="0"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Formerly at Texas A&amp;M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7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24. Bruce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Mellado</a:t>
                      </a:r>
                      <a:endParaRPr kumimoji="0" lang="en-US" altLang="zh-CN" sz="1400" b="1" i="1"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Univ. of Wisconsin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257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25. Jason Nielsen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smtClean="0">
                          <a:ln>
                            <a:noFill/>
                          </a:ln>
                          <a:solidFill>
                            <a:schemeClr val="tx1"/>
                          </a:solidFill>
                          <a:effectLst/>
                          <a:latin typeface="Helvetica" pitchFamily="34" charset="0"/>
                          <a:ea typeface="宋体" pitchFamily="2" charset="-122"/>
                        </a:rPr>
                        <a:t> UC Santa Cruz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257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26. Kyle Cranmer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New York University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257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27. Stephen </a:t>
                      </a:r>
                      <a:r>
                        <a:rPr kumimoji="0" lang="en-US" altLang="zh-CN" sz="1400" b="1" i="1" u="none" strike="noStrike" cap="none" normalizeH="0" baseline="0" dirty="0" err="1" smtClean="0">
                          <a:ln>
                            <a:noFill/>
                          </a:ln>
                          <a:solidFill>
                            <a:schemeClr val="tx1"/>
                          </a:solidFill>
                          <a:effectLst/>
                          <a:latin typeface="Helvetica" pitchFamily="34" charset="0"/>
                          <a:ea typeface="宋体" pitchFamily="2" charset="-122"/>
                        </a:rPr>
                        <a:t>Sekula</a:t>
                      </a:r>
                      <a:endParaRPr kumimoji="0" lang="en-US" altLang="zh-CN" sz="1400" b="1" i="1" u="none" strike="noStrike" cap="none" normalizeH="0" baseline="0" dirty="0" smtClean="0">
                        <a:ln>
                          <a:noFill/>
                        </a:ln>
                        <a:solidFill>
                          <a:schemeClr val="tx1"/>
                        </a:solidFill>
                        <a:effectLst/>
                        <a:latin typeface="Helvetic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400" b="1" i="1" u="none" strike="noStrike" cap="none" normalizeH="0" baseline="0" dirty="0" smtClean="0">
                          <a:ln>
                            <a:noFill/>
                          </a:ln>
                          <a:solidFill>
                            <a:schemeClr val="tx1"/>
                          </a:solidFill>
                          <a:effectLst/>
                          <a:latin typeface="Helvetica" pitchFamily="34" charset="0"/>
                          <a:ea typeface="宋体" pitchFamily="2" charset="-122"/>
                        </a:rPr>
                        <a:t> Southern Methodist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bl>
          </a:graphicData>
        </a:graphic>
      </p:graphicFrame>
      <p:sp>
        <p:nvSpPr>
          <p:cNvPr id="51304" name="Text Box 206"/>
          <p:cNvSpPr txBox="1">
            <a:spLocks noChangeArrowheads="1"/>
          </p:cNvSpPr>
          <p:nvPr/>
        </p:nvSpPr>
        <p:spPr bwMode="auto">
          <a:xfrm>
            <a:off x="4648200" y="4343400"/>
            <a:ext cx="2273300" cy="336550"/>
          </a:xfrm>
          <a:prstGeom prst="rect">
            <a:avLst/>
          </a:prstGeom>
          <a:noFill/>
          <a:ln w="28575" algn="ctr">
            <a:noFill/>
            <a:miter lim="800000"/>
            <a:headEnd/>
            <a:tailEnd/>
          </a:ln>
        </p:spPr>
        <p:txBody>
          <a:bodyPr wrap="none">
            <a:spAutoFit/>
          </a:bodyPr>
          <a:lstStyle/>
          <a:p>
            <a:pPr eaLnBrk="1" hangingPunct="1">
              <a:spcBef>
                <a:spcPct val="0"/>
              </a:spcBef>
              <a:buFontTx/>
              <a:buNone/>
            </a:pPr>
            <a:r>
              <a:rPr lang="en-US" altLang="zh-CN" sz="1600" dirty="0">
                <a:ea typeface="宋体" pitchFamily="2" charset="-122"/>
              </a:rPr>
              <a:t>Assistant Professors </a:t>
            </a:r>
          </a:p>
        </p:txBody>
      </p:sp>
      <p:sp>
        <p:nvSpPr>
          <p:cNvPr id="51305" name="Text Box 305"/>
          <p:cNvSpPr txBox="1">
            <a:spLocks noChangeArrowheads="1"/>
          </p:cNvSpPr>
          <p:nvPr/>
        </p:nvSpPr>
        <p:spPr bwMode="auto">
          <a:xfrm>
            <a:off x="1905000" y="6172200"/>
            <a:ext cx="990600" cy="366713"/>
          </a:xfrm>
          <a:prstGeom prst="rect">
            <a:avLst/>
          </a:prstGeom>
          <a:solidFill>
            <a:srgbClr val="F1D3E4"/>
          </a:solidFill>
          <a:ln w="28575" algn="ctr">
            <a:noFill/>
            <a:miter lim="800000"/>
            <a:headEnd/>
            <a:tailEnd/>
          </a:ln>
        </p:spPr>
        <p:txBody>
          <a:bodyPr wrap="square">
            <a:spAutoFit/>
          </a:bodyPr>
          <a:lstStyle/>
          <a:p>
            <a:pPr eaLnBrk="1" hangingPunct="1">
              <a:spcBef>
                <a:spcPct val="0"/>
              </a:spcBef>
              <a:buFontTx/>
              <a:buNone/>
            </a:pPr>
            <a:r>
              <a:rPr lang="en-US" altLang="zh-CN" sz="1800" i="0" dirty="0">
                <a:latin typeface="Arial" charset="0"/>
                <a:ea typeface="宋体" pitchFamily="2" charset="-122"/>
              </a:rPr>
              <a:t>CMS: </a:t>
            </a:r>
            <a:r>
              <a:rPr lang="en-US" altLang="zh-CN" sz="1800" i="0" dirty="0" smtClean="0">
                <a:latin typeface="Arial" charset="0"/>
                <a:ea typeface="宋体" pitchFamily="2" charset="-122"/>
              </a:rPr>
              <a:t>4    </a:t>
            </a:r>
            <a:endParaRPr lang="en-US" altLang="zh-CN" sz="1800" i="0" dirty="0">
              <a:latin typeface="Arial" charset="0"/>
              <a:ea typeface="宋体" pitchFamily="2" charset="-122"/>
            </a:endParaRPr>
          </a:p>
        </p:txBody>
      </p:sp>
      <p:sp>
        <p:nvSpPr>
          <p:cNvPr id="51307" name="Text Box 305"/>
          <p:cNvSpPr txBox="1">
            <a:spLocks noChangeArrowheads="1"/>
          </p:cNvSpPr>
          <p:nvPr/>
        </p:nvSpPr>
        <p:spPr bwMode="auto">
          <a:xfrm>
            <a:off x="228600" y="6172200"/>
            <a:ext cx="1447800" cy="366713"/>
          </a:xfrm>
          <a:prstGeom prst="rect">
            <a:avLst/>
          </a:prstGeom>
          <a:solidFill>
            <a:srgbClr val="CCECFF"/>
          </a:solidFill>
          <a:ln w="28575" algn="ctr">
            <a:noFill/>
            <a:miter lim="800000"/>
            <a:headEnd/>
            <a:tailEnd/>
          </a:ln>
        </p:spPr>
        <p:txBody>
          <a:bodyPr>
            <a:spAutoFit/>
          </a:bodyPr>
          <a:lstStyle/>
          <a:p>
            <a:pPr eaLnBrk="1" hangingPunct="1">
              <a:spcBef>
                <a:spcPct val="0"/>
              </a:spcBef>
              <a:buFontTx/>
              <a:buNone/>
            </a:pPr>
            <a:r>
              <a:rPr lang="en-US" altLang="zh-CN" sz="1800" i="0" dirty="0">
                <a:latin typeface="Arial" charset="0"/>
                <a:ea typeface="宋体" pitchFamily="2" charset="-122"/>
              </a:rPr>
              <a:t>ATLAS: 12    </a:t>
            </a:r>
          </a:p>
        </p:txBody>
      </p:sp>
      <p:sp>
        <p:nvSpPr>
          <p:cNvPr id="14" name="Text Box 305"/>
          <p:cNvSpPr txBox="1">
            <a:spLocks noChangeArrowheads="1"/>
          </p:cNvSpPr>
          <p:nvPr/>
        </p:nvSpPr>
        <p:spPr bwMode="auto">
          <a:xfrm>
            <a:off x="3048000" y="6172200"/>
            <a:ext cx="1143000" cy="369332"/>
          </a:xfrm>
          <a:prstGeom prst="rect">
            <a:avLst/>
          </a:prstGeom>
          <a:noFill/>
          <a:ln w="28575" algn="ctr">
            <a:noFill/>
            <a:miter lim="800000"/>
            <a:headEnd/>
            <a:tailEnd/>
          </a:ln>
        </p:spPr>
        <p:txBody>
          <a:bodyPr wrap="square">
            <a:spAutoFit/>
          </a:bodyPr>
          <a:lstStyle/>
          <a:p>
            <a:pPr eaLnBrk="1" hangingPunct="1">
              <a:spcBef>
                <a:spcPct val="0"/>
              </a:spcBef>
              <a:buFontTx/>
              <a:buNone/>
            </a:pPr>
            <a:r>
              <a:rPr lang="en-US" altLang="zh-CN" sz="1800" i="0" dirty="0" smtClean="0">
                <a:latin typeface="Arial" charset="0"/>
                <a:ea typeface="宋体" pitchFamily="2" charset="-122"/>
              </a:rPr>
              <a:t>ALICE: 1    </a:t>
            </a:r>
            <a:endParaRPr lang="en-US" altLang="zh-CN" sz="1800" i="0" dirty="0">
              <a:latin typeface="Arial" charset="0"/>
              <a:ea typeface="宋体" pitchFamily="2" charset="-122"/>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p:spPr>
        <p:txBody>
          <a:bodyPr/>
          <a:lstStyle/>
          <a:p>
            <a:fld id="{45B22931-AF92-4629-9F74-569EE0101D40}" type="slidenum">
              <a:rPr lang="en-US" altLang="zh-CN" smtClean="0"/>
              <a:pPr/>
              <a:t>103</a:t>
            </a:fld>
            <a:endParaRPr lang="en-US" altLang="zh-CN" smtClean="0"/>
          </a:p>
        </p:txBody>
      </p:sp>
      <p:sp>
        <p:nvSpPr>
          <p:cNvPr id="5222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80430076-6A60-42F1-B451-215D9FDB7672}" type="slidenum">
              <a:rPr lang="en-US" altLang="zh-CN" sz="1400" b="0" i="0">
                <a:latin typeface="Arial" charset="0"/>
                <a:ea typeface="宋体" pitchFamily="2" charset="-122"/>
              </a:rPr>
              <a:pPr algn="r" eaLnBrk="1" hangingPunct="1">
                <a:spcBef>
                  <a:spcPct val="0"/>
                </a:spcBef>
                <a:buFontTx/>
                <a:buNone/>
              </a:pPr>
              <a:t>103</a:t>
            </a:fld>
            <a:endParaRPr lang="en-US" altLang="zh-CN" sz="1400" b="0" i="0">
              <a:latin typeface="Arial" charset="0"/>
              <a:ea typeface="宋体" pitchFamily="2" charset="-122"/>
            </a:endParaRPr>
          </a:p>
        </p:txBody>
      </p:sp>
      <p:sp>
        <p:nvSpPr>
          <p:cNvPr id="52228" name="Rectangle 2"/>
          <p:cNvSpPr>
            <a:spLocks noChangeArrowheads="1"/>
          </p:cNvSpPr>
          <p:nvPr/>
        </p:nvSpPr>
        <p:spPr bwMode="auto">
          <a:xfrm>
            <a:off x="152400" y="457200"/>
            <a:ext cx="8753475" cy="466725"/>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i="0">
                <a:solidFill>
                  <a:schemeClr val="accent2"/>
                </a:solidFill>
                <a:latin typeface="Arial" charset="0"/>
                <a:ea typeface="宋体" pitchFamily="2" charset="-122"/>
              </a:rPr>
              <a:t>Permanent Staff at Major Research Laboratories</a:t>
            </a:r>
          </a:p>
        </p:txBody>
      </p:sp>
      <p:graphicFrame>
        <p:nvGraphicFramePr>
          <p:cNvPr id="68706" name="Group 98"/>
          <p:cNvGraphicFramePr>
            <a:graphicFrameLocks noGrp="1"/>
          </p:cNvGraphicFramePr>
          <p:nvPr/>
        </p:nvGraphicFramePr>
        <p:xfrm>
          <a:off x="533400" y="1295400"/>
          <a:ext cx="8305800" cy="3261360"/>
        </p:xfrm>
        <a:graphic>
          <a:graphicData uri="http://schemas.openxmlformats.org/drawingml/2006/table">
            <a:tbl>
              <a:tblPr/>
              <a:tblGrid>
                <a:gridCol w="2238375"/>
                <a:gridCol w="6067425"/>
              </a:tblGrid>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dirty="0" smtClean="0">
                          <a:ln>
                            <a:noFill/>
                          </a:ln>
                          <a:solidFill>
                            <a:schemeClr val="tx1"/>
                          </a:solidFill>
                          <a:effectLst/>
                          <a:latin typeface="Helvetica" pitchFamily="34" charset="0"/>
                          <a:ea typeface="宋体" charset="-122"/>
                        </a:rPr>
                        <a:t>1. Saul Gonzalez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smtClean="0">
                          <a:ln>
                            <a:noFill/>
                          </a:ln>
                          <a:solidFill>
                            <a:schemeClr val="tx1"/>
                          </a:solidFill>
                          <a:effectLst/>
                          <a:latin typeface="Helvetica" pitchFamily="34" charset="0"/>
                          <a:ea typeface="宋体" charset="-122"/>
                        </a:rPr>
                        <a:t> Program Manager for Proton Accelerator Physics, Physics Research division of Office of High Energy Physics, DOE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smtClean="0">
                          <a:ln>
                            <a:noFill/>
                          </a:ln>
                          <a:solidFill>
                            <a:schemeClr val="tx1"/>
                          </a:solidFill>
                          <a:effectLst/>
                          <a:latin typeface="Helvetica" pitchFamily="34" charset="0"/>
                          <a:ea typeface="宋体" charset="-122"/>
                        </a:rPr>
                        <a:t>2. Pierre Lecomte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smtClean="0">
                          <a:ln>
                            <a:noFill/>
                          </a:ln>
                          <a:solidFill>
                            <a:schemeClr val="tx1"/>
                          </a:solidFill>
                          <a:effectLst/>
                          <a:latin typeface="Helvetica" pitchFamily="34" charset="0"/>
                          <a:ea typeface="宋体" charset="-122"/>
                        </a:rPr>
                        <a:t> Staff Physicist, ETH (Switzerland)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smtClean="0">
                          <a:ln>
                            <a:noFill/>
                          </a:ln>
                          <a:solidFill>
                            <a:schemeClr val="tx1"/>
                          </a:solidFill>
                          <a:effectLst/>
                          <a:latin typeface="Helvetica" pitchFamily="34" charset="0"/>
                          <a:ea typeface="宋体" charset="-122"/>
                        </a:rPr>
                        <a:t>3. Tom C.Meyer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smtClean="0">
                          <a:ln>
                            <a:noFill/>
                          </a:ln>
                          <a:solidFill>
                            <a:schemeClr val="tx1"/>
                          </a:solidFill>
                          <a:effectLst/>
                          <a:latin typeface="Helvetica" pitchFamily="34" charset="0"/>
                          <a:ea typeface="宋体" charset="-122"/>
                        </a:rPr>
                        <a:t> Staff Physicist at CERN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smtClean="0">
                          <a:ln>
                            <a:noFill/>
                          </a:ln>
                          <a:solidFill>
                            <a:schemeClr val="tx1"/>
                          </a:solidFill>
                          <a:effectLst/>
                          <a:latin typeface="Helvetica" pitchFamily="34" charset="0"/>
                          <a:ea typeface="宋体" charset="-122"/>
                        </a:rPr>
                        <a:t>4. John Walsh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smtClean="0">
                          <a:ln>
                            <a:noFill/>
                          </a:ln>
                          <a:solidFill>
                            <a:schemeClr val="tx1"/>
                          </a:solidFill>
                          <a:effectLst/>
                          <a:latin typeface="Helvetica" pitchFamily="34" charset="0"/>
                          <a:ea typeface="宋体" charset="-122"/>
                        </a:rPr>
                        <a:t> Researcher, INFN, Italy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dirty="0" smtClean="0">
                          <a:ln>
                            <a:noFill/>
                          </a:ln>
                          <a:solidFill>
                            <a:schemeClr val="tx1"/>
                          </a:solidFill>
                          <a:effectLst/>
                          <a:latin typeface="Helvetica" pitchFamily="34" charset="0"/>
                          <a:ea typeface="宋体" charset="-122"/>
                        </a:rPr>
                        <a:t>5. James Freeman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smtClean="0">
                          <a:ln>
                            <a:noFill/>
                          </a:ln>
                          <a:solidFill>
                            <a:schemeClr val="tx1"/>
                          </a:solidFill>
                          <a:effectLst/>
                          <a:latin typeface="Helvetica" pitchFamily="34" charset="0"/>
                          <a:ea typeface="宋体" charset="-122"/>
                        </a:rPr>
                        <a:t> Scientist II, FNAL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dirty="0" smtClean="0">
                          <a:ln>
                            <a:noFill/>
                          </a:ln>
                          <a:solidFill>
                            <a:schemeClr val="tx1"/>
                          </a:solidFill>
                          <a:effectLst/>
                          <a:latin typeface="Helvetica" pitchFamily="34" charset="0"/>
                          <a:ea typeface="宋体" charset="-122"/>
                        </a:rPr>
                        <a:t>6. Tim </a:t>
                      </a:r>
                      <a:r>
                        <a:rPr kumimoji="0" lang="en-US" altLang="zh-CN" sz="1600" b="1" i="1" u="none" strike="noStrike" cap="none" normalizeH="0" baseline="0" dirty="0" err="1" smtClean="0">
                          <a:ln>
                            <a:noFill/>
                          </a:ln>
                          <a:solidFill>
                            <a:schemeClr val="tx1"/>
                          </a:solidFill>
                          <a:effectLst/>
                          <a:latin typeface="Helvetica" pitchFamily="34" charset="0"/>
                          <a:ea typeface="宋体" charset="-122"/>
                        </a:rPr>
                        <a:t>Barklow</a:t>
                      </a:r>
                      <a:endParaRPr kumimoji="0" lang="en-US" altLang="zh-CN" sz="1600" b="1" i="1" u="none" strike="noStrike" cap="none" normalizeH="0" baseline="0" dirty="0" smtClean="0">
                        <a:ln>
                          <a:noFill/>
                        </a:ln>
                        <a:solidFill>
                          <a:schemeClr val="tx1"/>
                        </a:solidFill>
                        <a:effectLst/>
                        <a:latin typeface="Helvetic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smtClean="0">
                          <a:ln>
                            <a:noFill/>
                          </a:ln>
                          <a:solidFill>
                            <a:schemeClr val="tx1"/>
                          </a:solidFill>
                          <a:effectLst/>
                          <a:latin typeface="Helvetica" pitchFamily="34" charset="0"/>
                          <a:ea typeface="宋体" charset="-122"/>
                        </a:rPr>
                        <a:t> Staff Physicist at SLAC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dirty="0" smtClean="0">
                          <a:ln>
                            <a:noFill/>
                          </a:ln>
                          <a:solidFill>
                            <a:schemeClr val="tx1"/>
                          </a:solidFill>
                          <a:effectLst/>
                          <a:latin typeface="Helvetica" pitchFamily="34" charset="0"/>
                          <a:ea typeface="宋体" charset="-122"/>
                        </a:rPr>
                        <a:t>7. David Muller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dirty="0" smtClean="0">
                          <a:ln>
                            <a:noFill/>
                          </a:ln>
                          <a:solidFill>
                            <a:schemeClr val="tx1"/>
                          </a:solidFill>
                          <a:effectLst/>
                          <a:latin typeface="Helvetica" pitchFamily="34" charset="0"/>
                          <a:ea typeface="宋体" charset="-122"/>
                        </a:rPr>
                        <a:t> Staff Physicist at SLAC. Now at DOE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dirty="0" smtClean="0">
                          <a:ln>
                            <a:noFill/>
                          </a:ln>
                          <a:solidFill>
                            <a:schemeClr val="tx1"/>
                          </a:solidFill>
                          <a:effectLst/>
                          <a:latin typeface="Helvetica" pitchFamily="34" charset="0"/>
                          <a:ea typeface="宋体" charset="-122"/>
                        </a:rPr>
                        <a:t>8. Eric </a:t>
                      </a:r>
                      <a:r>
                        <a:rPr kumimoji="0" lang="en-US" altLang="zh-CN" sz="1600" b="1" i="1" u="none" strike="noStrike" cap="none" normalizeH="0" baseline="0" dirty="0" err="1" smtClean="0">
                          <a:ln>
                            <a:noFill/>
                          </a:ln>
                          <a:solidFill>
                            <a:schemeClr val="tx1"/>
                          </a:solidFill>
                          <a:effectLst/>
                          <a:latin typeface="Helvetica" pitchFamily="34" charset="0"/>
                          <a:ea typeface="宋体" charset="-122"/>
                        </a:rPr>
                        <a:t>Wicklund</a:t>
                      </a:r>
                      <a:endParaRPr kumimoji="0" lang="en-US" altLang="zh-CN" sz="1600" b="1" i="1" u="none" strike="noStrike" cap="none" normalizeH="0" baseline="0" dirty="0" smtClean="0">
                        <a:ln>
                          <a:noFill/>
                        </a:ln>
                        <a:solidFill>
                          <a:schemeClr val="tx1"/>
                        </a:solidFill>
                        <a:effectLst/>
                        <a:latin typeface="Helvetic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smtClean="0">
                          <a:ln>
                            <a:noFill/>
                          </a:ln>
                          <a:solidFill>
                            <a:schemeClr val="tx1"/>
                          </a:solidFill>
                          <a:effectLst/>
                          <a:latin typeface="Helvetica" pitchFamily="34" charset="0"/>
                          <a:ea typeface="宋体" charset="-122"/>
                        </a:rPr>
                        <a:t> Staff Physicist at Fermilab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1" u="none" strike="noStrike" cap="none" normalizeH="0" baseline="0" dirty="0" smtClean="0">
                          <a:ln>
                            <a:noFill/>
                          </a:ln>
                          <a:solidFill>
                            <a:schemeClr val="tx1"/>
                          </a:solidFill>
                          <a:effectLst/>
                          <a:latin typeface="Helvetica" pitchFamily="34" charset="0"/>
                          <a:ea typeface="宋体" charset="-122"/>
                        </a:rPr>
                        <a:t>9. Leo </a:t>
                      </a:r>
                      <a:r>
                        <a:rPr kumimoji="0" lang="en-US" altLang="zh-CN" sz="1600" b="1" i="1" u="none" strike="noStrike" cap="none" normalizeH="0" baseline="0" dirty="0" err="1" smtClean="0">
                          <a:ln>
                            <a:noFill/>
                          </a:ln>
                          <a:solidFill>
                            <a:schemeClr val="tx1"/>
                          </a:solidFill>
                          <a:effectLst/>
                          <a:latin typeface="Helvetica" pitchFamily="34" charset="0"/>
                          <a:ea typeface="宋体" charset="-122"/>
                        </a:rPr>
                        <a:t>Bellantoni</a:t>
                      </a:r>
                      <a:endParaRPr kumimoji="0" lang="en-US" altLang="zh-CN" sz="1600" b="1" i="1" u="none" strike="noStrike" cap="none" normalizeH="0" baseline="0" dirty="0" smtClean="0">
                        <a:ln>
                          <a:noFill/>
                        </a:ln>
                        <a:solidFill>
                          <a:schemeClr val="tx1"/>
                        </a:solidFill>
                        <a:effectLst/>
                        <a:latin typeface="Helvetic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1600" b="1" i="1" u="none" strike="noStrike" cap="none" normalizeH="0" baseline="0" smtClean="0">
                          <a:ln>
                            <a:noFill/>
                          </a:ln>
                          <a:solidFill>
                            <a:schemeClr val="tx1"/>
                          </a:solidFill>
                          <a:effectLst/>
                          <a:latin typeface="Helvetica" pitchFamily="34" charset="0"/>
                          <a:ea typeface="宋体" charset="-122"/>
                        </a:rPr>
                        <a:t> Scientist I, FNAL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2264" name="Text Box 41"/>
          <p:cNvSpPr txBox="1">
            <a:spLocks noChangeArrowheads="1"/>
          </p:cNvSpPr>
          <p:nvPr/>
        </p:nvSpPr>
        <p:spPr bwMode="auto">
          <a:xfrm>
            <a:off x="-152400" y="1447800"/>
            <a:ext cx="733425" cy="1038225"/>
          </a:xfrm>
          <a:prstGeom prst="rect">
            <a:avLst/>
          </a:prstGeom>
          <a:solidFill>
            <a:schemeClr val="bg1">
              <a:alpha val="27843"/>
            </a:schemeClr>
          </a:solidFill>
          <a:ln w="28575" algn="ctr">
            <a:noFill/>
            <a:miter lim="800000"/>
            <a:headEnd/>
            <a:tailEnd/>
          </a:ln>
        </p:spPr>
        <p:txBody>
          <a:bodyPr rot="10800000" vert="eaVert">
            <a:spAutoFit/>
          </a:bodyPr>
          <a:lstStyle/>
          <a:p>
            <a:pPr eaLnBrk="1" hangingPunct="1">
              <a:spcBef>
                <a:spcPct val="0"/>
              </a:spcBef>
              <a:buFontTx/>
              <a:buNone/>
            </a:pPr>
            <a:r>
              <a:rPr lang="en-US" altLang="zh-CN" sz="1800" b="0" i="0">
                <a:solidFill>
                  <a:srgbClr val="FF0000"/>
                </a:solidFill>
                <a:latin typeface="Arial" charset="0"/>
                <a:ea typeface="宋体" pitchFamily="2" charset="-122"/>
              </a:rPr>
              <a:t>Former </a:t>
            </a:r>
          </a:p>
          <a:p>
            <a:pPr eaLnBrk="1" hangingPunct="1">
              <a:spcBef>
                <a:spcPct val="0"/>
              </a:spcBef>
              <a:buFontTx/>
              <a:buNone/>
            </a:pPr>
            <a:r>
              <a:rPr lang="en-US" altLang="zh-CN" sz="1800" b="0" i="0">
                <a:solidFill>
                  <a:srgbClr val="FF0000"/>
                </a:solidFill>
                <a:latin typeface="Arial" charset="0"/>
                <a:ea typeface="宋体" pitchFamily="2" charset="-122"/>
              </a:rPr>
              <a:t>Postdocs</a:t>
            </a:r>
          </a:p>
        </p:txBody>
      </p:sp>
      <p:sp>
        <p:nvSpPr>
          <p:cNvPr id="52265" name="Line 42"/>
          <p:cNvSpPr>
            <a:spLocks noChangeShapeType="1"/>
          </p:cNvSpPr>
          <p:nvPr/>
        </p:nvSpPr>
        <p:spPr bwMode="auto">
          <a:xfrm>
            <a:off x="228600" y="2438400"/>
            <a:ext cx="0" cy="381000"/>
          </a:xfrm>
          <a:prstGeom prst="line">
            <a:avLst/>
          </a:prstGeom>
          <a:noFill/>
          <a:ln w="28575">
            <a:solidFill>
              <a:schemeClr val="tx1"/>
            </a:solidFill>
            <a:round/>
            <a:headEnd/>
            <a:tailEnd type="triangle" w="med" len="med"/>
          </a:ln>
        </p:spPr>
        <p:txBody>
          <a:bodyPr wrap="none" anchor="ctr"/>
          <a:lstStyle/>
          <a:p>
            <a:endParaRPr lang="en-US"/>
          </a:p>
        </p:txBody>
      </p:sp>
      <p:sp>
        <p:nvSpPr>
          <p:cNvPr id="52266" name="Line 43"/>
          <p:cNvSpPr>
            <a:spLocks noChangeShapeType="1"/>
          </p:cNvSpPr>
          <p:nvPr/>
        </p:nvSpPr>
        <p:spPr bwMode="auto">
          <a:xfrm flipV="1">
            <a:off x="228600" y="1295400"/>
            <a:ext cx="0" cy="381000"/>
          </a:xfrm>
          <a:prstGeom prst="line">
            <a:avLst/>
          </a:prstGeom>
          <a:noFill/>
          <a:ln w="28575">
            <a:solidFill>
              <a:schemeClr val="tx1"/>
            </a:solidFill>
            <a:round/>
            <a:headEnd/>
            <a:tailEnd type="triangle" w="med" len="med"/>
          </a:ln>
        </p:spPr>
        <p:txBody>
          <a:bodyPr wrap="none" anchor="ctr"/>
          <a:lstStyle/>
          <a:p>
            <a:endParaRPr lang="en-US"/>
          </a:p>
        </p:txBody>
      </p:sp>
      <p:sp>
        <p:nvSpPr>
          <p:cNvPr id="52267" name="Line 44"/>
          <p:cNvSpPr>
            <a:spLocks noChangeShapeType="1"/>
          </p:cNvSpPr>
          <p:nvPr/>
        </p:nvSpPr>
        <p:spPr bwMode="auto">
          <a:xfrm>
            <a:off x="276225" y="4267200"/>
            <a:ext cx="0" cy="609600"/>
          </a:xfrm>
          <a:prstGeom prst="line">
            <a:avLst/>
          </a:prstGeom>
          <a:noFill/>
          <a:ln w="28575">
            <a:solidFill>
              <a:schemeClr val="tx1"/>
            </a:solidFill>
            <a:round/>
            <a:headEnd/>
            <a:tailEnd type="triangle" w="med" len="med"/>
          </a:ln>
        </p:spPr>
        <p:txBody>
          <a:bodyPr wrap="none" anchor="ctr"/>
          <a:lstStyle/>
          <a:p>
            <a:endParaRPr lang="en-US"/>
          </a:p>
        </p:txBody>
      </p:sp>
      <p:sp>
        <p:nvSpPr>
          <p:cNvPr id="52268" name="Text Box 45"/>
          <p:cNvSpPr txBox="1">
            <a:spLocks noChangeArrowheads="1"/>
          </p:cNvSpPr>
          <p:nvPr/>
        </p:nvSpPr>
        <p:spPr bwMode="auto">
          <a:xfrm>
            <a:off x="-152400" y="3125788"/>
            <a:ext cx="733425" cy="1065212"/>
          </a:xfrm>
          <a:prstGeom prst="rect">
            <a:avLst/>
          </a:prstGeom>
          <a:noFill/>
          <a:ln w="28575" algn="ctr">
            <a:noFill/>
            <a:miter lim="800000"/>
            <a:headEnd/>
            <a:tailEnd/>
          </a:ln>
        </p:spPr>
        <p:txBody>
          <a:bodyPr rot="10800000" vert="eaVert">
            <a:spAutoFit/>
          </a:bodyPr>
          <a:lstStyle/>
          <a:p>
            <a:pPr eaLnBrk="1" hangingPunct="1">
              <a:spcBef>
                <a:spcPct val="0"/>
              </a:spcBef>
              <a:buFontTx/>
              <a:buNone/>
            </a:pPr>
            <a:r>
              <a:rPr lang="en-US" altLang="zh-CN" sz="1800" b="0" i="0" dirty="0">
                <a:solidFill>
                  <a:srgbClr val="FF0000"/>
                </a:solidFill>
                <a:latin typeface="Arial" charset="0"/>
                <a:ea typeface="宋体" pitchFamily="2" charset="-122"/>
              </a:rPr>
              <a:t>Former </a:t>
            </a:r>
          </a:p>
          <a:p>
            <a:pPr eaLnBrk="1" hangingPunct="1">
              <a:spcBef>
                <a:spcPct val="0"/>
              </a:spcBef>
              <a:buFontTx/>
              <a:buNone/>
            </a:pPr>
            <a:r>
              <a:rPr lang="en-US" altLang="zh-CN" sz="1800" b="0" i="0" dirty="0">
                <a:solidFill>
                  <a:srgbClr val="FF0000"/>
                </a:solidFill>
                <a:latin typeface="Arial" charset="0"/>
                <a:ea typeface="宋体" pitchFamily="2" charset="-122"/>
              </a:rPr>
              <a:t>Students</a:t>
            </a:r>
          </a:p>
        </p:txBody>
      </p:sp>
      <p:sp>
        <p:nvSpPr>
          <p:cNvPr id="52269" name="Line 46"/>
          <p:cNvSpPr>
            <a:spLocks noChangeShapeType="1"/>
          </p:cNvSpPr>
          <p:nvPr/>
        </p:nvSpPr>
        <p:spPr bwMode="auto">
          <a:xfrm flipV="1">
            <a:off x="228600" y="2895600"/>
            <a:ext cx="0" cy="457200"/>
          </a:xfrm>
          <a:prstGeom prst="line">
            <a:avLst/>
          </a:prstGeom>
          <a:noFill/>
          <a:ln w="2857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6E00A1-3A4E-4FAA-BEB5-1CADE221EFF9}" type="slidenum">
              <a:rPr lang="en-US" altLang="zh-CN" smtClean="0"/>
              <a:pPr>
                <a:defRPr/>
              </a:pPr>
              <a:t>104</a:t>
            </a:fld>
            <a:endParaRPr lang="en-US" altLang="zh-CN"/>
          </a:p>
        </p:txBody>
      </p:sp>
      <p:sp>
        <p:nvSpPr>
          <p:cNvPr id="4" name="TextBox 3"/>
          <p:cNvSpPr txBox="1"/>
          <p:nvPr/>
        </p:nvSpPr>
        <p:spPr>
          <a:xfrm>
            <a:off x="685800" y="1219200"/>
            <a:ext cx="7772400" cy="5216813"/>
          </a:xfrm>
          <a:prstGeom prst="rect">
            <a:avLst/>
          </a:prstGeom>
          <a:noFill/>
        </p:spPr>
        <p:txBody>
          <a:bodyPr wrap="square" rtlCol="0">
            <a:spAutoFit/>
          </a:bodyPr>
          <a:lstStyle/>
          <a:p>
            <a:pPr>
              <a:spcAft>
                <a:spcPts val="600"/>
              </a:spcAft>
              <a:buNone/>
            </a:pPr>
            <a:r>
              <a:rPr lang="en-US" altLang="zh-CN" sz="1600" i="0" dirty="0" smtClean="0"/>
              <a:t>An interesting development is that high energy physicists are entering the workforce of well-known industries.  Having been well trained in the high technology environment of large international physics collaborations, members of our group are extremely well suited to provide the functionality of technology transfer, always on the leading edge.  For example, former </a:t>
            </a:r>
            <a:r>
              <a:rPr lang="en-US" altLang="zh-CN" sz="1600" i="0" dirty="0" err="1" smtClean="0"/>
              <a:t>postdocs</a:t>
            </a:r>
            <a:r>
              <a:rPr lang="en-US" altLang="zh-CN" sz="1600" i="0" dirty="0" smtClean="0"/>
              <a:t> and students who now hold positions in companies are:</a:t>
            </a:r>
            <a:endParaRPr lang="zh-CN" altLang="zh-CN" sz="1400" i="0" dirty="0" smtClean="0"/>
          </a:p>
          <a:p>
            <a:pPr marL="266700" lvl="0" indent="-266700">
              <a:buFont typeface="+mj-lt"/>
              <a:buAutoNum type="arabicPeriod"/>
            </a:pPr>
            <a:r>
              <a:rPr lang="en-US" altLang="zh-CN" sz="1200" i="0" dirty="0" smtClean="0">
                <a:solidFill>
                  <a:srgbClr val="FF0000"/>
                </a:solidFill>
              </a:rPr>
              <a:t>Ian Scott – Director of Client Services at </a:t>
            </a:r>
            <a:r>
              <a:rPr lang="en-US" altLang="zh-CN" sz="1200" i="0" dirty="0" err="1" smtClean="0">
                <a:solidFill>
                  <a:srgbClr val="FF0000"/>
                </a:solidFill>
              </a:rPr>
              <a:t>Angoss</a:t>
            </a:r>
            <a:r>
              <a:rPr lang="en-US" altLang="zh-CN" sz="1200" i="0" dirty="0" smtClean="0">
                <a:solidFill>
                  <a:srgbClr val="FF0000"/>
                </a:solidFill>
              </a:rPr>
              <a:t> Software</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John </a:t>
            </a:r>
            <a:r>
              <a:rPr lang="en-US" altLang="zh-CN" sz="1200" i="0" dirty="0" err="1" smtClean="0">
                <a:solidFill>
                  <a:srgbClr val="FF0000"/>
                </a:solidFill>
              </a:rPr>
              <a:t>Yamartino</a:t>
            </a:r>
            <a:r>
              <a:rPr lang="en-US" altLang="zh-CN" sz="1200" i="0" dirty="0" smtClean="0">
                <a:solidFill>
                  <a:srgbClr val="FF0000"/>
                </a:solidFill>
              </a:rPr>
              <a:t> – Engineering Program Manager at Applied Materials, Inc., Silicon Valley</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Makoto Takashima – Executive Director in Equities Division at Morgan Stanley in London</a:t>
            </a:r>
            <a:endParaRPr lang="zh-CN" altLang="zh-CN" sz="1200" i="0" dirty="0" smtClean="0">
              <a:solidFill>
                <a:srgbClr val="FF0000"/>
              </a:solidFill>
            </a:endParaRPr>
          </a:p>
          <a:p>
            <a:pPr marL="266700" lvl="0" indent="-266700">
              <a:buFont typeface="+mj-lt"/>
              <a:buAutoNum type="arabicPeriod"/>
            </a:pPr>
            <a:r>
              <a:rPr lang="en-US" altLang="zh-CN" sz="1200" i="0" dirty="0" err="1" smtClean="0">
                <a:solidFill>
                  <a:srgbClr val="FF0000"/>
                </a:solidFill>
              </a:rPr>
              <a:t>Zhong</a:t>
            </a:r>
            <a:r>
              <a:rPr lang="en-US" altLang="zh-CN" sz="1200" i="0" dirty="0" smtClean="0">
                <a:solidFill>
                  <a:srgbClr val="FF0000"/>
                </a:solidFill>
              </a:rPr>
              <a:t> </a:t>
            </a:r>
            <a:r>
              <a:rPr lang="en-US" altLang="zh-CN" sz="1200" i="0" dirty="0" err="1" smtClean="0">
                <a:solidFill>
                  <a:srgbClr val="FF0000"/>
                </a:solidFill>
              </a:rPr>
              <a:t>Feng</a:t>
            </a:r>
            <a:r>
              <a:rPr lang="en-US" altLang="zh-CN" sz="1200" i="0" dirty="0" smtClean="0">
                <a:solidFill>
                  <a:srgbClr val="FF0000"/>
                </a:solidFill>
              </a:rPr>
              <a:t> – Lead System Engineer at Raytheon for NASA/Goddard Space Flight Center</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John </a:t>
            </a:r>
            <a:r>
              <a:rPr lang="en-US" altLang="zh-CN" sz="1200" i="0" dirty="0" err="1" smtClean="0">
                <a:solidFill>
                  <a:srgbClr val="FF0000"/>
                </a:solidFill>
              </a:rPr>
              <a:t>Hilgart</a:t>
            </a:r>
            <a:r>
              <a:rPr lang="en-US" altLang="zh-CN" sz="1200" i="0" dirty="0" smtClean="0">
                <a:solidFill>
                  <a:srgbClr val="FF0000"/>
                </a:solidFill>
              </a:rPr>
              <a:t> – </a:t>
            </a:r>
            <a:r>
              <a:rPr lang="en-US" altLang="zh-CN" sz="1200" i="0" dirty="0" err="1" smtClean="0">
                <a:solidFill>
                  <a:srgbClr val="FF0000"/>
                </a:solidFill>
              </a:rPr>
              <a:t>eCommerce</a:t>
            </a:r>
            <a:r>
              <a:rPr lang="en-US" altLang="zh-CN" sz="1200" i="0" dirty="0" smtClean="0">
                <a:solidFill>
                  <a:srgbClr val="FF0000"/>
                </a:solidFill>
              </a:rPr>
              <a:t> Infrastructure Architect at BASF Corporation</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Fred Weber – Senior Research Scientist at </a:t>
            </a:r>
            <a:r>
              <a:rPr lang="en-US" altLang="zh-CN" sz="1200" i="0" dirty="0" err="1" smtClean="0">
                <a:solidFill>
                  <a:srgbClr val="FF0000"/>
                </a:solidFill>
              </a:rPr>
              <a:t>ScanSoft</a:t>
            </a:r>
            <a:r>
              <a:rPr lang="en-US" altLang="zh-CN" sz="1200" i="0" dirty="0" smtClean="0">
                <a:solidFill>
                  <a:srgbClr val="FF0000"/>
                </a:solidFill>
              </a:rPr>
              <a:t>, Inc. (Boston) for speech recognition</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Jim Wear – Senior Scientist at GE Medical Systems</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Michael Walsh – Superior Consulting Company Inc.</a:t>
            </a:r>
            <a:endParaRPr lang="zh-CN" altLang="zh-CN" sz="1200" i="0" dirty="0" smtClean="0">
              <a:solidFill>
                <a:srgbClr val="FF0000"/>
              </a:solidFill>
            </a:endParaRPr>
          </a:p>
          <a:p>
            <a:pPr marL="266700" lvl="0" indent="-266700">
              <a:buFont typeface="+mj-lt"/>
              <a:buAutoNum type="arabicPeriod"/>
            </a:pPr>
            <a:r>
              <a:rPr lang="en-US" altLang="zh-CN" sz="1200" i="0" dirty="0" err="1" smtClean="0">
                <a:solidFill>
                  <a:srgbClr val="FF0000"/>
                </a:solidFill>
              </a:rPr>
              <a:t>Xidong</a:t>
            </a:r>
            <a:r>
              <a:rPr lang="en-US" altLang="zh-CN" sz="1200" i="0" dirty="0" smtClean="0">
                <a:solidFill>
                  <a:srgbClr val="FF0000"/>
                </a:solidFill>
              </a:rPr>
              <a:t> Wu – Software Engineer at SBC Communications (now at AT&amp;T)</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Owen Hayes – Senior Associate at Booz Allen Hamilton Consulting Firm</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Thomas Greening – Principal Scientist at Honeywell; recipient of Technical Achievement Award (2003) and Outstanding Engineer of the Year Award (2002) </a:t>
            </a:r>
            <a:r>
              <a:rPr lang="en-US" altLang="zh-CN" sz="1600" i="0" dirty="0" smtClean="0">
                <a:solidFill>
                  <a:srgbClr val="0033CC"/>
                </a:solidFill>
              </a:rPr>
              <a:t>( </a:t>
            </a:r>
            <a:r>
              <a:rPr lang="en-US" altLang="zh-CN" sz="1600" dirty="0" smtClean="0">
                <a:solidFill>
                  <a:srgbClr val="0033CC"/>
                </a:solidFill>
              </a:rPr>
              <a:t>Now in Apple Inc. )</a:t>
            </a:r>
            <a:endParaRPr lang="zh-CN" altLang="zh-CN" sz="1600" i="0" dirty="0" smtClean="0">
              <a:solidFill>
                <a:srgbClr val="0033CC"/>
              </a:solidFill>
            </a:endParaRPr>
          </a:p>
          <a:p>
            <a:pPr marL="266700" lvl="0" indent="-266700">
              <a:buFont typeface="+mj-lt"/>
              <a:buAutoNum type="arabicPeriod"/>
            </a:pPr>
            <a:r>
              <a:rPr lang="en-US" altLang="zh-CN" sz="1200" i="0" dirty="0" err="1" smtClean="0">
                <a:solidFill>
                  <a:srgbClr val="FF0000"/>
                </a:solidFill>
              </a:rPr>
              <a:t>Zhitang</a:t>
            </a:r>
            <a:r>
              <a:rPr lang="en-US" altLang="zh-CN" sz="1200" i="0" dirty="0" smtClean="0">
                <a:solidFill>
                  <a:srgbClr val="FF0000"/>
                </a:solidFill>
              </a:rPr>
              <a:t> Yu – Research and Development Engineer at </a:t>
            </a:r>
            <a:r>
              <a:rPr lang="en-US" altLang="zh-CN" sz="1200" i="0" dirty="0" err="1" smtClean="0">
                <a:solidFill>
                  <a:srgbClr val="FF0000"/>
                </a:solidFill>
              </a:rPr>
              <a:t>ClearShape</a:t>
            </a:r>
            <a:r>
              <a:rPr lang="en-US" altLang="zh-CN" sz="1200" i="0" dirty="0" smtClean="0">
                <a:solidFill>
                  <a:srgbClr val="FF0000"/>
                </a:solidFill>
              </a:rPr>
              <a:t> Technologies</a:t>
            </a:r>
            <a:endParaRPr lang="zh-CN" altLang="zh-CN" sz="1200" i="0" dirty="0" smtClean="0">
              <a:solidFill>
                <a:srgbClr val="FF0000"/>
              </a:solidFill>
            </a:endParaRPr>
          </a:p>
          <a:p>
            <a:pPr marL="266700" lvl="0" indent="-266700">
              <a:buFont typeface="+mj-lt"/>
              <a:buAutoNum type="arabicPeriod"/>
            </a:pPr>
            <a:r>
              <a:rPr lang="en-US" altLang="zh-CN" sz="1200" i="0" dirty="0" err="1" smtClean="0">
                <a:solidFill>
                  <a:srgbClr val="FF0000"/>
                </a:solidFill>
              </a:rPr>
              <a:t>Baosen</a:t>
            </a:r>
            <a:r>
              <a:rPr lang="en-US" altLang="zh-CN" sz="1200" i="0" dirty="0" smtClean="0">
                <a:solidFill>
                  <a:srgbClr val="FF0000"/>
                </a:solidFill>
              </a:rPr>
              <a:t> Chen – Software Engineer at </a:t>
            </a:r>
            <a:r>
              <a:rPr lang="en-US" altLang="zh-CN" sz="1200" i="0" dirty="0" err="1" smtClean="0">
                <a:solidFill>
                  <a:srgbClr val="FF0000"/>
                </a:solidFill>
              </a:rPr>
              <a:t>Avestar</a:t>
            </a:r>
            <a:r>
              <a:rPr lang="en-US" altLang="zh-CN" sz="1200" i="0" dirty="0" smtClean="0">
                <a:solidFill>
                  <a:srgbClr val="FF0000"/>
                </a:solidFill>
              </a:rPr>
              <a:t>-IP</a:t>
            </a:r>
            <a:endParaRPr lang="zh-CN" altLang="zh-CN" sz="1200" i="0" dirty="0" smtClean="0">
              <a:solidFill>
                <a:srgbClr val="FF0000"/>
              </a:solidFill>
            </a:endParaRPr>
          </a:p>
          <a:p>
            <a:pPr marL="266700" lvl="0" indent="-266700">
              <a:buFont typeface="+mj-lt"/>
              <a:buAutoNum type="arabicPeriod"/>
            </a:pPr>
            <a:r>
              <a:rPr lang="en-US" altLang="zh-CN" sz="1200" i="0" dirty="0" smtClean="0">
                <a:solidFill>
                  <a:srgbClr val="FF0000"/>
                </a:solidFill>
              </a:rPr>
              <a:t>Attila </a:t>
            </a:r>
            <a:r>
              <a:rPr lang="en-US" altLang="zh-CN" sz="1200" i="0" dirty="0" err="1" smtClean="0">
                <a:solidFill>
                  <a:srgbClr val="FF0000"/>
                </a:solidFill>
              </a:rPr>
              <a:t>Mihalyi</a:t>
            </a:r>
            <a:r>
              <a:rPr lang="en-US" altLang="zh-CN" sz="1200" i="0" dirty="0" smtClean="0">
                <a:solidFill>
                  <a:srgbClr val="FF0000"/>
                </a:solidFill>
              </a:rPr>
              <a:t> – Senior Associate/Consultant at Princeton Consultants</a:t>
            </a:r>
            <a:endParaRPr lang="zh-CN" altLang="zh-CN" sz="1200" i="0" dirty="0" smtClean="0">
              <a:solidFill>
                <a:srgbClr val="FF0000"/>
              </a:solidFill>
            </a:endParaRPr>
          </a:p>
          <a:p>
            <a:pPr marL="266700" lvl="0" indent="-266700">
              <a:buFont typeface="+mj-lt"/>
              <a:buAutoNum type="arabicPeriod"/>
            </a:pPr>
            <a:r>
              <a:rPr lang="en-US" altLang="zh-CN" sz="1200" i="0" dirty="0" err="1" smtClean="0">
                <a:solidFill>
                  <a:srgbClr val="FF0000"/>
                </a:solidFill>
              </a:rPr>
              <a:t>Jinwei</a:t>
            </a:r>
            <a:r>
              <a:rPr lang="en-US" altLang="zh-CN" sz="1200" i="0" dirty="0" smtClean="0">
                <a:solidFill>
                  <a:srgbClr val="FF0000"/>
                </a:solidFill>
              </a:rPr>
              <a:t> Wu – Goldman Sachs</a:t>
            </a:r>
            <a:endParaRPr lang="zh-CN" altLang="zh-CN" sz="1200" i="0" dirty="0" smtClean="0">
              <a:solidFill>
                <a:srgbClr val="FF0000"/>
              </a:solidFill>
            </a:endParaRPr>
          </a:p>
        </p:txBody>
      </p:sp>
      <p:sp>
        <p:nvSpPr>
          <p:cNvPr id="5" name="Rectangle 2"/>
          <p:cNvSpPr>
            <a:spLocks noChangeArrowheads="1"/>
          </p:cNvSpPr>
          <p:nvPr/>
        </p:nvSpPr>
        <p:spPr bwMode="auto">
          <a:xfrm>
            <a:off x="152400" y="457200"/>
            <a:ext cx="8753475" cy="466725"/>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i="0" dirty="0" smtClean="0">
                <a:solidFill>
                  <a:srgbClr val="0033CC"/>
                </a:solidFill>
              </a:rPr>
              <a:t>TECHNOLOGY TRANSFER </a:t>
            </a:r>
            <a:endParaRPr lang="en-US" altLang="zh-CN" i="0" dirty="0">
              <a:solidFill>
                <a:srgbClr val="0033CC"/>
              </a:solidFill>
              <a:latin typeface="Arial" charset="0"/>
              <a:ea typeface="宋体" pitchFamily="2" charset="-122"/>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200400"/>
            <a:ext cx="8305800" cy="430887"/>
          </a:xfrm>
          <a:prstGeom prst="rect">
            <a:avLst/>
          </a:prstGeom>
          <a:solidFill>
            <a:srgbClr val="F1D3E4"/>
          </a:solidFill>
        </p:spPr>
        <p:txBody>
          <a:bodyPr wrap="square" rtlCol="0">
            <a:spAutoFit/>
          </a:bodyPr>
          <a:lstStyle/>
          <a:p>
            <a:endParaRPr lang="zh-CN" altLang="en-US" dirty="0"/>
          </a:p>
        </p:txBody>
      </p:sp>
      <p:sp>
        <p:nvSpPr>
          <p:cNvPr id="18437" name="TextBox 5"/>
          <p:cNvSpPr txBox="1">
            <a:spLocks noChangeArrowheads="1"/>
          </p:cNvSpPr>
          <p:nvPr/>
        </p:nvSpPr>
        <p:spPr bwMode="auto">
          <a:xfrm>
            <a:off x="381000" y="1219200"/>
            <a:ext cx="8458200" cy="5001369"/>
          </a:xfrm>
          <a:prstGeom prst="rect">
            <a:avLst/>
          </a:prstGeom>
          <a:noFill/>
          <a:ln w="9525">
            <a:noFill/>
            <a:miter lim="800000"/>
            <a:headEnd/>
            <a:tailEnd/>
          </a:ln>
        </p:spPr>
        <p:txBody>
          <a:bodyPr wrap="square">
            <a:spAutoFit/>
          </a:bodyPr>
          <a:lstStyle/>
          <a:p>
            <a:pPr marL="216000" indent="-216000"/>
            <a:r>
              <a:rPr lang="en-US" altLang="zh-CN" sz="2000" dirty="0">
                <a:solidFill>
                  <a:srgbClr val="FF0000"/>
                </a:solidFill>
                <a:ea typeface="宋体" pitchFamily="2" charset="-122"/>
              </a:rPr>
              <a:t>MISSING </a:t>
            </a:r>
            <a:r>
              <a:rPr lang="en-US" altLang="zh-CN" sz="2000" dirty="0" smtClean="0">
                <a:solidFill>
                  <a:srgbClr val="FF0000"/>
                </a:solidFill>
                <a:ea typeface="宋体" pitchFamily="2" charset="-122"/>
              </a:rPr>
              <a:t>TRANSVERSE ENERGY RECONSTRUCTION  </a:t>
            </a:r>
            <a:br>
              <a:rPr lang="en-US" altLang="zh-CN" sz="2000" dirty="0" smtClean="0">
                <a:solidFill>
                  <a:srgbClr val="FF0000"/>
                </a:solidFill>
                <a:ea typeface="宋体" pitchFamily="2" charset="-122"/>
              </a:rPr>
            </a:br>
            <a:r>
              <a:rPr lang="en-US" altLang="zh-CN" sz="1600" b="0" i="0" dirty="0" smtClean="0">
                <a:solidFill>
                  <a:srgbClr val="0070C0"/>
                </a:solidFill>
                <a:ea typeface="宋体" pitchFamily="2" charset="-122"/>
              </a:rPr>
              <a:t>(</a:t>
            </a:r>
            <a:r>
              <a:rPr lang="en-US" altLang="zh-CN" sz="1600" b="0" i="0" dirty="0">
                <a:solidFill>
                  <a:srgbClr val="0070C0"/>
                </a:solidFill>
                <a:ea typeface="宋体" pitchFamily="2" charset="-122"/>
              </a:rPr>
              <a:t>Profs. </a:t>
            </a:r>
            <a:r>
              <a:rPr lang="en-US" altLang="zh-CN" sz="1600" b="0" i="0" dirty="0" err="1">
                <a:solidFill>
                  <a:srgbClr val="0070C0"/>
                </a:solidFill>
                <a:ea typeface="宋体" pitchFamily="2" charset="-122"/>
              </a:rPr>
              <a:t>S.L.Wu</a:t>
            </a:r>
            <a:r>
              <a:rPr lang="en-US" altLang="zh-CN" sz="1600" b="0" i="0" dirty="0">
                <a:solidFill>
                  <a:srgbClr val="0070C0"/>
                </a:solidFill>
                <a:ea typeface="宋体" pitchFamily="2" charset="-122"/>
              </a:rPr>
              <a:t>, Pan and </a:t>
            </a:r>
            <a:r>
              <a:rPr lang="en-US" altLang="zh-CN" sz="1600" b="0" i="0" dirty="0" err="1">
                <a:solidFill>
                  <a:srgbClr val="0070C0"/>
                </a:solidFill>
                <a:ea typeface="宋体" pitchFamily="2" charset="-122"/>
              </a:rPr>
              <a:t>Mellado</a:t>
            </a:r>
            <a:r>
              <a:rPr lang="en-US" altLang="zh-CN" sz="1600" b="0" i="0" dirty="0">
                <a:solidFill>
                  <a:srgbClr val="0070C0"/>
                </a:solidFill>
                <a:ea typeface="宋体" pitchFamily="2" charset="-122"/>
              </a:rPr>
              <a:t>, Assist. Scientist Flores and Grad. Student X. Chen)</a:t>
            </a:r>
            <a:r>
              <a:rPr lang="en-US" altLang="zh-CN" sz="1600" b="0" i="0" dirty="0">
                <a:ea typeface="宋体" pitchFamily="2" charset="-122"/>
              </a:rPr>
              <a:t/>
            </a:r>
            <a:br>
              <a:rPr lang="en-US" altLang="zh-CN" sz="1600" b="0" i="0" dirty="0">
                <a:ea typeface="宋体" pitchFamily="2" charset="-122"/>
              </a:rPr>
            </a:br>
            <a:r>
              <a:rPr lang="en-US" altLang="zh-CN" sz="2000" b="0" i="0" dirty="0">
                <a:ea typeface="宋体" pitchFamily="2" charset="-122"/>
              </a:rPr>
              <a:t>The object-based </a:t>
            </a:r>
            <a:r>
              <a:rPr lang="en-US" altLang="zh-CN" sz="2000" b="0" i="0" dirty="0" smtClean="0">
                <a:ea typeface="宋体" pitchFamily="2" charset="-122"/>
              </a:rPr>
              <a:t>algorithm, developed by our group, has been </a:t>
            </a:r>
            <a:r>
              <a:rPr lang="en-US" altLang="zh-CN" sz="2000" b="0" i="0" dirty="0">
                <a:ea typeface="宋体" pitchFamily="2" charset="-122"/>
              </a:rPr>
              <a:t>integrated into the ATLAS </a:t>
            </a:r>
            <a:r>
              <a:rPr lang="en-US" altLang="zh-CN" sz="2000" b="0" i="0" dirty="0" smtClean="0">
                <a:ea typeface="宋体" pitchFamily="2" charset="-122"/>
              </a:rPr>
              <a:t>MET software package.</a:t>
            </a:r>
            <a:endParaRPr lang="en-US" altLang="zh-CN" sz="2000" b="0" i="0" dirty="0">
              <a:ea typeface="宋体" pitchFamily="2" charset="-122"/>
            </a:endParaRPr>
          </a:p>
          <a:p>
            <a:pPr marL="216000" indent="-216000">
              <a:spcBef>
                <a:spcPts val="1800"/>
              </a:spcBef>
            </a:pPr>
            <a:r>
              <a:rPr lang="en-US" altLang="zh-CN" sz="2000" dirty="0">
                <a:solidFill>
                  <a:srgbClr val="FF0000"/>
                </a:solidFill>
                <a:ea typeface="宋体" pitchFamily="2" charset="-122"/>
              </a:rPr>
              <a:t>SUPPRESSION OF FAKE MISSING </a:t>
            </a:r>
            <a:r>
              <a:rPr lang="en-US" altLang="zh-CN" sz="2000" dirty="0" smtClean="0">
                <a:solidFill>
                  <a:srgbClr val="FF0000"/>
                </a:solidFill>
                <a:ea typeface="宋体" pitchFamily="2" charset="-122"/>
              </a:rPr>
              <a:t>ENERGY </a:t>
            </a:r>
            <a:r>
              <a:rPr lang="en-US" altLang="zh-CN" sz="2000" dirty="0">
                <a:solidFill>
                  <a:srgbClr val="FF0000"/>
                </a:solidFill>
                <a:ea typeface="宋体" pitchFamily="2" charset="-122"/>
              </a:rPr>
              <a:t>FROM COSMIC RAYS </a:t>
            </a:r>
            <a:r>
              <a:rPr lang="en-US" altLang="zh-CN" sz="1600" b="0" i="0" dirty="0">
                <a:solidFill>
                  <a:srgbClr val="0070C0"/>
                </a:solidFill>
                <a:ea typeface="宋体" pitchFamily="2" charset="-122"/>
              </a:rPr>
              <a:t>(Profs. S.L. Wu, Pan and </a:t>
            </a:r>
            <a:r>
              <a:rPr lang="en-US" altLang="zh-CN" sz="1600" b="0" i="0" dirty="0" err="1">
                <a:solidFill>
                  <a:srgbClr val="0070C0"/>
                </a:solidFill>
                <a:ea typeface="宋体" pitchFamily="2" charset="-122"/>
              </a:rPr>
              <a:t>Mellado</a:t>
            </a:r>
            <a:r>
              <a:rPr lang="en-US" altLang="zh-CN" sz="1600" b="0" i="0" dirty="0">
                <a:solidFill>
                  <a:srgbClr val="0070C0"/>
                </a:solidFill>
                <a:ea typeface="宋体" pitchFamily="2" charset="-122"/>
              </a:rPr>
              <a:t>, </a:t>
            </a:r>
            <a:r>
              <a:rPr lang="en-US" altLang="zh-CN" sz="1600" b="0" i="0" dirty="0" err="1">
                <a:solidFill>
                  <a:srgbClr val="0070C0"/>
                </a:solidFill>
                <a:ea typeface="宋体" pitchFamily="2" charset="-122"/>
              </a:rPr>
              <a:t>Postdocs</a:t>
            </a:r>
            <a:r>
              <a:rPr lang="en-US" altLang="zh-CN" sz="1600" b="0" i="0" dirty="0">
                <a:solidFill>
                  <a:srgbClr val="0070C0"/>
                </a:solidFill>
                <a:ea typeface="宋体" pitchFamily="2" charset="-122"/>
              </a:rPr>
              <a:t> Zhu, </a:t>
            </a:r>
            <a:r>
              <a:rPr lang="en-US" altLang="zh-CN" sz="1600" b="0" i="0" dirty="0" err="1">
                <a:solidFill>
                  <a:srgbClr val="0070C0"/>
                </a:solidFill>
                <a:ea typeface="宋体" pitchFamily="2" charset="-122"/>
              </a:rPr>
              <a:t>Peng</a:t>
            </a:r>
            <a:r>
              <a:rPr lang="en-US" altLang="zh-CN" sz="1600" b="0" i="0" dirty="0" smtClean="0">
                <a:solidFill>
                  <a:srgbClr val="0070C0"/>
                </a:solidFill>
                <a:ea typeface="宋体" pitchFamily="2" charset="-122"/>
              </a:rPr>
              <a:t>)</a:t>
            </a:r>
            <a:br>
              <a:rPr lang="en-US" altLang="zh-CN" sz="1600" b="0" i="0" dirty="0" smtClean="0">
                <a:solidFill>
                  <a:srgbClr val="0070C0"/>
                </a:solidFill>
                <a:ea typeface="宋体" pitchFamily="2" charset="-122"/>
              </a:rPr>
            </a:br>
            <a:r>
              <a:rPr lang="en-US" altLang="zh-CN" sz="1400" b="0" i="0" dirty="0" smtClean="0">
                <a:ea typeface="宋体" pitchFamily="2" charset="-122"/>
              </a:rPr>
              <a:t>Suppression of Fake Missing Transverse Energy from Cosmic Ray </a:t>
            </a:r>
            <a:r>
              <a:rPr lang="en-US" altLang="zh-CN" sz="1400" b="0" i="0" dirty="0" err="1" smtClean="0">
                <a:ea typeface="宋体" pitchFamily="2" charset="-122"/>
              </a:rPr>
              <a:t>Muons</a:t>
            </a:r>
            <a:r>
              <a:rPr lang="en-US" altLang="zh-CN" sz="1400" b="0" i="0" dirty="0" smtClean="0">
                <a:ea typeface="宋体" pitchFamily="2" charset="-122"/>
              </a:rPr>
              <a:t> in the ATLAS Calorimeter, </a:t>
            </a:r>
            <a:r>
              <a:rPr lang="en-US" altLang="zh-CN" sz="1400" b="0" i="0" dirty="0" err="1" smtClean="0">
                <a:solidFill>
                  <a:srgbClr val="0070C0"/>
                </a:solidFill>
                <a:ea typeface="宋体" pitchFamily="2" charset="-122"/>
              </a:rPr>
              <a:t>Mellado</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Peng</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S.L.Wu</a:t>
            </a:r>
            <a:r>
              <a:rPr lang="en-US" altLang="zh-CN" sz="1400" b="0" i="0" dirty="0" smtClean="0">
                <a:solidFill>
                  <a:srgbClr val="0070C0"/>
                </a:solidFill>
                <a:ea typeface="宋体" pitchFamily="2" charset="-122"/>
              </a:rPr>
              <a:t>, Zhu (Wisconsin), </a:t>
            </a:r>
            <a:r>
              <a:rPr lang="en-US" altLang="zh-CN" sz="1400" b="0" i="0" dirty="0" err="1" smtClean="0">
                <a:solidFill>
                  <a:srgbClr val="0070C0"/>
                </a:solidFill>
                <a:ea typeface="宋体" pitchFamily="2" charset="-122"/>
              </a:rPr>
              <a:t>Assamagan</a:t>
            </a:r>
            <a:r>
              <a:rPr lang="en-US" altLang="zh-CN" sz="1400" b="0" i="0" dirty="0" smtClean="0">
                <a:solidFill>
                  <a:srgbClr val="0070C0"/>
                </a:solidFill>
                <a:ea typeface="宋体" pitchFamily="2" charset="-122"/>
              </a:rPr>
              <a:t>(BNL), </a:t>
            </a:r>
            <a:r>
              <a:rPr lang="en-US" altLang="zh-CN" sz="1400" b="0" i="0" dirty="0" err="1" smtClean="0">
                <a:solidFill>
                  <a:srgbClr val="0070C0"/>
                </a:solidFill>
                <a:ea typeface="宋体" pitchFamily="2" charset="-122"/>
              </a:rPr>
              <a:t>Valls</a:t>
            </a:r>
            <a:r>
              <a:rPr lang="en-US" altLang="zh-CN" sz="1400" b="0" i="0" dirty="0" smtClean="0">
                <a:solidFill>
                  <a:srgbClr val="0070C0"/>
                </a:solidFill>
                <a:ea typeface="宋体" pitchFamily="2" charset="-122"/>
              </a:rPr>
              <a:t>(Valencia), </a:t>
            </a:r>
            <a:r>
              <a:rPr lang="en-US" altLang="zh-CN" sz="1400" b="0" i="0" dirty="0" smtClean="0">
                <a:ea typeface="宋体" pitchFamily="2" charset="-122"/>
              </a:rPr>
              <a:t>ATL-PHYS-INT-2010-028</a:t>
            </a:r>
            <a:endParaRPr lang="zh-CN" altLang="zh-CN" sz="1400" b="0" i="0" dirty="0">
              <a:ea typeface="宋体" pitchFamily="2" charset="-122"/>
            </a:endParaRPr>
          </a:p>
          <a:p>
            <a:pPr marL="216000" indent="-216000">
              <a:spcBef>
                <a:spcPts val="1800"/>
              </a:spcBef>
            </a:pPr>
            <a:r>
              <a:rPr lang="en-US" altLang="zh-CN" sz="2000" dirty="0" smtClean="0">
                <a:solidFill>
                  <a:srgbClr val="FF0000"/>
                </a:solidFill>
                <a:ea typeface="宋体" pitchFamily="2" charset="-122"/>
              </a:rPr>
              <a:t>HIGH </a:t>
            </a:r>
            <a:r>
              <a:rPr lang="en-US" altLang="zh-CN" sz="2000" dirty="0">
                <a:solidFill>
                  <a:srgbClr val="FF0000"/>
                </a:solidFill>
                <a:ea typeface="宋体" pitchFamily="2" charset="-122"/>
              </a:rPr>
              <a:t>PT JET ENERGY </a:t>
            </a:r>
            <a:r>
              <a:rPr lang="en-US" altLang="zh-CN" sz="2000" dirty="0" smtClean="0">
                <a:solidFill>
                  <a:srgbClr val="FF0000"/>
                </a:solidFill>
                <a:ea typeface="宋体" pitchFamily="2" charset="-122"/>
              </a:rPr>
              <a:t>CALIBRATION</a:t>
            </a:r>
            <a:r>
              <a:rPr lang="en-US" altLang="zh-CN" sz="2000" b="0" i="0" dirty="0">
                <a:ea typeface="宋体" pitchFamily="2" charset="-122"/>
              </a:rPr>
              <a:t/>
            </a:r>
            <a:br>
              <a:rPr lang="en-US" altLang="zh-CN" sz="2000" b="0" i="0" dirty="0">
                <a:ea typeface="宋体" pitchFamily="2" charset="-122"/>
              </a:rPr>
            </a:br>
            <a:r>
              <a:rPr lang="en-US" altLang="zh-CN" sz="1800" b="0" i="0" dirty="0">
                <a:solidFill>
                  <a:srgbClr val="0070C0"/>
                </a:solidFill>
                <a:ea typeface="宋体" pitchFamily="2" charset="-122"/>
              </a:rPr>
              <a:t>(</a:t>
            </a:r>
            <a:r>
              <a:rPr lang="en-US" altLang="zh-CN" sz="1600" b="0" i="0" dirty="0" err="1">
                <a:solidFill>
                  <a:srgbClr val="0070C0"/>
                </a:solidFill>
                <a:ea typeface="宋体" pitchFamily="2" charset="-122"/>
              </a:rPr>
              <a:t>Postdoc</a:t>
            </a:r>
            <a:r>
              <a:rPr lang="en-US" altLang="zh-CN" sz="1600" b="0" i="0" dirty="0">
                <a:solidFill>
                  <a:srgbClr val="0070C0"/>
                </a:solidFill>
                <a:ea typeface="宋体" pitchFamily="2" charset="-122"/>
              </a:rPr>
              <a:t> </a:t>
            </a:r>
            <a:r>
              <a:rPr lang="en-US" altLang="zh-CN" sz="1600" b="0" i="0" dirty="0" err="1">
                <a:solidFill>
                  <a:srgbClr val="0070C0"/>
                </a:solidFill>
                <a:ea typeface="宋体" pitchFamily="2" charset="-122"/>
              </a:rPr>
              <a:t>Poveda</a:t>
            </a:r>
            <a:r>
              <a:rPr lang="en-US" altLang="zh-CN" sz="1600" b="0" i="0" dirty="0">
                <a:solidFill>
                  <a:srgbClr val="0070C0"/>
                </a:solidFill>
                <a:ea typeface="宋体" pitchFamily="2" charset="-122"/>
              </a:rPr>
              <a:t>, </a:t>
            </a:r>
            <a:r>
              <a:rPr lang="en-US" altLang="zh-CN" sz="1600" b="0" i="0" dirty="0" err="1">
                <a:solidFill>
                  <a:srgbClr val="0070C0"/>
                </a:solidFill>
                <a:ea typeface="宋体" pitchFamily="2" charset="-122"/>
              </a:rPr>
              <a:t>Peng</a:t>
            </a:r>
            <a:r>
              <a:rPr lang="en-US" altLang="zh-CN" sz="1600" b="0" i="0" dirty="0">
                <a:solidFill>
                  <a:srgbClr val="0070C0"/>
                </a:solidFill>
                <a:ea typeface="宋体" pitchFamily="2" charset="-122"/>
              </a:rPr>
              <a:t> and Grad. Student </a:t>
            </a:r>
            <a:r>
              <a:rPr lang="en-US" altLang="zh-CN" sz="1600" b="0" i="0" dirty="0" err="1">
                <a:solidFill>
                  <a:srgbClr val="0070C0"/>
                </a:solidFill>
                <a:ea typeface="宋体" pitchFamily="2" charset="-122"/>
              </a:rPr>
              <a:t>Ji</a:t>
            </a:r>
            <a:r>
              <a:rPr lang="en-US" altLang="zh-CN" sz="1600" b="0" i="0" dirty="0">
                <a:solidFill>
                  <a:srgbClr val="0070C0"/>
                </a:solidFill>
                <a:ea typeface="宋体" pitchFamily="2" charset="-122"/>
              </a:rPr>
              <a:t>)</a:t>
            </a:r>
            <a:r>
              <a:rPr lang="en-US" altLang="zh-CN" sz="2000" b="0" i="0" dirty="0">
                <a:ea typeface="宋体" pitchFamily="2" charset="-122"/>
              </a:rPr>
              <a:t/>
            </a:r>
            <a:br>
              <a:rPr lang="en-US" altLang="zh-CN" sz="2000" b="0" i="0" dirty="0">
                <a:ea typeface="宋体" pitchFamily="2" charset="-122"/>
              </a:rPr>
            </a:br>
            <a:r>
              <a:rPr lang="en-US" altLang="zh-CN" sz="2000" b="0" i="0" dirty="0" smtClean="0">
                <a:ea typeface="宋体" pitchFamily="2" charset="-122"/>
              </a:rPr>
              <a:t>Data-driven </a:t>
            </a:r>
            <a:r>
              <a:rPr lang="en-US" altLang="zh-CN" sz="2000" b="0" i="0" dirty="0">
                <a:ea typeface="宋体" pitchFamily="2" charset="-122"/>
              </a:rPr>
              <a:t>calibration </a:t>
            </a:r>
            <a:r>
              <a:rPr lang="en-US" altLang="zh-CN" sz="2000" b="0" i="0" dirty="0" smtClean="0">
                <a:ea typeface="宋体" pitchFamily="2" charset="-122"/>
              </a:rPr>
              <a:t>of </a:t>
            </a:r>
            <a:r>
              <a:rPr lang="en-US" altLang="zh-CN" sz="2000" b="0" i="0" dirty="0">
                <a:ea typeface="宋体" pitchFamily="2" charset="-122"/>
              </a:rPr>
              <a:t>high-</a:t>
            </a:r>
            <a:r>
              <a:rPr lang="en-US" altLang="zh-CN" sz="2000" b="0" i="0" dirty="0" err="1">
                <a:ea typeface="宋体" pitchFamily="2" charset="-122"/>
              </a:rPr>
              <a:t>p</a:t>
            </a:r>
            <a:r>
              <a:rPr lang="en-US" altLang="zh-CN" sz="2000" b="0" i="0" baseline="-25000" dirty="0" err="1">
                <a:ea typeface="宋体" pitchFamily="2" charset="-122"/>
              </a:rPr>
              <a:t>T</a:t>
            </a:r>
            <a:r>
              <a:rPr lang="en-US" altLang="zh-CN" sz="2000" b="0" i="0" dirty="0">
                <a:ea typeface="宋体" pitchFamily="2" charset="-122"/>
              </a:rPr>
              <a:t> jets with the </a:t>
            </a:r>
            <a:r>
              <a:rPr lang="en-US" altLang="zh-CN" sz="2000" b="0" i="0" dirty="0" err="1">
                <a:ea typeface="宋体" pitchFamily="2" charset="-122"/>
              </a:rPr>
              <a:t>multijet</a:t>
            </a:r>
            <a:r>
              <a:rPr lang="en-US" altLang="zh-CN" sz="2000" b="0" i="0" dirty="0">
                <a:ea typeface="宋体" pitchFamily="2" charset="-122"/>
              </a:rPr>
              <a:t> balance method.</a:t>
            </a:r>
          </a:p>
          <a:p>
            <a:pPr marL="216000" indent="-216000">
              <a:spcBef>
                <a:spcPts val="1800"/>
              </a:spcBef>
            </a:pPr>
            <a:r>
              <a:rPr lang="en-US" altLang="zh-CN" sz="2000" dirty="0" smtClean="0">
                <a:solidFill>
                  <a:srgbClr val="FF0000"/>
                </a:solidFill>
                <a:ea typeface="宋体" pitchFamily="2" charset="-122"/>
              </a:rPr>
              <a:t>CALORIMETER-BASED MUON IDENTIFICATION </a:t>
            </a:r>
            <a:r>
              <a:rPr lang="en-US" altLang="zh-CN" sz="2000" i="0" dirty="0" smtClean="0">
                <a:ea typeface="宋体" pitchFamily="2" charset="-122"/>
              </a:rPr>
              <a:t/>
            </a:r>
            <a:br>
              <a:rPr lang="en-US" altLang="zh-CN" sz="2000" i="0" dirty="0" smtClean="0">
                <a:ea typeface="宋体" pitchFamily="2" charset="-122"/>
              </a:rPr>
            </a:br>
            <a:r>
              <a:rPr lang="en-US" altLang="zh-CN" sz="1600" b="0" i="0" dirty="0" smtClean="0">
                <a:solidFill>
                  <a:srgbClr val="0070C0"/>
                </a:solidFill>
                <a:ea typeface="宋体" pitchFamily="2" charset="-122"/>
              </a:rPr>
              <a:t>(Assist. Scientist Flores) </a:t>
            </a:r>
            <a:br>
              <a:rPr lang="en-US" altLang="zh-CN" sz="1600" b="0" i="0" dirty="0" smtClean="0">
                <a:solidFill>
                  <a:srgbClr val="0070C0"/>
                </a:solidFill>
                <a:ea typeface="宋体" pitchFamily="2" charset="-122"/>
              </a:rPr>
            </a:br>
            <a:r>
              <a:rPr lang="en-US" altLang="zh-CN" sz="2000" b="0" i="0" dirty="0" smtClean="0">
                <a:ea typeface="宋体" pitchFamily="2" charset="-122"/>
              </a:rPr>
              <a:t>Crucial for recovering </a:t>
            </a:r>
            <a:r>
              <a:rPr lang="en-US" altLang="zh-CN" sz="2000" b="0" i="0" dirty="0" err="1" smtClean="0">
                <a:ea typeface="宋体" pitchFamily="2" charset="-122"/>
              </a:rPr>
              <a:t>muons</a:t>
            </a:r>
            <a:r>
              <a:rPr lang="en-US" altLang="zh-CN" sz="2000" b="0" i="0" dirty="0" smtClean="0">
                <a:ea typeface="宋体" pitchFamily="2" charset="-122"/>
              </a:rPr>
              <a:t> in regions where the muon chambers have a reduced efficiency</a:t>
            </a:r>
            <a:endParaRPr lang="zh-CN" altLang="zh-CN" sz="2000" b="0" i="0" dirty="0" smtClean="0">
              <a:ea typeface="宋体" pitchFamily="2" charset="-122"/>
            </a:endParaRPr>
          </a:p>
        </p:txBody>
      </p:sp>
      <p:sp>
        <p:nvSpPr>
          <p:cNvPr id="18434" name="Rectangle 6"/>
          <p:cNvSpPr>
            <a:spLocks noGrp="1" noChangeArrowheads="1"/>
          </p:cNvSpPr>
          <p:nvPr>
            <p:ph type="sldNum" sz="quarter" idx="12"/>
          </p:nvPr>
        </p:nvSpPr>
        <p:spPr>
          <a:noFill/>
        </p:spPr>
        <p:txBody>
          <a:bodyPr/>
          <a:lstStyle/>
          <a:p>
            <a:fld id="{5BB1C96B-2576-428E-B769-B4E0BCF46120}" type="slidenum">
              <a:rPr lang="en-US" altLang="zh-CN" smtClean="0"/>
              <a:pPr/>
              <a:t>105</a:t>
            </a:fld>
            <a:endParaRPr lang="en-US" altLang="zh-CN" smtClean="0"/>
          </a:p>
        </p:txBody>
      </p:sp>
      <p:sp>
        <p:nvSpPr>
          <p:cNvPr id="1843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DDBB05D8-49D9-40B2-A7E6-B8424095F0F0}" type="slidenum">
              <a:rPr lang="en-US" altLang="zh-CN" sz="1400" b="0" i="0">
                <a:latin typeface="Arial" charset="0"/>
                <a:ea typeface="宋体" pitchFamily="2" charset="-122"/>
              </a:rPr>
              <a:pPr algn="r" eaLnBrk="1" hangingPunct="1">
                <a:spcBef>
                  <a:spcPct val="0"/>
                </a:spcBef>
                <a:buFontTx/>
                <a:buNone/>
              </a:pPr>
              <a:t>105</a:t>
            </a:fld>
            <a:endParaRPr lang="en-US" altLang="zh-CN" sz="1400" b="0" i="0">
              <a:latin typeface="Arial" charset="0"/>
              <a:ea typeface="宋体" pitchFamily="2" charset="-122"/>
            </a:endParaRPr>
          </a:p>
        </p:txBody>
      </p:sp>
      <p:sp>
        <p:nvSpPr>
          <p:cNvPr id="7" name="Rectangle 4"/>
          <p:cNvSpPr>
            <a:spLocks noChangeArrowheads="1"/>
          </p:cNvSpPr>
          <p:nvPr/>
        </p:nvSpPr>
        <p:spPr bwMode="auto">
          <a:xfrm>
            <a:off x="381000" y="304800"/>
            <a:ext cx="8458200" cy="6858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000" i="0" dirty="0" smtClean="0">
                <a:solidFill>
                  <a:srgbClr val="0033CC"/>
                </a:solidFill>
                <a:ea typeface="宋体" pitchFamily="2" charset="-122"/>
              </a:rPr>
              <a:t>DETECTOR </a:t>
            </a:r>
            <a:r>
              <a:rPr lang="en-US" altLang="zh-CN" sz="2000" i="0" dirty="0">
                <a:solidFill>
                  <a:srgbClr val="0033CC"/>
                </a:solidFill>
                <a:ea typeface="宋体" pitchFamily="2" charset="-122"/>
              </a:rPr>
              <a:t>PERFORMANCE AND SOFTWARE </a:t>
            </a:r>
            <a:r>
              <a:rPr lang="en-US" altLang="zh-CN" sz="2000" i="0" dirty="0" smtClean="0">
                <a:solidFill>
                  <a:srgbClr val="0033CC"/>
                </a:solidFill>
                <a:ea typeface="宋体" pitchFamily="2" charset="-122"/>
              </a:rPr>
              <a:t>DEVELOPMENT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p>
            <a:fld id="{2F9374FA-15B9-49C0-B5BA-EFE05AF86D52}" type="slidenum">
              <a:rPr lang="en-US" altLang="zh-CN" smtClean="0"/>
              <a:pPr/>
              <a:t>106</a:t>
            </a:fld>
            <a:endParaRPr lang="en-US" altLang="zh-CN" smtClean="0"/>
          </a:p>
        </p:txBody>
      </p:sp>
      <p:sp>
        <p:nvSpPr>
          <p:cNvPr id="1945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061B54C5-1DC1-4C0B-843F-FF3FAA9F066F}" type="slidenum">
              <a:rPr lang="en-US" altLang="zh-CN" sz="1400" b="0" i="0">
                <a:latin typeface="Arial" charset="0"/>
                <a:ea typeface="宋体" pitchFamily="2" charset="-122"/>
              </a:rPr>
              <a:pPr algn="r" eaLnBrk="1" hangingPunct="1">
                <a:spcBef>
                  <a:spcPct val="0"/>
                </a:spcBef>
                <a:buFontTx/>
                <a:buNone/>
              </a:pPr>
              <a:t>106</a:t>
            </a:fld>
            <a:endParaRPr lang="en-US" altLang="zh-CN" sz="1400" b="0" i="0">
              <a:latin typeface="Arial" charset="0"/>
              <a:ea typeface="宋体" pitchFamily="2" charset="-122"/>
            </a:endParaRPr>
          </a:p>
        </p:txBody>
      </p:sp>
      <p:sp>
        <p:nvSpPr>
          <p:cNvPr id="19460" name="Rectangle 4"/>
          <p:cNvSpPr>
            <a:spLocks noChangeArrowheads="1"/>
          </p:cNvSpPr>
          <p:nvPr/>
        </p:nvSpPr>
        <p:spPr bwMode="auto">
          <a:xfrm>
            <a:off x="381000" y="304800"/>
            <a:ext cx="8458200" cy="6858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000" i="0" dirty="0">
                <a:solidFill>
                  <a:srgbClr val="0033CC"/>
                </a:solidFill>
                <a:ea typeface="宋体" pitchFamily="2" charset="-122"/>
              </a:rPr>
              <a:t>DETECTOR PERFORMANCE AND SOFTWARE </a:t>
            </a:r>
            <a:r>
              <a:rPr lang="en-US" altLang="zh-CN" sz="2000" i="0" dirty="0" smtClean="0">
                <a:solidFill>
                  <a:srgbClr val="0033CC"/>
                </a:solidFill>
                <a:ea typeface="宋体" pitchFamily="2" charset="-122"/>
              </a:rPr>
              <a:t>DEVELOPMENT</a:t>
            </a:r>
          </a:p>
        </p:txBody>
      </p:sp>
      <p:sp>
        <p:nvSpPr>
          <p:cNvPr id="7173" name="TextBox 5"/>
          <p:cNvSpPr txBox="1">
            <a:spLocks noChangeArrowheads="1"/>
          </p:cNvSpPr>
          <p:nvPr/>
        </p:nvSpPr>
        <p:spPr bwMode="auto">
          <a:xfrm>
            <a:off x="533400" y="1295400"/>
            <a:ext cx="8305800" cy="5293757"/>
          </a:xfrm>
          <a:prstGeom prst="rect">
            <a:avLst/>
          </a:prstGeom>
          <a:noFill/>
          <a:ln w="9525">
            <a:noFill/>
            <a:miter lim="800000"/>
            <a:headEnd/>
            <a:tailEnd/>
          </a:ln>
        </p:spPr>
        <p:txBody>
          <a:bodyPr wrap="square">
            <a:spAutoFit/>
          </a:bodyPr>
          <a:lstStyle/>
          <a:p>
            <a:pPr marL="176213" lvl="0" indent="-176213">
              <a:defRPr/>
            </a:pPr>
            <a:r>
              <a:rPr lang="en-US" altLang="zh-CN" sz="2000" dirty="0" smtClean="0">
                <a:solidFill>
                  <a:srgbClr val="FF0000"/>
                </a:solidFill>
                <a:ea typeface="宋体" pitchFamily="2" charset="-122"/>
              </a:rPr>
              <a:t>ELECTRON CALIBRATION </a:t>
            </a:r>
            <a:r>
              <a:rPr lang="en-US" altLang="zh-CN" sz="2000" b="0" i="0" dirty="0" smtClean="0">
                <a:solidFill>
                  <a:srgbClr val="0070C0"/>
                </a:solidFill>
                <a:ea typeface="宋体" pitchFamily="2" charset="-122"/>
              </a:rPr>
              <a:t>(</a:t>
            </a:r>
            <a:r>
              <a:rPr lang="en-US" altLang="zh-CN" sz="1600" b="0" i="0" dirty="0" smtClean="0">
                <a:solidFill>
                  <a:srgbClr val="0070C0"/>
                </a:solidFill>
                <a:ea typeface="宋体" pitchFamily="2" charset="-122"/>
              </a:rPr>
              <a:t>Assist. Scientist Flores)</a:t>
            </a:r>
            <a:endParaRPr lang="en-US" altLang="zh-CN" sz="2000" b="0" i="0" dirty="0" smtClean="0">
              <a:solidFill>
                <a:srgbClr val="0070C0"/>
              </a:solidFill>
              <a:ea typeface="宋体" pitchFamily="2" charset="-122"/>
            </a:endParaRPr>
          </a:p>
          <a:p>
            <a:pPr marL="176213" indent="-176213">
              <a:spcBef>
                <a:spcPts val="1800"/>
              </a:spcBef>
              <a:defRPr/>
            </a:pPr>
            <a:r>
              <a:rPr lang="en-US" altLang="zh-CN" sz="2000" dirty="0" smtClean="0">
                <a:solidFill>
                  <a:srgbClr val="FF0000"/>
                </a:solidFill>
                <a:ea typeface="宋体" pitchFamily="2" charset="-122"/>
              </a:rPr>
              <a:t>PHOTON </a:t>
            </a:r>
            <a:r>
              <a:rPr lang="en-US" altLang="zh-CN" sz="2000" dirty="0">
                <a:solidFill>
                  <a:srgbClr val="FF0000"/>
                </a:solidFill>
                <a:ea typeface="宋体" pitchFamily="2" charset="-122"/>
              </a:rPr>
              <a:t>CALIBRATION AND IDENTIFICATION  </a:t>
            </a:r>
            <a:r>
              <a:rPr lang="en-US" altLang="zh-CN" sz="1600" b="0" i="0" dirty="0">
                <a:solidFill>
                  <a:srgbClr val="0070C0"/>
                </a:solidFill>
                <a:ea typeface="宋体" pitchFamily="2" charset="-122"/>
              </a:rPr>
              <a:t>(</a:t>
            </a:r>
            <a:r>
              <a:rPr lang="en-US" altLang="zh-CN" sz="1600" b="0" i="0" dirty="0" err="1">
                <a:solidFill>
                  <a:srgbClr val="0070C0"/>
                </a:solidFill>
                <a:ea typeface="宋体" pitchFamily="2" charset="-122"/>
              </a:rPr>
              <a:t>Postdoc</a:t>
            </a:r>
            <a:r>
              <a:rPr lang="en-US" altLang="zh-CN" sz="1600" b="0" i="0" dirty="0">
                <a:solidFill>
                  <a:srgbClr val="0070C0"/>
                </a:solidFill>
                <a:ea typeface="宋体" pitchFamily="2" charset="-122"/>
              </a:rPr>
              <a:t> Fang)</a:t>
            </a:r>
            <a:r>
              <a:rPr lang="en-US" altLang="zh-CN" sz="2000" b="0" i="0" dirty="0">
                <a:ea typeface="宋体" pitchFamily="2" charset="-122"/>
              </a:rPr>
              <a:t/>
            </a:r>
            <a:br>
              <a:rPr lang="en-US" altLang="zh-CN" sz="2000" b="0" i="0" dirty="0">
                <a:ea typeface="宋体" pitchFamily="2" charset="-122"/>
              </a:rPr>
            </a:br>
            <a:r>
              <a:rPr lang="en-US" altLang="zh-CN" sz="2000" b="0" i="0" dirty="0">
                <a:ea typeface="宋体" pitchFamily="2" charset="-122"/>
              </a:rPr>
              <a:t>The calibration constants produced by our group are used in this year’s </a:t>
            </a:r>
            <a:r>
              <a:rPr lang="el-GR" altLang="zh-CN" sz="2000" b="0" i="0" dirty="0" smtClean="0">
                <a:sym typeface="Symbol"/>
              </a:rPr>
              <a:t></a:t>
            </a:r>
            <a:r>
              <a:rPr lang="en-US" altLang="zh-CN" sz="2000" b="0" i="0" baseline="30000" dirty="0" smtClean="0">
                <a:ea typeface="宋体" pitchFamily="2" charset="-122"/>
              </a:rPr>
              <a:t>0</a:t>
            </a:r>
            <a:r>
              <a:rPr lang="en-US" altLang="zh-CN" sz="2000" b="0" i="0" dirty="0" smtClean="0">
                <a:ea typeface="宋体" pitchFamily="2" charset="-122"/>
              </a:rPr>
              <a:t> </a:t>
            </a:r>
            <a:r>
              <a:rPr lang="en-US" altLang="zh-CN" sz="2000" b="0" i="0" dirty="0">
                <a:ea typeface="宋体" pitchFamily="2" charset="-122"/>
              </a:rPr>
              <a:t>and </a:t>
            </a:r>
            <a:r>
              <a:rPr lang="el-GR" altLang="zh-CN" sz="2000" b="0" i="0" dirty="0" smtClean="0">
                <a:sym typeface="Symbol"/>
              </a:rPr>
              <a:t></a:t>
            </a:r>
            <a:r>
              <a:rPr lang="en-US" altLang="zh-CN" sz="2000" b="0" i="0" baseline="30000" dirty="0" smtClean="0">
                <a:ea typeface="宋体" pitchFamily="2" charset="-122"/>
              </a:rPr>
              <a:t>0</a:t>
            </a:r>
            <a:r>
              <a:rPr lang="en-US" altLang="zh-CN" sz="2000" b="0" i="0" dirty="0" smtClean="0">
                <a:ea typeface="宋体" pitchFamily="2" charset="-122"/>
              </a:rPr>
              <a:t> </a:t>
            </a:r>
            <a:r>
              <a:rPr lang="en-US" altLang="zh-CN" sz="2000" b="0" i="0" dirty="0">
                <a:ea typeface="宋体" pitchFamily="2" charset="-122"/>
              </a:rPr>
              <a:t>analyses.</a:t>
            </a:r>
            <a:endParaRPr lang="zh-CN" altLang="zh-CN" sz="2000" b="0" i="0" dirty="0">
              <a:ea typeface="宋体" pitchFamily="2" charset="-122"/>
            </a:endParaRPr>
          </a:p>
          <a:p>
            <a:pPr marL="176213" indent="-176213">
              <a:spcBef>
                <a:spcPts val="1800"/>
              </a:spcBef>
              <a:defRPr/>
            </a:pPr>
            <a:r>
              <a:rPr lang="zh-CN" altLang="zh-CN" sz="2000" b="0" i="0" dirty="0">
                <a:ea typeface="宋体" pitchFamily="2" charset="-122"/>
              </a:rPr>
              <a:t> </a:t>
            </a:r>
            <a:r>
              <a:rPr lang="en-US" altLang="zh-CN" sz="2000" dirty="0">
                <a:solidFill>
                  <a:srgbClr val="FF0000"/>
                </a:solidFill>
                <a:ea typeface="宋体" pitchFamily="2" charset="-122"/>
              </a:rPr>
              <a:t>PHOTON PURITY </a:t>
            </a:r>
            <a:r>
              <a:rPr lang="en-US" altLang="zh-CN" sz="1800" b="0" i="0" dirty="0">
                <a:solidFill>
                  <a:srgbClr val="0070C0"/>
                </a:solidFill>
                <a:ea typeface="宋体" pitchFamily="2" charset="-122"/>
              </a:rPr>
              <a:t>(</a:t>
            </a:r>
            <a:r>
              <a:rPr lang="en-US" altLang="zh-CN" sz="1800" b="0" i="0" dirty="0" err="1">
                <a:solidFill>
                  <a:srgbClr val="0070C0"/>
                </a:solidFill>
                <a:ea typeface="宋体" pitchFamily="2" charset="-122"/>
              </a:rPr>
              <a:t>Postdoc</a:t>
            </a:r>
            <a:r>
              <a:rPr lang="en-US" altLang="zh-CN" sz="1800" b="0" i="0" dirty="0">
                <a:solidFill>
                  <a:srgbClr val="0070C0"/>
                </a:solidFill>
                <a:ea typeface="宋体" pitchFamily="2" charset="-122"/>
              </a:rPr>
              <a:t> Fang)</a:t>
            </a:r>
            <a:endParaRPr lang="en-US" altLang="zh-CN" sz="2000" b="0" i="0" dirty="0">
              <a:solidFill>
                <a:srgbClr val="0070C0"/>
              </a:solidFill>
              <a:ea typeface="宋体" pitchFamily="2" charset="-122"/>
            </a:endParaRPr>
          </a:p>
          <a:p>
            <a:pPr marL="176213" indent="-176213">
              <a:spcBef>
                <a:spcPts val="1800"/>
              </a:spcBef>
              <a:defRPr/>
            </a:pPr>
            <a:r>
              <a:rPr lang="en-US" altLang="zh-CN" sz="2000" dirty="0" smtClean="0">
                <a:solidFill>
                  <a:srgbClr val="FF0000"/>
                </a:solidFill>
                <a:ea typeface="宋体" pitchFamily="2" charset="-122"/>
              </a:rPr>
              <a:t>TAU </a:t>
            </a:r>
            <a:r>
              <a:rPr lang="en-US" altLang="zh-CN" sz="2000" dirty="0">
                <a:solidFill>
                  <a:srgbClr val="FF0000"/>
                </a:solidFill>
                <a:ea typeface="宋体" pitchFamily="2" charset="-122"/>
              </a:rPr>
              <a:t>RECONSTRUCTION AND PERFORMANCE </a:t>
            </a:r>
            <a:r>
              <a:rPr lang="en-US" altLang="zh-CN" sz="2000" b="0" i="0" dirty="0" smtClean="0">
                <a:ea typeface="宋体" pitchFamily="2" charset="-122"/>
              </a:rPr>
              <a:t/>
            </a:r>
            <a:br>
              <a:rPr lang="en-US" altLang="zh-CN" sz="2000" b="0" i="0" dirty="0" smtClean="0">
                <a:ea typeface="宋体" pitchFamily="2" charset="-122"/>
              </a:rPr>
            </a:br>
            <a:r>
              <a:rPr lang="en-US" altLang="zh-CN" sz="1800" b="0" i="0" dirty="0" smtClean="0">
                <a:solidFill>
                  <a:srgbClr val="0070C0"/>
                </a:solidFill>
                <a:ea typeface="宋体" pitchFamily="2" charset="-122"/>
              </a:rPr>
              <a:t>(</a:t>
            </a:r>
            <a:r>
              <a:rPr lang="en-US" altLang="zh-CN" sz="1800" b="0" i="0" dirty="0">
                <a:solidFill>
                  <a:srgbClr val="0070C0"/>
                </a:solidFill>
                <a:ea typeface="宋体" pitchFamily="2" charset="-122"/>
              </a:rPr>
              <a:t>Assist. Scientist </a:t>
            </a:r>
            <a:r>
              <a:rPr lang="en-US" altLang="zh-CN" sz="1800" b="0" i="0" dirty="0" err="1">
                <a:solidFill>
                  <a:srgbClr val="0070C0"/>
                </a:solidFill>
                <a:ea typeface="宋体" pitchFamily="2" charset="-122"/>
              </a:rPr>
              <a:t>Vickey</a:t>
            </a:r>
            <a:r>
              <a:rPr lang="en-US" altLang="zh-CN" sz="1800" b="0" i="0" dirty="0">
                <a:solidFill>
                  <a:srgbClr val="0070C0"/>
                </a:solidFill>
                <a:ea typeface="宋体" pitchFamily="2" charset="-122"/>
              </a:rPr>
              <a:t>)</a:t>
            </a:r>
            <a:r>
              <a:rPr lang="en-US" altLang="zh-CN" sz="1800" b="0" i="0" dirty="0">
                <a:ea typeface="宋体" pitchFamily="2" charset="-122"/>
              </a:rPr>
              <a:t>. </a:t>
            </a:r>
            <a:r>
              <a:rPr lang="en-US" altLang="zh-CN" sz="1800" b="0" i="0" dirty="0" smtClean="0">
                <a:ea typeface="宋体" pitchFamily="2" charset="-122"/>
              </a:rPr>
              <a:t/>
            </a:r>
            <a:br>
              <a:rPr lang="en-US" altLang="zh-CN" sz="1800" b="0" i="0" dirty="0" smtClean="0">
                <a:ea typeface="宋体" pitchFamily="2" charset="-122"/>
              </a:rPr>
            </a:br>
            <a:r>
              <a:rPr lang="en-US" altLang="zh-CN" sz="2000" b="0" i="0" dirty="0" smtClean="0">
                <a:ea typeface="宋体" pitchFamily="2" charset="-122"/>
              </a:rPr>
              <a:t>In </a:t>
            </a:r>
            <a:r>
              <a:rPr lang="en-US" altLang="zh-CN" sz="2000" b="0" i="0" dirty="0">
                <a:ea typeface="宋体" pitchFamily="2" charset="-122"/>
              </a:rPr>
              <a:t>collaboration with other institutions we were the first in ATLAS to develop identification criteria for high p</a:t>
            </a:r>
            <a:r>
              <a:rPr lang="en-US" altLang="zh-CN" sz="2000" b="0" i="0" baseline="-25000" dirty="0">
                <a:ea typeface="宋体" pitchFamily="2" charset="-122"/>
              </a:rPr>
              <a:t>T</a:t>
            </a:r>
            <a:r>
              <a:rPr lang="en-US" altLang="zh-CN" sz="2000" b="0" i="0" dirty="0">
                <a:ea typeface="宋体" pitchFamily="2" charset="-122"/>
              </a:rPr>
              <a:t> </a:t>
            </a:r>
            <a:r>
              <a:rPr lang="en-US" altLang="zh-CN" sz="2000" b="0" i="0" dirty="0" err="1">
                <a:ea typeface="宋体" pitchFamily="2" charset="-122"/>
              </a:rPr>
              <a:t>hadronic</a:t>
            </a:r>
            <a:r>
              <a:rPr lang="en-US" altLang="zh-CN" sz="2000" b="0" i="0" dirty="0">
                <a:ea typeface="宋体" pitchFamily="2" charset="-122"/>
              </a:rPr>
              <a:t> </a:t>
            </a:r>
            <a:r>
              <a:rPr lang="en-US" altLang="zh-CN" sz="2000" b="0" i="0" dirty="0" err="1">
                <a:ea typeface="宋体" pitchFamily="2" charset="-122"/>
              </a:rPr>
              <a:t>taus</a:t>
            </a:r>
            <a:r>
              <a:rPr lang="en-US" altLang="zh-CN" sz="2000" b="0" i="0" dirty="0">
                <a:ea typeface="宋体" pitchFamily="2" charset="-122"/>
              </a:rPr>
              <a:t>, as those expected in MSSM Higgs decays.</a:t>
            </a:r>
          </a:p>
          <a:p>
            <a:pPr marL="176213" indent="-176213">
              <a:spcBef>
                <a:spcPts val="1800"/>
              </a:spcBef>
              <a:defRPr/>
            </a:pPr>
            <a:r>
              <a:rPr lang="en-US" altLang="zh-CN" sz="2000" dirty="0">
                <a:solidFill>
                  <a:srgbClr val="FF0000"/>
                </a:solidFill>
                <a:ea typeface="宋体" pitchFamily="2" charset="-122"/>
              </a:rPr>
              <a:t>MONTE CARLO PRODUCTION  </a:t>
            </a:r>
            <a:r>
              <a:rPr lang="en-US" altLang="zh-CN" sz="2000" b="0" i="0" dirty="0" smtClean="0">
                <a:ea typeface="宋体" pitchFamily="2" charset="-122"/>
              </a:rPr>
              <a:t/>
            </a:r>
            <a:br>
              <a:rPr lang="en-US" altLang="zh-CN" sz="2000" b="0" i="0" dirty="0" smtClean="0">
                <a:ea typeface="宋体" pitchFamily="2" charset="-122"/>
              </a:rPr>
            </a:br>
            <a:r>
              <a:rPr lang="en-US" altLang="zh-CN" sz="1600" b="0" i="0" dirty="0" smtClean="0">
                <a:solidFill>
                  <a:srgbClr val="0070C0"/>
                </a:solidFill>
                <a:ea typeface="宋体" pitchFamily="2" charset="-122"/>
              </a:rPr>
              <a:t>(</a:t>
            </a:r>
            <a:r>
              <a:rPr lang="en-US" altLang="zh-CN" sz="1600" b="0" i="0" dirty="0">
                <a:solidFill>
                  <a:srgbClr val="0070C0"/>
                </a:solidFill>
                <a:ea typeface="宋体" pitchFamily="2" charset="-122"/>
              </a:rPr>
              <a:t>Programmer </a:t>
            </a:r>
            <a:r>
              <a:rPr lang="en-US" altLang="zh-CN" sz="1600" b="0" i="0" dirty="0" err="1">
                <a:solidFill>
                  <a:srgbClr val="0070C0"/>
                </a:solidFill>
                <a:ea typeface="宋体" pitchFamily="2" charset="-122"/>
              </a:rPr>
              <a:t>Xu</a:t>
            </a:r>
            <a:r>
              <a:rPr lang="en-US" altLang="zh-CN" sz="1600" b="0" i="0" dirty="0">
                <a:solidFill>
                  <a:srgbClr val="0070C0"/>
                </a:solidFill>
                <a:ea typeface="宋体" pitchFamily="2" charset="-122"/>
              </a:rPr>
              <a:t>, </a:t>
            </a:r>
            <a:r>
              <a:rPr lang="en-US" altLang="zh-CN" sz="1600" b="0" i="0" dirty="0" err="1">
                <a:solidFill>
                  <a:srgbClr val="0070C0"/>
                </a:solidFill>
                <a:ea typeface="宋体" pitchFamily="2" charset="-122"/>
              </a:rPr>
              <a:t>Postdoc</a:t>
            </a:r>
            <a:r>
              <a:rPr lang="en-US" altLang="zh-CN" sz="1600" b="0" i="0" dirty="0">
                <a:solidFill>
                  <a:srgbClr val="0070C0"/>
                </a:solidFill>
                <a:ea typeface="宋体" pitchFamily="2" charset="-122"/>
              </a:rPr>
              <a:t> </a:t>
            </a:r>
            <a:r>
              <a:rPr lang="en-US" altLang="zh-CN" sz="1600" b="0" i="0" dirty="0" err="1">
                <a:solidFill>
                  <a:srgbClr val="0070C0"/>
                </a:solidFill>
                <a:ea typeface="宋体" pitchFamily="2" charset="-122"/>
              </a:rPr>
              <a:t>Peng</a:t>
            </a:r>
            <a:r>
              <a:rPr lang="en-US" altLang="zh-CN" sz="1600" b="0" i="0" dirty="0">
                <a:solidFill>
                  <a:srgbClr val="0070C0"/>
                </a:solidFill>
                <a:ea typeface="宋体" pitchFamily="2" charset="-122"/>
              </a:rPr>
              <a:t> and Grad. Student Li). </a:t>
            </a:r>
            <a:r>
              <a:rPr lang="en-US" altLang="zh-CN" sz="1600" b="0" i="0" dirty="0" smtClean="0">
                <a:solidFill>
                  <a:srgbClr val="0070C0"/>
                </a:solidFill>
                <a:ea typeface="宋体" pitchFamily="2" charset="-122"/>
              </a:rPr>
              <a:t/>
            </a:r>
            <a:br>
              <a:rPr lang="en-US" altLang="zh-CN" sz="1600" b="0" i="0" dirty="0" smtClean="0">
                <a:solidFill>
                  <a:srgbClr val="0070C0"/>
                </a:solidFill>
                <a:ea typeface="宋体" pitchFamily="2" charset="-122"/>
              </a:rPr>
            </a:br>
            <a:r>
              <a:rPr lang="en-US" altLang="zh-CN" sz="2000" b="0" i="0" dirty="0" smtClean="0">
                <a:ea typeface="宋体" pitchFamily="2" charset="-122"/>
              </a:rPr>
              <a:t>We </a:t>
            </a:r>
            <a:r>
              <a:rPr lang="en-US" altLang="zh-CN" sz="2000" b="0" i="0" dirty="0">
                <a:ea typeface="宋体" pitchFamily="2" charset="-122"/>
              </a:rPr>
              <a:t>have produced tens of millions of Monte Carlo events </a:t>
            </a:r>
            <a:r>
              <a:rPr lang="en-US" altLang="zh-CN" sz="2000" b="0" i="0" dirty="0" smtClean="0">
                <a:ea typeface="宋体" pitchFamily="2" charset="-122"/>
              </a:rPr>
              <a:t/>
            </a:r>
            <a:br>
              <a:rPr lang="en-US" altLang="zh-CN" sz="2000" b="0" i="0" dirty="0" smtClean="0">
                <a:ea typeface="宋体" pitchFamily="2" charset="-122"/>
              </a:rPr>
            </a:br>
            <a:r>
              <a:rPr lang="en-US" altLang="zh-CN" sz="2000" b="0" i="0" dirty="0" smtClean="0">
                <a:ea typeface="宋体" pitchFamily="2" charset="-122"/>
              </a:rPr>
              <a:t>which </a:t>
            </a:r>
            <a:r>
              <a:rPr lang="en-US" altLang="zh-CN" sz="2000" b="0" i="0" dirty="0">
                <a:ea typeface="宋体" pitchFamily="2" charset="-122"/>
              </a:rPr>
              <a:t>were added to the central production pool. </a:t>
            </a:r>
            <a:endParaRPr lang="zh-CN" altLang="zh-CN" sz="2000" b="0" i="0" strike="sngStrike" dirty="0">
              <a:solidFill>
                <a:schemeClr val="bg1">
                  <a:lumMod val="65000"/>
                </a:schemeClr>
              </a:solidFill>
              <a:ea typeface="宋体" pitchFamily="2" charset="-122"/>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C4EF1731-C22C-4EE3-9729-955CCA2F11DB}" type="slidenum">
              <a:rPr lang="en-US" altLang="zh-CN" smtClean="0"/>
              <a:pPr/>
              <a:t>107</a:t>
            </a:fld>
            <a:endParaRPr lang="en-US" altLang="zh-CN" smtClean="0"/>
          </a:p>
        </p:txBody>
      </p:sp>
      <p:sp>
        <p:nvSpPr>
          <p:cNvPr id="3584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3504024B-8671-48D3-AF3F-2D0FBE731743}" type="slidenum">
              <a:rPr lang="en-US" altLang="zh-CN" sz="1400" b="0" i="0">
                <a:latin typeface="Arial" charset="0"/>
                <a:ea typeface="宋体" pitchFamily="2" charset="-122"/>
              </a:rPr>
              <a:pPr algn="r" eaLnBrk="1" hangingPunct="1">
                <a:spcBef>
                  <a:spcPct val="0"/>
                </a:spcBef>
                <a:buFontTx/>
                <a:buNone/>
              </a:pPr>
              <a:t>107</a:t>
            </a:fld>
            <a:endParaRPr lang="en-US" altLang="zh-CN" sz="1400" b="0" i="0">
              <a:latin typeface="Arial" charset="0"/>
              <a:ea typeface="宋体" pitchFamily="2" charset="-122"/>
            </a:endParaRPr>
          </a:p>
        </p:txBody>
      </p:sp>
      <p:sp>
        <p:nvSpPr>
          <p:cNvPr id="35844" name="Rectangle 4"/>
          <p:cNvSpPr>
            <a:spLocks noChangeArrowheads="1"/>
          </p:cNvSpPr>
          <p:nvPr/>
        </p:nvSpPr>
        <p:spPr bwMode="auto">
          <a:xfrm>
            <a:off x="228600" y="152400"/>
            <a:ext cx="8686800" cy="7620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000" i="0" dirty="0">
                <a:solidFill>
                  <a:srgbClr val="0033CC"/>
                </a:solidFill>
                <a:ea typeface="宋体" pitchFamily="2" charset="-122"/>
              </a:rPr>
              <a:t>CONTRIBUTION TO ATLAS COMPUTING SYSTEM </a:t>
            </a:r>
            <a:r>
              <a:rPr lang="en-US" altLang="zh-CN" sz="2000" i="0" dirty="0" smtClean="0">
                <a:solidFill>
                  <a:srgbClr val="0033CC"/>
                </a:solidFill>
                <a:ea typeface="宋体" pitchFamily="2" charset="-122"/>
              </a:rPr>
              <a:t>COMMISSIONING</a:t>
            </a:r>
          </a:p>
          <a:p>
            <a:pPr algn="r" eaLnBrk="1" hangingPunct="1">
              <a:spcBef>
                <a:spcPct val="0"/>
              </a:spcBef>
              <a:buFontTx/>
              <a:buNone/>
            </a:pPr>
            <a:r>
              <a:rPr lang="en-US" altLang="zh-CN" sz="2000" i="0" dirty="0" smtClean="0">
                <a:solidFill>
                  <a:srgbClr val="0033CC"/>
                </a:solidFill>
                <a:ea typeface="宋体" pitchFamily="2" charset="-122"/>
              </a:rPr>
              <a:t>(Physics with </a:t>
            </a:r>
            <a:r>
              <a:rPr lang="en-US" altLang="zh-CN" sz="2000" i="0" dirty="0" smtClean="0">
                <a:solidFill>
                  <a:srgbClr val="0033CC"/>
                </a:solidFill>
                <a:ea typeface="宋体" pitchFamily="2" charset="-122"/>
                <a:sym typeface="Symbol"/>
              </a:rPr>
              <a:t>s</a:t>
            </a:r>
            <a:r>
              <a:rPr lang="en-US" altLang="zh-CN" sz="2000" i="0" dirty="0" smtClean="0">
                <a:solidFill>
                  <a:srgbClr val="0033CC"/>
                </a:solidFill>
                <a:ea typeface="宋体" pitchFamily="2" charset="-122"/>
              </a:rPr>
              <a:t> = 14 TeV)      </a:t>
            </a:r>
            <a:endParaRPr lang="en-US" altLang="zh-CN" sz="2000" i="0" dirty="0">
              <a:solidFill>
                <a:srgbClr val="0033CC"/>
              </a:solidFill>
              <a:ea typeface="宋体" pitchFamily="2" charset="-122"/>
            </a:endParaRPr>
          </a:p>
        </p:txBody>
      </p:sp>
      <p:sp>
        <p:nvSpPr>
          <p:cNvPr id="35845" name="TextBox 5"/>
          <p:cNvSpPr txBox="1">
            <a:spLocks noChangeArrowheads="1"/>
          </p:cNvSpPr>
          <p:nvPr/>
        </p:nvSpPr>
        <p:spPr bwMode="auto">
          <a:xfrm>
            <a:off x="228600" y="1219200"/>
            <a:ext cx="8686800" cy="2271391"/>
          </a:xfrm>
          <a:prstGeom prst="rect">
            <a:avLst/>
          </a:prstGeom>
          <a:noFill/>
          <a:ln w="9525">
            <a:noFill/>
            <a:miter lim="800000"/>
            <a:headEnd/>
            <a:tailEnd/>
          </a:ln>
        </p:spPr>
        <p:txBody>
          <a:bodyPr wrap="square">
            <a:spAutoFit/>
          </a:bodyPr>
          <a:lstStyle/>
          <a:p>
            <a:pPr marL="342900" indent="-342900">
              <a:buFontTx/>
              <a:buNone/>
            </a:pPr>
            <a:r>
              <a:rPr lang="en-US" altLang="zh-CN" sz="1800" i="0" dirty="0">
                <a:solidFill>
                  <a:srgbClr val="FF0000"/>
                </a:solidFill>
                <a:ea typeface="宋体" pitchFamily="2" charset="-122"/>
              </a:rPr>
              <a:t>(CSC) BOOK (CERN-OPEN-2008-20,  </a:t>
            </a:r>
            <a:r>
              <a:rPr lang="en-US" altLang="zh-CN" sz="1800" i="0" u="sng" dirty="0">
                <a:solidFill>
                  <a:srgbClr val="FF0000"/>
                </a:solidFill>
                <a:ea typeface="宋体" pitchFamily="2" charset="-122"/>
                <a:hlinkClick r:id="rId3"/>
              </a:rPr>
              <a:t>http://cdsweb.cern.ch/record/1125884</a:t>
            </a:r>
            <a:r>
              <a:rPr lang="en-US" altLang="zh-CN" sz="1800" i="0" dirty="0">
                <a:solidFill>
                  <a:srgbClr val="FF0000"/>
                </a:solidFill>
                <a:ea typeface="宋体" pitchFamily="2" charset="-122"/>
              </a:rPr>
              <a:t> </a:t>
            </a:r>
            <a:r>
              <a:rPr lang="en-US" altLang="zh-CN" sz="1800" i="0" dirty="0" smtClean="0">
                <a:solidFill>
                  <a:srgbClr val="FF0000"/>
                </a:solidFill>
                <a:ea typeface="宋体" pitchFamily="2" charset="-122"/>
              </a:rPr>
              <a:t>)</a:t>
            </a:r>
          </a:p>
          <a:p>
            <a:pPr marL="342900" indent="-342900">
              <a:buFontTx/>
              <a:buNone/>
            </a:pPr>
            <a:r>
              <a:rPr lang="en-US" altLang="zh-CN" sz="1400" i="0" dirty="0" smtClean="0">
                <a:ea typeface="宋体" pitchFamily="2" charset="-122"/>
              </a:rPr>
              <a:t/>
            </a:r>
            <a:br>
              <a:rPr lang="en-US" altLang="zh-CN" sz="1400" i="0" dirty="0" smtClean="0">
                <a:ea typeface="宋体" pitchFamily="2" charset="-122"/>
              </a:rPr>
            </a:br>
            <a:r>
              <a:rPr lang="en-US" altLang="zh-CN" sz="1800" dirty="0" smtClean="0">
                <a:ea typeface="宋体" pitchFamily="2" charset="-122"/>
              </a:rPr>
              <a:t>In anticipation of data taking, the ATLAS Collaboration has mounted a major effort to prepare over 50 CSC notes for publication (CERN OPEN 2009-20) . Members of our group either led or were heavily engaged in 25 CSC notes in which our names are listed as co-authors ( in the form of “prepared by” ).  </a:t>
            </a:r>
          </a:p>
          <a:p>
            <a:pPr marL="342900" indent="-342900">
              <a:buFontTx/>
              <a:buNone/>
            </a:pPr>
            <a:endParaRPr lang="en-US" altLang="zh-CN" sz="1400" i="0" dirty="0">
              <a:ea typeface="宋体" pitchFamily="2" charset="-122"/>
            </a:endParaRPr>
          </a:p>
        </p:txBody>
      </p:sp>
      <p:sp>
        <p:nvSpPr>
          <p:cNvPr id="35846" name="TextBox 6"/>
          <p:cNvSpPr txBox="1">
            <a:spLocks noChangeArrowheads="1"/>
          </p:cNvSpPr>
          <p:nvPr/>
        </p:nvSpPr>
        <p:spPr bwMode="auto">
          <a:xfrm>
            <a:off x="1295400" y="3352800"/>
            <a:ext cx="7543800" cy="3093154"/>
          </a:xfrm>
          <a:prstGeom prst="rect">
            <a:avLst/>
          </a:prstGeom>
          <a:noFill/>
          <a:ln w="9525">
            <a:noFill/>
            <a:miter lim="800000"/>
            <a:headEnd/>
            <a:tailEnd/>
          </a:ln>
        </p:spPr>
        <p:txBody>
          <a:bodyPr wrap="square">
            <a:spAutoFit/>
          </a:bodyPr>
          <a:lstStyle/>
          <a:p>
            <a:pPr>
              <a:buFontTx/>
              <a:buNone/>
            </a:pPr>
            <a:r>
              <a:rPr lang="en-US" altLang="zh-CN" sz="1500" dirty="0">
                <a:ea typeface="宋体" pitchFamily="2" charset="-122"/>
              </a:rPr>
              <a:t>1. Calibration and Performance of the Electromagnetic Calorimeter</a:t>
            </a:r>
            <a:endParaRPr lang="zh-CN" altLang="zh-CN" sz="1500" dirty="0">
              <a:ea typeface="宋体" pitchFamily="2" charset="-122"/>
            </a:endParaRPr>
          </a:p>
          <a:p>
            <a:pPr>
              <a:buFontTx/>
              <a:buNone/>
            </a:pPr>
            <a:r>
              <a:rPr lang="en-US" altLang="zh-CN" sz="1500" dirty="0">
                <a:ea typeface="宋体" pitchFamily="2" charset="-122"/>
              </a:rPr>
              <a:t>2. Reconstruction and Identification of Electrons</a:t>
            </a:r>
            <a:endParaRPr lang="zh-CN" altLang="zh-CN" sz="1500" dirty="0">
              <a:ea typeface="宋体" pitchFamily="2" charset="-122"/>
            </a:endParaRPr>
          </a:p>
          <a:p>
            <a:pPr>
              <a:buFontTx/>
              <a:buNone/>
            </a:pPr>
            <a:r>
              <a:rPr lang="en-US" altLang="zh-CN" sz="1500" dirty="0">
                <a:ea typeface="宋体" pitchFamily="2" charset="-122"/>
              </a:rPr>
              <a:t>3. Reconstruction and Identification of Photons</a:t>
            </a:r>
            <a:endParaRPr lang="zh-CN" altLang="zh-CN" sz="1500" dirty="0">
              <a:ea typeface="宋体" pitchFamily="2" charset="-122"/>
            </a:endParaRPr>
          </a:p>
          <a:p>
            <a:pPr>
              <a:buFontTx/>
              <a:buNone/>
            </a:pPr>
            <a:r>
              <a:rPr lang="en-US" altLang="zh-CN" sz="1500" dirty="0">
                <a:ea typeface="宋体" pitchFamily="2" charset="-122"/>
              </a:rPr>
              <a:t>4. Reconstruction of Photon Conversions</a:t>
            </a:r>
            <a:endParaRPr lang="zh-CN" altLang="zh-CN" sz="1500" dirty="0">
              <a:ea typeface="宋体" pitchFamily="2" charset="-122"/>
            </a:endParaRPr>
          </a:p>
          <a:p>
            <a:pPr>
              <a:buFontTx/>
              <a:buNone/>
            </a:pPr>
            <a:r>
              <a:rPr lang="en-US" altLang="zh-CN" sz="1500" dirty="0">
                <a:ea typeface="宋体" pitchFamily="2" charset="-122"/>
              </a:rPr>
              <a:t>5. Reconstruction of Low-Mass Electron </a:t>
            </a:r>
            <a:r>
              <a:rPr lang="en-US" altLang="zh-CN" sz="1500" dirty="0" smtClean="0">
                <a:ea typeface="宋体" pitchFamily="2" charset="-122"/>
              </a:rPr>
              <a:t>Pairs</a:t>
            </a:r>
          </a:p>
          <a:p>
            <a:pPr>
              <a:buNone/>
            </a:pPr>
            <a:r>
              <a:rPr lang="en-US" altLang="zh-CN" sz="1500" dirty="0" smtClean="0"/>
              <a:t>6. </a:t>
            </a:r>
            <a:r>
              <a:rPr lang="en-US" altLang="zh-CN" sz="1500" dirty="0" err="1" smtClean="0"/>
              <a:t>Muons</a:t>
            </a:r>
            <a:r>
              <a:rPr lang="en-US" altLang="zh-CN" sz="1500" dirty="0" smtClean="0"/>
              <a:t> in the Calorimeters: Energy Loss Corrections and </a:t>
            </a:r>
            <a:r>
              <a:rPr lang="en-US" altLang="zh-CN" sz="1500" dirty="0" err="1" smtClean="0"/>
              <a:t>Muon</a:t>
            </a:r>
            <a:r>
              <a:rPr lang="en-US" altLang="zh-CN" sz="1500" dirty="0" smtClean="0"/>
              <a:t> Tagging</a:t>
            </a:r>
            <a:endParaRPr lang="zh-CN" altLang="zh-CN" sz="1500" dirty="0" smtClean="0"/>
          </a:p>
          <a:p>
            <a:pPr>
              <a:buNone/>
            </a:pPr>
            <a:r>
              <a:rPr lang="en-US" altLang="zh-CN" sz="1500" dirty="0" smtClean="0"/>
              <a:t>7. Reconstruction and Identification of </a:t>
            </a:r>
            <a:r>
              <a:rPr lang="en-US" altLang="zh-CN" sz="1500" dirty="0" err="1" smtClean="0"/>
              <a:t>Hadronic</a:t>
            </a:r>
            <a:r>
              <a:rPr lang="en-US" altLang="zh-CN" sz="1500" dirty="0" smtClean="0"/>
              <a:t> Tau Decays</a:t>
            </a:r>
            <a:endParaRPr lang="zh-CN" altLang="zh-CN" sz="1500" dirty="0" smtClean="0"/>
          </a:p>
          <a:p>
            <a:pPr>
              <a:buNone/>
            </a:pPr>
            <a:r>
              <a:rPr lang="en-US" altLang="zh-CN" sz="1500" dirty="0" smtClean="0"/>
              <a:t>8. Jet Energy Scale: In-situ Calibration Strategies</a:t>
            </a:r>
            <a:endParaRPr lang="zh-CN" altLang="zh-CN" sz="1500" dirty="0" smtClean="0"/>
          </a:p>
          <a:p>
            <a:pPr>
              <a:buNone/>
            </a:pPr>
            <a:r>
              <a:rPr lang="en-US" altLang="zh-CN" sz="1500" dirty="0" smtClean="0"/>
              <a:t>9. Measurement of Missing Transverse Energy in ATLAS</a:t>
            </a:r>
            <a:endParaRPr lang="zh-CN" altLang="zh-CN" sz="1500" dirty="0" smtClean="0"/>
          </a:p>
          <a:p>
            <a:pPr>
              <a:buNone/>
            </a:pPr>
            <a:r>
              <a:rPr lang="en-US" altLang="zh-CN" sz="1500" dirty="0" smtClean="0"/>
              <a:t>10. A Study of Minimum Bias Events</a:t>
            </a:r>
            <a:endParaRPr lang="zh-CN" altLang="zh-CN" sz="1500" dirty="0" smtClean="0"/>
          </a:p>
          <a:p>
            <a:pPr>
              <a:buFontTx/>
              <a:buNone/>
            </a:pPr>
            <a:endParaRPr lang="en-US" altLang="zh-CN" sz="1500" dirty="0" smtClean="0">
              <a:ea typeface="宋体" pitchFamily="2" charset="-122"/>
            </a:endParaRPr>
          </a:p>
        </p:txBody>
      </p:sp>
      <p:sp>
        <p:nvSpPr>
          <p:cNvPr id="12" name="Left Brace 11"/>
          <p:cNvSpPr/>
          <p:nvPr/>
        </p:nvSpPr>
        <p:spPr bwMode="auto">
          <a:xfrm>
            <a:off x="1066800" y="3505200"/>
            <a:ext cx="198119" cy="2209800"/>
          </a:xfrm>
          <a:prstGeom prst="leftBrace">
            <a:avLst/>
          </a:prstGeom>
          <a:noFill/>
          <a:ln w="222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rgbClr val="D60000"/>
              </a:solidFill>
              <a:effectLst/>
              <a:latin typeface="Helvetica" pitchFamily="34" charset="0"/>
            </a:endParaRPr>
          </a:p>
        </p:txBody>
      </p:sp>
      <p:sp>
        <p:nvSpPr>
          <p:cNvPr id="13" name="TextBox 12"/>
          <p:cNvSpPr txBox="1"/>
          <p:nvPr/>
        </p:nvSpPr>
        <p:spPr>
          <a:xfrm>
            <a:off x="381000" y="3657600"/>
            <a:ext cx="677108" cy="1573887"/>
          </a:xfrm>
          <a:prstGeom prst="rect">
            <a:avLst/>
          </a:prstGeom>
          <a:noFill/>
        </p:spPr>
        <p:txBody>
          <a:bodyPr vert="vert270" wrap="square" rtlCol="0">
            <a:spAutoFit/>
          </a:bodyPr>
          <a:lstStyle/>
          <a:p>
            <a:pPr>
              <a:buNone/>
            </a:pPr>
            <a:r>
              <a:rPr lang="en-US" altLang="zh-CN" sz="1600" dirty="0" smtClean="0">
                <a:solidFill>
                  <a:srgbClr val="FF0000"/>
                </a:solidFill>
              </a:rPr>
              <a:t>Detector performance</a:t>
            </a:r>
            <a:endParaRPr lang="zh-CN" altLang="en-US" sz="1600" dirty="0">
              <a:solidFill>
                <a:srgbClr val="FF0000"/>
              </a:solidFill>
            </a:endParaRPr>
          </a:p>
        </p:txBody>
      </p:sp>
      <p:sp>
        <p:nvSpPr>
          <p:cNvPr id="14" name="TextBox 13"/>
          <p:cNvSpPr txBox="1"/>
          <p:nvPr/>
        </p:nvSpPr>
        <p:spPr>
          <a:xfrm>
            <a:off x="381000" y="5791200"/>
            <a:ext cx="838200" cy="369332"/>
          </a:xfrm>
          <a:prstGeom prst="rect">
            <a:avLst/>
          </a:prstGeom>
          <a:noFill/>
        </p:spPr>
        <p:txBody>
          <a:bodyPr wrap="square" rtlCol="0">
            <a:spAutoFit/>
          </a:bodyPr>
          <a:lstStyle/>
          <a:p>
            <a:pPr>
              <a:buNone/>
            </a:pPr>
            <a:r>
              <a:rPr lang="en-US" altLang="zh-CN" sz="1600" dirty="0" smtClean="0">
                <a:solidFill>
                  <a:srgbClr val="FF0000"/>
                </a:solidFill>
              </a:rPr>
              <a:t>SM</a:t>
            </a:r>
            <a:r>
              <a:rPr lang="en-US" altLang="zh-CN" sz="1800" dirty="0" smtClean="0">
                <a:solidFill>
                  <a:srgbClr val="FF0000"/>
                </a:solidFill>
              </a:rPr>
              <a:t> </a:t>
            </a:r>
            <a:r>
              <a:rPr lang="en-US" altLang="zh-CN" sz="1800" dirty="0" smtClean="0">
                <a:solidFill>
                  <a:schemeClr val="accent2"/>
                </a:solidFill>
              </a:rPr>
              <a:t>→</a:t>
            </a:r>
            <a:endParaRPr lang="zh-CN" altLang="en-US" sz="1800" dirty="0">
              <a:solidFill>
                <a:schemeClr val="accent2"/>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6E00A1-3A4E-4FAA-BEB5-1CADE221EFF9}" type="slidenum">
              <a:rPr lang="en-US" altLang="zh-CN" smtClean="0"/>
              <a:pPr>
                <a:defRPr/>
              </a:pPr>
              <a:t>108</a:t>
            </a:fld>
            <a:endParaRPr lang="en-US" altLang="zh-CN"/>
          </a:p>
        </p:txBody>
      </p:sp>
      <p:sp>
        <p:nvSpPr>
          <p:cNvPr id="4" name="TextBox 3"/>
          <p:cNvSpPr txBox="1"/>
          <p:nvPr/>
        </p:nvSpPr>
        <p:spPr>
          <a:xfrm>
            <a:off x="990600" y="533400"/>
            <a:ext cx="7848600" cy="5632311"/>
          </a:xfrm>
          <a:prstGeom prst="rect">
            <a:avLst/>
          </a:prstGeom>
          <a:noFill/>
        </p:spPr>
        <p:txBody>
          <a:bodyPr wrap="square" rtlCol="0">
            <a:spAutoFit/>
          </a:bodyPr>
          <a:lstStyle/>
          <a:p>
            <a:pPr marL="266700" indent="-266700">
              <a:buNone/>
            </a:pPr>
            <a:r>
              <a:rPr lang="en-US" altLang="zh-CN" sz="1500" dirty="0" smtClean="0"/>
              <a:t>11. Prospects for the Discovery of the Standard Model Higgs Boson Using the H → gamma </a:t>
            </a:r>
            <a:r>
              <a:rPr lang="en-US" altLang="zh-CN" sz="1500" dirty="0" err="1" smtClean="0"/>
              <a:t>gamma</a:t>
            </a:r>
            <a:r>
              <a:rPr lang="en-US" altLang="zh-CN" sz="1500" dirty="0" smtClean="0"/>
              <a:t> Decay</a:t>
            </a:r>
            <a:endParaRPr lang="zh-CN" altLang="zh-CN" sz="1500" dirty="0" smtClean="0"/>
          </a:p>
          <a:p>
            <a:pPr marL="266700" indent="-266700">
              <a:buNone/>
            </a:pPr>
            <a:r>
              <a:rPr lang="en-US" altLang="zh-CN" sz="1500" dirty="0" smtClean="0"/>
              <a:t>12. Search for the Standard Model H → ZZ* → 4leptons </a:t>
            </a:r>
            <a:endParaRPr lang="zh-CN" altLang="zh-CN" sz="1500" dirty="0" smtClean="0"/>
          </a:p>
          <a:p>
            <a:pPr marL="266700" indent="-266700">
              <a:buNone/>
            </a:pPr>
            <a:r>
              <a:rPr lang="en-US" altLang="zh-CN" sz="1500" dirty="0" smtClean="0"/>
              <a:t>13. Search for the Higgs boson via Vector Boson Fusion production process in the </a:t>
            </a:r>
            <a:r>
              <a:rPr lang="en-US" altLang="zh-CN" sz="1500" dirty="0" err="1" smtClean="0"/>
              <a:t>di</a:t>
            </a:r>
            <a:r>
              <a:rPr lang="en-US" altLang="zh-CN" sz="1500" dirty="0" smtClean="0"/>
              <a:t>-tau channels</a:t>
            </a:r>
            <a:endParaRPr lang="zh-CN" altLang="zh-CN" sz="1500" dirty="0" smtClean="0"/>
          </a:p>
          <a:p>
            <a:pPr marL="266700" indent="-266700">
              <a:buNone/>
            </a:pPr>
            <a:r>
              <a:rPr lang="en-US" altLang="zh-CN" sz="1500" dirty="0" smtClean="0"/>
              <a:t>14. Higgs Boson Searches in Gluon Fusion and Vector Boson Fusion using the H→WW Decay Mode</a:t>
            </a:r>
            <a:endParaRPr lang="zh-CN" altLang="zh-CN" sz="1500" dirty="0" smtClean="0"/>
          </a:p>
          <a:p>
            <a:pPr marL="266700" indent="-266700">
              <a:buNone/>
            </a:pPr>
            <a:r>
              <a:rPr lang="en-US" altLang="zh-CN" sz="1500" dirty="0" smtClean="0"/>
              <a:t>15. Discovery Potential of h/A/H → </a:t>
            </a:r>
            <a:r>
              <a:rPr lang="en-US" altLang="zh-CN" sz="1500" dirty="0" smtClean="0">
                <a:sym typeface="Symbol"/>
              </a:rPr>
              <a:t></a:t>
            </a:r>
            <a:r>
              <a:rPr lang="en-US" altLang="zh-CN" sz="1500" baseline="30000" dirty="0" smtClean="0"/>
              <a:t>+</a:t>
            </a:r>
            <a:r>
              <a:rPr lang="en-US" altLang="zh-CN" sz="1500" dirty="0" smtClean="0">
                <a:sym typeface="Symbol"/>
              </a:rPr>
              <a:t></a:t>
            </a:r>
            <a:r>
              <a:rPr lang="en-US" altLang="zh-CN" sz="1500" baseline="30000" dirty="0" smtClean="0"/>
              <a:t>-</a:t>
            </a:r>
            <a:r>
              <a:rPr lang="en-US" altLang="zh-CN" sz="1500" dirty="0" smtClean="0"/>
              <a:t> → </a:t>
            </a:r>
            <a:r>
              <a:rPr lang="en-US" altLang="zh-CN" sz="1500" dirty="0" err="1" smtClean="0"/>
              <a:t>ℓ</a:t>
            </a:r>
            <a:r>
              <a:rPr lang="en-US" altLang="zh-CN" sz="1500" baseline="30000" dirty="0" err="1" smtClean="0"/>
              <a:t>+</a:t>
            </a:r>
            <a:r>
              <a:rPr lang="en-US" altLang="zh-CN" sz="1500" dirty="0" err="1" smtClean="0"/>
              <a:t>ℓ</a:t>
            </a:r>
            <a:r>
              <a:rPr lang="en-US" altLang="zh-CN" sz="1500" baseline="30000" dirty="0" smtClean="0"/>
              <a:t>-</a:t>
            </a:r>
            <a:r>
              <a:rPr lang="en-US" altLang="zh-CN" sz="1500" dirty="0" smtClean="0"/>
              <a:t> 4</a:t>
            </a:r>
            <a:r>
              <a:rPr lang="en-US" altLang="zh-CN" sz="1500" dirty="0" smtClean="0">
                <a:sym typeface="Symbol"/>
              </a:rPr>
              <a:t></a:t>
            </a:r>
            <a:r>
              <a:rPr lang="en-US" altLang="zh-CN" sz="1500" dirty="0" smtClean="0"/>
              <a:t> </a:t>
            </a:r>
            <a:endParaRPr lang="zh-CN" altLang="zh-CN" sz="1500" dirty="0" smtClean="0"/>
          </a:p>
          <a:p>
            <a:pPr marL="266700" indent="-266700">
              <a:buNone/>
            </a:pPr>
            <a:r>
              <a:rPr lang="en-US" altLang="zh-CN" sz="1500" dirty="0" smtClean="0"/>
              <a:t>16. Charged Higgs Boson Searches</a:t>
            </a:r>
            <a:endParaRPr lang="zh-CN" altLang="zh-CN" sz="1500" dirty="0" smtClean="0"/>
          </a:p>
          <a:p>
            <a:pPr marL="266700" indent="-266700">
              <a:buNone/>
            </a:pPr>
            <a:r>
              <a:rPr lang="en-US" altLang="zh-CN" sz="1500" dirty="0" smtClean="0"/>
              <a:t>17. Statistical Combination of Several Important Standard Model Higgs Boson Search Channels</a:t>
            </a:r>
            <a:endParaRPr lang="zh-CN" altLang="zh-CN" sz="1500" dirty="0" smtClean="0"/>
          </a:p>
          <a:p>
            <a:pPr marL="266700" indent="-266700">
              <a:buNone/>
            </a:pPr>
            <a:r>
              <a:rPr lang="en-US" altLang="zh-CN" sz="1500" dirty="0" smtClean="0"/>
              <a:t>18. Data-Driven Determinations of W, Z and Top Backgrounds to </a:t>
            </a:r>
            <a:r>
              <a:rPr lang="en-US" altLang="zh-CN" sz="1500" dirty="0" err="1" smtClean="0"/>
              <a:t>Supersymmetry</a:t>
            </a:r>
            <a:endParaRPr lang="zh-CN" altLang="zh-CN" sz="1500" dirty="0" smtClean="0"/>
          </a:p>
          <a:p>
            <a:pPr marL="266700" indent="-266700">
              <a:buNone/>
            </a:pPr>
            <a:r>
              <a:rPr lang="en-US" altLang="zh-CN" sz="1500" dirty="0" smtClean="0"/>
              <a:t>19. Estimation of QCD Backgrounds to Searches for </a:t>
            </a:r>
            <a:r>
              <a:rPr lang="en-US" altLang="zh-CN" sz="1500" dirty="0" err="1" smtClean="0"/>
              <a:t>Supersymmetry</a:t>
            </a:r>
            <a:endParaRPr lang="zh-CN" altLang="zh-CN" sz="1500" dirty="0" smtClean="0"/>
          </a:p>
          <a:p>
            <a:pPr marL="266700" indent="-266700">
              <a:buNone/>
            </a:pPr>
            <a:r>
              <a:rPr lang="en-US" altLang="zh-CN" sz="1500" dirty="0" smtClean="0"/>
              <a:t>20. Prospects for </a:t>
            </a:r>
            <a:r>
              <a:rPr lang="en-US" altLang="zh-CN" sz="1500" dirty="0" err="1" smtClean="0"/>
              <a:t>Supersymmetry</a:t>
            </a:r>
            <a:r>
              <a:rPr lang="en-US" altLang="zh-CN" sz="1500" dirty="0" smtClean="0"/>
              <a:t> Discovery Based on Inclusive Searches</a:t>
            </a:r>
            <a:endParaRPr lang="zh-CN" altLang="zh-CN" sz="1500" dirty="0" smtClean="0"/>
          </a:p>
          <a:p>
            <a:pPr marL="266700" indent="-266700">
              <a:buNone/>
            </a:pPr>
            <a:r>
              <a:rPr lang="en-US" altLang="zh-CN" sz="1500" dirty="0" smtClean="0"/>
              <a:t>21. Multi-Lepton </a:t>
            </a:r>
            <a:r>
              <a:rPr lang="en-US" altLang="zh-CN" sz="1500" dirty="0" err="1" smtClean="0"/>
              <a:t>Supersymmetry</a:t>
            </a:r>
            <a:r>
              <a:rPr lang="en-US" altLang="zh-CN" sz="1500" dirty="0" smtClean="0"/>
              <a:t> Searches</a:t>
            </a:r>
            <a:endParaRPr lang="zh-CN" altLang="zh-CN" sz="1500" dirty="0" smtClean="0"/>
          </a:p>
          <a:p>
            <a:pPr marL="266700" indent="-266700">
              <a:buNone/>
            </a:pPr>
            <a:r>
              <a:rPr lang="en-US" altLang="zh-CN" sz="1500" dirty="0" smtClean="0"/>
              <a:t>22. </a:t>
            </a:r>
            <a:r>
              <a:rPr lang="en-US" altLang="zh-CN" sz="1500" dirty="0" err="1" smtClean="0"/>
              <a:t>Dilepton</a:t>
            </a:r>
            <a:r>
              <a:rPr lang="en-US" altLang="zh-CN" sz="1500" dirty="0" smtClean="0"/>
              <a:t> resonances at high mass</a:t>
            </a:r>
            <a:endParaRPr lang="zh-CN" altLang="zh-CN" sz="1500" dirty="0" smtClean="0"/>
          </a:p>
          <a:p>
            <a:pPr marL="266700" indent="-266700">
              <a:buNone/>
            </a:pPr>
            <a:r>
              <a:rPr lang="en-US" altLang="zh-CN" sz="1500" dirty="0" smtClean="0"/>
              <a:t>23. Lepton plus Missing Transverse Energy Signals at High Mass</a:t>
            </a:r>
            <a:endParaRPr lang="zh-CN" altLang="zh-CN" sz="1500" dirty="0" smtClean="0"/>
          </a:p>
          <a:p>
            <a:pPr marL="266700" indent="-266700">
              <a:buNone/>
            </a:pPr>
            <a:r>
              <a:rPr lang="en-US" altLang="zh-CN" sz="1500" dirty="0" smtClean="0"/>
              <a:t>24. Trigger for Early Running</a:t>
            </a:r>
            <a:endParaRPr lang="zh-CN" altLang="zh-CN" sz="1500" dirty="0" smtClean="0"/>
          </a:p>
          <a:p>
            <a:pPr marL="266700" indent="-266700">
              <a:buNone/>
            </a:pPr>
            <a:r>
              <a:rPr lang="en-US" altLang="zh-CN" sz="1500" dirty="0" smtClean="0"/>
              <a:t>25. Physics performance studies and strategy of the Electron and Photon Trigger Selection</a:t>
            </a:r>
            <a:endParaRPr lang="zh-CN" altLang="zh-CN" sz="1500" dirty="0" smtClean="0"/>
          </a:p>
          <a:p>
            <a:endParaRPr lang="zh-CN" altLang="en-US" sz="1500" dirty="0"/>
          </a:p>
        </p:txBody>
      </p:sp>
      <p:sp>
        <p:nvSpPr>
          <p:cNvPr id="5" name="Left Brace 4"/>
          <p:cNvSpPr/>
          <p:nvPr/>
        </p:nvSpPr>
        <p:spPr bwMode="auto">
          <a:xfrm>
            <a:off x="838200" y="685800"/>
            <a:ext cx="198119" cy="2362200"/>
          </a:xfrm>
          <a:prstGeom prst="leftBrace">
            <a:avLst>
              <a:gd name="adj1" fmla="val 8333"/>
              <a:gd name="adj2" fmla="val 50921"/>
            </a:avLst>
          </a:prstGeom>
          <a:noFill/>
          <a:ln w="222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rgbClr val="D60000"/>
              </a:solidFill>
              <a:effectLst/>
              <a:latin typeface="Helvetica" pitchFamily="34" charset="0"/>
            </a:endParaRPr>
          </a:p>
        </p:txBody>
      </p:sp>
      <p:sp>
        <p:nvSpPr>
          <p:cNvPr id="6" name="TextBox 5"/>
          <p:cNvSpPr txBox="1"/>
          <p:nvPr/>
        </p:nvSpPr>
        <p:spPr>
          <a:xfrm>
            <a:off x="0" y="1752600"/>
            <a:ext cx="914400" cy="338554"/>
          </a:xfrm>
          <a:prstGeom prst="rect">
            <a:avLst/>
          </a:prstGeom>
          <a:noFill/>
        </p:spPr>
        <p:txBody>
          <a:bodyPr wrap="square" rtlCol="0">
            <a:spAutoFit/>
          </a:bodyPr>
          <a:lstStyle/>
          <a:p>
            <a:pPr>
              <a:buNone/>
            </a:pPr>
            <a:r>
              <a:rPr lang="en-US" altLang="zh-CN" sz="1600" dirty="0" smtClean="0">
                <a:solidFill>
                  <a:srgbClr val="FF0000"/>
                </a:solidFill>
              </a:rPr>
              <a:t>Higgs</a:t>
            </a:r>
            <a:endParaRPr lang="zh-CN" altLang="en-US" sz="1600" dirty="0">
              <a:solidFill>
                <a:schemeClr val="accent2"/>
              </a:solidFill>
            </a:endParaRPr>
          </a:p>
        </p:txBody>
      </p:sp>
      <p:sp>
        <p:nvSpPr>
          <p:cNvPr id="7" name="Left Brace 6"/>
          <p:cNvSpPr/>
          <p:nvPr/>
        </p:nvSpPr>
        <p:spPr bwMode="auto">
          <a:xfrm>
            <a:off x="838200" y="3429000"/>
            <a:ext cx="198119" cy="838200"/>
          </a:xfrm>
          <a:prstGeom prst="leftBrace">
            <a:avLst/>
          </a:prstGeom>
          <a:noFill/>
          <a:ln w="222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rgbClr val="D60000"/>
              </a:solidFill>
              <a:effectLst/>
              <a:latin typeface="Helvetica" pitchFamily="34" charset="0"/>
            </a:endParaRPr>
          </a:p>
        </p:txBody>
      </p:sp>
      <p:sp>
        <p:nvSpPr>
          <p:cNvPr id="8" name="TextBox 7"/>
          <p:cNvSpPr txBox="1"/>
          <p:nvPr/>
        </p:nvSpPr>
        <p:spPr>
          <a:xfrm>
            <a:off x="0" y="3657600"/>
            <a:ext cx="762000" cy="338554"/>
          </a:xfrm>
          <a:prstGeom prst="rect">
            <a:avLst/>
          </a:prstGeom>
          <a:noFill/>
        </p:spPr>
        <p:txBody>
          <a:bodyPr wrap="square" rtlCol="0">
            <a:spAutoFit/>
          </a:bodyPr>
          <a:lstStyle/>
          <a:p>
            <a:pPr>
              <a:buNone/>
            </a:pPr>
            <a:r>
              <a:rPr lang="en-US" altLang="zh-CN" sz="1600" dirty="0" smtClean="0">
                <a:solidFill>
                  <a:srgbClr val="FF0000"/>
                </a:solidFill>
              </a:rPr>
              <a:t>SUSY</a:t>
            </a:r>
            <a:endParaRPr lang="zh-CN" altLang="en-US" sz="1600" dirty="0">
              <a:solidFill>
                <a:schemeClr val="accent2"/>
              </a:solidFill>
            </a:endParaRPr>
          </a:p>
        </p:txBody>
      </p:sp>
      <p:sp>
        <p:nvSpPr>
          <p:cNvPr id="9" name="Left Brace 8"/>
          <p:cNvSpPr/>
          <p:nvPr/>
        </p:nvSpPr>
        <p:spPr bwMode="auto">
          <a:xfrm>
            <a:off x="838200" y="4572000"/>
            <a:ext cx="198119" cy="381000"/>
          </a:xfrm>
          <a:prstGeom prst="leftBrace">
            <a:avLst/>
          </a:prstGeom>
          <a:noFill/>
          <a:ln w="222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rgbClr val="D60000"/>
              </a:solidFill>
              <a:effectLst/>
              <a:latin typeface="Helvetica" pitchFamily="34" charset="0"/>
            </a:endParaRPr>
          </a:p>
        </p:txBody>
      </p:sp>
      <p:sp>
        <p:nvSpPr>
          <p:cNvPr id="10" name="Left Brace 9"/>
          <p:cNvSpPr/>
          <p:nvPr/>
        </p:nvSpPr>
        <p:spPr bwMode="auto">
          <a:xfrm>
            <a:off x="838200" y="5181600"/>
            <a:ext cx="198119" cy="381000"/>
          </a:xfrm>
          <a:prstGeom prst="leftBrace">
            <a:avLst/>
          </a:prstGeom>
          <a:noFill/>
          <a:ln w="222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rgbClr val="D60000"/>
              </a:solidFill>
              <a:effectLst/>
              <a:latin typeface="Helvetica" pitchFamily="34" charset="0"/>
            </a:endParaRPr>
          </a:p>
        </p:txBody>
      </p:sp>
      <p:sp>
        <p:nvSpPr>
          <p:cNvPr id="11" name="TextBox 10"/>
          <p:cNvSpPr txBox="1"/>
          <p:nvPr/>
        </p:nvSpPr>
        <p:spPr>
          <a:xfrm>
            <a:off x="0" y="4572000"/>
            <a:ext cx="838200" cy="338554"/>
          </a:xfrm>
          <a:prstGeom prst="rect">
            <a:avLst/>
          </a:prstGeom>
          <a:noFill/>
        </p:spPr>
        <p:txBody>
          <a:bodyPr wrap="square" rtlCol="0">
            <a:spAutoFit/>
          </a:bodyPr>
          <a:lstStyle/>
          <a:p>
            <a:pPr>
              <a:buNone/>
            </a:pPr>
            <a:r>
              <a:rPr lang="en-US" altLang="zh-CN" sz="1600" dirty="0" smtClean="0">
                <a:solidFill>
                  <a:srgbClr val="FF0000"/>
                </a:solidFill>
              </a:rPr>
              <a:t>W’, Z’</a:t>
            </a:r>
            <a:endParaRPr lang="zh-CN" altLang="en-US" sz="1600" dirty="0">
              <a:solidFill>
                <a:schemeClr val="accent2"/>
              </a:solidFill>
            </a:endParaRPr>
          </a:p>
        </p:txBody>
      </p:sp>
      <p:sp>
        <p:nvSpPr>
          <p:cNvPr id="12" name="TextBox 11"/>
          <p:cNvSpPr txBox="1"/>
          <p:nvPr/>
        </p:nvSpPr>
        <p:spPr>
          <a:xfrm>
            <a:off x="0" y="5181600"/>
            <a:ext cx="914400" cy="338554"/>
          </a:xfrm>
          <a:prstGeom prst="rect">
            <a:avLst/>
          </a:prstGeom>
          <a:noFill/>
        </p:spPr>
        <p:txBody>
          <a:bodyPr wrap="square" rtlCol="0">
            <a:spAutoFit/>
          </a:bodyPr>
          <a:lstStyle/>
          <a:p>
            <a:pPr>
              <a:buNone/>
            </a:pPr>
            <a:r>
              <a:rPr lang="en-US" altLang="zh-CN" sz="1600" dirty="0" smtClean="0">
                <a:solidFill>
                  <a:srgbClr val="FF0000"/>
                </a:solidFill>
              </a:rPr>
              <a:t>Trigger</a:t>
            </a:r>
            <a:endParaRPr lang="zh-CN" altLang="en-US" sz="1600" dirty="0">
              <a:solidFill>
                <a:schemeClr val="accent2"/>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p>
            <a:fld id="{042AB5A7-7A46-4F98-B28E-2B35E61F2C62}" type="slidenum">
              <a:rPr lang="en-US" altLang="zh-CN" smtClean="0"/>
              <a:pPr/>
              <a:t>109</a:t>
            </a:fld>
            <a:endParaRPr lang="en-US" altLang="zh-CN" smtClean="0"/>
          </a:p>
        </p:txBody>
      </p:sp>
      <p:sp>
        <p:nvSpPr>
          <p:cNvPr id="39939" name="Rectangle 4"/>
          <p:cNvSpPr>
            <a:spLocks noGrp="1" noChangeArrowheads="1"/>
          </p:cNvSpPr>
          <p:nvPr>
            <p:ph type="title"/>
          </p:nvPr>
        </p:nvSpPr>
        <p:spPr>
          <a:xfrm>
            <a:off x="457200" y="304800"/>
            <a:ext cx="8153400" cy="914400"/>
          </a:xfrm>
          <a:solidFill>
            <a:srgbClr val="660033">
              <a:alpha val="10196"/>
            </a:srgbClr>
          </a:solidFill>
          <a:ln w="28575" algn="ctr">
            <a:solidFill>
              <a:srgbClr val="000080"/>
            </a:solidFill>
          </a:ln>
        </p:spPr>
        <p:txBody>
          <a:bodyPr/>
          <a:lstStyle/>
          <a:p>
            <a:pPr eaLnBrk="1" hangingPunct="1"/>
            <a:r>
              <a:rPr lang="en-US" altLang="zh-CN" sz="2400" b="1" dirty="0" smtClean="0">
                <a:solidFill>
                  <a:schemeClr val="accent2"/>
                </a:solidFill>
                <a:ea typeface="宋体" pitchFamily="2" charset="-122"/>
              </a:rPr>
              <a:t> </a:t>
            </a:r>
            <a:r>
              <a:rPr lang="en-US" altLang="zh-CN" b="1" dirty="0" smtClean="0">
                <a:solidFill>
                  <a:schemeClr val="accent2"/>
                </a:solidFill>
                <a:ea typeface="宋体" pitchFamily="2" charset="-122"/>
              </a:rPr>
              <a:t>TALKS GIVEN IN ATLAS WORKING GROUPS</a:t>
            </a:r>
            <a:r>
              <a:rPr lang="en-US" altLang="zh-CN" sz="1100" b="1" dirty="0" smtClean="0">
                <a:solidFill>
                  <a:schemeClr val="accent2"/>
                </a:solidFill>
                <a:ea typeface="宋体" pitchFamily="2" charset="-122"/>
              </a:rPr>
              <a:t> </a:t>
            </a:r>
            <a:br>
              <a:rPr lang="en-US" altLang="zh-CN" sz="1100" b="1" dirty="0" smtClean="0">
                <a:solidFill>
                  <a:schemeClr val="accent2"/>
                </a:solidFill>
                <a:ea typeface="宋体" pitchFamily="2" charset="-122"/>
              </a:rPr>
            </a:br>
            <a:r>
              <a:rPr lang="en-US" altLang="zh-CN" sz="1600" b="1" dirty="0" smtClean="0">
                <a:solidFill>
                  <a:schemeClr val="accent2"/>
                </a:solidFill>
                <a:ea typeface="宋体" pitchFamily="2" charset="-122"/>
              </a:rPr>
              <a:t>(January 2007-July 2010)</a:t>
            </a:r>
            <a:endParaRPr lang="en-US" altLang="zh-CN" sz="2200" dirty="0" smtClean="0">
              <a:solidFill>
                <a:schemeClr val="accent2"/>
              </a:solidFill>
              <a:ea typeface="宋体" pitchFamily="2" charset="-122"/>
            </a:endParaRPr>
          </a:p>
        </p:txBody>
      </p:sp>
      <p:sp>
        <p:nvSpPr>
          <p:cNvPr id="39940" name="Rectangle 3"/>
          <p:cNvSpPr>
            <a:spLocks noGrp="1" noChangeArrowheads="1"/>
          </p:cNvSpPr>
          <p:nvPr>
            <p:ph type="body" sz="half" idx="1"/>
          </p:nvPr>
        </p:nvSpPr>
        <p:spPr>
          <a:xfrm>
            <a:off x="457200" y="1371600"/>
            <a:ext cx="8153400" cy="381000"/>
          </a:xfrm>
        </p:spPr>
        <p:txBody>
          <a:bodyPr/>
          <a:lstStyle/>
          <a:p>
            <a:pPr marL="0" indent="0">
              <a:buFontTx/>
              <a:buNone/>
            </a:pPr>
            <a:r>
              <a:rPr lang="en-US" altLang="zh-CN" sz="1800" b="1" i="1" dirty="0" smtClean="0">
                <a:latin typeface="Helvetica" pitchFamily="34" charset="0"/>
                <a:ea typeface="宋体" pitchFamily="2" charset="-122"/>
              </a:rPr>
              <a:t>Importance is placed in giving many talks in the ATLAS working groups.</a:t>
            </a:r>
          </a:p>
        </p:txBody>
      </p:sp>
      <p:graphicFrame>
        <p:nvGraphicFramePr>
          <p:cNvPr id="52434" name="Group 210"/>
          <p:cNvGraphicFramePr>
            <a:graphicFrameLocks noGrp="1"/>
          </p:cNvGraphicFramePr>
          <p:nvPr>
            <p:ph sz="half" idx="2"/>
          </p:nvPr>
        </p:nvGraphicFramePr>
        <p:xfrm>
          <a:off x="457200" y="1828800"/>
          <a:ext cx="8305800" cy="4338955"/>
        </p:xfrm>
        <a:graphic>
          <a:graphicData uri="http://schemas.openxmlformats.org/drawingml/2006/table">
            <a:tbl>
              <a:tblPr/>
              <a:tblGrid>
                <a:gridCol w="2133600"/>
                <a:gridCol w="1828800"/>
                <a:gridCol w="2438400"/>
                <a:gridCol w="1905000"/>
              </a:tblGrid>
              <a:tr h="6159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ATLAS Working Groups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Number of Talks</a:t>
                      </a:r>
                      <a:endParaRPr kumimoji="0" lang="en-US" altLang="zh-CN" sz="1600" b="1" i="0" u="none" strike="noStrike" cap="none" normalizeH="0" baseline="0" dirty="0" smtClean="0">
                        <a:ln>
                          <a:noFill/>
                        </a:ln>
                        <a:solidFill>
                          <a:srgbClr val="D60000"/>
                        </a:solidFill>
                        <a:effectLst/>
                        <a:latin typeface="Helvetica" pitchFamily="34" charset="0"/>
                        <a:ea typeface="宋体" pitchFamily="2" charset="-122"/>
                        <a:cs typeface="Times New Roman" pitchFamily="18"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D60000"/>
                          </a:solidFill>
                          <a:effectLst/>
                          <a:latin typeface="Helvetica" pitchFamily="34" charset="0"/>
                          <a:ea typeface="宋体" pitchFamily="2" charset="-122"/>
                        </a:rPr>
                        <a:t>ATLAS Working Groups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Number of Talks</a:t>
                      </a:r>
                      <a:endParaRPr kumimoji="0" lang="en-US" altLang="zh-CN" sz="1600" b="1" i="0" u="none" strike="noStrike" cap="none" normalizeH="0" baseline="0" dirty="0" smtClean="0">
                        <a:ln>
                          <a:noFill/>
                        </a:ln>
                        <a:solidFill>
                          <a:srgbClr val="D60000"/>
                        </a:solidFill>
                        <a:effectLst/>
                        <a:latin typeface="Helvetica" pitchFamily="34" charset="0"/>
                        <a:ea typeface="宋体" pitchFamily="2" charset="-122"/>
                        <a:cs typeface="Times New Roman" pitchFamily="18"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D60000"/>
                          </a:solidFill>
                          <a:effectLst/>
                          <a:latin typeface="Helvetica" pitchFamily="34" charset="0"/>
                          <a:ea typeface="宋体" pitchFamily="2" charset="-122"/>
                        </a:rPr>
                        <a:t>   Higgs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275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 Jet </a:t>
                      </a:r>
                      <a:r>
                        <a:rPr kumimoji="0" lang="en-US" altLang="zh-CN" sz="1600" b="1" i="0" u="none" strike="noStrike" cap="none" normalizeH="0" baseline="0" dirty="0" err="1" smtClean="0">
                          <a:ln>
                            <a:noFill/>
                          </a:ln>
                          <a:solidFill>
                            <a:srgbClr val="D60000"/>
                          </a:solidFill>
                          <a:effectLst/>
                          <a:latin typeface="Helvetica" pitchFamily="34" charset="0"/>
                          <a:ea typeface="宋体" pitchFamily="2" charset="-122"/>
                        </a:rPr>
                        <a:t>Etmiss</a:t>
                      </a: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 </a:t>
                      </a:r>
                      <a:r>
                        <a:rPr kumimoji="0" lang="en-US" altLang="zh-CN" sz="1600" b="1" i="0" u="none" strike="noStrike" cap="none" normalizeH="0" baseline="0" dirty="0" err="1" smtClean="0">
                          <a:ln>
                            <a:noFill/>
                          </a:ln>
                          <a:solidFill>
                            <a:srgbClr val="D60000"/>
                          </a:solidFill>
                          <a:effectLst/>
                          <a:latin typeface="Helvetica" pitchFamily="34" charset="0"/>
                          <a:ea typeface="宋体" pitchFamily="2" charset="-122"/>
                        </a:rPr>
                        <a:t>Egamma</a:t>
                      </a: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      Tau, </a:t>
                      </a:r>
                      <a:r>
                        <a:rPr kumimoji="0" lang="en-US" altLang="zh-CN" sz="1600" b="1" i="0" u="none" strike="noStrike" cap="none" normalizeH="0" baseline="0" dirty="0" err="1" smtClean="0">
                          <a:ln>
                            <a:noFill/>
                          </a:ln>
                          <a:solidFill>
                            <a:srgbClr val="D60000"/>
                          </a:solidFill>
                          <a:effectLst/>
                          <a:latin typeface="Helvetica" pitchFamily="34" charset="0"/>
                          <a:ea typeface="宋体" pitchFamily="2" charset="-122"/>
                        </a:rPr>
                        <a:t>TileCal</a:t>
                      </a: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 b-tag</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124</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D60000"/>
                          </a:solidFill>
                          <a:effectLst/>
                          <a:latin typeface="Helvetica" pitchFamily="34" charset="0"/>
                          <a:ea typeface="宋体" pitchFamily="2" charset="-122"/>
                        </a:rPr>
                        <a:t>   SUSY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105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D60000"/>
                          </a:solidFill>
                          <a:effectLst/>
                          <a:latin typeface="Helvetica" pitchFamily="34" charset="0"/>
                          <a:ea typeface="宋体" pitchFamily="2" charset="-122"/>
                        </a:rPr>
                        <a:t>US ATLAS Physics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12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   Exotics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110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High Level Trigger</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72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SM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66</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cap="none" normalizeH="0" baseline="0" dirty="0" smtClean="0">
                          <a:ln>
                            <a:noFill/>
                          </a:ln>
                          <a:solidFill>
                            <a:srgbClr val="D60000"/>
                          </a:solidFill>
                          <a:effectLst/>
                          <a:latin typeface="Helvetica" pitchFamily="34" charset="0"/>
                          <a:ea typeface="宋体" pitchFamily="2" charset="-122"/>
                        </a:rPr>
                        <a:t>Computing Operations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33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Statistics Forum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30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SCT, PAT,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D60000"/>
                          </a:solidFill>
                          <a:effectLst/>
                          <a:latin typeface="Helvetica" pitchFamily="34" charset="0"/>
                          <a:ea typeface="宋体" pitchFamily="2" charset="-122"/>
                        </a:rPr>
                        <a:t>Physics Validation</a:t>
                      </a: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D60000"/>
                          </a:solidFill>
                          <a:effectLst/>
                          <a:latin typeface="Helvetica" pitchFamily="34" charset="0"/>
                          <a:ea typeface="宋体" pitchFamily="2" charset="-122"/>
                        </a:rPr>
                        <a:t>Data Quality, Other</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65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6">
                <a:tc grid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D60000"/>
                          </a:solidFill>
                          <a:effectLst/>
                          <a:latin typeface="Helvetica" pitchFamily="34" charset="0"/>
                          <a:ea typeface="宋体" pitchFamily="2" charset="-122"/>
                        </a:rPr>
                        <a:t>TOTAL TALKS IN ATLAS WORKING GROUPS (Jan.2007-July 2010</a:t>
                      </a:r>
                      <a:r>
                        <a:rPr kumimoji="0" lang="en-US" altLang="zh-CN" sz="1600" b="1" i="0" u="none" strike="noStrike" cap="none" normalizeH="0" baseline="0" smtClean="0">
                          <a:ln>
                            <a:noFill/>
                          </a:ln>
                          <a:solidFill>
                            <a:srgbClr val="D60000"/>
                          </a:solidFill>
                          <a:effectLst/>
                          <a:latin typeface="Helvetica" pitchFamily="34" charset="0"/>
                          <a:ea typeface="宋体" pitchFamily="2" charset="-122"/>
                        </a:rPr>
                        <a:t>)        892</a:t>
                      </a:r>
                      <a:endParaRPr kumimoji="0" lang="en-US" altLang="zh-CN" sz="1600" b="1" i="0" u="none" strike="noStrike" cap="none" normalizeH="0" baseline="0" dirty="0" smtClean="0">
                        <a:ln>
                          <a:noFill/>
                        </a:ln>
                        <a:solidFill>
                          <a:srgbClr val="D60000"/>
                        </a:solidFill>
                        <a:effectLst/>
                        <a:latin typeface="Helvetica" pitchFamily="34"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extBox 6"/>
          <p:cNvSpPr txBox="1"/>
          <p:nvPr/>
        </p:nvSpPr>
        <p:spPr>
          <a:xfrm>
            <a:off x="2286000" y="6248400"/>
            <a:ext cx="4114800" cy="338554"/>
          </a:xfrm>
          <a:prstGeom prst="rect">
            <a:avLst/>
          </a:prstGeom>
          <a:noFill/>
        </p:spPr>
        <p:txBody>
          <a:bodyPr wrap="square" rtlCol="0">
            <a:spAutoFit/>
          </a:bodyPr>
          <a:lstStyle/>
          <a:p>
            <a:pPr>
              <a:buNone/>
            </a:pPr>
            <a:r>
              <a:rPr lang="en-US" altLang="zh-CN" sz="1600" u="sng" dirty="0" smtClean="0">
                <a:hlinkClick r:id="rId3"/>
              </a:rPr>
              <a:t>http://wisconsin.cern.ch/physics/t.html</a:t>
            </a:r>
            <a:endParaRPr lang="zh-CN"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1371600"/>
            <a:ext cx="7162800" cy="14478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b="0" i="0" dirty="0" smtClean="0">
                <a:solidFill>
                  <a:srgbClr val="000000"/>
                </a:solidFill>
                <a:latin typeface="Arial" charset="0"/>
              </a:rPr>
              <a:t>Detector performance</a:t>
            </a:r>
          </a:p>
          <a:p>
            <a:pPr algn="ctr">
              <a:spcBef>
                <a:spcPct val="0"/>
              </a:spcBef>
              <a:buFontTx/>
              <a:buNone/>
              <a:defRPr/>
            </a:pPr>
            <a:r>
              <a:rPr lang="en-US" sz="2000" dirty="0" smtClean="0">
                <a:solidFill>
                  <a:srgbClr val="FF0000"/>
                </a:solidFill>
                <a:latin typeface="Arial" charset="0"/>
              </a:rPr>
              <a:t>S. L. Wu, Postdocs Fang, Ma, Quayle, Sarangi, </a:t>
            </a:r>
          </a:p>
          <a:p>
            <a:pPr algn="ctr">
              <a:spcBef>
                <a:spcPct val="0"/>
              </a:spcBef>
              <a:buFontTx/>
              <a:buNone/>
              <a:defRPr/>
            </a:pPr>
            <a:r>
              <a:rPr lang="en-US" sz="2000" dirty="0" smtClean="0">
                <a:solidFill>
                  <a:srgbClr val="FF0000"/>
                </a:solidFill>
                <a:latin typeface="Arial" charset="0"/>
              </a:rPr>
              <a:t>Grad. Student Wang   </a:t>
            </a:r>
            <a:endParaRPr lang="en-US" sz="2000" dirty="0">
              <a:solidFill>
                <a:srgbClr val="FF0000"/>
              </a:solidFill>
              <a:latin typeface="Arial" charset="0"/>
            </a:endParaRPr>
          </a:p>
        </p:txBody>
      </p:sp>
      <p:sp>
        <p:nvSpPr>
          <p:cNvPr id="252929" name="Rectangle 1"/>
          <p:cNvSpPr>
            <a:spLocks noChangeArrowheads="1"/>
          </p:cNvSpPr>
          <p:nvPr/>
        </p:nvSpPr>
        <p:spPr bwMode="auto">
          <a:xfrm>
            <a:off x="1066800" y="3343744"/>
            <a:ext cx="7010400" cy="29007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eaLnBrk="1" hangingPunct="1">
              <a:spcBef>
                <a:spcPct val="0"/>
              </a:spcBef>
              <a:spcAft>
                <a:spcPts val="600"/>
              </a:spcAft>
              <a:buFont typeface="+mj-lt"/>
              <a:buAutoNum type="arabicPeriod"/>
            </a:pPr>
            <a:r>
              <a:rPr kumimoji="0" lang="en-US" sz="1600" i="0" u="none" strike="noStrike" cap="none" normalizeH="0" baseline="0" dirty="0" smtClean="0">
                <a:ln>
                  <a:noFill/>
                </a:ln>
                <a:solidFill>
                  <a:srgbClr val="0033CC"/>
                </a:solidFill>
                <a:effectLst/>
                <a:latin typeface="Arial" pitchFamily="34" charset="0"/>
                <a:cs typeface="Arial" pitchFamily="34" charset="0"/>
              </a:rPr>
              <a:t>P</a:t>
            </a:r>
            <a:r>
              <a:rPr lang="en-US" sz="1600" i="0" dirty="0" smtClean="0">
                <a:solidFill>
                  <a:srgbClr val="0033CC"/>
                </a:solidFill>
                <a:latin typeface="Arial" pitchFamily="34" charset="0"/>
                <a:cs typeface="Arial" pitchFamily="34" charset="0"/>
              </a:rPr>
              <a:t>erfo</a:t>
            </a:r>
            <a:r>
              <a:rPr kumimoji="0" lang="en-US" sz="1600" i="0" u="none" strike="noStrike" cap="none" normalizeH="0" baseline="0" dirty="0" smtClean="0">
                <a:ln>
                  <a:noFill/>
                </a:ln>
                <a:solidFill>
                  <a:srgbClr val="0033CC"/>
                </a:solidFill>
                <a:effectLst/>
                <a:latin typeface="Arial" pitchFamily="34" charset="0"/>
                <a:cs typeface="Arial" pitchFamily="34" charset="0"/>
              </a:rPr>
              <a:t>rmance of the ATLAS electromagnetic calorimeter for </a:t>
            </a:r>
            <a:r>
              <a:rPr kumimoji="0" lang="en-US" sz="1600" i="0" u="none" strike="noStrike" cap="none" normalizeH="0" baseline="0" dirty="0" smtClean="0">
                <a:ln>
                  <a:noFill/>
                </a:ln>
                <a:solidFill>
                  <a:srgbClr val="0033CC"/>
                </a:solidFill>
                <a:effectLst/>
                <a:latin typeface="Arial" pitchFamily="34" charset="0"/>
                <a:cs typeface="Arial" pitchFamily="34" charset="0"/>
                <a:sym typeface="Symbol"/>
              </a:rPr>
              <a:t></a:t>
            </a:r>
            <a:r>
              <a:rPr kumimoji="0" lang="en-US" sz="1600" i="0" u="none" strike="noStrike" cap="none" normalizeH="0" baseline="30000" dirty="0" smtClean="0">
                <a:ln>
                  <a:noFill/>
                </a:ln>
                <a:solidFill>
                  <a:srgbClr val="0033CC"/>
                </a:solidFill>
                <a:effectLst/>
                <a:latin typeface="Arial" pitchFamily="34" charset="0"/>
                <a:cs typeface="Arial" pitchFamily="34" charset="0"/>
                <a:sym typeface="Symbol"/>
              </a:rPr>
              <a:t>0</a:t>
            </a:r>
            <a:r>
              <a:rPr kumimoji="0" lang="en-US" sz="1600" i="0" u="none" strike="noStrike" cap="none" normalizeH="0" baseline="0" dirty="0" smtClean="0">
                <a:ln>
                  <a:noFill/>
                </a:ln>
                <a:solidFill>
                  <a:srgbClr val="0033CC"/>
                </a:solidFill>
                <a:effectLst/>
                <a:latin typeface="Arial" pitchFamily="34" charset="0"/>
                <a:cs typeface="Arial" pitchFamily="34" charset="0"/>
              </a:rPr>
              <a:t> to </a:t>
            </a:r>
            <a:r>
              <a:rPr kumimoji="0" lang="en-US" sz="1600" i="0" u="none" strike="noStrike" cap="none" normalizeH="0" baseline="0" dirty="0" smtClean="0">
                <a:ln>
                  <a:noFill/>
                </a:ln>
                <a:solidFill>
                  <a:srgbClr val="0033CC"/>
                </a:solidFill>
                <a:effectLst/>
                <a:latin typeface="Arial" pitchFamily="34" charset="0"/>
                <a:cs typeface="Arial" pitchFamily="34" charset="0"/>
                <a:sym typeface="Symbol"/>
              </a:rPr>
              <a:t></a:t>
            </a:r>
            <a:r>
              <a:rPr kumimoji="0" lang="en-US" sz="1600" i="0" u="none" strike="noStrike" cap="none" normalizeH="0" baseline="0" dirty="0" smtClean="0">
                <a:ln>
                  <a:noFill/>
                </a:ln>
                <a:solidFill>
                  <a:srgbClr val="0033CC"/>
                </a:solidFill>
                <a:effectLst/>
                <a:latin typeface="Arial" pitchFamily="34" charset="0"/>
                <a:cs typeface="Arial" pitchFamily="34" charset="0"/>
              </a:rPr>
              <a:t> and </a:t>
            </a:r>
            <a:r>
              <a:rPr kumimoji="0" lang="en-US" sz="1600" i="0" u="none" strike="noStrike" cap="none" normalizeH="0" baseline="0" dirty="0" smtClean="0">
                <a:ln>
                  <a:noFill/>
                </a:ln>
                <a:solidFill>
                  <a:srgbClr val="0033CC"/>
                </a:solidFill>
                <a:effectLst/>
                <a:latin typeface="Arial" pitchFamily="34" charset="0"/>
                <a:cs typeface="Arial" pitchFamily="34" charset="0"/>
                <a:sym typeface="Symbol"/>
              </a:rPr>
              <a:t></a:t>
            </a:r>
            <a:r>
              <a:rPr kumimoji="0" lang="en-US" sz="1600" i="0" u="none" strike="noStrike" cap="none" normalizeH="0" baseline="0" dirty="0" smtClean="0">
                <a:ln>
                  <a:noFill/>
                </a:ln>
                <a:solidFill>
                  <a:srgbClr val="0033CC"/>
                </a:solidFill>
                <a:effectLst/>
                <a:latin typeface="Arial" pitchFamily="34" charset="0"/>
                <a:cs typeface="Arial" pitchFamily="34" charset="0"/>
              </a:rPr>
              <a:t> to </a:t>
            </a:r>
            <a:r>
              <a:rPr lang="en-US" sz="1600" i="0" dirty="0" smtClean="0">
                <a:solidFill>
                  <a:srgbClr val="0033CC"/>
                </a:solidFill>
                <a:latin typeface="Arial" pitchFamily="34" charset="0"/>
                <a:cs typeface="Arial" pitchFamily="34" charset="0"/>
                <a:sym typeface="Symbol"/>
              </a:rPr>
              <a:t></a:t>
            </a:r>
            <a:r>
              <a:rPr kumimoji="0" lang="en-US" sz="1600" i="0" u="none" strike="noStrike" cap="none" normalizeH="0" baseline="0" dirty="0" smtClean="0">
                <a:ln>
                  <a:noFill/>
                </a:ln>
                <a:solidFill>
                  <a:srgbClr val="0033CC"/>
                </a:solidFill>
                <a:effectLst/>
                <a:latin typeface="Arial" pitchFamily="34" charset="0"/>
                <a:cs typeface="Arial" pitchFamily="34" charset="0"/>
              </a:rPr>
              <a:t> events</a:t>
            </a:r>
          </a:p>
          <a:p>
            <a:pPr marL="342900" indent="-342900" eaLnBrk="1" hangingPunct="1">
              <a:spcBef>
                <a:spcPct val="0"/>
              </a:spcBef>
              <a:spcAft>
                <a:spcPts val="600"/>
              </a:spcAft>
              <a:buFont typeface="+mj-lt"/>
              <a:buAutoNum type="arabicPeriod"/>
            </a:pPr>
            <a:r>
              <a:rPr lang="en-US" altLang="zh-CN" sz="1600" i="0" dirty="0" smtClean="0">
                <a:solidFill>
                  <a:srgbClr val="0033CC"/>
                </a:solidFill>
                <a:latin typeface="Arial" pitchFamily="34" charset="0"/>
                <a:cs typeface="Arial" pitchFamily="34" charset="0"/>
              </a:rPr>
              <a:t>Performance of the missing transverse energy reconstruction in minimum bias events at √s of 900 GeV and 2.36 TeV</a:t>
            </a:r>
          </a:p>
          <a:p>
            <a:pPr marL="342900" indent="-342900" eaLnBrk="1" hangingPunct="1">
              <a:spcBef>
                <a:spcPct val="0"/>
              </a:spcBef>
              <a:spcAft>
                <a:spcPts val="600"/>
              </a:spcAft>
              <a:buFont typeface="+mj-lt"/>
              <a:buAutoNum type="arabicPeriod"/>
            </a:pPr>
            <a:r>
              <a:rPr lang="en-US" altLang="zh-CN" sz="1600" i="0" dirty="0" smtClean="0">
                <a:solidFill>
                  <a:srgbClr val="0033CC"/>
                </a:solidFill>
                <a:latin typeface="Arial" pitchFamily="34" charset="0"/>
                <a:cs typeface="Arial" pitchFamily="34" charset="0"/>
              </a:rPr>
              <a:t>Performance of the missing transverse energy reconstruction in minimum bias collisions at center-of-mass energy of </a:t>
            </a:r>
            <a:br>
              <a:rPr lang="en-US" altLang="zh-CN" sz="1600" i="0" dirty="0" smtClean="0">
                <a:solidFill>
                  <a:srgbClr val="0033CC"/>
                </a:solidFill>
                <a:latin typeface="Arial" pitchFamily="34" charset="0"/>
                <a:cs typeface="Arial" pitchFamily="34" charset="0"/>
              </a:rPr>
            </a:br>
            <a:r>
              <a:rPr lang="en-US" altLang="zh-CN" sz="1600" i="0" dirty="0" smtClean="0">
                <a:solidFill>
                  <a:srgbClr val="0033CC"/>
                </a:solidFill>
                <a:latin typeface="Arial" pitchFamily="34" charset="0"/>
                <a:cs typeface="Arial" pitchFamily="34" charset="0"/>
              </a:rPr>
              <a:t>√s =7  TeV with the ATLAS detector </a:t>
            </a:r>
          </a:p>
          <a:p>
            <a:pPr marL="342900" indent="-342900" eaLnBrk="1" hangingPunct="1">
              <a:spcBef>
                <a:spcPct val="0"/>
              </a:spcBef>
              <a:spcAft>
                <a:spcPts val="600"/>
              </a:spcAft>
              <a:buFont typeface="+mj-lt"/>
              <a:buAutoNum type="arabicPeriod"/>
            </a:pPr>
            <a:r>
              <a:rPr kumimoji="0" lang="en-US" sz="1600" i="0" u="none" strike="noStrike" cap="none" normalizeH="0" baseline="0" dirty="0" smtClean="0">
                <a:ln>
                  <a:noFill/>
                </a:ln>
                <a:solidFill>
                  <a:srgbClr val="0033CC"/>
                </a:solidFill>
                <a:effectLst/>
                <a:latin typeface="Arial" pitchFamily="34" charset="0"/>
                <a:cs typeface="Arial" pitchFamily="34" charset="0"/>
              </a:rPr>
              <a:t>Performance of the Missing Transverse Energy Reconstruction and Calibration in </a:t>
            </a:r>
            <a:r>
              <a:rPr kumimoji="0" lang="en-US" sz="1600" u="none" strike="noStrike" cap="none" normalizeH="0" baseline="0" dirty="0" smtClean="0">
                <a:ln>
                  <a:noFill/>
                </a:ln>
                <a:solidFill>
                  <a:srgbClr val="0033CC"/>
                </a:solidFill>
                <a:effectLst/>
                <a:latin typeface="Arial" pitchFamily="34" charset="0"/>
                <a:cs typeface="Arial" pitchFamily="34" charset="0"/>
              </a:rPr>
              <a:t>pp</a:t>
            </a:r>
            <a:r>
              <a:rPr kumimoji="0" lang="en-US" sz="1600" i="0" u="none" strike="noStrike" cap="none" normalizeH="0" baseline="0" dirty="0" smtClean="0">
                <a:ln>
                  <a:noFill/>
                </a:ln>
                <a:solidFill>
                  <a:srgbClr val="0033CC"/>
                </a:solidFill>
                <a:effectLst/>
                <a:latin typeface="Arial" pitchFamily="34" charset="0"/>
                <a:cs typeface="Arial" pitchFamily="34" charset="0"/>
              </a:rPr>
              <a:t> Collisions at </a:t>
            </a:r>
            <a:r>
              <a:rPr lang="en-US" altLang="zh-CN" sz="1600" i="0" dirty="0" smtClean="0">
                <a:solidFill>
                  <a:srgbClr val="0033CC"/>
                </a:solidFill>
                <a:latin typeface="Arial" pitchFamily="34" charset="0"/>
                <a:cs typeface="Arial" pitchFamily="34" charset="0"/>
              </a:rPr>
              <a:t>√s = </a:t>
            </a:r>
            <a:r>
              <a:rPr kumimoji="0" lang="en-US" sz="1600" i="0" u="none" strike="noStrike" cap="none" normalizeH="0" baseline="0" dirty="0" smtClean="0">
                <a:ln>
                  <a:noFill/>
                </a:ln>
                <a:solidFill>
                  <a:srgbClr val="0033CC"/>
                </a:solidFill>
                <a:effectLst/>
                <a:latin typeface="Arial" pitchFamily="34" charset="0"/>
                <a:cs typeface="Arial" pitchFamily="34" charset="0"/>
              </a:rPr>
              <a:t>7 TeV</a:t>
            </a:r>
          </a:p>
          <a:p>
            <a:pPr marL="342900" indent="-342900" eaLnBrk="1" hangingPunct="1">
              <a:spcBef>
                <a:spcPct val="0"/>
              </a:spcBef>
              <a:spcAft>
                <a:spcPts val="600"/>
              </a:spcAft>
              <a:buFont typeface="+mj-lt"/>
              <a:buAutoNum type="arabicPeriod"/>
            </a:pPr>
            <a:r>
              <a:rPr kumimoji="0" lang="en-US" sz="1600" i="0" u="none" strike="noStrike" cap="none" normalizeH="0" baseline="0" dirty="0" smtClean="0">
                <a:ln>
                  <a:noFill/>
                </a:ln>
                <a:solidFill>
                  <a:srgbClr val="0033CC"/>
                </a:solidFill>
                <a:effectLst/>
                <a:latin typeface="Arial" pitchFamily="34" charset="0"/>
                <a:cs typeface="Arial" pitchFamily="34" charset="0"/>
              </a:rPr>
              <a:t>Performance of the ATLAS Jet Trigger in the Early </a:t>
            </a:r>
            <a:r>
              <a:rPr lang="en-US" altLang="zh-CN" sz="1600" i="0" dirty="0" smtClean="0">
                <a:solidFill>
                  <a:srgbClr val="0033CC"/>
                </a:solidFill>
                <a:latin typeface="Arial" pitchFamily="34" charset="0"/>
                <a:cs typeface="Arial" pitchFamily="34" charset="0"/>
              </a:rPr>
              <a:t>√s </a:t>
            </a:r>
            <a:r>
              <a:rPr kumimoji="0" lang="en-US" sz="1600" i="0" u="none" strike="noStrike" cap="none" normalizeH="0" baseline="0" dirty="0" smtClean="0">
                <a:ln>
                  <a:noFill/>
                </a:ln>
                <a:solidFill>
                  <a:srgbClr val="0033CC"/>
                </a:solidFill>
                <a:effectLst/>
                <a:latin typeface="Arial" pitchFamily="34" charset="0"/>
                <a:cs typeface="Arial" pitchFamily="34" charset="0"/>
              </a:rPr>
              <a:t>= 7 TeV Data.  </a:t>
            </a:r>
          </a:p>
        </p:txBody>
      </p:sp>
      <p:sp>
        <p:nvSpPr>
          <p:cNvPr id="5" name="Rounded Rectangle 4"/>
          <p:cNvSpPr/>
          <p:nvPr/>
        </p:nvSpPr>
        <p:spPr bwMode="auto">
          <a:xfrm>
            <a:off x="685800" y="609600"/>
            <a:ext cx="7620000" cy="457200"/>
          </a:xfrm>
          <a:prstGeom prst="roundRect">
            <a:avLst>
              <a:gd name="adj" fmla="val 5000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sz="2000" b="0" i="0" dirty="0" smtClean="0">
                <a:solidFill>
                  <a:srgbClr val="000000"/>
                </a:solidFill>
                <a:latin typeface="Arial" charset="0"/>
              </a:rPr>
              <a:t>Physics results from first data since </a:t>
            </a:r>
            <a:r>
              <a:rPr lang="en-US" sz="2000" b="0" i="0" dirty="0">
                <a:solidFill>
                  <a:srgbClr val="000000"/>
                </a:solidFill>
                <a:latin typeface="Arial" charset="0"/>
              </a:rPr>
              <a:t>April </a:t>
            </a:r>
            <a:r>
              <a:rPr lang="en-US" sz="2000" b="0" i="0" dirty="0" smtClean="0">
                <a:solidFill>
                  <a:srgbClr val="000000"/>
                </a:solidFill>
                <a:latin typeface="Arial" charset="0"/>
              </a:rPr>
              <a:t>2010  </a:t>
            </a:r>
            <a:r>
              <a:rPr lang="en-US" altLang="zh-CN" sz="2000" dirty="0" smtClean="0">
                <a:solidFill>
                  <a:srgbClr val="FF0000"/>
                </a:solidFill>
              </a:rPr>
              <a:t>TASK H-1 (Wu)</a:t>
            </a:r>
            <a:endParaRPr lang="zh-CN" altLang="en-US" sz="2000" dirty="0" smtClean="0"/>
          </a:p>
        </p:txBody>
      </p:sp>
      <p:sp>
        <p:nvSpPr>
          <p:cNvPr id="6" name="Slide Number Placeholder 5"/>
          <p:cNvSpPr>
            <a:spLocks noGrp="1"/>
          </p:cNvSpPr>
          <p:nvPr>
            <p:ph type="sldNum" sz="quarter" idx="12"/>
          </p:nvPr>
        </p:nvSpPr>
        <p:spPr/>
        <p:txBody>
          <a:bodyPr/>
          <a:lstStyle/>
          <a:p>
            <a:pPr>
              <a:defRPr/>
            </a:pPr>
            <a:fld id="{5F550616-8EA6-4D80-BA8C-A49595DE14D6}" type="slidenum">
              <a:rPr lang="en-US" altLang="zh-CN" smtClean="0"/>
              <a:pPr>
                <a:defRPr/>
              </a:pPr>
              <a:t>11</a:t>
            </a:fld>
            <a:endParaRPr lang="en-US" altLang="zh-CN"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p>
            <a:fld id="{899C3C59-757E-4657-9454-0626E9F858B0}" type="slidenum">
              <a:rPr lang="en-US" altLang="zh-CN" smtClean="0"/>
              <a:pPr/>
              <a:t>110</a:t>
            </a:fld>
            <a:endParaRPr lang="en-US" altLang="zh-CN" smtClean="0"/>
          </a:p>
        </p:txBody>
      </p:sp>
      <p:sp>
        <p:nvSpPr>
          <p:cNvPr id="40963" name="Rectangle 3"/>
          <p:cNvSpPr>
            <a:spLocks noGrp="1" noChangeArrowheads="1"/>
          </p:cNvSpPr>
          <p:nvPr>
            <p:ph type="body" sz="half" idx="1"/>
          </p:nvPr>
        </p:nvSpPr>
        <p:spPr>
          <a:xfrm>
            <a:off x="304800" y="839788"/>
            <a:ext cx="8382000" cy="4418012"/>
          </a:xfrm>
          <a:noFill/>
        </p:spPr>
        <p:txBody>
          <a:bodyPr anchor="ctr" anchorCtr="1"/>
          <a:lstStyle/>
          <a:p>
            <a:r>
              <a:rPr lang="en-US" altLang="zh-CN" sz="2000" b="1" dirty="0" smtClean="0">
                <a:solidFill>
                  <a:schemeClr val="accent2"/>
                </a:solidFill>
                <a:latin typeface="Helvetica" pitchFamily="34" charset="0"/>
                <a:ea typeface="宋体" pitchFamily="2" charset="-122"/>
              </a:rPr>
              <a:t>Talks Given at Conferences and Workshops</a:t>
            </a:r>
            <a:r>
              <a:rPr lang="en-US" altLang="zh-CN" sz="2000" b="1" dirty="0" smtClean="0">
                <a:latin typeface="Helvetica" pitchFamily="34" charset="0"/>
                <a:ea typeface="宋体" pitchFamily="2" charset="-122"/>
              </a:rPr>
              <a:t> </a:t>
            </a:r>
            <a:br>
              <a:rPr lang="en-US" altLang="zh-CN" sz="2000" b="1" dirty="0" smtClean="0">
                <a:latin typeface="Helvetica" pitchFamily="34" charset="0"/>
                <a:ea typeface="宋体" pitchFamily="2" charset="-122"/>
              </a:rPr>
            </a:br>
            <a:r>
              <a:rPr lang="en-US" altLang="zh-CN" sz="2000" b="1" dirty="0" smtClean="0">
                <a:latin typeface="Helvetica" pitchFamily="34" charset="0"/>
                <a:ea typeface="宋体" pitchFamily="2" charset="-122"/>
              </a:rPr>
              <a:t>(74 talks from Jan. 2007 to April 2010)   </a:t>
            </a:r>
            <a:br>
              <a:rPr lang="en-US" altLang="zh-CN" sz="2000" b="1" dirty="0" smtClean="0">
                <a:latin typeface="Helvetica" pitchFamily="34" charset="0"/>
                <a:ea typeface="宋体" pitchFamily="2" charset="-122"/>
              </a:rPr>
            </a:br>
            <a:r>
              <a:rPr lang="en-US" altLang="zh-CN" sz="2000" b="1" i="1" u="sng" dirty="0" smtClean="0">
                <a:hlinkClick r:id="rId2"/>
              </a:rPr>
              <a:t>http://wisconsin.cern.ch/a/ATLAS-CONF-TALKS.html</a:t>
            </a:r>
            <a:endParaRPr lang="en-US" altLang="zh-CN" sz="2000" b="1" dirty="0" smtClean="0">
              <a:latin typeface="Helvetica" pitchFamily="34" charset="0"/>
              <a:ea typeface="宋体" pitchFamily="2" charset="-122"/>
            </a:endParaRPr>
          </a:p>
          <a:p>
            <a:pPr>
              <a:buFontTx/>
              <a:buNone/>
            </a:pPr>
            <a:r>
              <a:rPr lang="en-US" altLang="zh-CN" sz="2000" b="1" dirty="0" smtClean="0">
                <a:latin typeface="Helvetica" pitchFamily="34" charset="0"/>
                <a:ea typeface="宋体" pitchFamily="2" charset="-122"/>
              </a:rPr>
              <a:t>  </a:t>
            </a:r>
          </a:p>
          <a:p>
            <a:r>
              <a:rPr lang="en-US" altLang="zh-CN" sz="2000" b="1" dirty="0" smtClean="0">
                <a:solidFill>
                  <a:schemeClr val="accent2"/>
                </a:solidFill>
                <a:latin typeface="Helvetica" pitchFamily="34" charset="0"/>
                <a:ea typeface="宋体" pitchFamily="2" charset="-122"/>
              </a:rPr>
              <a:t>Publications</a:t>
            </a:r>
            <a:r>
              <a:rPr lang="en-US" altLang="zh-CN" sz="2000" b="1" dirty="0" smtClean="0">
                <a:latin typeface="Helvetica" pitchFamily="34" charset="0"/>
                <a:ea typeface="宋体" pitchFamily="2" charset="-122"/>
              </a:rPr>
              <a:t>   </a:t>
            </a:r>
            <a:br>
              <a:rPr lang="en-US" altLang="zh-CN" sz="2000" b="1" dirty="0" smtClean="0">
                <a:latin typeface="Helvetica" pitchFamily="34" charset="0"/>
                <a:ea typeface="宋体" pitchFamily="2" charset="-122"/>
              </a:rPr>
            </a:br>
            <a:r>
              <a:rPr lang="en-US" altLang="zh-CN" sz="2000" b="1" dirty="0" smtClean="0">
                <a:latin typeface="Helvetica" pitchFamily="34" charset="0"/>
                <a:ea typeface="宋体" pitchFamily="2" charset="-122"/>
              </a:rPr>
              <a:t>(29 conference proceedings publications from Jan. 2007 to April 2010)</a:t>
            </a:r>
            <a:br>
              <a:rPr lang="en-US" altLang="zh-CN" sz="2000" b="1" dirty="0" smtClean="0">
                <a:latin typeface="Helvetica" pitchFamily="34" charset="0"/>
                <a:ea typeface="宋体" pitchFamily="2" charset="-122"/>
              </a:rPr>
            </a:br>
            <a:r>
              <a:rPr lang="en-US" altLang="zh-CN" sz="2000" b="1" i="1" u="sng" dirty="0" smtClean="0">
                <a:hlinkClick r:id="rId3"/>
              </a:rPr>
              <a:t>http://wisconsin.cern.ch/a/ATLAS-PUB.html</a:t>
            </a:r>
            <a:r>
              <a:rPr lang="en-US" altLang="zh-CN" sz="2000" dirty="0" smtClean="0">
                <a:latin typeface="Helvetica" pitchFamily="34" charset="0"/>
                <a:ea typeface="宋体" pitchFamily="2" charset="-122"/>
              </a:rPr>
              <a:t> </a:t>
            </a:r>
          </a:p>
          <a:p>
            <a:pPr>
              <a:buFontTx/>
              <a:buNone/>
            </a:pPr>
            <a:endParaRPr lang="en-US" altLang="zh-CN" sz="2000" dirty="0" smtClean="0">
              <a:latin typeface="Helvetica" pitchFamily="34" charset="0"/>
              <a:ea typeface="宋体" pitchFamily="2" charset="-122"/>
            </a:endParaRPr>
          </a:p>
          <a:p>
            <a:r>
              <a:rPr lang="en-US" altLang="zh-CN" sz="2000" b="1" dirty="0" smtClean="0">
                <a:solidFill>
                  <a:schemeClr val="accent2"/>
                </a:solidFill>
                <a:latin typeface="Helvetica" pitchFamily="34" charset="0"/>
                <a:ea typeface="宋体" pitchFamily="2" charset="-122"/>
              </a:rPr>
              <a:t>ATLAS Physics Notes by Wisconsin</a:t>
            </a:r>
            <a:r>
              <a:rPr lang="en-US" altLang="zh-CN" sz="2000" b="1" dirty="0" smtClean="0">
                <a:latin typeface="Helvetica" pitchFamily="34" charset="0"/>
                <a:ea typeface="宋体" pitchFamily="2" charset="-122"/>
              </a:rPr>
              <a:t> </a:t>
            </a:r>
            <a:br>
              <a:rPr lang="en-US" altLang="zh-CN" sz="2000" b="1" dirty="0" smtClean="0">
                <a:latin typeface="Helvetica" pitchFamily="34" charset="0"/>
                <a:ea typeface="宋体" pitchFamily="2" charset="-122"/>
              </a:rPr>
            </a:br>
            <a:r>
              <a:rPr lang="en-US" altLang="zh-CN" sz="2000" b="1" dirty="0" smtClean="0">
                <a:latin typeface="Helvetica" pitchFamily="34" charset="0"/>
                <a:ea typeface="宋体" pitchFamily="2" charset="-122"/>
              </a:rPr>
              <a:t>(41 ATLAS Notes from Jan. 2007-April 2010)</a:t>
            </a:r>
            <a:br>
              <a:rPr lang="en-US" altLang="zh-CN" sz="2000" b="1" dirty="0" smtClean="0">
                <a:latin typeface="Helvetica" pitchFamily="34" charset="0"/>
                <a:ea typeface="宋体" pitchFamily="2" charset="-122"/>
              </a:rPr>
            </a:br>
            <a:r>
              <a:rPr lang="en-US" altLang="zh-CN" sz="2000" b="1" i="1" u="sng" dirty="0" smtClean="0">
                <a:hlinkClick r:id="rId4"/>
              </a:rPr>
              <a:t>http://wisconsin.cern.ch/a/ATLAS-NOTES.html</a:t>
            </a:r>
            <a:endParaRPr lang="en-US" altLang="zh-CN" sz="2000" b="1" dirty="0" smtClean="0">
              <a:latin typeface="Helvetica" pitchFamily="34" charset="0"/>
              <a:ea typeface="宋体" pitchFamily="2" charset="-122"/>
            </a:endParaRPr>
          </a:p>
          <a:p>
            <a:pPr>
              <a:lnSpc>
                <a:spcPct val="80000"/>
              </a:lnSpc>
              <a:buFontTx/>
              <a:buNone/>
            </a:pPr>
            <a:endParaRPr lang="en-US" altLang="zh-CN" sz="2000" b="1" dirty="0" smtClean="0">
              <a:latin typeface="Helvetica" pitchFamily="34" charset="0"/>
              <a:ea typeface="宋体" pitchFamily="2" charset="-122"/>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6E00A1-3A4E-4FAA-BEB5-1CADE221EFF9}" type="slidenum">
              <a:rPr lang="en-US" altLang="zh-CN" smtClean="0"/>
              <a:pPr>
                <a:defRPr/>
              </a:pPr>
              <a:t>111</a:t>
            </a:fld>
            <a:endParaRPr lang="en-US" altLang="zh-CN"/>
          </a:p>
        </p:txBody>
      </p:sp>
      <p:graphicFrame>
        <p:nvGraphicFramePr>
          <p:cNvPr id="3" name="Table 2"/>
          <p:cNvGraphicFramePr>
            <a:graphicFrameLocks noGrp="1"/>
          </p:cNvGraphicFramePr>
          <p:nvPr/>
        </p:nvGraphicFramePr>
        <p:xfrm>
          <a:off x="457200" y="1981200"/>
          <a:ext cx="8229600" cy="4297704"/>
        </p:xfrm>
        <a:graphic>
          <a:graphicData uri="http://schemas.openxmlformats.org/drawingml/2006/table">
            <a:tbl>
              <a:tblPr/>
              <a:tblGrid>
                <a:gridCol w="1753331"/>
                <a:gridCol w="5028469"/>
                <a:gridCol w="1447800"/>
              </a:tblGrid>
              <a:tr h="30481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Name</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Appointment</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Period</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549">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Andre Dos </a:t>
                      </a:r>
                      <a:r>
                        <a:rPr lang="en-US" sz="1600" b="1" kern="100" dirty="0" err="1">
                          <a:solidFill>
                            <a:schemeClr val="tx1"/>
                          </a:solidFill>
                          <a:latin typeface="Helvetica" pitchFamily="34" charset="0"/>
                          <a:ea typeface="Times"/>
                          <a:cs typeface="Helvetica" pitchFamily="34" charset="0"/>
                        </a:rPr>
                        <a:t>Anjos</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Co-leader of the event format group </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2007-present</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1">
                <a:tc>
                  <a:txBody>
                    <a:bodyPr/>
                    <a:lstStyle/>
                    <a:p>
                      <a:pPr algn="ctr">
                        <a:spcAft>
                          <a:spcPts val="0"/>
                        </a:spcAft>
                      </a:pPr>
                      <a:r>
                        <a:rPr lang="en-US" sz="1600" b="1" kern="100">
                          <a:solidFill>
                            <a:schemeClr val="tx1"/>
                          </a:solidFill>
                          <a:latin typeface="Helvetica" pitchFamily="34" charset="0"/>
                          <a:ea typeface="Times"/>
                          <a:cs typeface="Helvetica" pitchFamily="34" charset="0"/>
                        </a:rPr>
                        <a:t>R. Asfandiyarov</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In charge of the </a:t>
                      </a:r>
                      <a:r>
                        <a:rPr lang="en-US" sz="1600" b="1" kern="100" dirty="0" err="1">
                          <a:solidFill>
                            <a:schemeClr val="tx1"/>
                          </a:solidFill>
                          <a:latin typeface="Helvetica" pitchFamily="34" charset="0"/>
                          <a:ea typeface="Times"/>
                          <a:cs typeface="Helvetica" pitchFamily="34" charset="0"/>
                        </a:rPr>
                        <a:t>Higgs</a:t>
                      </a:r>
                      <a:r>
                        <a:rPr lang="en-US" sz="1600" b="1" kern="100" dirty="0" err="1">
                          <a:solidFill>
                            <a:schemeClr val="tx1"/>
                          </a:solidFill>
                          <a:latin typeface="Helvetica" pitchFamily="34" charset="0"/>
                          <a:ea typeface="Times"/>
                          <a:cs typeface="Helvetica" pitchFamily="34" charset="0"/>
                          <a:sym typeface="Symbol"/>
                        </a:rPr>
                        <a:t></a:t>
                      </a:r>
                      <a:r>
                        <a:rPr lang="en-US" sz="1600" b="1" kern="100" dirty="0" err="1">
                          <a:solidFill>
                            <a:schemeClr val="tx1"/>
                          </a:solidFill>
                          <a:latin typeface="Helvetica" pitchFamily="34" charset="0"/>
                          <a:ea typeface="Times"/>
                          <a:cs typeface="Helvetica" pitchFamily="34" charset="0"/>
                        </a:rPr>
                        <a:t>WW</a:t>
                      </a:r>
                      <a:r>
                        <a:rPr lang="en-US" sz="1600" b="1" kern="100" dirty="0">
                          <a:solidFill>
                            <a:schemeClr val="tx1"/>
                          </a:solidFill>
                          <a:latin typeface="Helvetica" pitchFamily="34" charset="0"/>
                          <a:ea typeface="Times"/>
                          <a:cs typeface="Helvetica" pitchFamily="34" charset="0"/>
                        </a:rPr>
                        <a:t> validation </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2009-present</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1">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German Carrillo</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In charge of Higgs</a:t>
                      </a:r>
                      <a:r>
                        <a:rPr lang="en-US" sz="1600" b="1" kern="100" dirty="0">
                          <a:solidFill>
                            <a:schemeClr val="tx1"/>
                          </a:solidFill>
                          <a:latin typeface="Helvetica" pitchFamily="34" charset="0"/>
                          <a:ea typeface="Times"/>
                          <a:cs typeface="Helvetica" pitchFamily="34" charset="0"/>
                          <a:sym typeface="Symbol"/>
                        </a:rPr>
                        <a:t></a:t>
                      </a:r>
                      <a:r>
                        <a:rPr lang="en-US" sz="1600" b="1" kern="100" dirty="0">
                          <a:solidFill>
                            <a:schemeClr val="tx1"/>
                          </a:solidFill>
                          <a:latin typeface="Helvetica" pitchFamily="34" charset="0"/>
                          <a:ea typeface="Times"/>
                          <a:cs typeface="Helvetica" pitchFamily="34" charset="0"/>
                        </a:rPr>
                        <a:t>ZZ</a:t>
                      </a:r>
                      <a:r>
                        <a:rPr lang="en-US" sz="1600" b="1" kern="100" dirty="0">
                          <a:solidFill>
                            <a:schemeClr val="tx1"/>
                          </a:solidFill>
                          <a:latin typeface="Helvetica" pitchFamily="34" charset="0"/>
                          <a:ea typeface="Times"/>
                          <a:cs typeface="Helvetica" pitchFamily="34" charset="0"/>
                          <a:sym typeface="Symbol"/>
                        </a:rPr>
                        <a:t></a:t>
                      </a:r>
                      <a:r>
                        <a:rPr lang="en-US" sz="1600" b="1" kern="100" dirty="0">
                          <a:solidFill>
                            <a:schemeClr val="tx1"/>
                          </a:solidFill>
                          <a:latin typeface="Helvetica" pitchFamily="34" charset="0"/>
                          <a:ea typeface="Times"/>
                          <a:cs typeface="Helvetica" pitchFamily="34" charset="0"/>
                        </a:rPr>
                        <a:t>4leptons validation</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2009-present</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smtClean="0">
                          <a:solidFill>
                            <a:schemeClr val="tx1"/>
                          </a:solidFill>
                          <a:latin typeface="Helvetica" pitchFamily="34" charset="0"/>
                          <a:ea typeface="Times"/>
                          <a:cs typeface="Helvetica" pitchFamily="34" charset="0"/>
                        </a:rPr>
                        <a:t>German Carrillo</a:t>
                      </a:r>
                      <a:endParaRPr lang="zh-CN" altLang="zh-CN" sz="1600" b="1" kern="100" dirty="0" smtClean="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altLang="zh-CN" sz="1600" b="1" kern="100" dirty="0" smtClean="0">
                          <a:solidFill>
                            <a:schemeClr val="tx1"/>
                          </a:solidFill>
                          <a:latin typeface="Helvetica" pitchFamily="34" charset="0"/>
                          <a:ea typeface="Times"/>
                          <a:cs typeface="Helvetica" pitchFamily="34" charset="0"/>
                        </a:rPr>
                        <a:t>Member of ATLAS Higgs cross</a:t>
                      </a:r>
                      <a:r>
                        <a:rPr lang="en-US" altLang="zh-CN" sz="1600" b="1" kern="100" baseline="0" dirty="0" smtClean="0">
                          <a:solidFill>
                            <a:schemeClr val="tx1"/>
                          </a:solidFill>
                          <a:latin typeface="Helvetica" pitchFamily="34" charset="0"/>
                          <a:ea typeface="Times"/>
                          <a:cs typeface="Helvetica" pitchFamily="34" charset="0"/>
                        </a:rPr>
                        <a:t> section task force</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altLang="zh-CN" sz="1600" b="1" kern="100" dirty="0" smtClean="0">
                          <a:solidFill>
                            <a:schemeClr val="tx1"/>
                          </a:solidFill>
                          <a:latin typeface="Helvetica" pitchFamily="34" charset="0"/>
                          <a:ea typeface="Times"/>
                          <a:cs typeface="Helvetica" pitchFamily="34" charset="0"/>
                        </a:rPr>
                        <a:t>2010</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3861">
                <a:tc>
                  <a:txBody>
                    <a:bodyPr/>
                    <a:lstStyle/>
                    <a:p>
                      <a:pPr algn="ctr">
                        <a:spcAft>
                          <a:spcPts val="0"/>
                        </a:spcAft>
                      </a:pPr>
                      <a:r>
                        <a:rPr lang="en-US" sz="1600" b="1" kern="100">
                          <a:solidFill>
                            <a:schemeClr val="tx1"/>
                          </a:solidFill>
                          <a:latin typeface="Helvetica" pitchFamily="34" charset="0"/>
                          <a:ea typeface="Times"/>
                          <a:cs typeface="Helvetica" pitchFamily="34" charset="0"/>
                        </a:rPr>
                        <a:t>Yaquan Fang</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Referee for ATLAS note ATL-COM-PHYS-2010-107 (H</a:t>
                      </a:r>
                      <a:r>
                        <a:rPr lang="en-US" sz="1600" b="1" kern="100" dirty="0">
                          <a:solidFill>
                            <a:schemeClr val="tx1"/>
                          </a:solidFill>
                          <a:latin typeface="Helvetica" pitchFamily="34" charset="0"/>
                          <a:ea typeface="Times"/>
                          <a:cs typeface="Helvetica" pitchFamily="34" charset="0"/>
                          <a:sym typeface="Symbol"/>
                        </a:rPr>
                        <a:t></a:t>
                      </a:r>
                      <a:r>
                        <a:rPr lang="en-US" sz="1600" b="1" kern="100" dirty="0">
                          <a:solidFill>
                            <a:schemeClr val="tx1"/>
                          </a:solidFill>
                          <a:latin typeface="Helvetica" pitchFamily="34" charset="0"/>
                          <a:ea typeface="Times"/>
                          <a:cs typeface="Helvetica" pitchFamily="34" charset="0"/>
                        </a:rPr>
                        <a:t>)</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2010</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1">
                <a:tc>
                  <a:txBody>
                    <a:bodyPr/>
                    <a:lstStyle/>
                    <a:p>
                      <a:pPr algn="ctr">
                        <a:spcAft>
                          <a:spcPts val="0"/>
                        </a:spcAft>
                      </a:pPr>
                      <a:r>
                        <a:rPr lang="en-US" sz="1600" b="1" kern="100">
                          <a:solidFill>
                            <a:schemeClr val="tx1"/>
                          </a:solidFill>
                          <a:latin typeface="Helvetica" pitchFamily="34" charset="0"/>
                          <a:ea typeface="Times"/>
                          <a:cs typeface="Helvetica" pitchFamily="34" charset="0"/>
                        </a:rPr>
                        <a:t>Yaquan Fang</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Coordinator of a </a:t>
                      </a:r>
                      <a:r>
                        <a:rPr lang="en-US" sz="1600" b="1" kern="100" dirty="0" smtClean="0">
                          <a:solidFill>
                            <a:schemeClr val="tx1"/>
                          </a:solidFill>
                          <a:latin typeface="Helvetica" pitchFamily="34" charset="0"/>
                          <a:ea typeface="Times"/>
                          <a:cs typeface="Helvetica" pitchFamily="34" charset="0"/>
                        </a:rPr>
                        <a:t>conf. </a:t>
                      </a:r>
                      <a:r>
                        <a:rPr lang="en-US" sz="1600" b="1" kern="100" dirty="0">
                          <a:solidFill>
                            <a:schemeClr val="tx1"/>
                          </a:solidFill>
                          <a:latin typeface="Helvetica" pitchFamily="34" charset="0"/>
                          <a:ea typeface="Times"/>
                          <a:cs typeface="Helvetica" pitchFamily="34" charset="0"/>
                        </a:rPr>
                        <a:t>note on H</a:t>
                      </a:r>
                      <a:r>
                        <a:rPr lang="en-US" sz="1600" b="1" kern="100" dirty="0">
                          <a:solidFill>
                            <a:schemeClr val="tx1"/>
                          </a:solidFill>
                          <a:latin typeface="Helvetica" pitchFamily="34" charset="0"/>
                          <a:ea typeface="Times"/>
                          <a:cs typeface="Helvetica" pitchFamily="34" charset="0"/>
                          <a:sym typeface="Symbol"/>
                        </a:rPr>
                        <a:t></a:t>
                      </a:r>
                      <a:r>
                        <a:rPr lang="en-US" sz="1600" b="1" kern="100" dirty="0">
                          <a:solidFill>
                            <a:schemeClr val="tx1"/>
                          </a:solidFill>
                          <a:latin typeface="Helvetica" pitchFamily="34" charset="0"/>
                          <a:ea typeface="Times"/>
                          <a:cs typeface="Helvetica" pitchFamily="34" charset="0"/>
                        </a:rPr>
                        <a:t>WW backgrounds</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2010</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1">
                <a:tc>
                  <a:txBody>
                    <a:bodyPr/>
                    <a:lstStyle/>
                    <a:p>
                      <a:pPr algn="ctr">
                        <a:spcAft>
                          <a:spcPts val="0"/>
                        </a:spcAft>
                      </a:pPr>
                      <a:r>
                        <a:rPr lang="en-US" sz="1600" b="1" kern="100">
                          <a:solidFill>
                            <a:schemeClr val="tx1"/>
                          </a:solidFill>
                          <a:latin typeface="Helvetica" pitchFamily="34" charset="0"/>
                          <a:ea typeface="Times"/>
                          <a:cs typeface="Helvetica" pitchFamily="34" charset="0"/>
                        </a:rPr>
                        <a:t>Luis Flores</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Coordinator of the first ATLAS </a:t>
                      </a:r>
                      <a:r>
                        <a:rPr lang="en-US" sz="1600" b="1" kern="100" dirty="0" smtClean="0">
                          <a:solidFill>
                            <a:schemeClr val="tx1"/>
                          </a:solidFill>
                          <a:latin typeface="Helvetica" pitchFamily="34" charset="0"/>
                          <a:ea typeface="Times"/>
                          <a:cs typeface="Helvetica" pitchFamily="34" charset="0"/>
                        </a:rPr>
                        <a:t>W’ </a:t>
                      </a:r>
                      <a:r>
                        <a:rPr lang="en-US" sz="1600" b="1" kern="100" dirty="0">
                          <a:solidFill>
                            <a:schemeClr val="tx1"/>
                          </a:solidFill>
                          <a:latin typeface="Helvetica" pitchFamily="34" charset="0"/>
                          <a:ea typeface="Times"/>
                          <a:cs typeface="Helvetica" pitchFamily="34" charset="0"/>
                        </a:rPr>
                        <a:t>publication</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2010</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3861">
                <a:tc>
                  <a:txBody>
                    <a:bodyPr/>
                    <a:lstStyle/>
                    <a:p>
                      <a:pPr algn="ctr">
                        <a:spcAft>
                          <a:spcPts val="0"/>
                        </a:spcAft>
                      </a:pPr>
                      <a:r>
                        <a:rPr lang="en-US" sz="1600" b="1" kern="100">
                          <a:solidFill>
                            <a:schemeClr val="tx1"/>
                          </a:solidFill>
                          <a:latin typeface="Helvetica" pitchFamily="34" charset="0"/>
                          <a:ea typeface="Times"/>
                          <a:cs typeface="Helvetica" pitchFamily="34" charset="0"/>
                        </a:rPr>
                        <a:t>Luis Flores</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a:solidFill>
                            <a:schemeClr val="tx1"/>
                          </a:solidFill>
                          <a:latin typeface="Helvetica" pitchFamily="34" charset="0"/>
                          <a:ea typeface="Times"/>
                          <a:cs typeface="Helvetica" pitchFamily="34" charset="0"/>
                        </a:rPr>
                        <a:t>Co-convener for Exotic subgroup on leptonic channels</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2008-present</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3861">
                <a:tc>
                  <a:txBody>
                    <a:bodyPr/>
                    <a:lstStyle/>
                    <a:p>
                      <a:pPr algn="ctr">
                        <a:spcAft>
                          <a:spcPts val="0"/>
                        </a:spcAft>
                      </a:pPr>
                      <a:r>
                        <a:rPr lang="en-US" sz="1600" b="1" kern="100">
                          <a:solidFill>
                            <a:schemeClr val="tx1"/>
                          </a:solidFill>
                          <a:latin typeface="Helvetica" pitchFamily="34" charset="0"/>
                          <a:ea typeface="Times"/>
                          <a:cs typeface="Helvetica" pitchFamily="34" charset="0"/>
                        </a:rPr>
                        <a:t>Luis Flores</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smtClean="0">
                          <a:solidFill>
                            <a:schemeClr val="tx1"/>
                          </a:solidFill>
                          <a:latin typeface="Helvetica" pitchFamily="34" charset="0"/>
                          <a:ea typeface="Times"/>
                          <a:cs typeface="Helvetica" pitchFamily="34" charset="0"/>
                        </a:rPr>
                        <a:t>Editor </a:t>
                      </a:r>
                      <a:r>
                        <a:rPr lang="en-US" sz="1600" b="1" kern="100" dirty="0">
                          <a:solidFill>
                            <a:schemeClr val="tx1"/>
                          </a:solidFill>
                          <a:latin typeface="Helvetica" pitchFamily="34" charset="0"/>
                          <a:ea typeface="Times"/>
                          <a:cs typeface="Helvetica" pitchFamily="34" charset="0"/>
                        </a:rPr>
                        <a:t>of the </a:t>
                      </a:r>
                      <a:r>
                        <a:rPr lang="en-US" sz="1600" b="1" kern="100" dirty="0" smtClean="0">
                          <a:solidFill>
                            <a:schemeClr val="tx1"/>
                          </a:solidFill>
                          <a:latin typeface="Helvetica" pitchFamily="34" charset="0"/>
                          <a:ea typeface="Times"/>
                          <a:cs typeface="Helvetica" pitchFamily="34" charset="0"/>
                        </a:rPr>
                        <a:t>W’ CSC </a:t>
                      </a:r>
                      <a:r>
                        <a:rPr lang="en-US" sz="1600" b="1" kern="100" dirty="0">
                          <a:solidFill>
                            <a:schemeClr val="tx1"/>
                          </a:solidFill>
                          <a:latin typeface="Helvetica" pitchFamily="34" charset="0"/>
                          <a:ea typeface="Times"/>
                          <a:cs typeface="Helvetica" pitchFamily="34" charset="0"/>
                        </a:rPr>
                        <a:t>note</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2007-2008</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Rectangle 4"/>
          <p:cNvSpPr>
            <a:spLocks noChangeArrowheads="1"/>
          </p:cNvSpPr>
          <p:nvPr/>
        </p:nvSpPr>
        <p:spPr bwMode="auto">
          <a:xfrm>
            <a:off x="247650" y="152400"/>
            <a:ext cx="8667750" cy="7620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None/>
            </a:pPr>
            <a:r>
              <a:rPr lang="en-US" altLang="zh-CN" sz="2000" i="0" dirty="0" smtClean="0">
                <a:solidFill>
                  <a:srgbClr val="0033CC"/>
                </a:solidFill>
                <a:ea typeface="宋体" pitchFamily="2" charset="-122"/>
              </a:rPr>
              <a:t>WISCONSIN LEADERSHIP ROLES AND RESPONSIBILITY IN ATLAS</a:t>
            </a:r>
            <a:endParaRPr lang="en-US" altLang="zh-CN" sz="2000" i="0" dirty="0">
              <a:solidFill>
                <a:srgbClr val="0033CC"/>
              </a:solidFill>
              <a:ea typeface="宋体" pitchFamily="2" charset="-122"/>
            </a:endParaRPr>
          </a:p>
        </p:txBody>
      </p:sp>
      <p:sp>
        <p:nvSpPr>
          <p:cNvPr id="8" name="TextBox 7"/>
          <p:cNvSpPr txBox="1"/>
          <p:nvPr/>
        </p:nvSpPr>
        <p:spPr>
          <a:xfrm>
            <a:off x="457200" y="1143001"/>
            <a:ext cx="8458200" cy="369332"/>
          </a:xfrm>
          <a:prstGeom prst="rect">
            <a:avLst/>
          </a:prstGeom>
          <a:noFill/>
        </p:spPr>
        <p:txBody>
          <a:bodyPr wrap="square" rtlCol="0">
            <a:spAutoFit/>
          </a:bodyPr>
          <a:lstStyle/>
          <a:p>
            <a:pPr>
              <a:buNone/>
            </a:pPr>
            <a:r>
              <a:rPr lang="en-US" altLang="zh-CN" sz="1800" i="0" dirty="0" smtClean="0">
                <a:solidFill>
                  <a:srgbClr val="C00000"/>
                </a:solidFill>
              </a:rPr>
              <a:t>Memberships, </a:t>
            </a:r>
            <a:r>
              <a:rPr lang="en-US" altLang="zh-CN" sz="1800" i="0" dirty="0" err="1" smtClean="0">
                <a:solidFill>
                  <a:srgbClr val="C00000"/>
                </a:solidFill>
              </a:rPr>
              <a:t>Convenorships</a:t>
            </a:r>
            <a:r>
              <a:rPr lang="en-US" altLang="zh-CN" sz="1800" i="0" dirty="0" smtClean="0">
                <a:solidFill>
                  <a:srgbClr val="C00000"/>
                </a:solidFill>
              </a:rPr>
              <a:t> and Responsibility Roles (2007-April 2010)</a:t>
            </a:r>
            <a:endParaRPr lang="zh-CN" altLang="en-US" sz="1800" i="0" dirty="0">
              <a:solidFill>
                <a:srgbClr val="C000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6E00A1-3A4E-4FAA-BEB5-1CADE221EFF9}" type="slidenum">
              <a:rPr lang="en-US" altLang="zh-CN" smtClean="0"/>
              <a:pPr>
                <a:defRPr/>
              </a:pPr>
              <a:t>112</a:t>
            </a:fld>
            <a:endParaRPr lang="en-US" altLang="zh-CN"/>
          </a:p>
        </p:txBody>
      </p:sp>
      <p:graphicFrame>
        <p:nvGraphicFramePr>
          <p:cNvPr id="3" name="Table 2"/>
          <p:cNvGraphicFramePr>
            <a:graphicFrameLocks noGrp="1"/>
          </p:cNvGraphicFramePr>
          <p:nvPr/>
        </p:nvGraphicFramePr>
        <p:xfrm>
          <a:off x="457200" y="533400"/>
          <a:ext cx="8305801" cy="5461000"/>
        </p:xfrm>
        <a:graphic>
          <a:graphicData uri="http://schemas.openxmlformats.org/drawingml/2006/table">
            <a:tbl>
              <a:tblPr/>
              <a:tblGrid>
                <a:gridCol w="1769566"/>
                <a:gridCol w="5260873"/>
                <a:gridCol w="1275362"/>
              </a:tblGrid>
              <a:tr h="4318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Luis Flores</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Convener for Monte Carlo production in H</a:t>
                      </a:r>
                      <a:r>
                        <a:rPr lang="en-US" sz="1600" b="1" kern="100" dirty="0">
                          <a:solidFill>
                            <a:schemeClr val="tx1"/>
                          </a:solidFill>
                          <a:latin typeface="Helvetica" pitchFamily="34" charset="0"/>
                          <a:ea typeface="Times"/>
                          <a:cs typeface="Helvetica" pitchFamily="34" charset="0"/>
                          <a:sym typeface="Symbol"/>
                        </a:rPr>
                        <a:t></a:t>
                      </a:r>
                      <a:r>
                        <a:rPr lang="en-US" sz="1600" b="1" kern="100" dirty="0">
                          <a:solidFill>
                            <a:schemeClr val="tx1"/>
                          </a:solidFill>
                          <a:latin typeface="Helvetica" pitchFamily="34" charset="0"/>
                          <a:ea typeface="Times"/>
                          <a:cs typeface="Helvetica" pitchFamily="34" charset="0"/>
                        </a:rPr>
                        <a:t>ZZ</a:t>
                      </a:r>
                      <a:r>
                        <a:rPr lang="en-US" sz="1600" b="1" kern="100" dirty="0">
                          <a:solidFill>
                            <a:schemeClr val="tx1"/>
                          </a:solidFill>
                          <a:latin typeface="Helvetica" pitchFamily="34" charset="0"/>
                          <a:ea typeface="Times"/>
                          <a:cs typeface="Helvetica" pitchFamily="34" charset="0"/>
                          <a:sym typeface="Symbol"/>
                        </a:rPr>
                        <a:t></a:t>
                      </a:r>
                      <a:r>
                        <a:rPr lang="en-US" sz="1600" b="1" kern="100" dirty="0">
                          <a:solidFill>
                            <a:schemeClr val="tx1"/>
                          </a:solidFill>
                          <a:latin typeface="Helvetica" pitchFamily="34" charset="0"/>
                          <a:ea typeface="Times"/>
                          <a:cs typeface="Helvetica" pitchFamily="34" charset="0"/>
                        </a:rPr>
                        <a:t>4 leptons</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2007-2009</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Luis Flores</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Referee for ATLAS note ATL-COM-PHYS-2009-449 (J/Psi)</a:t>
                      </a:r>
                      <a:endParaRPr lang="zh-CN" sz="1600" b="1" kern="10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2009</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a:solidFill>
                            <a:schemeClr val="tx1"/>
                          </a:solidFill>
                          <a:latin typeface="Helvetica" pitchFamily="34" charset="0"/>
                          <a:ea typeface="Times"/>
                          <a:cs typeface="Helvetica" pitchFamily="34" charset="0"/>
                        </a:rPr>
                        <a:t>Bruce Mellado</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Convener of the </a:t>
                      </a:r>
                      <a:r>
                        <a:rPr lang="en-US" sz="1600" b="1" kern="100" dirty="0" err="1">
                          <a:solidFill>
                            <a:schemeClr val="tx1"/>
                          </a:solidFill>
                          <a:latin typeface="Helvetica" pitchFamily="34" charset="0"/>
                          <a:ea typeface="Times"/>
                          <a:cs typeface="Helvetica" pitchFamily="34" charset="0"/>
                        </a:rPr>
                        <a:t>Higgs</a:t>
                      </a:r>
                      <a:r>
                        <a:rPr lang="en-US" sz="1600" b="1" kern="100" dirty="0" err="1">
                          <a:solidFill>
                            <a:schemeClr val="tx1"/>
                          </a:solidFill>
                          <a:latin typeface="Helvetica" pitchFamily="34" charset="0"/>
                          <a:ea typeface="Times"/>
                          <a:cs typeface="Helvetica" pitchFamily="34" charset="0"/>
                          <a:sym typeface="Symbol"/>
                        </a:rPr>
                        <a:t></a:t>
                      </a:r>
                      <a:r>
                        <a:rPr lang="en-US" sz="1600" b="1" kern="100" dirty="0" err="1">
                          <a:solidFill>
                            <a:schemeClr val="tx1"/>
                          </a:solidFill>
                          <a:latin typeface="Helvetica" pitchFamily="34" charset="0"/>
                          <a:ea typeface="Times"/>
                          <a:cs typeface="Helvetica" pitchFamily="34" charset="0"/>
                        </a:rPr>
                        <a:t>WW</a:t>
                      </a:r>
                      <a:r>
                        <a:rPr lang="en-US" sz="1600" b="1" kern="100" dirty="0">
                          <a:solidFill>
                            <a:schemeClr val="tx1"/>
                          </a:solidFill>
                          <a:latin typeface="Helvetica" pitchFamily="34" charset="0"/>
                          <a:ea typeface="Times"/>
                          <a:cs typeface="Helvetica" pitchFamily="34" charset="0"/>
                        </a:rPr>
                        <a:t> </a:t>
                      </a:r>
                      <a:r>
                        <a:rPr lang="en-US" sz="1600" b="1" kern="100" dirty="0" smtClean="0">
                          <a:solidFill>
                            <a:schemeClr val="tx1"/>
                          </a:solidFill>
                          <a:latin typeface="Helvetica" pitchFamily="34" charset="0"/>
                          <a:ea typeface="Times"/>
                          <a:cs typeface="Helvetica" pitchFamily="34" charset="0"/>
                        </a:rPr>
                        <a:t> analysis sub-group</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smtClean="0">
                          <a:solidFill>
                            <a:schemeClr val="tx1"/>
                          </a:solidFill>
                          <a:latin typeface="Helvetica" pitchFamily="34" charset="0"/>
                          <a:ea typeface="Times"/>
                          <a:cs typeface="Helvetica" pitchFamily="34" charset="0"/>
                        </a:rPr>
                        <a:t>2008-2010</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1800">
                <a:tc>
                  <a:txBody>
                    <a:bodyPr/>
                    <a:lstStyle/>
                    <a:p>
                      <a:pPr algn="ctr">
                        <a:spcAft>
                          <a:spcPts val="0"/>
                        </a:spcAft>
                      </a:pPr>
                      <a:r>
                        <a:rPr lang="en-US" sz="1600" b="1" kern="100">
                          <a:solidFill>
                            <a:schemeClr val="tx1"/>
                          </a:solidFill>
                          <a:latin typeface="Helvetica" pitchFamily="34" charset="0"/>
                          <a:ea typeface="Times"/>
                          <a:cs typeface="Helvetica" pitchFamily="34" charset="0"/>
                        </a:rPr>
                        <a:t>Bruce Mellado</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Member of US ATLAS Resource Allocation Committee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2005-2009</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Bruce </a:t>
                      </a:r>
                      <a:r>
                        <a:rPr lang="en-US" sz="1600" b="1" kern="100" dirty="0" err="1">
                          <a:solidFill>
                            <a:schemeClr val="tx1"/>
                          </a:solidFill>
                          <a:latin typeface="Helvetica" pitchFamily="34" charset="0"/>
                          <a:ea typeface="Times"/>
                          <a:cs typeface="Helvetica" pitchFamily="34" charset="0"/>
                        </a:rPr>
                        <a:t>Mellado</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Co-convener US ATLAS Standard Model and Higgs forum</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2006-2008</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a:solidFill>
                            <a:schemeClr val="tx1"/>
                          </a:solidFill>
                          <a:latin typeface="Helvetica" pitchFamily="34" charset="0"/>
                          <a:ea typeface="Times"/>
                          <a:cs typeface="Helvetica" pitchFamily="34" charset="0"/>
                        </a:rPr>
                        <a:t>Bruce Mellado</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Co-convener of Higgs</a:t>
                      </a:r>
                      <a:r>
                        <a:rPr lang="en-US" sz="1600" b="1" kern="100" dirty="0">
                          <a:solidFill>
                            <a:schemeClr val="tx1"/>
                          </a:solidFill>
                          <a:latin typeface="Helvetica" pitchFamily="34" charset="0"/>
                          <a:ea typeface="Times"/>
                          <a:cs typeface="Helvetica" pitchFamily="34" charset="0"/>
                          <a:sym typeface="Symbol"/>
                        </a:rPr>
                        <a:t></a:t>
                      </a:r>
                      <a:r>
                        <a:rPr lang="en-US" sz="1600" b="1" kern="100" dirty="0">
                          <a:solidFill>
                            <a:schemeClr val="tx1"/>
                          </a:solidFill>
                          <a:latin typeface="Helvetica" pitchFamily="34" charset="0"/>
                          <a:ea typeface="Times"/>
                          <a:cs typeface="Helvetica" pitchFamily="34" charset="0"/>
                        </a:rPr>
                        <a:t> </a:t>
                      </a:r>
                      <a:r>
                        <a:rPr lang="en-US" sz="1600" b="1" kern="100" dirty="0" smtClean="0">
                          <a:solidFill>
                            <a:schemeClr val="tx1"/>
                          </a:solidFill>
                          <a:latin typeface="Helvetica" pitchFamily="34" charset="0"/>
                          <a:ea typeface="Times"/>
                          <a:cs typeface="Helvetica" pitchFamily="34" charset="0"/>
                        </a:rPr>
                        <a:t> CSC </a:t>
                      </a:r>
                      <a:r>
                        <a:rPr lang="en-US" sz="1600" b="1" kern="100" dirty="0">
                          <a:solidFill>
                            <a:schemeClr val="tx1"/>
                          </a:solidFill>
                          <a:latin typeface="Helvetica" pitchFamily="34" charset="0"/>
                          <a:ea typeface="Times"/>
                          <a:cs typeface="Helvetica" pitchFamily="34" charset="0"/>
                        </a:rPr>
                        <a:t>note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2006-2008</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18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Bruce </a:t>
                      </a:r>
                      <a:r>
                        <a:rPr lang="en-US" sz="1600" b="1" kern="100" dirty="0" err="1">
                          <a:solidFill>
                            <a:schemeClr val="tx1"/>
                          </a:solidFill>
                          <a:latin typeface="Helvetica" pitchFamily="34" charset="0"/>
                          <a:ea typeface="Times"/>
                          <a:cs typeface="Helvetica" pitchFamily="34" charset="0"/>
                        </a:rPr>
                        <a:t>Mellado</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Co-convener of W/</a:t>
                      </a:r>
                      <a:r>
                        <a:rPr lang="en-US" sz="1600" b="1" kern="100" dirty="0" err="1">
                          <a:solidFill>
                            <a:schemeClr val="tx1"/>
                          </a:solidFill>
                          <a:latin typeface="Helvetica" pitchFamily="34" charset="0"/>
                          <a:ea typeface="Times"/>
                          <a:cs typeface="Helvetica" pitchFamily="34" charset="0"/>
                        </a:rPr>
                        <a:t>Z+jets</a:t>
                      </a:r>
                      <a:r>
                        <a:rPr lang="en-US" sz="1600" b="1" kern="100" dirty="0">
                          <a:solidFill>
                            <a:schemeClr val="tx1"/>
                          </a:solidFill>
                          <a:latin typeface="Helvetica" pitchFamily="34" charset="0"/>
                          <a:ea typeface="Times"/>
                          <a:cs typeface="Helvetica" pitchFamily="34" charset="0"/>
                        </a:rPr>
                        <a:t> CSC note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2006-2008</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Sanjay </a:t>
                      </a:r>
                      <a:r>
                        <a:rPr lang="en-US" sz="1600" b="1" kern="100" dirty="0" err="1">
                          <a:solidFill>
                            <a:schemeClr val="tx1"/>
                          </a:solidFill>
                          <a:latin typeface="Helvetica" pitchFamily="34" charset="0"/>
                          <a:ea typeface="Times"/>
                          <a:cs typeface="Helvetica" pitchFamily="34" charset="0"/>
                        </a:rPr>
                        <a:t>Padhi</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Member of Grid Tools and Services Coordination</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2007-2008</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Sanjay </a:t>
                      </a:r>
                      <a:r>
                        <a:rPr lang="en-US" sz="1600" b="1" kern="100" dirty="0" err="1">
                          <a:solidFill>
                            <a:schemeClr val="tx1"/>
                          </a:solidFill>
                          <a:latin typeface="Helvetica" pitchFamily="34" charset="0"/>
                          <a:ea typeface="Times"/>
                          <a:cs typeface="Helvetica" pitchFamily="34" charset="0"/>
                        </a:rPr>
                        <a:t>Padhi</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Member of ATLAS LCG-EGEE Task Force</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2007-2008</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Sanjay </a:t>
                      </a:r>
                      <a:r>
                        <a:rPr lang="en-US" sz="1600" b="1" kern="100" dirty="0" err="1">
                          <a:solidFill>
                            <a:schemeClr val="tx1"/>
                          </a:solidFill>
                          <a:latin typeface="Helvetica" pitchFamily="34" charset="0"/>
                          <a:ea typeface="Times"/>
                          <a:cs typeface="Helvetica" pitchFamily="34" charset="0"/>
                        </a:rPr>
                        <a:t>Padhi</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Leader of CRONUS-ATLAS Production System</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2006-2007</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a:solidFill>
                            <a:schemeClr val="tx1"/>
                          </a:solidFill>
                          <a:latin typeface="Helvetica" pitchFamily="34" charset="0"/>
                          <a:ea typeface="Times"/>
                          <a:cs typeface="Helvetica" pitchFamily="34" charset="0"/>
                        </a:rPr>
                        <a:t>Sanjay Padhi</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Member of ATLAS Computing Operations</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2006-2007</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William Quayle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On editorial board for a series of 5 </a:t>
                      </a:r>
                      <a:r>
                        <a:rPr lang="en-US" sz="1600" b="1" kern="100" dirty="0" err="1">
                          <a:solidFill>
                            <a:schemeClr val="tx1"/>
                          </a:solidFill>
                          <a:latin typeface="Helvetica" pitchFamily="34" charset="0"/>
                          <a:ea typeface="Times"/>
                          <a:cs typeface="Helvetica" pitchFamily="34" charset="0"/>
                        </a:rPr>
                        <a:t>Etmiss</a:t>
                      </a:r>
                      <a:r>
                        <a:rPr lang="en-US" sz="1600" b="1" kern="100" dirty="0">
                          <a:solidFill>
                            <a:schemeClr val="tx1"/>
                          </a:solidFill>
                          <a:latin typeface="Helvetica" pitchFamily="34" charset="0"/>
                          <a:ea typeface="Times"/>
                          <a:cs typeface="Helvetica" pitchFamily="34" charset="0"/>
                        </a:rPr>
                        <a:t>/Jet conference notes</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2010</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6E00A1-3A4E-4FAA-BEB5-1CADE221EFF9}" type="slidenum">
              <a:rPr lang="en-US" altLang="zh-CN" smtClean="0"/>
              <a:pPr>
                <a:defRPr/>
              </a:pPr>
              <a:t>113</a:t>
            </a:fld>
            <a:endParaRPr lang="en-US" altLang="zh-CN"/>
          </a:p>
        </p:txBody>
      </p:sp>
      <p:graphicFrame>
        <p:nvGraphicFramePr>
          <p:cNvPr id="3" name="Table 2"/>
          <p:cNvGraphicFramePr>
            <a:graphicFrameLocks noGrp="1"/>
          </p:cNvGraphicFramePr>
          <p:nvPr/>
        </p:nvGraphicFramePr>
        <p:xfrm>
          <a:off x="381000" y="304800"/>
          <a:ext cx="8382000" cy="6371274"/>
        </p:xfrm>
        <a:graphic>
          <a:graphicData uri="http://schemas.openxmlformats.org/drawingml/2006/table">
            <a:tbl>
              <a:tblPr/>
              <a:tblGrid>
                <a:gridCol w="1785800"/>
                <a:gridCol w="5309138"/>
                <a:gridCol w="1287062"/>
              </a:tblGrid>
              <a:tr h="533400">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William Quayle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On  editorial board for the ATLAS detector performance journal publication</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2010</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6713">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William Quayle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Representative of the Higgs Group for </a:t>
                      </a:r>
                      <a:r>
                        <a:rPr lang="en-US" sz="1600" b="1" kern="100" dirty="0" smtClean="0">
                          <a:solidFill>
                            <a:schemeClr val="tx1"/>
                          </a:solidFill>
                          <a:latin typeface="Helvetica" pitchFamily="34" charset="0"/>
                          <a:ea typeface="Times"/>
                          <a:cs typeface="Helvetica" pitchFamily="34" charset="0"/>
                        </a:rPr>
                        <a:t>ATLAS / CMS </a:t>
                      </a:r>
                      <a:r>
                        <a:rPr lang="en-US" sz="1600" b="1" kern="100" dirty="0">
                          <a:solidFill>
                            <a:schemeClr val="tx1"/>
                          </a:solidFill>
                          <a:latin typeface="Helvetica" pitchFamily="34" charset="0"/>
                          <a:ea typeface="Times"/>
                          <a:cs typeface="Helvetica" pitchFamily="34" charset="0"/>
                        </a:rPr>
                        <a:t>statistics forum</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2007-present</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6713">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William Quayle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Co-convener of the </a:t>
                      </a:r>
                      <a:r>
                        <a:rPr lang="en-US" sz="1600" b="1" kern="100" dirty="0" err="1">
                          <a:solidFill>
                            <a:schemeClr val="tx1"/>
                          </a:solidFill>
                          <a:latin typeface="Helvetica" pitchFamily="34" charset="0"/>
                          <a:ea typeface="Times"/>
                          <a:cs typeface="Helvetica" pitchFamily="34" charset="0"/>
                        </a:rPr>
                        <a:t>Higgs</a:t>
                      </a:r>
                      <a:r>
                        <a:rPr lang="en-US" sz="1600" b="1" kern="100" dirty="0" err="1">
                          <a:solidFill>
                            <a:schemeClr val="tx1"/>
                          </a:solidFill>
                          <a:latin typeface="Helvetica" pitchFamily="34" charset="0"/>
                          <a:ea typeface="Times"/>
                          <a:cs typeface="Helvetica" pitchFamily="34" charset="0"/>
                          <a:sym typeface="Symbol"/>
                        </a:rPr>
                        <a:t></a:t>
                      </a:r>
                      <a:r>
                        <a:rPr lang="en-US" sz="1600" b="1" kern="100" dirty="0" err="1">
                          <a:solidFill>
                            <a:schemeClr val="tx1"/>
                          </a:solidFill>
                          <a:latin typeface="Helvetica" pitchFamily="34" charset="0"/>
                          <a:ea typeface="Times"/>
                          <a:cs typeface="Helvetica" pitchFamily="34" charset="0"/>
                        </a:rPr>
                        <a:t>WW</a:t>
                      </a:r>
                      <a:r>
                        <a:rPr lang="en-US" sz="1600" b="1" kern="100" dirty="0">
                          <a:solidFill>
                            <a:schemeClr val="tx1"/>
                          </a:solidFill>
                          <a:latin typeface="Helvetica" pitchFamily="34" charset="0"/>
                          <a:ea typeface="Times"/>
                          <a:cs typeface="Helvetica" pitchFamily="34" charset="0"/>
                        </a:rPr>
                        <a:t> </a:t>
                      </a:r>
                      <a:r>
                        <a:rPr lang="en-US" sz="1600" b="1" kern="100" dirty="0" smtClean="0">
                          <a:solidFill>
                            <a:schemeClr val="tx1"/>
                          </a:solidFill>
                          <a:latin typeface="Helvetica" pitchFamily="34" charset="0"/>
                          <a:ea typeface="Times"/>
                          <a:cs typeface="Helvetica" pitchFamily="34" charset="0"/>
                        </a:rPr>
                        <a:t> CSC </a:t>
                      </a:r>
                      <a:r>
                        <a:rPr lang="en-US" sz="1600" b="1" kern="100" dirty="0">
                          <a:solidFill>
                            <a:schemeClr val="tx1"/>
                          </a:solidFill>
                          <a:latin typeface="Helvetica" pitchFamily="34" charset="0"/>
                          <a:ea typeface="Times"/>
                          <a:cs typeface="Helvetica" pitchFamily="34" charset="0"/>
                        </a:rPr>
                        <a:t>note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2006-2008</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90549">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Tapas </a:t>
                      </a:r>
                      <a:r>
                        <a:rPr lang="en-US" sz="1600" b="1" kern="100" dirty="0" err="1">
                          <a:solidFill>
                            <a:schemeClr val="tx1"/>
                          </a:solidFill>
                          <a:latin typeface="Helvetica" pitchFamily="34" charset="0"/>
                          <a:ea typeface="Times"/>
                          <a:cs typeface="Helvetica" pitchFamily="34" charset="0"/>
                        </a:rPr>
                        <a:t>Sarangi</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Coordinator of background estimation in W/Z plus jets group for the first publication on 7 TeV data</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2010</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6713">
                <a:tc>
                  <a:txBody>
                    <a:bodyPr/>
                    <a:lstStyle/>
                    <a:p>
                      <a:pPr algn="ctr">
                        <a:spcAft>
                          <a:spcPts val="0"/>
                        </a:spcAft>
                      </a:pPr>
                      <a:r>
                        <a:rPr lang="en-US" sz="1600" b="1" kern="100" dirty="0">
                          <a:solidFill>
                            <a:schemeClr val="tx1"/>
                          </a:solidFill>
                          <a:latin typeface="Helvetica" pitchFamily="34" charset="0"/>
                          <a:ea typeface="Times"/>
                          <a:cs typeface="Helvetica" pitchFamily="34" charset="0"/>
                        </a:rPr>
                        <a:t>Tapas </a:t>
                      </a:r>
                      <a:r>
                        <a:rPr lang="en-US" sz="1600" b="1" kern="100" dirty="0" err="1">
                          <a:solidFill>
                            <a:schemeClr val="tx1"/>
                          </a:solidFill>
                          <a:latin typeface="Helvetica" pitchFamily="34" charset="0"/>
                          <a:ea typeface="Times"/>
                          <a:cs typeface="Helvetica" pitchFamily="34" charset="0"/>
                        </a:rPr>
                        <a:t>Sarangi</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Referee for ATLAS note ATL-COM-PHYS-2009-529</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2009</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gn="ctr">
                        <a:spcAft>
                          <a:spcPts val="0"/>
                        </a:spcAft>
                      </a:pPr>
                      <a:r>
                        <a:rPr lang="en-US" sz="1600" b="1" kern="100">
                          <a:solidFill>
                            <a:schemeClr val="tx1"/>
                          </a:solidFill>
                          <a:latin typeface="Helvetica" pitchFamily="34" charset="0"/>
                          <a:ea typeface="Times"/>
                          <a:cs typeface="Helvetica" pitchFamily="34" charset="0"/>
                        </a:rPr>
                        <a:t>Haichen Wang</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In charge of the Higgs</a:t>
                      </a:r>
                      <a:r>
                        <a:rPr lang="en-US" sz="1600" b="1" kern="100" dirty="0">
                          <a:solidFill>
                            <a:schemeClr val="tx1"/>
                          </a:solidFill>
                          <a:latin typeface="Helvetica" pitchFamily="34" charset="0"/>
                          <a:ea typeface="Times"/>
                          <a:cs typeface="Helvetica" pitchFamily="34" charset="0"/>
                          <a:sym typeface="Symbol"/>
                        </a:rPr>
                        <a:t></a:t>
                      </a:r>
                      <a:r>
                        <a:rPr lang="en-US" sz="1600" b="1" kern="100" dirty="0">
                          <a:solidFill>
                            <a:schemeClr val="tx1"/>
                          </a:solidFill>
                          <a:latin typeface="Helvetica" pitchFamily="34" charset="0"/>
                          <a:ea typeface="Times"/>
                          <a:cs typeface="Helvetica" pitchFamily="34" charset="0"/>
                        </a:rPr>
                        <a:t> validation </a:t>
                      </a:r>
                      <a:endParaRPr lang="zh-CN" sz="1600" b="1" kern="100" dirty="0">
                        <a:solidFill>
                          <a:schemeClr val="tx1"/>
                        </a:solidFill>
                        <a:latin typeface="Helvetica" pitchFamily="34" charset="0"/>
                        <a:ea typeface="Times"/>
                        <a:cs typeface="Helvetica" pitchFamily="34" charset="0"/>
                      </a:endParaRPr>
                    </a:p>
                  </a:txBody>
                  <a:tcPr marL="43751" marR="43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2009-present</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gn="ctr">
                        <a:spcAft>
                          <a:spcPts val="0"/>
                        </a:spcAft>
                      </a:pPr>
                      <a:r>
                        <a:rPr lang="en-US" sz="1600" b="1" kern="100">
                          <a:solidFill>
                            <a:schemeClr val="tx1"/>
                          </a:solidFill>
                          <a:latin typeface="Helvetica" pitchFamily="34" charset="0"/>
                          <a:ea typeface="Times"/>
                          <a:cs typeface="Helvetica" pitchFamily="34" charset="0"/>
                        </a:rPr>
                        <a:t>W. Wiedenmann</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Coordinator of </a:t>
                      </a:r>
                      <a:r>
                        <a:rPr lang="en-US" sz="1600" b="1" kern="100" dirty="0" smtClean="0">
                          <a:solidFill>
                            <a:schemeClr val="tx1"/>
                          </a:solidFill>
                          <a:latin typeface="Helvetica" pitchFamily="34" charset="0"/>
                          <a:ea typeface="Times"/>
                          <a:cs typeface="Helvetica" pitchFamily="34" charset="0"/>
                        </a:rPr>
                        <a:t>DAQ/HLT</a:t>
                      </a:r>
                      <a:r>
                        <a:rPr lang="en-US" sz="1600" b="1" kern="100" baseline="0" dirty="0" smtClean="0">
                          <a:solidFill>
                            <a:schemeClr val="tx1"/>
                          </a:solidFill>
                          <a:latin typeface="Helvetica" pitchFamily="34" charset="0"/>
                          <a:ea typeface="Times"/>
                          <a:cs typeface="Helvetica" pitchFamily="34" charset="0"/>
                        </a:rPr>
                        <a:t> </a:t>
                      </a:r>
                      <a:r>
                        <a:rPr lang="en-US" sz="1600" b="1" kern="100" dirty="0" smtClean="0">
                          <a:solidFill>
                            <a:schemeClr val="tx1"/>
                          </a:solidFill>
                          <a:latin typeface="Helvetica" pitchFamily="34" charset="0"/>
                          <a:ea typeface="Times"/>
                          <a:cs typeface="Helvetica" pitchFamily="34" charset="0"/>
                        </a:rPr>
                        <a:t>applications working group</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2007-present</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6713">
                <a:tc>
                  <a:txBody>
                    <a:bodyPr/>
                    <a:lstStyle/>
                    <a:p>
                      <a:pPr algn="ctr">
                        <a:spcAft>
                          <a:spcPts val="0"/>
                        </a:spcAft>
                      </a:pPr>
                      <a:r>
                        <a:rPr lang="en-US" sz="1600" b="1" kern="100">
                          <a:solidFill>
                            <a:schemeClr val="tx1"/>
                          </a:solidFill>
                          <a:latin typeface="Helvetica" pitchFamily="34" charset="0"/>
                          <a:ea typeface="Times"/>
                          <a:cs typeface="Helvetica" pitchFamily="34" charset="0"/>
                        </a:rPr>
                        <a:t>W. Wiedenmann</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Member of DAQ/High Level Trigger Coordination Group</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2006-present</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gn="ctr">
                        <a:spcAft>
                          <a:spcPts val="0"/>
                        </a:spcAft>
                      </a:pPr>
                      <a:r>
                        <a:rPr lang="en-US" sz="1600" b="1" kern="100">
                          <a:solidFill>
                            <a:schemeClr val="tx1"/>
                          </a:solidFill>
                          <a:latin typeface="Helvetica" pitchFamily="34" charset="0"/>
                          <a:ea typeface="Times"/>
                          <a:cs typeface="Helvetica" pitchFamily="34" charset="0"/>
                        </a:rPr>
                        <a:t>Sau Lan Wu</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Member of Top Cross-section Review Committee</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2010</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gn="ctr">
                        <a:spcAft>
                          <a:spcPts val="0"/>
                        </a:spcAft>
                      </a:pPr>
                      <a:r>
                        <a:rPr lang="en-US" sz="1600" b="1" kern="100">
                          <a:solidFill>
                            <a:schemeClr val="tx1"/>
                          </a:solidFill>
                          <a:latin typeface="Helvetica" pitchFamily="34" charset="0"/>
                          <a:ea typeface="Times"/>
                          <a:cs typeface="Helvetica" pitchFamily="34" charset="0"/>
                        </a:rPr>
                        <a:t>Sau Lan Wu</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Member of Advisory Board: Western ATLAS Tier 2 </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2006-present</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gn="ctr">
                        <a:spcAft>
                          <a:spcPts val="0"/>
                        </a:spcAft>
                      </a:pPr>
                      <a:r>
                        <a:rPr lang="en-US" sz="1600" b="1" kern="100">
                          <a:solidFill>
                            <a:schemeClr val="tx1"/>
                          </a:solidFill>
                          <a:latin typeface="Helvetica" pitchFamily="34" charset="0"/>
                          <a:ea typeface="Times"/>
                          <a:cs typeface="Helvetica" pitchFamily="34" charset="0"/>
                        </a:rPr>
                        <a:t>Haimo Zobernig</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Member of DAQ/ High Level Trigger Coordination Group</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2006-present</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gn="ctr">
                        <a:spcAft>
                          <a:spcPts val="0"/>
                        </a:spcAft>
                      </a:pPr>
                      <a:r>
                        <a:rPr lang="en-US" sz="1600" b="1" kern="100">
                          <a:solidFill>
                            <a:schemeClr val="tx1"/>
                          </a:solidFill>
                          <a:latin typeface="Helvetica" pitchFamily="34" charset="0"/>
                          <a:ea typeface="Times"/>
                          <a:cs typeface="Helvetica" pitchFamily="34" charset="0"/>
                        </a:rPr>
                        <a:t>Haimo Zobernig</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Co-coordinator of March 2007 TDAQ “Technical Run”</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gn="ctr">
                        <a:spcAft>
                          <a:spcPts val="0"/>
                        </a:spcAft>
                      </a:pPr>
                      <a:r>
                        <a:rPr lang="en-US" sz="1600" b="1" kern="100">
                          <a:solidFill>
                            <a:schemeClr val="tx1"/>
                          </a:solidFill>
                          <a:latin typeface="Helvetica" pitchFamily="34" charset="0"/>
                          <a:ea typeface="Times"/>
                          <a:cs typeface="Helvetica" pitchFamily="34" charset="0"/>
                        </a:rPr>
                        <a:t>Haimo Zobernig</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a:solidFill>
                            <a:schemeClr val="tx1"/>
                          </a:solidFill>
                          <a:latin typeface="Helvetica" pitchFamily="34" charset="0"/>
                          <a:ea typeface="Times"/>
                          <a:cs typeface="Helvetica" pitchFamily="34" charset="0"/>
                        </a:rPr>
                        <a:t>Head of ATLAS TDAQ Speakers Committee</a:t>
                      </a:r>
                      <a:endParaRPr lang="zh-CN" sz="1600" b="1" kern="10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2007-2009</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gn="ctr">
                        <a:spcAft>
                          <a:spcPts val="0"/>
                        </a:spcAft>
                      </a:pPr>
                      <a:r>
                        <a:rPr lang="en-US" sz="1600" b="1" kern="100" dirty="0" err="1">
                          <a:solidFill>
                            <a:schemeClr val="tx1"/>
                          </a:solidFill>
                          <a:latin typeface="Helvetica" pitchFamily="34" charset="0"/>
                          <a:ea typeface="Times"/>
                          <a:cs typeface="Helvetica" pitchFamily="34" charset="0"/>
                        </a:rPr>
                        <a:t>Haimo</a:t>
                      </a:r>
                      <a:r>
                        <a:rPr lang="en-US" sz="1600" b="1" kern="100" dirty="0">
                          <a:solidFill>
                            <a:schemeClr val="tx1"/>
                          </a:solidFill>
                          <a:latin typeface="Helvetica" pitchFamily="34" charset="0"/>
                          <a:ea typeface="Times"/>
                          <a:cs typeface="Helvetica" pitchFamily="34" charset="0"/>
                        </a:rPr>
                        <a:t> </a:t>
                      </a:r>
                      <a:r>
                        <a:rPr lang="en-US" sz="1600" b="1" kern="100" dirty="0" err="1">
                          <a:solidFill>
                            <a:schemeClr val="tx1"/>
                          </a:solidFill>
                          <a:latin typeface="Helvetica" pitchFamily="34" charset="0"/>
                          <a:ea typeface="Times"/>
                          <a:cs typeface="Helvetica" pitchFamily="34" charset="0"/>
                        </a:rPr>
                        <a:t>Zobernig</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Co-coordinator of </a:t>
                      </a:r>
                      <a:r>
                        <a:rPr lang="en-US" sz="1600" b="1" kern="100" dirty="0" smtClean="0">
                          <a:solidFill>
                            <a:schemeClr val="tx1"/>
                          </a:solidFill>
                          <a:latin typeface="Helvetica" pitchFamily="34" charset="0"/>
                          <a:ea typeface="Times"/>
                          <a:cs typeface="Helvetica" pitchFamily="34" charset="0"/>
                        </a:rPr>
                        <a:t>DAQ/HLT</a:t>
                      </a:r>
                      <a:r>
                        <a:rPr lang="en-US" sz="1600" b="1" kern="100" baseline="0" dirty="0" smtClean="0">
                          <a:solidFill>
                            <a:schemeClr val="tx1"/>
                          </a:solidFill>
                          <a:latin typeface="Helvetica" pitchFamily="34" charset="0"/>
                          <a:ea typeface="Times"/>
                          <a:cs typeface="Helvetica" pitchFamily="34" charset="0"/>
                        </a:rPr>
                        <a:t> Level-2 working group</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600" b="1" kern="100" dirty="0">
                          <a:solidFill>
                            <a:schemeClr val="tx1"/>
                          </a:solidFill>
                          <a:latin typeface="Helvetica" pitchFamily="34" charset="0"/>
                          <a:ea typeface="Times"/>
                          <a:cs typeface="Helvetica" pitchFamily="34" charset="0"/>
                        </a:rPr>
                        <a:t>2007-present</a:t>
                      </a:r>
                      <a:endParaRPr lang="zh-CN" sz="1600" b="1" kern="100" dirty="0">
                        <a:solidFill>
                          <a:schemeClr val="tx1"/>
                        </a:solidFill>
                        <a:latin typeface="Helvetica" pitchFamily="34" charset="0"/>
                        <a:ea typeface="Times"/>
                        <a:cs typeface="Helvetica" pitchFamily="34" charset="0"/>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zh-CN" dirty="0" smtClean="0">
                <a:latin typeface="Arial Black" pitchFamily="-106" charset="0"/>
                <a:ea typeface="ＭＳ Ｐゴシック" pitchFamily="-106" charset="-128"/>
              </a:rPr>
              <a:t>Leadership at ATLAS  </a:t>
            </a:r>
            <a:br>
              <a:rPr lang="en-US" altLang="zh-CN" dirty="0" smtClean="0">
                <a:latin typeface="Arial Black" pitchFamily="-106" charset="0"/>
                <a:ea typeface="ＭＳ Ｐゴシック" pitchFamily="-106" charset="-128"/>
              </a:rPr>
            </a:br>
            <a:r>
              <a:rPr lang="en-US" altLang="zh-CN" sz="2000" dirty="0" smtClean="0">
                <a:solidFill>
                  <a:srgbClr val="0070C0"/>
                </a:solidFill>
                <a:latin typeface="Arial Black" pitchFamily="-106" charset="0"/>
                <a:ea typeface="ＭＳ Ｐゴシック" pitchFamily="-106" charset="-128"/>
              </a:rPr>
              <a:t>Task H-2 (Pan &amp; </a:t>
            </a:r>
            <a:r>
              <a:rPr lang="en-US" altLang="zh-CN" sz="2000" dirty="0" err="1" smtClean="0">
                <a:solidFill>
                  <a:srgbClr val="0070C0"/>
                </a:solidFill>
                <a:latin typeface="Arial Black" pitchFamily="-106" charset="0"/>
                <a:ea typeface="ＭＳ Ｐゴシック" pitchFamily="-106" charset="-128"/>
              </a:rPr>
              <a:t>Mellado</a:t>
            </a:r>
            <a:r>
              <a:rPr lang="en-US" altLang="zh-CN" sz="2000" dirty="0" smtClean="0">
                <a:solidFill>
                  <a:srgbClr val="0070C0"/>
                </a:solidFill>
                <a:latin typeface="Arial Black" pitchFamily="-106" charset="0"/>
                <a:ea typeface="ＭＳ Ｐゴシック" pitchFamily="-106" charset="-128"/>
              </a:rPr>
              <a:t>)</a:t>
            </a:r>
          </a:p>
        </p:txBody>
      </p:sp>
      <p:sp>
        <p:nvSpPr>
          <p:cNvPr id="16387" name="Content Placeholder 2"/>
          <p:cNvSpPr>
            <a:spLocks noGrp="1"/>
          </p:cNvSpPr>
          <p:nvPr>
            <p:ph idx="1"/>
          </p:nvPr>
        </p:nvSpPr>
        <p:spPr>
          <a:xfrm>
            <a:off x="152400" y="1371600"/>
            <a:ext cx="8686800" cy="5349875"/>
          </a:xfrm>
        </p:spPr>
        <p:txBody>
          <a:bodyPr/>
          <a:lstStyle/>
          <a:p>
            <a:r>
              <a:rPr lang="en-US" altLang="zh-CN" sz="2000" dirty="0" err="1" smtClean="0">
                <a:latin typeface="Arial Black" pitchFamily="-106" charset="0"/>
                <a:ea typeface="ＭＳ Ｐゴシック" pitchFamily="-106" charset="-128"/>
              </a:rPr>
              <a:t>Y.Pan</a:t>
            </a:r>
            <a:r>
              <a:rPr lang="en-US" altLang="zh-CN" sz="2000" dirty="0" smtClean="0">
                <a:latin typeface="Arial Black" pitchFamily="-106" charset="0"/>
                <a:ea typeface="ＭＳ Ｐゴシック" pitchFamily="-106" charset="-128"/>
              </a:rPr>
              <a:t> chaired the session “Detectors and Performance (</a:t>
            </a:r>
            <a:r>
              <a:rPr lang="en-US" altLang="zh-CN" sz="2000" dirty="0" err="1" smtClean="0">
                <a:latin typeface="Arial Black" pitchFamily="-106" charset="0"/>
                <a:ea typeface="ＭＳ Ｐゴシック" pitchFamily="-106" charset="-128"/>
              </a:rPr>
              <a:t>Calorimetry</a:t>
            </a:r>
            <a:r>
              <a:rPr lang="en-US" altLang="zh-CN" sz="2000" dirty="0" smtClean="0">
                <a:latin typeface="Arial Black" pitchFamily="-106" charset="0"/>
                <a:ea typeface="ＭＳ Ｐゴシック" pitchFamily="-106" charset="-128"/>
              </a:rPr>
              <a:t>) at the 4</a:t>
            </a:r>
            <a:r>
              <a:rPr lang="en-US" altLang="zh-CN" sz="2000" b="1" baseline="30000" dirty="0" smtClean="0">
                <a:latin typeface="Arial Black" pitchFamily="-106" charset="0"/>
                <a:ea typeface="ＭＳ Ｐゴシック" pitchFamily="-106" charset="-128"/>
              </a:rPr>
              <a:t>th</a:t>
            </a:r>
            <a:r>
              <a:rPr lang="en-US" altLang="zh-CN" sz="2000" b="1" dirty="0" smtClean="0">
                <a:latin typeface="Arial Black" pitchFamily="-106" charset="0"/>
                <a:ea typeface="ＭＳ Ｐゴシック" pitchFamily="-106" charset="-128"/>
              </a:rPr>
              <a:t> </a:t>
            </a:r>
            <a:r>
              <a:rPr lang="en-US" altLang="zh-CN" sz="2000" dirty="0" smtClean="0">
                <a:latin typeface="Arial Black" pitchFamily="-106" charset="0"/>
                <a:ea typeface="ＭＳ Ｐゴシック" pitchFamily="-106" charset="-128"/>
              </a:rPr>
              <a:t>ATLAS Physics Workshop of the Americas </a:t>
            </a:r>
            <a:r>
              <a:rPr lang="en-US" altLang="zh-CN" sz="1600" b="1" dirty="0" smtClean="0">
                <a:latin typeface="Arial Black" pitchFamily="-106" charset="0"/>
                <a:ea typeface="ＭＳ Ｐゴシック" pitchFamily="-106" charset="-128"/>
              </a:rPr>
              <a:t>(August 2010)</a:t>
            </a:r>
          </a:p>
          <a:p>
            <a:r>
              <a:rPr lang="en-US" altLang="zh-CN" sz="2000" dirty="0" err="1" smtClean="0">
                <a:latin typeface="Arial Black" pitchFamily="-106" charset="0"/>
                <a:ea typeface="ＭＳ Ｐゴシック" pitchFamily="-106" charset="-128"/>
              </a:rPr>
              <a:t>Y.Pan</a:t>
            </a:r>
            <a:r>
              <a:rPr lang="en-US" altLang="zh-CN" sz="2000" dirty="0" smtClean="0">
                <a:latin typeface="Arial Black" pitchFamily="-106" charset="0"/>
                <a:ea typeface="ＭＳ Ｐゴシック" pitchFamily="-106" charset="-128"/>
              </a:rPr>
              <a:t> to join the </a:t>
            </a:r>
            <a:r>
              <a:rPr lang="en-US" altLang="zh-CN" sz="2000" dirty="0" err="1" smtClean="0">
                <a:latin typeface="Arial Black" pitchFamily="-106" charset="0"/>
                <a:ea typeface="ＭＳ Ｐゴシック" pitchFamily="-106" charset="-128"/>
              </a:rPr>
              <a:t>TileCal</a:t>
            </a:r>
            <a:r>
              <a:rPr lang="en-US" altLang="zh-CN" sz="2000" dirty="0" smtClean="0">
                <a:latin typeface="Arial Black" pitchFamily="-106" charset="0"/>
                <a:ea typeface="ＭＳ Ｐゴシック" pitchFamily="-106" charset="-128"/>
              </a:rPr>
              <a:t> publications committee</a:t>
            </a:r>
          </a:p>
          <a:p>
            <a:r>
              <a:rPr lang="en-US" altLang="zh-CN" sz="1800" b="1" dirty="0" err="1" smtClean="0">
                <a:latin typeface="Arial Black" pitchFamily="-106" charset="0"/>
                <a:ea typeface="ＭＳ Ｐゴシック" pitchFamily="-106" charset="-128"/>
              </a:rPr>
              <a:t>B.Mellado</a:t>
            </a:r>
            <a:r>
              <a:rPr lang="en-US" altLang="zh-CN" sz="1800" b="1" dirty="0" smtClean="0">
                <a:latin typeface="Arial Black" pitchFamily="-106" charset="0"/>
                <a:ea typeface="ＭＳ Ｐゴシック" pitchFamily="-106" charset="-128"/>
              </a:rPr>
              <a:t> is the </a:t>
            </a:r>
            <a:r>
              <a:rPr lang="en-US" altLang="zh-CN" sz="1800" b="1" dirty="0" err="1" smtClean="0">
                <a:latin typeface="Arial Black" pitchFamily="-106" charset="0"/>
                <a:ea typeface="ＭＳ Ｐゴシック" pitchFamily="-106" charset="-128"/>
              </a:rPr>
              <a:t>convenor</a:t>
            </a:r>
            <a:r>
              <a:rPr lang="en-US" altLang="zh-CN" sz="1800" b="1" dirty="0" smtClean="0">
                <a:latin typeface="Arial Black" pitchFamily="-106" charset="0"/>
                <a:ea typeface="ＭＳ Ｐゴシック" pitchFamily="-106" charset="-128"/>
              </a:rPr>
              <a:t> of the H-&gt;WW group</a:t>
            </a:r>
          </a:p>
          <a:p>
            <a:pPr lvl="1"/>
            <a:r>
              <a:rPr lang="en-US" altLang="zh-CN" sz="1600" b="1" dirty="0" smtClean="0">
                <a:latin typeface="Arial Black" pitchFamily="-106" charset="0"/>
                <a:ea typeface="ＭＳ Ｐゴシック" pitchFamily="-106" charset="-128"/>
              </a:rPr>
              <a:t>Editor of the two ATLAS public notes in 2010</a:t>
            </a:r>
          </a:p>
          <a:p>
            <a:r>
              <a:rPr lang="en-US" altLang="zh-CN" sz="1800" b="1" dirty="0" err="1" smtClean="0">
                <a:latin typeface="Arial Black" pitchFamily="-106" charset="0"/>
                <a:ea typeface="ＭＳ Ｐゴシック" pitchFamily="-106" charset="-128"/>
              </a:rPr>
              <a:t>B.Mellado</a:t>
            </a:r>
            <a:r>
              <a:rPr lang="en-US" altLang="zh-CN" sz="1800" b="1" dirty="0" smtClean="0">
                <a:latin typeface="Arial Black" pitchFamily="-106" charset="0"/>
                <a:ea typeface="ＭＳ Ｐゴシック" pitchFamily="-106" charset="-128"/>
              </a:rPr>
              <a:t> to chair </a:t>
            </a:r>
            <a:r>
              <a:rPr lang="en-US" altLang="zh-CN" sz="1800" b="1" dirty="0" err="1" smtClean="0">
                <a:latin typeface="Arial Black" pitchFamily="-106" charset="0"/>
                <a:ea typeface="ＭＳ Ｐゴシック" pitchFamily="-106" charset="-128"/>
              </a:rPr>
              <a:t>MissingET</a:t>
            </a:r>
            <a:r>
              <a:rPr lang="en-US" altLang="zh-CN" sz="1800" b="1" dirty="0" smtClean="0">
                <a:latin typeface="Arial Black" pitchFamily="-106" charset="0"/>
                <a:ea typeface="ＭＳ Ｐゴシック" pitchFamily="-106" charset="-128"/>
              </a:rPr>
              <a:t> cleaning session at the ATLAS-wide </a:t>
            </a:r>
            <a:r>
              <a:rPr lang="en-US" altLang="zh-CN" sz="1800" b="1" dirty="0" err="1" smtClean="0">
                <a:latin typeface="Arial Black" pitchFamily="-106" charset="0"/>
                <a:ea typeface="ＭＳ Ｐゴシック" pitchFamily="-106" charset="-128"/>
              </a:rPr>
              <a:t>Hadronic</a:t>
            </a:r>
            <a:r>
              <a:rPr lang="en-US" altLang="zh-CN" sz="1800" b="1" dirty="0" smtClean="0">
                <a:latin typeface="Arial Black" pitchFamily="-106" charset="0"/>
                <a:ea typeface="ＭＳ Ｐゴシック" pitchFamily="-106" charset="-128"/>
              </a:rPr>
              <a:t> calibration workshop </a:t>
            </a:r>
            <a:r>
              <a:rPr lang="en-US" altLang="zh-CN" sz="1600" b="1" dirty="0" smtClean="0">
                <a:latin typeface="Arial Black" pitchFamily="-106" charset="0"/>
                <a:ea typeface="ＭＳ Ｐゴシック" pitchFamily="-106" charset="-128"/>
              </a:rPr>
              <a:t>(September 2010)</a:t>
            </a:r>
          </a:p>
          <a:p>
            <a:pPr lvl="1"/>
            <a:r>
              <a:rPr lang="en-US" altLang="zh-CN" sz="1600" b="1" dirty="0" err="1" smtClean="0">
                <a:latin typeface="Arial Black" pitchFamily="-106" charset="0"/>
                <a:ea typeface="ＭＳ Ｐゴシック" pitchFamily="-106" charset="-128"/>
              </a:rPr>
              <a:t>TileCal</a:t>
            </a:r>
            <a:r>
              <a:rPr lang="en-US" altLang="zh-CN" sz="1600" b="1" dirty="0" smtClean="0">
                <a:latin typeface="Arial Black" pitchFamily="-106" charset="0"/>
                <a:ea typeface="ＭＳ Ｐゴシック" pitchFamily="-106" charset="-128"/>
              </a:rPr>
              <a:t> contact person</a:t>
            </a:r>
          </a:p>
          <a:p>
            <a:r>
              <a:rPr lang="en-US" altLang="zh-CN" sz="1800" b="1" dirty="0" err="1" smtClean="0">
                <a:latin typeface="Arial Black" pitchFamily="-106" charset="0"/>
                <a:ea typeface="ＭＳ Ｐゴシック" pitchFamily="-106" charset="-128"/>
              </a:rPr>
              <a:t>B.Mellado</a:t>
            </a:r>
            <a:r>
              <a:rPr lang="en-US" altLang="zh-CN" sz="1800" b="1" dirty="0" smtClean="0">
                <a:latin typeface="Arial Black" pitchFamily="-106" charset="0"/>
                <a:ea typeface="ＭＳ Ｐゴシック" pitchFamily="-106" charset="-128"/>
              </a:rPr>
              <a:t> appointed ATLAS contact person for data-driven extraction methods for H-&gt;WW,ZZ searches</a:t>
            </a:r>
          </a:p>
          <a:p>
            <a:r>
              <a:rPr lang="en-US" altLang="zh-CN" sz="1800" b="1" dirty="0" err="1" smtClean="0">
                <a:latin typeface="Arial Black" pitchFamily="-106" charset="0"/>
                <a:ea typeface="ＭＳ Ｐゴシック" pitchFamily="-106" charset="-128"/>
              </a:rPr>
              <a:t>B.Mellado</a:t>
            </a:r>
            <a:r>
              <a:rPr lang="en-US" altLang="zh-CN" sz="1800" b="1" dirty="0" smtClean="0">
                <a:latin typeface="Arial Black" pitchFamily="-106" charset="0"/>
                <a:ea typeface="ＭＳ Ｐゴシック" pitchFamily="-106" charset="-128"/>
              </a:rPr>
              <a:t> was a member of the Higgs cross-sections task force</a:t>
            </a:r>
          </a:p>
          <a:p>
            <a:r>
              <a:rPr lang="en-US" altLang="zh-CN" sz="1800" b="1" dirty="0" err="1" smtClean="0">
                <a:latin typeface="Arial Black" pitchFamily="-106" charset="0"/>
                <a:ea typeface="ＭＳ Ｐゴシック" pitchFamily="-106" charset="-128"/>
              </a:rPr>
              <a:t>B.Mellado</a:t>
            </a:r>
            <a:r>
              <a:rPr lang="en-US" altLang="zh-CN" sz="1800" b="1" dirty="0" smtClean="0">
                <a:latin typeface="Arial Black" pitchFamily="-106" charset="0"/>
                <a:ea typeface="ＭＳ Ｐゴシック" pitchFamily="-106" charset="-128"/>
              </a:rPr>
              <a:t> was a member of the US ATLAS Tier3 task force</a:t>
            </a:r>
          </a:p>
          <a:p>
            <a:r>
              <a:rPr lang="en-US" altLang="zh-CN" sz="1800" b="1" dirty="0" err="1" smtClean="0">
                <a:latin typeface="Arial Black" pitchFamily="-106" charset="0"/>
                <a:ea typeface="ＭＳ Ｐゴシック" pitchFamily="-106" charset="-128"/>
              </a:rPr>
              <a:t>B.Mellado</a:t>
            </a:r>
            <a:r>
              <a:rPr lang="en-US" altLang="zh-CN" sz="1800" b="1" dirty="0" smtClean="0">
                <a:latin typeface="Arial Black" pitchFamily="-106" charset="0"/>
                <a:ea typeface="ＭＳ Ｐゴシック" pitchFamily="-106" charset="-128"/>
              </a:rPr>
              <a:t> is a member of the ATLAS cross-section task force</a:t>
            </a:r>
          </a:p>
          <a:p>
            <a:r>
              <a:rPr lang="en-US" altLang="zh-CN" sz="1800" b="1" dirty="0" err="1" smtClean="0">
                <a:latin typeface="Arial Black" pitchFamily="-106" charset="0"/>
                <a:ea typeface="ＭＳ Ｐゴシック" pitchFamily="-106" charset="-128"/>
              </a:rPr>
              <a:t>B.Mellado</a:t>
            </a:r>
            <a:r>
              <a:rPr lang="en-US" altLang="zh-CN" sz="1800" b="1" dirty="0" smtClean="0">
                <a:latin typeface="Arial Black" pitchFamily="-106" charset="0"/>
                <a:ea typeface="ＭＳ Ｐゴシック" pitchFamily="-106" charset="-128"/>
              </a:rPr>
              <a:t> is a member of US ATLAS panel “Collaboration involvement in remote analysis”</a:t>
            </a:r>
          </a:p>
        </p:txBody>
      </p:sp>
      <p:sp>
        <p:nvSpPr>
          <p:cNvPr id="16388" name="Slide Number Placeholder 3"/>
          <p:cNvSpPr>
            <a:spLocks noGrp="1"/>
          </p:cNvSpPr>
          <p:nvPr>
            <p:ph type="sldNum" sz="quarter" idx="12"/>
          </p:nvPr>
        </p:nvSpPr>
        <p:spPr bwMode="auto">
          <a:noFill/>
          <a:ln>
            <a:miter lim="800000"/>
            <a:headEnd/>
            <a:tailEnd/>
          </a:ln>
        </p:spPr>
        <p:txBody>
          <a:bodyPr/>
          <a:lstStyle/>
          <a:p>
            <a:fld id="{8E1DF84D-3457-487B-9AA2-CB6670F8160E}" type="slidenum">
              <a:rPr lang="en-US" altLang="zh-CN"/>
              <a:pPr/>
              <a:t>114</a:t>
            </a:fld>
            <a:endParaRPr lang="en-US" altLang="zh-CN"/>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919CB860-3CAE-48FC-8AA4-2835F3F61355}" type="slidenum">
              <a:rPr lang="en-US" altLang="zh-CN" smtClean="0"/>
              <a:pPr/>
              <a:t>115</a:t>
            </a:fld>
            <a:endParaRPr lang="en-US" altLang="zh-CN" smtClean="0"/>
          </a:p>
        </p:txBody>
      </p:sp>
      <p:sp>
        <p:nvSpPr>
          <p:cNvPr id="2048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D8F1CAD1-CE1C-4838-A410-84FB29E8E2B8}" type="slidenum">
              <a:rPr lang="en-US" altLang="zh-CN" sz="1400" b="0" i="0">
                <a:latin typeface="Arial" charset="0"/>
                <a:ea typeface="宋体" pitchFamily="2" charset="-122"/>
              </a:rPr>
              <a:pPr algn="r" eaLnBrk="1" hangingPunct="1">
                <a:spcBef>
                  <a:spcPct val="0"/>
                </a:spcBef>
                <a:buFontTx/>
                <a:buNone/>
              </a:pPr>
              <a:t>115</a:t>
            </a:fld>
            <a:endParaRPr lang="en-US" altLang="zh-CN" sz="1400" b="0" i="0">
              <a:latin typeface="Arial" charset="0"/>
              <a:ea typeface="宋体" pitchFamily="2" charset="-122"/>
            </a:endParaRPr>
          </a:p>
        </p:txBody>
      </p:sp>
      <p:sp>
        <p:nvSpPr>
          <p:cNvPr id="8196" name="Rectangle 4"/>
          <p:cNvSpPr>
            <a:spLocks noChangeArrowheads="1"/>
          </p:cNvSpPr>
          <p:nvPr/>
        </p:nvSpPr>
        <p:spPr bwMode="auto">
          <a:xfrm>
            <a:off x="6096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defRPr/>
            </a:pPr>
            <a:r>
              <a:rPr lang="en-US" altLang="zh-CN" sz="2800" i="0" dirty="0" smtClean="0">
                <a:solidFill>
                  <a:srgbClr val="0033CC"/>
                </a:solidFill>
                <a:ea typeface="宋体" pitchFamily="2" charset="-122"/>
              </a:rPr>
              <a:t>HIGGS PHYSICS</a:t>
            </a:r>
            <a:endParaRPr lang="en-US" altLang="zh-CN" sz="2800" i="0" strike="sngStrike" dirty="0">
              <a:solidFill>
                <a:srgbClr val="0033CC"/>
              </a:solidFill>
              <a:ea typeface="宋体" pitchFamily="2" charset="-122"/>
            </a:endParaRPr>
          </a:p>
        </p:txBody>
      </p:sp>
      <p:sp>
        <p:nvSpPr>
          <p:cNvPr id="8197" name="TextBox 5"/>
          <p:cNvSpPr txBox="1">
            <a:spLocks noChangeArrowheads="1"/>
          </p:cNvSpPr>
          <p:nvPr/>
        </p:nvSpPr>
        <p:spPr bwMode="auto">
          <a:xfrm>
            <a:off x="1143000" y="914400"/>
            <a:ext cx="7620000" cy="646331"/>
          </a:xfrm>
          <a:prstGeom prst="rect">
            <a:avLst/>
          </a:prstGeom>
          <a:noFill/>
          <a:ln w="9525">
            <a:noFill/>
            <a:miter lim="800000"/>
            <a:headEnd/>
            <a:tailEnd/>
          </a:ln>
        </p:spPr>
        <p:txBody>
          <a:bodyPr wrap="square">
            <a:spAutoFit/>
          </a:bodyPr>
          <a:lstStyle/>
          <a:p>
            <a:pPr>
              <a:buFontTx/>
              <a:buNone/>
              <a:defRPr/>
            </a:pPr>
            <a:r>
              <a:rPr lang="en-US" altLang="zh-CN" sz="1800" dirty="0">
                <a:solidFill>
                  <a:srgbClr val="FF0000"/>
                </a:solidFill>
                <a:ea typeface="宋体" pitchFamily="2" charset="-122"/>
              </a:rPr>
              <a:t>From 2007 to April 2010, 255 talks in Higgs working groups. </a:t>
            </a:r>
            <a:r>
              <a:rPr lang="en-US" altLang="zh-CN" sz="1800" dirty="0" smtClean="0">
                <a:solidFill>
                  <a:srgbClr val="FF0000"/>
                </a:solidFill>
                <a:ea typeface="宋体" pitchFamily="2" charset="-122"/>
              </a:rPr>
              <a:t/>
            </a:r>
            <a:br>
              <a:rPr lang="en-US" altLang="zh-CN" sz="1800" dirty="0" smtClean="0">
                <a:solidFill>
                  <a:srgbClr val="FF0000"/>
                </a:solidFill>
                <a:ea typeface="宋体" pitchFamily="2" charset="-122"/>
              </a:rPr>
            </a:br>
            <a:r>
              <a:rPr lang="en-US" altLang="zh-CN" sz="1800" b="0" i="0" dirty="0" smtClean="0">
                <a:ea typeface="宋体" pitchFamily="2" charset="-122"/>
              </a:rPr>
              <a:t>List </a:t>
            </a:r>
            <a:r>
              <a:rPr lang="en-US" altLang="zh-CN" sz="1800" b="0" i="0" dirty="0">
                <a:ea typeface="宋体" pitchFamily="2" charset="-122"/>
              </a:rPr>
              <a:t>and content of the talks: </a:t>
            </a:r>
            <a:r>
              <a:rPr lang="en-US" altLang="zh-CN" sz="1800" b="0" i="0" u="sng" dirty="0">
                <a:ea typeface="宋体" pitchFamily="2" charset="-122"/>
                <a:hlinkClick r:id="rId3"/>
              </a:rPr>
              <a:t>http://wisconsin.cern.ch/physics/t.html</a:t>
            </a:r>
            <a:r>
              <a:rPr lang="en-US" altLang="zh-CN" sz="1800" b="0" i="0" dirty="0">
                <a:ea typeface="宋体" pitchFamily="2" charset="-122"/>
              </a:rPr>
              <a:t> </a:t>
            </a:r>
            <a:endParaRPr lang="en-US" altLang="zh-CN" sz="2000" b="0" i="0" dirty="0">
              <a:ea typeface="宋体" pitchFamily="2" charset="-122"/>
            </a:endParaRPr>
          </a:p>
        </p:txBody>
      </p:sp>
      <p:sp>
        <p:nvSpPr>
          <p:cNvPr id="8" name="TextBox 5"/>
          <p:cNvSpPr txBox="1">
            <a:spLocks noChangeArrowheads="1"/>
          </p:cNvSpPr>
          <p:nvPr/>
        </p:nvSpPr>
        <p:spPr bwMode="auto">
          <a:xfrm>
            <a:off x="457200" y="1738729"/>
            <a:ext cx="8077200" cy="4585871"/>
          </a:xfrm>
          <a:prstGeom prst="rect">
            <a:avLst/>
          </a:prstGeom>
          <a:noFill/>
          <a:ln w="9525">
            <a:noFill/>
            <a:miter lim="800000"/>
            <a:headEnd/>
            <a:tailEnd/>
          </a:ln>
        </p:spPr>
        <p:txBody>
          <a:bodyPr wrap="square">
            <a:spAutoFit/>
          </a:bodyPr>
          <a:lstStyle/>
          <a:p>
            <a:pPr marL="282575" indent="-282575">
              <a:defRPr/>
            </a:pPr>
            <a:r>
              <a:rPr lang="en-US" altLang="zh-CN" sz="2000" b="0" i="0" dirty="0" smtClean="0">
                <a:ea typeface="宋体" pitchFamily="2" charset="-122"/>
              </a:rPr>
              <a:t>Our group has maintained a strong role in the preparation of the main Higgs search channels in ATLAS </a:t>
            </a:r>
          </a:p>
          <a:p>
            <a:pPr marL="739775" lvl="1" indent="-282575">
              <a:spcBef>
                <a:spcPts val="1200"/>
              </a:spcBef>
              <a:defRPr/>
            </a:pPr>
            <a:r>
              <a:rPr lang="en-US" altLang="zh-CN" sz="2000" i="0" dirty="0" smtClean="0">
                <a:ea typeface="宋体" pitchFamily="2" charset="-122"/>
              </a:rPr>
              <a:t>H→WW  </a:t>
            </a:r>
            <a:r>
              <a:rPr lang="en-US" altLang="zh-CN" sz="2000" i="0" dirty="0" smtClean="0">
                <a:solidFill>
                  <a:srgbClr val="0070C0"/>
                </a:solidFill>
                <a:ea typeface="宋体" pitchFamily="2" charset="-122"/>
              </a:rPr>
              <a:t>with 0, 1 or 2 high p</a:t>
            </a:r>
            <a:r>
              <a:rPr lang="en-US" altLang="zh-CN" sz="2000" i="0" baseline="-25000" dirty="0" smtClean="0">
                <a:solidFill>
                  <a:srgbClr val="0070C0"/>
                </a:solidFill>
                <a:ea typeface="宋体" pitchFamily="2" charset="-122"/>
              </a:rPr>
              <a:t>T</a:t>
            </a:r>
            <a:r>
              <a:rPr lang="en-US" altLang="zh-CN" sz="2000" i="0" dirty="0" smtClean="0">
                <a:solidFill>
                  <a:srgbClr val="0070C0"/>
                </a:solidFill>
                <a:ea typeface="宋体" pitchFamily="2" charset="-122"/>
              </a:rPr>
              <a:t> jets</a:t>
            </a:r>
          </a:p>
          <a:p>
            <a:pPr marL="739775" lvl="1" indent="-282575">
              <a:defRPr/>
            </a:pPr>
            <a:r>
              <a:rPr lang="en-US" altLang="zh-CN" sz="2000" i="0" dirty="0" smtClean="0">
                <a:ea typeface="宋体" pitchFamily="2" charset="-122"/>
              </a:rPr>
              <a:t>H</a:t>
            </a:r>
            <a:r>
              <a:rPr lang="en-US" altLang="zh-CN" sz="2000" i="0" dirty="0" smtClean="0">
                <a:ea typeface="宋体" pitchFamily="2" charset="-122"/>
                <a:sym typeface="Symbol"/>
              </a:rPr>
              <a:t></a:t>
            </a:r>
            <a:r>
              <a:rPr lang="en-US" altLang="zh-CN" sz="2000" i="0" dirty="0" smtClean="0">
                <a:ea typeface="宋体" pitchFamily="2" charset="-122"/>
              </a:rPr>
              <a:t>  </a:t>
            </a:r>
            <a:r>
              <a:rPr lang="en-US" altLang="zh-CN" sz="2000" i="0" dirty="0" smtClean="0">
                <a:solidFill>
                  <a:srgbClr val="0070C0"/>
                </a:solidFill>
                <a:ea typeface="宋体" pitchFamily="2" charset="-122"/>
              </a:rPr>
              <a:t>with 0, 1 or 2 high p</a:t>
            </a:r>
            <a:r>
              <a:rPr lang="en-US" altLang="zh-CN" sz="2000" i="0" baseline="-25000" dirty="0" smtClean="0">
                <a:solidFill>
                  <a:srgbClr val="0070C0"/>
                </a:solidFill>
                <a:ea typeface="宋体" pitchFamily="2" charset="-122"/>
              </a:rPr>
              <a:t>T</a:t>
            </a:r>
            <a:r>
              <a:rPr lang="en-US" altLang="zh-CN" sz="2000" i="0" dirty="0" smtClean="0">
                <a:solidFill>
                  <a:srgbClr val="0070C0"/>
                </a:solidFill>
                <a:ea typeface="宋体" pitchFamily="2" charset="-122"/>
              </a:rPr>
              <a:t> jets</a:t>
            </a:r>
            <a:endParaRPr lang="en-US" altLang="zh-CN" sz="2000" i="0" dirty="0" smtClean="0">
              <a:solidFill>
                <a:srgbClr val="0070C0"/>
              </a:solidFill>
              <a:ea typeface="宋体" pitchFamily="2" charset="-122"/>
              <a:sym typeface="Symbol"/>
            </a:endParaRPr>
          </a:p>
          <a:p>
            <a:pPr marL="739775" lvl="1" indent="-282575">
              <a:defRPr/>
            </a:pPr>
            <a:r>
              <a:rPr lang="en-US" altLang="zh-CN" sz="2000" i="0" dirty="0" smtClean="0">
                <a:ea typeface="宋体" pitchFamily="2" charset="-122"/>
                <a:sym typeface="Symbol"/>
              </a:rPr>
              <a:t>H4 leptons</a:t>
            </a:r>
          </a:p>
          <a:p>
            <a:pPr marL="739775" lvl="1" indent="-282575">
              <a:defRPr/>
            </a:pPr>
            <a:r>
              <a:rPr lang="en-US" altLang="zh-CN" sz="2000" i="0" dirty="0" smtClean="0">
                <a:ea typeface="宋体" pitchFamily="2" charset="-122"/>
                <a:sym typeface="Symbol"/>
              </a:rPr>
              <a:t>H</a:t>
            </a:r>
          </a:p>
          <a:p>
            <a:pPr marL="282575" indent="-282575">
              <a:spcBef>
                <a:spcPts val="1200"/>
              </a:spcBef>
              <a:defRPr/>
            </a:pPr>
            <a:r>
              <a:rPr lang="en-US" altLang="zh-CN" sz="2000" b="0" i="0" dirty="0" err="1" smtClean="0">
                <a:ea typeface="宋体" pitchFamily="2" charset="-122"/>
              </a:rPr>
              <a:t>Postdoc</a:t>
            </a:r>
            <a:r>
              <a:rPr lang="en-US" altLang="zh-CN" sz="2000" b="0" i="0" dirty="0" smtClean="0">
                <a:ea typeface="宋体" pitchFamily="2" charset="-122"/>
              </a:rPr>
              <a:t> Quayle was </a:t>
            </a:r>
            <a:r>
              <a:rPr lang="en-US" altLang="zh-CN" sz="2000" b="0" i="0" dirty="0" smtClean="0">
                <a:solidFill>
                  <a:srgbClr val="C00000"/>
                </a:solidFill>
                <a:ea typeface="宋体" pitchFamily="2" charset="-122"/>
              </a:rPr>
              <a:t>co-editor of the H→WW section</a:t>
            </a:r>
            <a:r>
              <a:rPr lang="en-US" altLang="zh-CN" sz="2000" b="0" i="0" dirty="0" smtClean="0">
                <a:ea typeface="宋体" pitchFamily="2" charset="-122"/>
              </a:rPr>
              <a:t> in </a:t>
            </a:r>
            <a:br>
              <a:rPr lang="en-US" altLang="zh-CN" sz="2000" b="0" i="0" dirty="0" smtClean="0">
                <a:ea typeface="宋体" pitchFamily="2" charset="-122"/>
              </a:rPr>
            </a:br>
            <a:r>
              <a:rPr lang="en-US" altLang="zh-CN" sz="2000" b="0" i="0" dirty="0" smtClean="0">
                <a:ea typeface="宋体" pitchFamily="2" charset="-122"/>
              </a:rPr>
              <a:t>CERN-OPEN-2008-020 (the </a:t>
            </a:r>
            <a:r>
              <a:rPr lang="en-US" altLang="zh-CN" sz="2000" b="0" dirty="0" smtClean="0">
                <a:ea typeface="宋体" pitchFamily="2" charset="-122"/>
              </a:rPr>
              <a:t>CSC book</a:t>
            </a:r>
            <a:r>
              <a:rPr lang="en-US" altLang="zh-CN" sz="2000" b="0" i="0" dirty="0" smtClean="0">
                <a:ea typeface="宋体" pitchFamily="2" charset="-122"/>
              </a:rPr>
              <a:t>). </a:t>
            </a:r>
          </a:p>
          <a:p>
            <a:pPr marL="282575" indent="-282575">
              <a:spcBef>
                <a:spcPts val="1200"/>
              </a:spcBef>
              <a:defRPr/>
            </a:pPr>
            <a:r>
              <a:rPr lang="en-US" altLang="zh-CN" sz="2000" b="0" i="0" dirty="0" smtClean="0">
                <a:ea typeface="宋体" pitchFamily="2" charset="-122"/>
              </a:rPr>
              <a:t>Prof. </a:t>
            </a:r>
            <a:r>
              <a:rPr lang="en-US" altLang="zh-CN" sz="2000" b="0" i="0" dirty="0" err="1" smtClean="0">
                <a:ea typeface="宋体" pitchFamily="2" charset="-122"/>
              </a:rPr>
              <a:t>Mellado</a:t>
            </a:r>
            <a:r>
              <a:rPr lang="en-US" altLang="zh-CN" sz="2000" b="0" i="0" dirty="0" smtClean="0">
                <a:ea typeface="宋体" pitchFamily="2" charset="-122"/>
              </a:rPr>
              <a:t> is currently the </a:t>
            </a:r>
            <a:r>
              <a:rPr lang="en-US" altLang="zh-CN" sz="2000" b="0" i="0" dirty="0" smtClean="0">
                <a:solidFill>
                  <a:srgbClr val="C00000"/>
                </a:solidFill>
                <a:ea typeface="宋体" pitchFamily="2" charset="-122"/>
              </a:rPr>
              <a:t>convener</a:t>
            </a:r>
            <a:r>
              <a:rPr lang="en-US" altLang="zh-CN" sz="2000" b="0" i="0" dirty="0" smtClean="0">
                <a:ea typeface="宋体" pitchFamily="2" charset="-122"/>
              </a:rPr>
              <a:t> of the ATLAS H→WW subgroup, and was </a:t>
            </a:r>
            <a:r>
              <a:rPr lang="en-US" altLang="zh-CN" sz="2000" b="0" i="0" dirty="0" smtClean="0">
                <a:solidFill>
                  <a:srgbClr val="C00000"/>
                </a:solidFill>
                <a:ea typeface="宋体" pitchFamily="2" charset="-122"/>
              </a:rPr>
              <a:t>co-editor</a:t>
            </a:r>
            <a:r>
              <a:rPr lang="en-US" altLang="zh-CN" sz="2000" b="0" i="0" dirty="0" smtClean="0">
                <a:ea typeface="宋体" pitchFamily="2" charset="-122"/>
              </a:rPr>
              <a:t> of the H</a:t>
            </a:r>
            <a:r>
              <a:rPr lang="en-US" altLang="zh-CN" sz="2000" b="0" i="0" dirty="0" smtClean="0">
                <a:ea typeface="宋体" pitchFamily="2" charset="-122"/>
                <a:sym typeface="Symbol"/>
              </a:rPr>
              <a:t></a:t>
            </a:r>
            <a:r>
              <a:rPr lang="en-US" altLang="zh-CN" sz="2000" b="0" i="0" dirty="0" smtClean="0">
                <a:ea typeface="宋体" pitchFamily="2" charset="-122"/>
              </a:rPr>
              <a:t> section in the </a:t>
            </a:r>
            <a:r>
              <a:rPr lang="en-US" altLang="zh-CN" sz="2000" b="0" dirty="0" smtClean="0">
                <a:ea typeface="宋体" pitchFamily="2" charset="-122"/>
              </a:rPr>
              <a:t>CSC Book</a:t>
            </a:r>
          </a:p>
          <a:p>
            <a:pPr marL="282575" indent="-282575">
              <a:spcBef>
                <a:spcPts val="1200"/>
              </a:spcBef>
              <a:defRPr/>
            </a:pPr>
            <a:r>
              <a:rPr lang="en-US" altLang="zh-CN" sz="2000" i="0" dirty="0" smtClean="0">
                <a:solidFill>
                  <a:srgbClr val="FF0000"/>
                </a:solidFill>
                <a:ea typeface="宋体" pitchFamily="2" charset="-122"/>
              </a:rPr>
              <a:t>Twelve notes </a:t>
            </a:r>
            <a:r>
              <a:rPr lang="en-US" altLang="zh-CN" sz="2000" b="0" i="0" dirty="0" smtClean="0">
                <a:ea typeface="宋体" pitchFamily="2" charset="-122"/>
              </a:rPr>
              <a:t>by our group have been refereed and approved as ATLAS INT by the collaboration.</a:t>
            </a:r>
          </a:p>
        </p:txBody>
      </p:sp>
      <p:sp>
        <p:nvSpPr>
          <p:cNvPr id="9" name="Right Brace 8"/>
          <p:cNvSpPr/>
          <p:nvPr/>
        </p:nvSpPr>
        <p:spPr bwMode="auto">
          <a:xfrm>
            <a:off x="5638800" y="2362200"/>
            <a:ext cx="152400" cy="1447800"/>
          </a:xfrm>
          <a:prstGeom prst="rightBrace">
            <a:avLst>
              <a:gd name="adj1" fmla="val 7539"/>
              <a:gd name="adj2" fmla="val 5000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10" name="TextBox 9"/>
          <p:cNvSpPr txBox="1"/>
          <p:nvPr/>
        </p:nvSpPr>
        <p:spPr>
          <a:xfrm>
            <a:off x="6019800" y="2667000"/>
            <a:ext cx="1905000" cy="707886"/>
          </a:xfrm>
          <a:prstGeom prst="rect">
            <a:avLst/>
          </a:prstGeom>
          <a:noFill/>
        </p:spPr>
        <p:txBody>
          <a:bodyPr wrap="square" rtlCol="0">
            <a:spAutoFit/>
          </a:bodyPr>
          <a:lstStyle/>
          <a:p>
            <a:pPr>
              <a:buNone/>
            </a:pPr>
            <a:r>
              <a:rPr lang="en-US" sz="2000" dirty="0" smtClean="0"/>
              <a:t>and their combination</a:t>
            </a:r>
            <a:endParaRPr lang="en-US" sz="20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p:spPr>
        <p:txBody>
          <a:bodyPr/>
          <a:lstStyle/>
          <a:p>
            <a:fld id="{2D9AC932-AC22-4C6A-8A31-84E8E2E9E5A6}" type="slidenum">
              <a:rPr lang="en-US" altLang="zh-CN" smtClean="0"/>
              <a:pPr/>
              <a:t>116</a:t>
            </a:fld>
            <a:endParaRPr lang="en-US" altLang="zh-CN" smtClean="0"/>
          </a:p>
        </p:txBody>
      </p:sp>
      <p:sp>
        <p:nvSpPr>
          <p:cNvPr id="2150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0089381B-D083-440A-BDB9-2C3485BBC5FC}" type="slidenum">
              <a:rPr lang="en-US" altLang="zh-CN" sz="1400" b="0" i="0">
                <a:latin typeface="Arial" charset="0"/>
                <a:ea typeface="宋体" pitchFamily="2" charset="-122"/>
              </a:rPr>
              <a:pPr algn="r" eaLnBrk="1" hangingPunct="1">
                <a:spcBef>
                  <a:spcPct val="0"/>
                </a:spcBef>
                <a:buFontTx/>
                <a:buNone/>
              </a:pPr>
              <a:t>116</a:t>
            </a:fld>
            <a:endParaRPr lang="en-US" altLang="zh-CN" sz="1400" b="0" i="0">
              <a:latin typeface="Arial" charset="0"/>
              <a:ea typeface="宋体" pitchFamily="2" charset="-122"/>
            </a:endParaRPr>
          </a:p>
        </p:txBody>
      </p:sp>
      <p:sp>
        <p:nvSpPr>
          <p:cNvPr id="21508"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dirty="0">
                <a:solidFill>
                  <a:srgbClr val="0033CC"/>
                </a:solidFill>
                <a:ea typeface="宋体" pitchFamily="2" charset="-122"/>
              </a:rPr>
              <a:t>HIGGS PHYSICS. </a:t>
            </a:r>
            <a:r>
              <a:rPr lang="en-US" altLang="zh-CN" sz="2800" dirty="0">
                <a:solidFill>
                  <a:srgbClr val="0033CC"/>
                </a:solidFill>
                <a:ea typeface="宋体" pitchFamily="2" charset="-122"/>
              </a:rPr>
              <a:t>H→WW</a:t>
            </a:r>
            <a:r>
              <a:rPr lang="en-US" altLang="zh-CN" sz="2800" i="0" dirty="0">
                <a:solidFill>
                  <a:srgbClr val="0033CC"/>
                </a:solidFill>
                <a:ea typeface="宋体" pitchFamily="2" charset="-122"/>
              </a:rPr>
              <a:t> @ 14 TeV </a:t>
            </a:r>
          </a:p>
        </p:txBody>
      </p:sp>
      <p:sp>
        <p:nvSpPr>
          <p:cNvPr id="8197" name="TextBox 5"/>
          <p:cNvSpPr txBox="1">
            <a:spLocks noChangeArrowheads="1"/>
          </p:cNvSpPr>
          <p:nvPr/>
        </p:nvSpPr>
        <p:spPr bwMode="auto">
          <a:xfrm>
            <a:off x="1524000" y="2739003"/>
            <a:ext cx="6172200" cy="3585597"/>
          </a:xfrm>
          <a:prstGeom prst="rect">
            <a:avLst/>
          </a:prstGeom>
          <a:solidFill>
            <a:srgbClr val="F7E5EF"/>
          </a:solidFill>
          <a:ln w="9525">
            <a:noFill/>
            <a:miter lim="800000"/>
            <a:headEnd/>
            <a:tailEnd/>
          </a:ln>
        </p:spPr>
        <p:txBody>
          <a:bodyPr wrap="square">
            <a:spAutoFit/>
          </a:bodyPr>
          <a:lstStyle/>
          <a:p>
            <a:pPr marL="228600" indent="-228600">
              <a:spcBef>
                <a:spcPts val="1800"/>
              </a:spcBef>
              <a:defRPr/>
            </a:pPr>
            <a:r>
              <a:rPr lang="en-US" altLang="zh-CN" sz="1400" i="0" dirty="0">
                <a:ea typeface="宋体" pitchFamily="2" charset="-122"/>
              </a:rPr>
              <a:t>“Higgs Boson Searches in Gluon Fusion and </a:t>
            </a:r>
            <a:r>
              <a:rPr lang="en-US" altLang="zh-CN" sz="1400" i="0" dirty="0" smtClean="0">
                <a:ea typeface="宋体" pitchFamily="2" charset="-122"/>
              </a:rPr>
              <a:t/>
            </a:r>
            <a:br>
              <a:rPr lang="en-US" altLang="zh-CN" sz="1400" i="0" dirty="0" smtClean="0">
                <a:ea typeface="宋体" pitchFamily="2" charset="-122"/>
              </a:rPr>
            </a:br>
            <a:r>
              <a:rPr lang="en-US" altLang="zh-CN" sz="1400" i="0" dirty="0" smtClean="0">
                <a:ea typeface="宋体" pitchFamily="2" charset="-122"/>
              </a:rPr>
              <a:t>Vector </a:t>
            </a:r>
            <a:r>
              <a:rPr lang="en-US" altLang="zh-CN" sz="1400" i="0" dirty="0">
                <a:ea typeface="宋体" pitchFamily="2" charset="-122"/>
              </a:rPr>
              <a:t>Boson Fusion using the H→WW Decay Mode,”</a:t>
            </a:r>
            <a:r>
              <a:rPr lang="en-US" altLang="zh-CN" sz="1400" b="0" i="0" dirty="0">
                <a:ea typeface="宋体" pitchFamily="2" charset="-122"/>
              </a:rPr>
              <a:t> </a:t>
            </a:r>
            <a:br>
              <a:rPr lang="en-US" altLang="zh-CN" sz="1400" b="0" i="0" dirty="0">
                <a:ea typeface="宋体" pitchFamily="2" charset="-122"/>
              </a:rPr>
            </a:br>
            <a:r>
              <a:rPr lang="en-US" altLang="zh-CN" sz="1400" b="0" i="0" dirty="0">
                <a:ea typeface="宋体" pitchFamily="2" charset="-122"/>
              </a:rPr>
              <a:t>The ATLAS Collaboration, in ATL-PHYS-PUB-2009-056 </a:t>
            </a:r>
            <a:br>
              <a:rPr lang="en-US" altLang="zh-CN" sz="1400" b="0" i="0" dirty="0">
                <a:ea typeface="宋体" pitchFamily="2" charset="-122"/>
              </a:rPr>
            </a:br>
            <a:r>
              <a:rPr lang="en-US" altLang="zh-CN" sz="1400" b="0" i="0" dirty="0">
                <a:ea typeface="宋体" pitchFamily="2" charset="-122"/>
              </a:rPr>
              <a:t>( </a:t>
            </a:r>
            <a:r>
              <a:rPr lang="en-US" altLang="zh-CN" sz="1400" b="0" i="0" u="sng" dirty="0">
                <a:ea typeface="宋体" pitchFamily="2" charset="-122"/>
                <a:hlinkClick r:id="rId3"/>
              </a:rPr>
              <a:t>http://cdsweb.cern.ch/record/1174270</a:t>
            </a:r>
            <a:r>
              <a:rPr lang="en-US" altLang="zh-CN" sz="1400" b="0" i="0" dirty="0">
                <a:ea typeface="宋体" pitchFamily="2" charset="-122"/>
              </a:rPr>
              <a:t> ).</a:t>
            </a:r>
            <a:endParaRPr lang="zh-CN" altLang="zh-CN" sz="1400" b="0" i="0" dirty="0">
              <a:ea typeface="宋体" pitchFamily="2" charset="-122"/>
            </a:endParaRPr>
          </a:p>
          <a:p>
            <a:pPr marL="228600" indent="-228600">
              <a:spcBef>
                <a:spcPts val="1800"/>
              </a:spcBef>
              <a:defRPr/>
            </a:pPr>
            <a:r>
              <a:rPr lang="en-US" altLang="zh-CN" sz="1400" i="0" dirty="0">
                <a:ea typeface="宋体" pitchFamily="2" charset="-122"/>
              </a:rPr>
              <a:t>“Multivariate and Fit-based Approaches to H+0j, </a:t>
            </a:r>
            <a:r>
              <a:rPr lang="en-US" altLang="zh-CN" sz="1400" i="0" dirty="0" err="1">
                <a:ea typeface="宋体" pitchFamily="2" charset="-122"/>
              </a:rPr>
              <a:t>H→WW→lvlv</a:t>
            </a:r>
            <a:r>
              <a:rPr lang="en-US" altLang="zh-CN" sz="1400" i="0" dirty="0">
                <a:ea typeface="宋体" pitchFamily="2" charset="-122"/>
              </a:rPr>
              <a:t>,” </a:t>
            </a:r>
            <a:br>
              <a:rPr lang="en-US" altLang="zh-CN" sz="1400" i="0" dirty="0">
                <a:ea typeface="宋体" pitchFamily="2" charset="-122"/>
              </a:rPr>
            </a:br>
            <a:r>
              <a:rPr lang="en-US" altLang="zh-CN" sz="1400" b="0" i="0" dirty="0" err="1">
                <a:solidFill>
                  <a:srgbClr val="0070C0"/>
                </a:solidFill>
                <a:ea typeface="宋体" pitchFamily="2" charset="-122"/>
              </a:rPr>
              <a:t>Mellado</a:t>
            </a:r>
            <a:r>
              <a:rPr lang="en-US" altLang="zh-CN" sz="1400" b="0" i="0" dirty="0">
                <a:solidFill>
                  <a:srgbClr val="0070C0"/>
                </a:solidFill>
                <a:ea typeface="宋体" pitchFamily="2" charset="-122"/>
              </a:rPr>
              <a:t>, Quayle, </a:t>
            </a:r>
            <a:r>
              <a:rPr lang="en-US" altLang="zh-CN" sz="1400" b="0" i="0" dirty="0" err="1">
                <a:solidFill>
                  <a:srgbClr val="0070C0"/>
                </a:solidFill>
                <a:ea typeface="宋体" pitchFamily="2" charset="-122"/>
              </a:rPr>
              <a:t>Vickey</a:t>
            </a:r>
            <a:r>
              <a:rPr lang="en-US" altLang="zh-CN" sz="1400" b="0" i="0" dirty="0">
                <a:solidFill>
                  <a:srgbClr val="0070C0"/>
                </a:solidFill>
                <a:ea typeface="宋体" pitchFamily="2" charset="-122"/>
              </a:rPr>
              <a:t>, and S.L. Wu</a:t>
            </a:r>
            <a:r>
              <a:rPr lang="en-US" altLang="zh-CN" sz="1400" b="0" i="0" dirty="0">
                <a:ea typeface="宋体" pitchFamily="2" charset="-122"/>
              </a:rPr>
              <a:t>, </a:t>
            </a:r>
            <a:br>
              <a:rPr lang="en-US" altLang="zh-CN" sz="1400" b="0" i="0" dirty="0">
                <a:ea typeface="宋体" pitchFamily="2" charset="-122"/>
              </a:rPr>
            </a:br>
            <a:r>
              <a:rPr lang="en-US" altLang="zh-CN" sz="1400" b="0" i="0" dirty="0">
                <a:ea typeface="宋体" pitchFamily="2" charset="-122"/>
              </a:rPr>
              <a:t>ATL-PHYS-INT-2009-083 .</a:t>
            </a:r>
            <a:endParaRPr lang="zh-CN" altLang="zh-CN" sz="1400" b="0" i="0" dirty="0">
              <a:ea typeface="宋体" pitchFamily="2" charset="-122"/>
            </a:endParaRPr>
          </a:p>
          <a:p>
            <a:pPr marL="228600" indent="-228600">
              <a:spcBef>
                <a:spcPts val="1800"/>
              </a:spcBef>
              <a:defRPr/>
            </a:pPr>
            <a:r>
              <a:rPr lang="en-US" altLang="zh-CN" sz="1400" i="0" dirty="0">
                <a:ea typeface="宋体" pitchFamily="2" charset="-122"/>
              </a:rPr>
              <a:t>“Background Determination in the H+2j, </a:t>
            </a:r>
            <a:r>
              <a:rPr lang="en-US" altLang="zh-CN" sz="1400" i="0" dirty="0" err="1">
                <a:ea typeface="宋体" pitchFamily="2" charset="-122"/>
              </a:rPr>
              <a:t>H→lvqq</a:t>
            </a:r>
            <a:r>
              <a:rPr lang="en-US" altLang="zh-CN" sz="1400" i="0" dirty="0">
                <a:ea typeface="宋体" pitchFamily="2" charset="-122"/>
              </a:rPr>
              <a:t> Analysis,” </a:t>
            </a:r>
            <a:br>
              <a:rPr lang="en-US" altLang="zh-CN" sz="1400" i="0" dirty="0">
                <a:ea typeface="宋体" pitchFamily="2" charset="-122"/>
              </a:rPr>
            </a:br>
            <a:r>
              <a:rPr lang="en-US" altLang="zh-CN" sz="1400" b="0" i="0" dirty="0">
                <a:solidFill>
                  <a:srgbClr val="0070C0"/>
                </a:solidFill>
                <a:ea typeface="宋体" pitchFamily="2" charset="-122"/>
              </a:rPr>
              <a:t>Goldschmidt, </a:t>
            </a:r>
            <a:r>
              <a:rPr lang="en-US" altLang="zh-CN" sz="1400" b="0" i="0" dirty="0" err="1">
                <a:solidFill>
                  <a:srgbClr val="0070C0"/>
                </a:solidFill>
                <a:ea typeface="宋体" pitchFamily="2" charset="-122"/>
              </a:rPr>
              <a:t>Mellado</a:t>
            </a:r>
            <a:r>
              <a:rPr lang="en-US" altLang="zh-CN" sz="1400" b="0" i="0" dirty="0">
                <a:solidFill>
                  <a:srgbClr val="0070C0"/>
                </a:solidFill>
                <a:ea typeface="宋体" pitchFamily="2" charset="-122"/>
              </a:rPr>
              <a:t>, </a:t>
            </a:r>
            <a:r>
              <a:rPr lang="en-US" altLang="zh-CN" sz="1400" b="0" i="0" dirty="0" err="1">
                <a:solidFill>
                  <a:srgbClr val="0070C0"/>
                </a:solidFill>
                <a:ea typeface="宋体" pitchFamily="2" charset="-122"/>
              </a:rPr>
              <a:t>Padhi</a:t>
            </a:r>
            <a:r>
              <a:rPr lang="en-US" altLang="zh-CN" sz="1400" b="0" i="0" dirty="0">
                <a:solidFill>
                  <a:srgbClr val="0070C0"/>
                </a:solidFill>
                <a:ea typeface="宋体" pitchFamily="2" charset="-122"/>
              </a:rPr>
              <a:t>, Quayle, and S. L. Wu</a:t>
            </a:r>
            <a:r>
              <a:rPr lang="en-US" altLang="zh-CN" sz="1400" b="0" i="0" dirty="0">
                <a:ea typeface="宋体" pitchFamily="2" charset="-122"/>
              </a:rPr>
              <a:t>, </a:t>
            </a:r>
            <a:br>
              <a:rPr lang="en-US" altLang="zh-CN" sz="1400" b="0" i="0" dirty="0">
                <a:ea typeface="宋体" pitchFamily="2" charset="-122"/>
              </a:rPr>
            </a:br>
            <a:r>
              <a:rPr lang="en-US" altLang="zh-CN" sz="1400" b="0" i="0" dirty="0">
                <a:ea typeface="宋体" pitchFamily="2" charset="-122"/>
              </a:rPr>
              <a:t>ATL-PHYS-INT-2009-061. </a:t>
            </a:r>
            <a:endParaRPr lang="zh-CN" altLang="zh-CN" sz="1400" b="0" i="0" dirty="0">
              <a:ea typeface="宋体" pitchFamily="2" charset="-122"/>
            </a:endParaRPr>
          </a:p>
          <a:p>
            <a:pPr marL="228600" indent="-228600">
              <a:spcBef>
                <a:spcPts val="1800"/>
              </a:spcBef>
              <a:defRPr/>
            </a:pPr>
            <a:r>
              <a:rPr lang="en-US" altLang="zh-CN" sz="1400" i="0" dirty="0">
                <a:ea typeface="宋体" pitchFamily="2" charset="-122"/>
              </a:rPr>
              <a:t>“Fit-based Search for H+2j, </a:t>
            </a:r>
            <a:r>
              <a:rPr lang="en-US" altLang="zh-CN" sz="1400" i="0" dirty="0" err="1">
                <a:ea typeface="宋体" pitchFamily="2" charset="-122"/>
              </a:rPr>
              <a:t>H→WW→e</a:t>
            </a:r>
            <a:r>
              <a:rPr lang="en-US" altLang="zh-CN" sz="1400" i="0" dirty="0">
                <a:ea typeface="宋体" pitchFamily="2" charset="-122"/>
                <a:sym typeface="Symbol" pitchFamily="18" charset="2"/>
              </a:rPr>
              <a:t></a:t>
            </a:r>
            <a:r>
              <a:rPr lang="en-US" altLang="zh-CN" sz="1400" i="0" dirty="0">
                <a:ea typeface="宋体" pitchFamily="2" charset="-122"/>
              </a:rPr>
              <a:t>µ</a:t>
            </a:r>
            <a:r>
              <a:rPr lang="en-US" altLang="zh-CN" sz="1400" i="0" dirty="0">
                <a:ea typeface="宋体" pitchFamily="2" charset="-122"/>
                <a:sym typeface="Symbol" pitchFamily="18" charset="2"/>
              </a:rPr>
              <a:t></a:t>
            </a:r>
            <a:r>
              <a:rPr lang="en-US" altLang="zh-CN" sz="1400" i="0" dirty="0">
                <a:ea typeface="宋体" pitchFamily="2" charset="-122"/>
              </a:rPr>
              <a:t>,” </a:t>
            </a:r>
            <a:br>
              <a:rPr lang="en-US" altLang="zh-CN" sz="1400" i="0" dirty="0">
                <a:ea typeface="宋体" pitchFamily="2" charset="-122"/>
              </a:rPr>
            </a:br>
            <a:r>
              <a:rPr lang="en-US" altLang="zh-CN" sz="1400" b="0" i="0" dirty="0" err="1">
                <a:solidFill>
                  <a:srgbClr val="0070C0"/>
                </a:solidFill>
                <a:ea typeface="宋体" pitchFamily="2" charset="-122"/>
              </a:rPr>
              <a:t>Mellado</a:t>
            </a:r>
            <a:r>
              <a:rPr lang="en-US" altLang="zh-CN" sz="1400" b="0" i="0" dirty="0">
                <a:solidFill>
                  <a:srgbClr val="0070C0"/>
                </a:solidFill>
                <a:ea typeface="宋体" pitchFamily="2" charset="-122"/>
              </a:rPr>
              <a:t>, Quayle, and </a:t>
            </a:r>
            <a:r>
              <a:rPr lang="en-US" altLang="zh-CN" sz="1400" b="0" i="0" dirty="0" err="1">
                <a:solidFill>
                  <a:srgbClr val="0070C0"/>
                </a:solidFill>
                <a:ea typeface="宋体" pitchFamily="2" charset="-122"/>
              </a:rPr>
              <a:t>S.L.Wu</a:t>
            </a:r>
            <a:r>
              <a:rPr lang="en-US" altLang="zh-CN" sz="1400" b="0" i="0" dirty="0">
                <a:ea typeface="宋体" pitchFamily="2" charset="-122"/>
              </a:rPr>
              <a:t>, </a:t>
            </a:r>
            <a:br>
              <a:rPr lang="en-US" altLang="zh-CN" sz="1400" b="0" i="0" dirty="0">
                <a:ea typeface="宋体" pitchFamily="2" charset="-122"/>
              </a:rPr>
            </a:br>
            <a:r>
              <a:rPr lang="en-US" altLang="zh-CN" sz="1400" b="0" i="0" dirty="0">
                <a:ea typeface="宋体" pitchFamily="2" charset="-122"/>
              </a:rPr>
              <a:t>ATL-PHYS-INT-2009‑062 </a:t>
            </a:r>
            <a:r>
              <a:rPr lang="en-US" altLang="zh-CN" sz="1400" b="0" i="0" dirty="0" smtClean="0">
                <a:ea typeface="宋体" pitchFamily="2" charset="-122"/>
              </a:rPr>
              <a:t>.</a:t>
            </a:r>
            <a:endParaRPr lang="en-US" altLang="zh-CN" sz="1400" b="0" i="0" dirty="0">
              <a:ea typeface="宋体" pitchFamily="2" charset="-122"/>
            </a:endParaRPr>
          </a:p>
        </p:txBody>
      </p:sp>
      <p:sp>
        <p:nvSpPr>
          <p:cNvPr id="7" name="TextBox 6"/>
          <p:cNvSpPr txBox="1"/>
          <p:nvPr/>
        </p:nvSpPr>
        <p:spPr>
          <a:xfrm>
            <a:off x="457200" y="990600"/>
            <a:ext cx="8458200" cy="338554"/>
          </a:xfrm>
          <a:prstGeom prst="rect">
            <a:avLst/>
          </a:prstGeom>
          <a:noFill/>
        </p:spPr>
        <p:txBody>
          <a:bodyPr wrap="square" rtlCol="0">
            <a:spAutoFit/>
          </a:bodyPr>
          <a:lstStyle/>
          <a:p>
            <a:pPr>
              <a:buNone/>
            </a:pPr>
            <a:r>
              <a:rPr lang="en-US" altLang="zh-CN" sz="1600" b="0" i="0" dirty="0" smtClean="0">
                <a:solidFill>
                  <a:srgbClr val="0070C0"/>
                </a:solidFill>
                <a:ea typeface="宋体" pitchFamily="2" charset="-122"/>
              </a:rPr>
              <a:t>(Profs. </a:t>
            </a:r>
            <a:r>
              <a:rPr lang="en-US" altLang="zh-CN" sz="1600" b="0" i="0" dirty="0" err="1" smtClean="0">
                <a:solidFill>
                  <a:srgbClr val="0070C0"/>
                </a:solidFill>
                <a:ea typeface="宋体" pitchFamily="2" charset="-122"/>
              </a:rPr>
              <a:t>S.L.Wu</a:t>
            </a:r>
            <a:r>
              <a:rPr lang="en-US" altLang="zh-CN" sz="1600" b="0" i="0" dirty="0" smtClean="0">
                <a:solidFill>
                  <a:srgbClr val="0070C0"/>
                </a:solidFill>
                <a:ea typeface="宋体" pitchFamily="2" charset="-122"/>
              </a:rPr>
              <a:t> and </a:t>
            </a:r>
            <a:r>
              <a:rPr lang="en-US" altLang="zh-CN" sz="1600" b="0" i="0" dirty="0" err="1" smtClean="0">
                <a:solidFill>
                  <a:srgbClr val="0070C0"/>
                </a:solidFill>
                <a:ea typeface="宋体" pitchFamily="2" charset="-122"/>
              </a:rPr>
              <a:t>Mellado</a:t>
            </a:r>
            <a:r>
              <a:rPr lang="en-US" altLang="zh-CN" sz="1600" b="0" i="0" dirty="0" smtClean="0">
                <a:solidFill>
                  <a:srgbClr val="0070C0"/>
                </a:solidFill>
                <a:ea typeface="宋体" pitchFamily="2" charset="-122"/>
              </a:rPr>
              <a:t>, </a:t>
            </a:r>
            <a:r>
              <a:rPr lang="en-US" altLang="zh-CN" sz="1600" b="0" i="0" dirty="0" err="1" smtClean="0">
                <a:solidFill>
                  <a:srgbClr val="0070C0"/>
                </a:solidFill>
                <a:ea typeface="宋体" pitchFamily="2" charset="-122"/>
              </a:rPr>
              <a:t>Postdocs</a:t>
            </a:r>
            <a:r>
              <a:rPr lang="en-US" altLang="zh-CN" sz="1600" b="0" i="0" dirty="0" smtClean="0">
                <a:solidFill>
                  <a:srgbClr val="0070C0"/>
                </a:solidFill>
                <a:ea typeface="宋体" pitchFamily="2" charset="-122"/>
              </a:rPr>
              <a:t> Fang, Quayle, Grad. Students </a:t>
            </a:r>
            <a:r>
              <a:rPr lang="en-US" altLang="zh-CN" sz="1600" b="0" i="0" dirty="0" err="1" smtClean="0">
                <a:solidFill>
                  <a:srgbClr val="0070C0"/>
                </a:solidFill>
                <a:ea typeface="宋体" pitchFamily="2" charset="-122"/>
              </a:rPr>
              <a:t>Asfandiyarov</a:t>
            </a:r>
            <a:r>
              <a:rPr lang="en-US" altLang="zh-CN" sz="1600" b="0" i="0" dirty="0" smtClean="0">
                <a:solidFill>
                  <a:srgbClr val="0070C0"/>
                </a:solidFill>
                <a:ea typeface="宋体" pitchFamily="2" charset="-122"/>
              </a:rPr>
              <a:t>, Carrillo)</a:t>
            </a:r>
            <a:endParaRPr lang="en-US" altLang="zh-CN" sz="1600" b="0" i="0" dirty="0" smtClean="0">
              <a:ea typeface="宋体" pitchFamily="2" charset="-122"/>
            </a:endParaRPr>
          </a:p>
        </p:txBody>
      </p:sp>
      <p:sp>
        <p:nvSpPr>
          <p:cNvPr id="8" name="TextBox 7"/>
          <p:cNvSpPr txBox="1"/>
          <p:nvPr/>
        </p:nvSpPr>
        <p:spPr>
          <a:xfrm>
            <a:off x="609600" y="1668959"/>
            <a:ext cx="8153400" cy="769441"/>
          </a:xfrm>
          <a:prstGeom prst="rect">
            <a:avLst/>
          </a:prstGeom>
          <a:noFill/>
        </p:spPr>
        <p:txBody>
          <a:bodyPr wrap="square" rtlCol="0">
            <a:spAutoFit/>
          </a:bodyPr>
          <a:lstStyle/>
          <a:p>
            <a:pPr>
              <a:spcBef>
                <a:spcPts val="1800"/>
              </a:spcBef>
              <a:buNone/>
            </a:pPr>
            <a:r>
              <a:rPr lang="en-US" altLang="zh-CN" i="0" dirty="0" smtClean="0">
                <a:ea typeface="宋体" pitchFamily="2" charset="-122"/>
              </a:rPr>
              <a:t>Three ATLAS refereed INT notes, extensive contributions </a:t>
            </a:r>
            <a:br>
              <a:rPr lang="en-US" altLang="zh-CN" i="0" dirty="0" smtClean="0">
                <a:ea typeface="宋体" pitchFamily="2" charset="-122"/>
              </a:rPr>
            </a:br>
            <a:r>
              <a:rPr lang="en-US" altLang="zh-CN" i="0" dirty="0" smtClean="0">
                <a:ea typeface="宋体" pitchFamily="2" charset="-122"/>
              </a:rPr>
              <a:t>to the CSC H →WW chapter, one ATLAS PUB (public note).</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p:spPr>
        <p:txBody>
          <a:bodyPr/>
          <a:lstStyle/>
          <a:p>
            <a:fld id="{E4A2F2D0-9D3E-4974-901C-ED4DF95DED78}" type="slidenum">
              <a:rPr lang="en-US" altLang="zh-CN" smtClean="0"/>
              <a:pPr/>
              <a:t>117</a:t>
            </a:fld>
            <a:endParaRPr lang="en-US" altLang="zh-CN" smtClean="0"/>
          </a:p>
        </p:txBody>
      </p:sp>
      <p:sp>
        <p:nvSpPr>
          <p:cNvPr id="2253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26A7741B-E5B6-49B2-9CA5-8CC2E645ED5E}" type="slidenum">
              <a:rPr lang="en-US" altLang="zh-CN" sz="1400" b="0" i="0">
                <a:latin typeface="Arial" charset="0"/>
                <a:ea typeface="宋体" pitchFamily="2" charset="-122"/>
              </a:rPr>
              <a:pPr algn="r" eaLnBrk="1" hangingPunct="1">
                <a:spcBef>
                  <a:spcPct val="0"/>
                </a:spcBef>
                <a:buFontTx/>
                <a:buNone/>
              </a:pPr>
              <a:t>117</a:t>
            </a:fld>
            <a:endParaRPr lang="en-US" altLang="zh-CN" sz="1400" b="0" i="0">
              <a:latin typeface="Arial" charset="0"/>
              <a:ea typeface="宋体" pitchFamily="2" charset="-122"/>
            </a:endParaRPr>
          </a:p>
        </p:txBody>
      </p:sp>
      <p:sp>
        <p:nvSpPr>
          <p:cNvPr id="22532" name="Rectangle 4"/>
          <p:cNvSpPr>
            <a:spLocks noChangeArrowheads="1"/>
          </p:cNvSpPr>
          <p:nvPr/>
        </p:nvSpPr>
        <p:spPr bwMode="auto">
          <a:xfrm>
            <a:off x="4572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dirty="0">
                <a:solidFill>
                  <a:srgbClr val="0033CC"/>
                </a:solidFill>
                <a:ea typeface="宋体" pitchFamily="2" charset="-122"/>
              </a:rPr>
              <a:t>HIGGS PHYSICS. </a:t>
            </a:r>
            <a:r>
              <a:rPr lang="en-US" altLang="zh-CN" sz="2800" dirty="0">
                <a:solidFill>
                  <a:srgbClr val="0033CC"/>
                </a:solidFill>
                <a:ea typeface="宋体" pitchFamily="2" charset="-122"/>
              </a:rPr>
              <a:t>H→WW </a:t>
            </a:r>
            <a:r>
              <a:rPr lang="en-US" altLang="zh-CN" sz="2800" i="0" dirty="0">
                <a:solidFill>
                  <a:srgbClr val="0033CC"/>
                </a:solidFill>
                <a:ea typeface="宋体" pitchFamily="2" charset="-122"/>
              </a:rPr>
              <a:t>@ 10 and 7 TeV </a:t>
            </a:r>
          </a:p>
        </p:txBody>
      </p:sp>
      <p:sp>
        <p:nvSpPr>
          <p:cNvPr id="22533" name="TextBox 5"/>
          <p:cNvSpPr txBox="1">
            <a:spLocks noChangeArrowheads="1"/>
          </p:cNvSpPr>
          <p:nvPr/>
        </p:nvSpPr>
        <p:spPr bwMode="auto">
          <a:xfrm>
            <a:off x="1219200" y="1981200"/>
            <a:ext cx="7086600" cy="4739759"/>
          </a:xfrm>
          <a:prstGeom prst="rect">
            <a:avLst/>
          </a:prstGeom>
          <a:solidFill>
            <a:srgbClr val="F7E5EF"/>
          </a:solidFill>
          <a:ln w="9525">
            <a:noFill/>
            <a:miter lim="800000"/>
            <a:headEnd/>
            <a:tailEnd/>
          </a:ln>
        </p:spPr>
        <p:txBody>
          <a:bodyPr wrap="square">
            <a:spAutoFit/>
          </a:bodyPr>
          <a:lstStyle/>
          <a:p>
            <a:pPr marL="228600" indent="-228600">
              <a:spcBef>
                <a:spcPts val="1200"/>
              </a:spcBef>
            </a:pPr>
            <a:r>
              <a:rPr lang="en-US" altLang="zh-CN" sz="1400" i="0" dirty="0">
                <a:ea typeface="宋体" pitchFamily="2" charset="-122"/>
              </a:rPr>
              <a:t>“Prospects for H+0j, </a:t>
            </a:r>
            <a:r>
              <a:rPr lang="en-US" altLang="zh-CN" sz="1400" i="0" dirty="0" err="1">
                <a:ea typeface="宋体" pitchFamily="2" charset="-122"/>
              </a:rPr>
              <a:t>H→WW→l</a:t>
            </a:r>
            <a:r>
              <a:rPr lang="en-US" altLang="zh-CN" sz="1400" i="0" dirty="0" err="1">
                <a:ea typeface="宋体" pitchFamily="2" charset="-122"/>
                <a:sym typeface="Symbol" pitchFamily="18" charset="2"/>
              </a:rPr>
              <a:t></a:t>
            </a:r>
            <a:r>
              <a:rPr lang="en-US" altLang="zh-CN" sz="1400" i="0" dirty="0" err="1">
                <a:ea typeface="宋体" pitchFamily="2" charset="-122"/>
              </a:rPr>
              <a:t>l</a:t>
            </a:r>
            <a:r>
              <a:rPr lang="en-US" altLang="zh-CN" sz="1400" i="0" dirty="0">
                <a:ea typeface="宋体" pitchFamily="2" charset="-122"/>
                <a:sym typeface="Symbol" pitchFamily="18" charset="2"/>
              </a:rPr>
              <a:t></a:t>
            </a:r>
            <a:r>
              <a:rPr lang="en-US" altLang="zh-CN" sz="1400" i="0" dirty="0">
                <a:ea typeface="宋体" pitchFamily="2" charset="-122"/>
              </a:rPr>
              <a:t> in 10 TeV Collisions,” </a:t>
            </a:r>
            <a:br>
              <a:rPr lang="en-US" altLang="zh-CN" sz="1400" i="0" dirty="0">
                <a:ea typeface="宋体" pitchFamily="2" charset="-122"/>
              </a:rPr>
            </a:br>
            <a:r>
              <a:rPr lang="en-US" altLang="zh-CN" sz="1400" b="0" i="0" dirty="0" err="1">
                <a:solidFill>
                  <a:srgbClr val="0070C0"/>
                </a:solidFill>
                <a:ea typeface="宋体" pitchFamily="2" charset="-122"/>
              </a:rPr>
              <a:t>Asfandiyarov</a:t>
            </a:r>
            <a:r>
              <a:rPr lang="en-US" altLang="zh-CN" sz="1400" b="0" i="0" dirty="0">
                <a:solidFill>
                  <a:srgbClr val="0070C0"/>
                </a:solidFill>
                <a:ea typeface="宋体" pitchFamily="2" charset="-122"/>
              </a:rPr>
              <a:t>, Carrillo, Fang, Ma, Quayle, </a:t>
            </a:r>
            <a:r>
              <a:rPr lang="en-US" altLang="zh-CN" sz="1400" b="0" i="0" dirty="0" err="1">
                <a:solidFill>
                  <a:srgbClr val="0070C0"/>
                </a:solidFill>
                <a:ea typeface="宋体" pitchFamily="2" charset="-122"/>
              </a:rPr>
              <a:t>S.L.Wu</a:t>
            </a:r>
            <a:r>
              <a:rPr lang="en-US" altLang="zh-CN" sz="1400" b="0" i="0" dirty="0">
                <a:solidFill>
                  <a:srgbClr val="0070C0"/>
                </a:solidFill>
                <a:ea typeface="宋体" pitchFamily="2" charset="-122"/>
              </a:rPr>
              <a:t>, </a:t>
            </a:r>
            <a:r>
              <a:rPr lang="en-US" altLang="zh-CN" sz="1400" b="0" i="0" dirty="0">
                <a:ea typeface="宋体" pitchFamily="2" charset="-122"/>
              </a:rPr>
              <a:t/>
            </a:r>
            <a:br>
              <a:rPr lang="en-US" altLang="zh-CN" sz="1400" b="0" i="0" dirty="0">
                <a:ea typeface="宋体" pitchFamily="2" charset="-122"/>
              </a:rPr>
            </a:br>
            <a:r>
              <a:rPr lang="en-US" altLang="zh-CN" sz="1400" b="0" i="0" dirty="0">
                <a:ea typeface="宋体" pitchFamily="2" charset="-122"/>
              </a:rPr>
              <a:t>ATL-PHYS-INT-2010-032  </a:t>
            </a:r>
            <a:r>
              <a:rPr lang="en-US" altLang="zh-CN" sz="1400" b="0" i="0" dirty="0">
                <a:solidFill>
                  <a:srgbClr val="C00000"/>
                </a:solidFill>
                <a:ea typeface="宋体" pitchFamily="2" charset="-122"/>
              </a:rPr>
              <a:t>[includes 7 TeV results]  </a:t>
            </a:r>
            <a:endParaRPr lang="zh-CN" altLang="zh-CN" sz="1400" b="0" i="0" dirty="0">
              <a:solidFill>
                <a:srgbClr val="C00000"/>
              </a:solidFill>
              <a:ea typeface="宋体" pitchFamily="2" charset="-122"/>
            </a:endParaRPr>
          </a:p>
          <a:p>
            <a:pPr marL="228600" indent="-228600">
              <a:spcBef>
                <a:spcPts val="1200"/>
              </a:spcBef>
            </a:pPr>
            <a:r>
              <a:rPr lang="en-US" altLang="zh-CN" sz="1400" i="0" dirty="0">
                <a:ea typeface="宋体" pitchFamily="2" charset="-122"/>
              </a:rPr>
              <a:t>“Prospects for H+1j, </a:t>
            </a:r>
            <a:r>
              <a:rPr lang="en-US" altLang="zh-CN" sz="1400" i="0" dirty="0" err="1">
                <a:ea typeface="宋体" pitchFamily="2" charset="-122"/>
              </a:rPr>
              <a:t>H→WW→l</a:t>
            </a:r>
            <a:r>
              <a:rPr lang="en-US" altLang="zh-CN" sz="1400" i="0" dirty="0" err="1">
                <a:ea typeface="宋体" pitchFamily="2" charset="-122"/>
                <a:sym typeface="Symbol" pitchFamily="18" charset="2"/>
              </a:rPr>
              <a:t></a:t>
            </a:r>
            <a:r>
              <a:rPr lang="en-US" altLang="zh-CN" sz="1400" i="0" dirty="0" err="1">
                <a:ea typeface="宋体" pitchFamily="2" charset="-122"/>
              </a:rPr>
              <a:t>l</a:t>
            </a:r>
            <a:r>
              <a:rPr lang="en-US" altLang="zh-CN" sz="1400" i="0" dirty="0">
                <a:ea typeface="宋体" pitchFamily="2" charset="-122"/>
                <a:sym typeface="Symbol" pitchFamily="18" charset="2"/>
              </a:rPr>
              <a:t></a:t>
            </a:r>
            <a:r>
              <a:rPr lang="en-US" altLang="zh-CN" sz="1400" i="0" dirty="0">
                <a:ea typeface="宋体" pitchFamily="2" charset="-122"/>
              </a:rPr>
              <a:t> in 10 TeV Collisions,” </a:t>
            </a:r>
            <a:r>
              <a:rPr lang="en-US" altLang="zh-CN" sz="1400" b="0" i="0" dirty="0">
                <a:ea typeface="宋体" pitchFamily="2" charset="-122"/>
              </a:rPr>
              <a:t/>
            </a:r>
            <a:br>
              <a:rPr lang="en-US" altLang="zh-CN" sz="1400" b="0" i="0" dirty="0">
                <a:ea typeface="宋体" pitchFamily="2" charset="-122"/>
              </a:rPr>
            </a:br>
            <a:r>
              <a:rPr lang="en-US" altLang="zh-CN" sz="1400" b="0" i="0" dirty="0" err="1">
                <a:solidFill>
                  <a:srgbClr val="0070C0"/>
                </a:solidFill>
                <a:ea typeface="宋体" pitchFamily="2" charset="-122"/>
              </a:rPr>
              <a:t>Asfandiyarov</a:t>
            </a:r>
            <a:r>
              <a:rPr lang="en-US" altLang="zh-CN" sz="1400" b="0" i="0" dirty="0">
                <a:solidFill>
                  <a:srgbClr val="0070C0"/>
                </a:solidFill>
                <a:ea typeface="宋体" pitchFamily="2" charset="-122"/>
              </a:rPr>
              <a:t>, Carrillo, Fang, Ma, Quayle, </a:t>
            </a:r>
            <a:r>
              <a:rPr lang="en-US" altLang="zh-CN" sz="1400" b="0" i="0" dirty="0" err="1">
                <a:solidFill>
                  <a:srgbClr val="0070C0"/>
                </a:solidFill>
                <a:ea typeface="宋体" pitchFamily="2" charset="-122"/>
              </a:rPr>
              <a:t>S.L.Wu</a:t>
            </a:r>
            <a:r>
              <a:rPr lang="en-US" altLang="zh-CN" sz="1400" b="0" i="0" dirty="0">
                <a:solidFill>
                  <a:srgbClr val="0070C0"/>
                </a:solidFill>
                <a:ea typeface="宋体" pitchFamily="2" charset="-122"/>
              </a:rPr>
              <a:t>, </a:t>
            </a:r>
            <a:r>
              <a:rPr lang="en-US" altLang="zh-CN" sz="1400" b="0" i="0" dirty="0">
                <a:ea typeface="宋体" pitchFamily="2" charset="-122"/>
              </a:rPr>
              <a:t/>
            </a:r>
            <a:br>
              <a:rPr lang="en-US" altLang="zh-CN" sz="1400" b="0" i="0" dirty="0">
                <a:ea typeface="宋体" pitchFamily="2" charset="-122"/>
              </a:rPr>
            </a:br>
            <a:r>
              <a:rPr lang="en-US" altLang="zh-CN" sz="1400" b="0" i="0" dirty="0">
                <a:ea typeface="宋体" pitchFamily="2" charset="-122"/>
              </a:rPr>
              <a:t>ATL-PHYS-INT-2010-045  </a:t>
            </a:r>
            <a:r>
              <a:rPr lang="en-US" altLang="zh-CN" sz="1400" b="0" i="0" dirty="0">
                <a:solidFill>
                  <a:srgbClr val="C00000"/>
                </a:solidFill>
                <a:ea typeface="宋体" pitchFamily="2" charset="-122"/>
              </a:rPr>
              <a:t>[includes 7 TeV results]  </a:t>
            </a:r>
            <a:endParaRPr lang="zh-CN" altLang="zh-CN" sz="1400" b="0" i="0" dirty="0">
              <a:solidFill>
                <a:srgbClr val="C00000"/>
              </a:solidFill>
              <a:ea typeface="宋体" pitchFamily="2" charset="-122"/>
            </a:endParaRPr>
          </a:p>
          <a:p>
            <a:pPr marL="228600" indent="-228600">
              <a:spcBef>
                <a:spcPts val="1200"/>
              </a:spcBef>
            </a:pPr>
            <a:r>
              <a:rPr lang="en-US" altLang="zh-CN" sz="1400" i="0" dirty="0">
                <a:ea typeface="宋体" pitchFamily="2" charset="-122"/>
              </a:rPr>
              <a:t>“Prospects for H+2j, </a:t>
            </a:r>
            <a:r>
              <a:rPr lang="en-US" altLang="zh-CN" sz="1400" i="0" dirty="0" err="1">
                <a:ea typeface="宋体" pitchFamily="2" charset="-122"/>
              </a:rPr>
              <a:t>H→WW→l</a:t>
            </a:r>
            <a:r>
              <a:rPr lang="en-US" altLang="zh-CN" sz="1400" i="0" dirty="0" err="1">
                <a:ea typeface="宋体" pitchFamily="2" charset="-122"/>
                <a:sym typeface="Symbol" pitchFamily="18" charset="2"/>
              </a:rPr>
              <a:t></a:t>
            </a:r>
            <a:r>
              <a:rPr lang="en-US" altLang="zh-CN" sz="1400" i="0" dirty="0" err="1">
                <a:ea typeface="宋体" pitchFamily="2" charset="-122"/>
              </a:rPr>
              <a:t>l</a:t>
            </a:r>
            <a:r>
              <a:rPr lang="en-US" altLang="zh-CN" sz="1400" i="0" dirty="0">
                <a:ea typeface="宋体" pitchFamily="2" charset="-122"/>
                <a:sym typeface="Symbol" pitchFamily="18" charset="2"/>
              </a:rPr>
              <a:t></a:t>
            </a:r>
            <a:r>
              <a:rPr lang="en-US" altLang="zh-CN" sz="1400" i="0" dirty="0">
                <a:ea typeface="宋体" pitchFamily="2" charset="-122"/>
              </a:rPr>
              <a:t> in 10 TeV Collisions,” </a:t>
            </a:r>
            <a:r>
              <a:rPr lang="en-US" altLang="zh-CN" sz="1400" b="0" i="0" dirty="0">
                <a:ea typeface="宋体" pitchFamily="2" charset="-122"/>
              </a:rPr>
              <a:t/>
            </a:r>
            <a:br>
              <a:rPr lang="en-US" altLang="zh-CN" sz="1400" b="0" i="0" dirty="0">
                <a:ea typeface="宋体" pitchFamily="2" charset="-122"/>
              </a:rPr>
            </a:br>
            <a:r>
              <a:rPr lang="en-US" altLang="zh-CN" sz="1400" b="0" i="0" dirty="0" err="1">
                <a:solidFill>
                  <a:srgbClr val="0070C0"/>
                </a:solidFill>
                <a:ea typeface="宋体" pitchFamily="2" charset="-122"/>
              </a:rPr>
              <a:t>Asfandiyarov</a:t>
            </a:r>
            <a:r>
              <a:rPr lang="en-US" altLang="zh-CN" sz="1400" b="0" i="0" dirty="0">
                <a:solidFill>
                  <a:srgbClr val="0070C0"/>
                </a:solidFill>
                <a:ea typeface="宋体" pitchFamily="2" charset="-122"/>
              </a:rPr>
              <a:t>, Carrillo, Fang, Ma, Quayle, </a:t>
            </a:r>
            <a:r>
              <a:rPr lang="en-US" altLang="zh-CN" sz="1400" b="0" i="0" dirty="0" err="1">
                <a:solidFill>
                  <a:srgbClr val="0070C0"/>
                </a:solidFill>
                <a:ea typeface="宋体" pitchFamily="2" charset="-122"/>
              </a:rPr>
              <a:t>S.L.Wu</a:t>
            </a:r>
            <a:r>
              <a:rPr lang="en-US" altLang="zh-CN" sz="1400" b="0" i="0" dirty="0">
                <a:solidFill>
                  <a:srgbClr val="0070C0"/>
                </a:solidFill>
                <a:ea typeface="宋体" pitchFamily="2" charset="-122"/>
              </a:rPr>
              <a:t>, </a:t>
            </a:r>
            <a:r>
              <a:rPr lang="en-US" altLang="zh-CN" sz="1400" b="0" i="0" dirty="0">
                <a:ea typeface="宋体" pitchFamily="2" charset="-122"/>
              </a:rPr>
              <a:t/>
            </a:r>
            <a:br>
              <a:rPr lang="en-US" altLang="zh-CN" sz="1400" b="0" i="0" dirty="0">
                <a:ea typeface="宋体" pitchFamily="2" charset="-122"/>
              </a:rPr>
            </a:br>
            <a:r>
              <a:rPr lang="en-US" altLang="zh-CN" sz="1400" b="0" i="0" dirty="0">
                <a:ea typeface="宋体" pitchFamily="2" charset="-122"/>
              </a:rPr>
              <a:t>ATL-PHYS-INT-2010-010  </a:t>
            </a:r>
            <a:r>
              <a:rPr lang="en-US" altLang="zh-CN" sz="1400" b="0" i="0" dirty="0">
                <a:solidFill>
                  <a:srgbClr val="C00000"/>
                </a:solidFill>
                <a:ea typeface="宋体" pitchFamily="2" charset="-122"/>
              </a:rPr>
              <a:t>[includes 7 TeV results] </a:t>
            </a:r>
            <a:endParaRPr lang="zh-CN" altLang="zh-CN" sz="1400" b="0" i="0" dirty="0">
              <a:solidFill>
                <a:srgbClr val="C00000"/>
              </a:solidFill>
              <a:ea typeface="宋体" pitchFamily="2" charset="-122"/>
            </a:endParaRPr>
          </a:p>
          <a:p>
            <a:pPr marL="228600" indent="-228600">
              <a:spcBef>
                <a:spcPts val="1200"/>
              </a:spcBef>
            </a:pPr>
            <a:r>
              <a:rPr lang="en-US" altLang="zh-CN" sz="1400" i="0" dirty="0">
                <a:ea typeface="宋体" pitchFamily="2" charset="-122"/>
              </a:rPr>
              <a:t>“Estimation of Backgrounds for H→WW with Data-Driven methods,” </a:t>
            </a:r>
            <a:r>
              <a:rPr lang="en-US" altLang="zh-CN" sz="1400" i="0" dirty="0" smtClean="0">
                <a:ea typeface="宋体" pitchFamily="2" charset="-122"/>
              </a:rPr>
              <a:t/>
            </a:r>
            <a:br>
              <a:rPr lang="en-US" altLang="zh-CN" sz="1400" i="0" dirty="0" smtClean="0">
                <a:ea typeface="宋体" pitchFamily="2" charset="-122"/>
              </a:rPr>
            </a:br>
            <a:r>
              <a:rPr lang="en-US" altLang="zh-CN" sz="1400" b="0" i="0" dirty="0" err="1" smtClean="0">
                <a:solidFill>
                  <a:srgbClr val="0070C0"/>
                </a:solidFill>
                <a:ea typeface="宋体" pitchFamily="2" charset="-122"/>
              </a:rPr>
              <a:t>Asfandiyarov</a:t>
            </a:r>
            <a:r>
              <a:rPr lang="en-US" altLang="zh-CN" sz="1400" b="0" i="0" dirty="0">
                <a:solidFill>
                  <a:srgbClr val="0070C0"/>
                </a:solidFill>
                <a:ea typeface="宋体" pitchFamily="2" charset="-122"/>
              </a:rPr>
              <a:t>, Carrillo, Fang, Ma, Quayle, </a:t>
            </a:r>
            <a:r>
              <a:rPr lang="en-US" altLang="zh-CN" sz="1400" b="0" i="0" dirty="0" err="1">
                <a:solidFill>
                  <a:srgbClr val="0070C0"/>
                </a:solidFill>
                <a:ea typeface="宋体" pitchFamily="2" charset="-122"/>
              </a:rPr>
              <a:t>S.L.Wu</a:t>
            </a:r>
            <a:r>
              <a:rPr lang="en-US" altLang="zh-CN" sz="1400" b="0" i="0" dirty="0">
                <a:solidFill>
                  <a:srgbClr val="0070C0"/>
                </a:solidFill>
                <a:ea typeface="宋体" pitchFamily="2" charset="-122"/>
              </a:rPr>
              <a:t>, </a:t>
            </a:r>
            <a:r>
              <a:rPr lang="en-US" altLang="zh-CN" sz="1400" b="0" i="0" dirty="0">
                <a:ea typeface="宋体" pitchFamily="2" charset="-122"/>
              </a:rPr>
              <a:t/>
            </a:r>
            <a:br>
              <a:rPr lang="en-US" altLang="zh-CN" sz="1400" b="0" i="0" dirty="0">
                <a:ea typeface="宋体" pitchFamily="2" charset="-122"/>
              </a:rPr>
            </a:br>
            <a:r>
              <a:rPr lang="en-US" altLang="zh-CN" sz="1400" b="0" i="0" dirty="0">
                <a:ea typeface="宋体" pitchFamily="2" charset="-122"/>
              </a:rPr>
              <a:t>ATL-COM-PHYS-2009-607 </a:t>
            </a:r>
            <a:endParaRPr lang="zh-CN" altLang="zh-CN" sz="1400" b="0" i="0" dirty="0">
              <a:ea typeface="宋体" pitchFamily="2" charset="-122"/>
            </a:endParaRPr>
          </a:p>
          <a:p>
            <a:pPr marL="228600" indent="-228600">
              <a:spcBef>
                <a:spcPts val="1200"/>
              </a:spcBef>
            </a:pPr>
            <a:r>
              <a:rPr lang="en-US" altLang="zh-CN" sz="1400" i="0" dirty="0">
                <a:ea typeface="宋体" pitchFamily="2" charset="-122"/>
              </a:rPr>
              <a:t>“Combined Sensitivity to </a:t>
            </a:r>
            <a:r>
              <a:rPr lang="en-US" altLang="zh-CN" sz="1400" i="0" dirty="0" err="1">
                <a:ea typeface="宋体" pitchFamily="2" charset="-122"/>
              </a:rPr>
              <a:t>H→WW→l</a:t>
            </a:r>
            <a:r>
              <a:rPr lang="en-US" altLang="zh-CN" sz="1400" i="0" dirty="0" err="1">
                <a:ea typeface="宋体" pitchFamily="2" charset="-122"/>
                <a:sym typeface="Symbol" pitchFamily="18" charset="2"/>
              </a:rPr>
              <a:t></a:t>
            </a:r>
            <a:r>
              <a:rPr lang="en-US" altLang="zh-CN" sz="1400" i="0" dirty="0" err="1">
                <a:ea typeface="宋体" pitchFamily="2" charset="-122"/>
              </a:rPr>
              <a:t>l</a:t>
            </a:r>
            <a:r>
              <a:rPr lang="en-US" altLang="zh-CN" sz="1400" i="0" dirty="0">
                <a:ea typeface="宋体" pitchFamily="2" charset="-122"/>
                <a:sym typeface="Symbol" pitchFamily="18" charset="2"/>
              </a:rPr>
              <a:t></a:t>
            </a:r>
            <a:r>
              <a:rPr lang="en-US" altLang="zh-CN" sz="1400" i="0" dirty="0">
                <a:ea typeface="宋体" pitchFamily="2" charset="-122"/>
              </a:rPr>
              <a:t> in </a:t>
            </a:r>
            <a:r>
              <a:rPr lang="en-US" altLang="zh-CN" sz="1400" i="0" dirty="0">
                <a:solidFill>
                  <a:srgbClr val="C00000"/>
                </a:solidFill>
                <a:ea typeface="宋体" pitchFamily="2" charset="-122"/>
              </a:rPr>
              <a:t>7 TeV </a:t>
            </a:r>
            <a:r>
              <a:rPr lang="en-US" altLang="zh-CN" sz="1400" i="0" dirty="0">
                <a:ea typeface="宋体" pitchFamily="2" charset="-122"/>
              </a:rPr>
              <a:t>Collisions at ATLAS,” </a:t>
            </a:r>
            <a:r>
              <a:rPr lang="en-US" altLang="zh-CN" sz="1400" i="0" dirty="0" smtClean="0">
                <a:ea typeface="宋体" pitchFamily="2" charset="-122"/>
              </a:rPr>
              <a:t/>
            </a:r>
            <a:br>
              <a:rPr lang="en-US" altLang="zh-CN" sz="1400" i="0" dirty="0" smtClean="0">
                <a:ea typeface="宋体" pitchFamily="2" charset="-122"/>
              </a:rPr>
            </a:br>
            <a:r>
              <a:rPr lang="en-US" altLang="zh-CN" sz="1400" b="0" i="0" dirty="0" err="1" smtClean="0">
                <a:solidFill>
                  <a:srgbClr val="0070C0"/>
                </a:solidFill>
                <a:ea typeface="宋体" pitchFamily="2" charset="-122"/>
              </a:rPr>
              <a:t>Asfandiyarov</a:t>
            </a:r>
            <a:r>
              <a:rPr lang="en-US" altLang="zh-CN" sz="1400" b="0" i="0" dirty="0">
                <a:solidFill>
                  <a:srgbClr val="0070C0"/>
                </a:solidFill>
                <a:ea typeface="宋体" pitchFamily="2" charset="-122"/>
              </a:rPr>
              <a:t>, Carrillo, Fang, Ma, Quayle, </a:t>
            </a:r>
            <a:r>
              <a:rPr lang="en-US" altLang="zh-CN" sz="1400" b="0" i="0" dirty="0" err="1">
                <a:solidFill>
                  <a:srgbClr val="0070C0"/>
                </a:solidFill>
                <a:ea typeface="宋体" pitchFamily="2" charset="-122"/>
              </a:rPr>
              <a:t>S.L.Wu</a:t>
            </a:r>
            <a:r>
              <a:rPr lang="en-US" altLang="zh-CN" sz="1400" b="0" i="0" dirty="0">
                <a:solidFill>
                  <a:srgbClr val="0070C0"/>
                </a:solidFill>
                <a:ea typeface="宋体" pitchFamily="2" charset="-122"/>
              </a:rPr>
              <a:t>, </a:t>
            </a:r>
            <a:r>
              <a:rPr lang="en-US" altLang="zh-CN" sz="1400" b="0" i="0" dirty="0">
                <a:ea typeface="宋体" pitchFamily="2" charset="-122"/>
              </a:rPr>
              <a:t/>
            </a:r>
            <a:br>
              <a:rPr lang="en-US" altLang="zh-CN" sz="1400" b="0" i="0" dirty="0">
                <a:ea typeface="宋体" pitchFamily="2" charset="-122"/>
              </a:rPr>
            </a:br>
            <a:r>
              <a:rPr lang="en-US" altLang="zh-CN" sz="1400" b="0" i="0" dirty="0">
                <a:ea typeface="宋体" pitchFamily="2" charset="-122"/>
              </a:rPr>
              <a:t>ATL-PHYS-INT-2010-047.</a:t>
            </a:r>
          </a:p>
          <a:p>
            <a:pPr marL="228600" indent="-228600">
              <a:spcBef>
                <a:spcPts val="1200"/>
              </a:spcBef>
            </a:pPr>
            <a:r>
              <a:rPr lang="en-US" altLang="zh-CN" sz="1400" i="0" dirty="0">
                <a:ea typeface="宋体" pitchFamily="2" charset="-122"/>
              </a:rPr>
              <a:t>“Prospects for Higgs Boson Searches using the H</a:t>
            </a:r>
            <a:r>
              <a:rPr lang="en-US" altLang="zh-CN" sz="1400" i="0" dirty="0">
                <a:ea typeface="宋体" pitchFamily="2" charset="-122"/>
                <a:sym typeface="Symbol" pitchFamily="18" charset="2"/>
              </a:rPr>
              <a:t></a:t>
            </a:r>
            <a:r>
              <a:rPr lang="en-US" altLang="zh-CN" sz="1400" i="0" dirty="0">
                <a:ea typeface="宋体" pitchFamily="2" charset="-122"/>
              </a:rPr>
              <a:t>WW Decay Mode with the ATLAS Detector for 10 TeV,” </a:t>
            </a:r>
            <a:r>
              <a:rPr lang="en-US" altLang="zh-CN" sz="1400" b="0" i="0" dirty="0">
                <a:ea typeface="宋体" pitchFamily="2" charset="-122"/>
              </a:rPr>
              <a:t>The ATLAS Collaboration, ATL-PHYS-PUB-2010-005, </a:t>
            </a:r>
            <a:br>
              <a:rPr lang="en-US" altLang="zh-CN" sz="1400" b="0" i="0" dirty="0">
                <a:ea typeface="宋体" pitchFamily="2" charset="-122"/>
              </a:rPr>
            </a:br>
            <a:r>
              <a:rPr lang="en-US" altLang="zh-CN" sz="1400" b="0" i="0" dirty="0">
                <a:ea typeface="宋体" pitchFamily="2" charset="-122"/>
              </a:rPr>
              <a:t>( </a:t>
            </a:r>
            <a:r>
              <a:rPr lang="en-US" sz="1400" b="0" i="0" dirty="0">
                <a:hlinkClick r:id="rId3"/>
              </a:rPr>
              <a:t>http://cdsweb.cern.ch/record/1270568 </a:t>
            </a:r>
            <a:r>
              <a:rPr lang="en-US" sz="1400" b="0" i="0" dirty="0"/>
              <a:t>)</a:t>
            </a:r>
            <a:endParaRPr lang="zh-CN" altLang="zh-CN" sz="1400" b="0" i="0" dirty="0">
              <a:ea typeface="宋体" pitchFamily="2" charset="-122"/>
            </a:endParaRPr>
          </a:p>
        </p:txBody>
      </p:sp>
      <p:sp>
        <p:nvSpPr>
          <p:cNvPr id="6" name="TextBox 5"/>
          <p:cNvSpPr txBox="1"/>
          <p:nvPr/>
        </p:nvSpPr>
        <p:spPr>
          <a:xfrm>
            <a:off x="609600" y="914400"/>
            <a:ext cx="8077200" cy="338554"/>
          </a:xfrm>
          <a:prstGeom prst="rect">
            <a:avLst/>
          </a:prstGeom>
          <a:noFill/>
        </p:spPr>
        <p:txBody>
          <a:bodyPr wrap="square" rtlCol="0">
            <a:spAutoFit/>
          </a:bodyPr>
          <a:lstStyle/>
          <a:p>
            <a:pPr>
              <a:buNone/>
            </a:pPr>
            <a:r>
              <a:rPr lang="en-US" altLang="zh-CN" sz="1600" b="0" i="0" dirty="0" smtClean="0">
                <a:solidFill>
                  <a:srgbClr val="0070C0"/>
                </a:solidFill>
                <a:ea typeface="宋体" pitchFamily="2" charset="-122"/>
              </a:rPr>
              <a:t>(Profs. </a:t>
            </a:r>
            <a:r>
              <a:rPr lang="en-US" altLang="zh-CN" sz="1600" b="0" i="0" dirty="0" err="1" smtClean="0">
                <a:solidFill>
                  <a:srgbClr val="0070C0"/>
                </a:solidFill>
                <a:ea typeface="宋体" pitchFamily="2" charset="-122"/>
              </a:rPr>
              <a:t>S.L.Wu</a:t>
            </a:r>
            <a:r>
              <a:rPr lang="en-US" altLang="zh-CN" sz="1600" b="0" i="0" dirty="0" smtClean="0">
                <a:solidFill>
                  <a:srgbClr val="0070C0"/>
                </a:solidFill>
                <a:ea typeface="宋体" pitchFamily="2" charset="-122"/>
              </a:rPr>
              <a:t>, </a:t>
            </a:r>
            <a:r>
              <a:rPr lang="en-US" altLang="zh-CN" sz="1600" b="0" i="0" dirty="0" err="1" smtClean="0">
                <a:solidFill>
                  <a:srgbClr val="0070C0"/>
                </a:solidFill>
                <a:ea typeface="宋体" pitchFamily="2" charset="-122"/>
              </a:rPr>
              <a:t>Postdocs</a:t>
            </a:r>
            <a:r>
              <a:rPr lang="en-US" altLang="zh-CN" sz="1600" b="0" i="0" dirty="0" smtClean="0">
                <a:solidFill>
                  <a:srgbClr val="0070C0"/>
                </a:solidFill>
                <a:ea typeface="宋体" pitchFamily="2" charset="-122"/>
              </a:rPr>
              <a:t> Fang, Ma, Quayle, Grad. Students </a:t>
            </a:r>
            <a:r>
              <a:rPr lang="en-US" altLang="zh-CN" sz="1600" b="0" i="0" dirty="0" err="1" smtClean="0">
                <a:solidFill>
                  <a:srgbClr val="0070C0"/>
                </a:solidFill>
                <a:ea typeface="宋体" pitchFamily="2" charset="-122"/>
              </a:rPr>
              <a:t>Asfandiyarov</a:t>
            </a:r>
            <a:r>
              <a:rPr lang="en-US" altLang="zh-CN" sz="1600" b="0" i="0" dirty="0" smtClean="0">
                <a:solidFill>
                  <a:srgbClr val="0070C0"/>
                </a:solidFill>
                <a:ea typeface="宋体" pitchFamily="2" charset="-122"/>
              </a:rPr>
              <a:t> and Carrillo)</a:t>
            </a:r>
            <a:r>
              <a:rPr lang="en-US" altLang="zh-CN" sz="1600" b="0" i="0" dirty="0" smtClean="0">
                <a:ea typeface="宋体" pitchFamily="2" charset="-122"/>
              </a:rPr>
              <a:t> </a:t>
            </a:r>
          </a:p>
        </p:txBody>
      </p:sp>
      <p:sp>
        <p:nvSpPr>
          <p:cNvPr id="7" name="TextBox 6"/>
          <p:cNvSpPr txBox="1"/>
          <p:nvPr/>
        </p:nvSpPr>
        <p:spPr>
          <a:xfrm>
            <a:off x="609600" y="1371600"/>
            <a:ext cx="8077200" cy="461665"/>
          </a:xfrm>
          <a:prstGeom prst="rect">
            <a:avLst/>
          </a:prstGeom>
          <a:noFill/>
        </p:spPr>
        <p:txBody>
          <a:bodyPr wrap="square" rtlCol="0">
            <a:spAutoFit/>
          </a:bodyPr>
          <a:lstStyle/>
          <a:p>
            <a:pPr>
              <a:buNone/>
            </a:pPr>
            <a:r>
              <a:rPr lang="en-US" altLang="zh-CN" sz="2400" i="0" dirty="0" smtClean="0">
                <a:ea typeface="宋体" pitchFamily="2" charset="-122"/>
              </a:rPr>
              <a:t>Five ATLAS INT notes, one PUB, one COM.</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p:spPr>
        <p:txBody>
          <a:bodyPr/>
          <a:lstStyle/>
          <a:p>
            <a:fld id="{E4A2F2D0-9D3E-4974-901C-ED4DF95DED78}" type="slidenum">
              <a:rPr lang="en-US" altLang="zh-CN" smtClean="0"/>
              <a:pPr/>
              <a:t>118</a:t>
            </a:fld>
            <a:endParaRPr lang="en-US" altLang="zh-CN" smtClean="0"/>
          </a:p>
        </p:txBody>
      </p:sp>
      <p:sp>
        <p:nvSpPr>
          <p:cNvPr id="2253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26A7741B-E5B6-49B2-9CA5-8CC2E645ED5E}" type="slidenum">
              <a:rPr lang="en-US" altLang="zh-CN" sz="1400" b="0" i="0">
                <a:latin typeface="Arial" charset="0"/>
                <a:ea typeface="宋体" pitchFamily="2" charset="-122"/>
              </a:rPr>
              <a:pPr algn="r" eaLnBrk="1" hangingPunct="1">
                <a:spcBef>
                  <a:spcPct val="0"/>
                </a:spcBef>
                <a:buFontTx/>
                <a:buNone/>
              </a:pPr>
              <a:t>118</a:t>
            </a:fld>
            <a:endParaRPr lang="en-US" altLang="zh-CN" sz="1400" b="0" i="0">
              <a:latin typeface="Arial" charset="0"/>
              <a:ea typeface="宋体" pitchFamily="2" charset="-122"/>
            </a:endParaRPr>
          </a:p>
        </p:txBody>
      </p:sp>
      <p:sp>
        <p:nvSpPr>
          <p:cNvPr id="22532"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400" i="0" dirty="0" smtClean="0">
                <a:solidFill>
                  <a:srgbClr val="0033CC"/>
                </a:solidFill>
                <a:ea typeface="宋体" pitchFamily="2" charset="-122"/>
              </a:rPr>
              <a:t>COMBINATION OF </a:t>
            </a:r>
            <a:r>
              <a:rPr lang="en-US" altLang="zh-CN" sz="2400" dirty="0" smtClean="0">
                <a:solidFill>
                  <a:srgbClr val="0033CC"/>
                </a:solidFill>
                <a:ea typeface="宋体" pitchFamily="2" charset="-122"/>
              </a:rPr>
              <a:t>H→WW </a:t>
            </a:r>
            <a:r>
              <a:rPr lang="en-US" altLang="zh-CN" sz="2400" i="0" dirty="0" smtClean="0">
                <a:solidFill>
                  <a:srgbClr val="0033CC"/>
                </a:solidFill>
                <a:ea typeface="宋体" pitchFamily="2" charset="-122"/>
              </a:rPr>
              <a:t>CHANNELS</a:t>
            </a:r>
          </a:p>
        </p:txBody>
      </p:sp>
      <p:sp>
        <p:nvSpPr>
          <p:cNvPr id="7" name="TextBox 6"/>
          <p:cNvSpPr txBox="1"/>
          <p:nvPr/>
        </p:nvSpPr>
        <p:spPr>
          <a:xfrm>
            <a:off x="7239000" y="5334000"/>
            <a:ext cx="1828800" cy="646331"/>
          </a:xfrm>
          <a:prstGeom prst="rect">
            <a:avLst/>
          </a:prstGeom>
          <a:noFill/>
        </p:spPr>
        <p:txBody>
          <a:bodyPr wrap="square" rtlCol="0">
            <a:spAutoFit/>
          </a:bodyPr>
          <a:lstStyle/>
          <a:p>
            <a:pPr>
              <a:buNone/>
            </a:pPr>
            <a:r>
              <a:rPr lang="en-US" altLang="zh-CN" sz="1800" b="0" i="0" dirty="0" smtClean="0">
                <a:solidFill>
                  <a:srgbClr val="0070C0"/>
                </a:solidFill>
                <a:ea typeface="宋体" pitchFamily="2" charset="-122"/>
              </a:rPr>
              <a:t>Prepared by </a:t>
            </a:r>
            <a:r>
              <a:rPr lang="en-US" altLang="zh-CN" sz="1800" b="0" i="0" dirty="0" err="1" smtClean="0">
                <a:solidFill>
                  <a:srgbClr val="0070C0"/>
                </a:solidFill>
                <a:ea typeface="宋体" pitchFamily="2" charset="-122"/>
              </a:rPr>
              <a:t>Postdoc</a:t>
            </a:r>
            <a:r>
              <a:rPr lang="en-US" altLang="zh-CN" sz="1800" b="0" i="0" dirty="0" smtClean="0">
                <a:solidFill>
                  <a:srgbClr val="0070C0"/>
                </a:solidFill>
                <a:ea typeface="宋体" pitchFamily="2" charset="-122"/>
              </a:rPr>
              <a:t> Quayle</a:t>
            </a:r>
            <a:endParaRPr lang="zh-CN" altLang="en-US" sz="2000" b="0" dirty="0">
              <a:solidFill>
                <a:srgbClr val="0070C0"/>
              </a:solidFill>
            </a:endParaRPr>
          </a:p>
        </p:txBody>
      </p:sp>
      <p:sp>
        <p:nvSpPr>
          <p:cNvPr id="8" name="TextBox 7"/>
          <p:cNvSpPr txBox="1"/>
          <p:nvPr/>
        </p:nvSpPr>
        <p:spPr>
          <a:xfrm>
            <a:off x="533400" y="1143000"/>
            <a:ext cx="8382000" cy="1200329"/>
          </a:xfrm>
          <a:prstGeom prst="rect">
            <a:avLst/>
          </a:prstGeom>
          <a:noFill/>
        </p:spPr>
        <p:txBody>
          <a:bodyPr wrap="square" rtlCol="0">
            <a:spAutoFit/>
          </a:bodyPr>
          <a:lstStyle/>
          <a:p>
            <a:pPr>
              <a:buNone/>
            </a:pPr>
            <a:r>
              <a:rPr lang="en-US" altLang="zh-CN" sz="2400" i="0" dirty="0" smtClean="0">
                <a:latin typeface="+mn-lt"/>
              </a:rPr>
              <a:t>Combining H</a:t>
            </a:r>
            <a:r>
              <a:rPr lang="en-US" altLang="zh-CN" sz="2400" i="0" dirty="0" smtClean="0">
                <a:latin typeface="+mn-lt"/>
                <a:sym typeface="Symbol"/>
              </a:rPr>
              <a:t>WW with 0, 1, 2 high-</a:t>
            </a:r>
            <a:r>
              <a:rPr lang="en-US" altLang="zh-CN" sz="2400" i="0" dirty="0" err="1" smtClean="0">
                <a:latin typeface="+mn-lt"/>
                <a:sym typeface="Symbol"/>
              </a:rPr>
              <a:t>p</a:t>
            </a:r>
            <a:r>
              <a:rPr lang="en-US" altLang="zh-CN" sz="2400" i="0" baseline="-25000" dirty="0" err="1" smtClean="0">
                <a:latin typeface="+mn-lt"/>
                <a:sym typeface="Symbol"/>
              </a:rPr>
              <a:t>T</a:t>
            </a:r>
            <a:r>
              <a:rPr lang="en-US" altLang="zh-CN" sz="2400" i="0" dirty="0" smtClean="0">
                <a:latin typeface="+mn-lt"/>
                <a:sym typeface="Symbol"/>
              </a:rPr>
              <a:t> jets</a:t>
            </a:r>
            <a:r>
              <a:rPr lang="en-US" altLang="zh-CN" sz="2400" b="0" i="0" dirty="0" smtClean="0">
                <a:latin typeface="+mn-lt"/>
                <a:sym typeface="Symbol"/>
              </a:rPr>
              <a:t>:</a:t>
            </a:r>
            <a:endParaRPr lang="en-US" altLang="zh-CN" sz="2400" b="0" i="0" dirty="0" smtClean="0">
              <a:latin typeface="+mn-lt"/>
            </a:endParaRPr>
          </a:p>
          <a:p>
            <a:pPr marL="347663" indent="-228600"/>
            <a:r>
              <a:rPr lang="en-US" altLang="zh-CN" sz="2000" b="0" i="0" dirty="0" smtClean="0">
                <a:latin typeface="+mn-lt"/>
              </a:rPr>
              <a:t>1 fb</a:t>
            </a:r>
            <a:r>
              <a:rPr lang="en-US" altLang="zh-CN" sz="2000" b="0" i="0" baseline="30000" dirty="0" smtClean="0">
                <a:latin typeface="+mn-lt"/>
              </a:rPr>
              <a:t>-1</a:t>
            </a:r>
            <a:r>
              <a:rPr lang="en-US" altLang="zh-CN" sz="2000" b="0" i="0" dirty="0" smtClean="0">
                <a:latin typeface="+mn-lt"/>
              </a:rPr>
              <a:t>, 7 TeV : </a:t>
            </a:r>
            <a:r>
              <a:rPr lang="en-US" altLang="zh-CN" sz="2000" i="0" dirty="0" smtClean="0">
                <a:solidFill>
                  <a:srgbClr val="FF0000"/>
                </a:solidFill>
                <a:latin typeface="+mn-lt"/>
              </a:rPr>
              <a:t>m</a:t>
            </a:r>
            <a:r>
              <a:rPr lang="en-US" altLang="zh-CN" sz="2000" i="0" baseline="-25000" dirty="0" smtClean="0">
                <a:solidFill>
                  <a:srgbClr val="FF0000"/>
                </a:solidFill>
                <a:latin typeface="+mn-lt"/>
              </a:rPr>
              <a:t>H</a:t>
            </a:r>
            <a:r>
              <a:rPr lang="en-US" altLang="zh-CN" sz="2000" i="0" dirty="0" smtClean="0">
                <a:solidFill>
                  <a:srgbClr val="FF0000"/>
                </a:solidFill>
                <a:latin typeface="+mn-lt"/>
              </a:rPr>
              <a:t> </a:t>
            </a:r>
            <a:r>
              <a:rPr lang="en-US" altLang="zh-CN" sz="2000" b="0" i="0" dirty="0" smtClean="0">
                <a:solidFill>
                  <a:srgbClr val="FF0000"/>
                </a:solidFill>
                <a:latin typeface="+mn-lt"/>
              </a:rPr>
              <a:t>expected exclusion from </a:t>
            </a:r>
            <a:r>
              <a:rPr lang="en-US" altLang="zh-CN" sz="2000" i="0" dirty="0" smtClean="0">
                <a:solidFill>
                  <a:srgbClr val="FF0000"/>
                </a:solidFill>
                <a:latin typeface="+mn-lt"/>
              </a:rPr>
              <a:t>137 to 185 </a:t>
            </a:r>
            <a:r>
              <a:rPr lang="en-US" altLang="zh-CN" sz="2000" i="0" dirty="0" err="1" smtClean="0">
                <a:solidFill>
                  <a:srgbClr val="FF0000"/>
                </a:solidFill>
                <a:latin typeface="+mn-lt"/>
              </a:rPr>
              <a:t>GeV</a:t>
            </a:r>
            <a:endParaRPr lang="en-US" altLang="zh-CN" sz="2000" i="0" dirty="0" smtClean="0">
              <a:solidFill>
                <a:srgbClr val="FF0000"/>
              </a:solidFill>
              <a:latin typeface="+mn-lt"/>
            </a:endParaRPr>
          </a:p>
          <a:p>
            <a:pPr marL="347663" indent="-228600">
              <a:buNone/>
            </a:pPr>
            <a:r>
              <a:rPr lang="en-US" altLang="zh-CN" sz="1800" b="0" i="0" dirty="0" smtClean="0">
                <a:latin typeface="+mn-lt"/>
              </a:rPr>
              <a:t>	Tevatron exclusion (all channels):</a:t>
            </a:r>
            <a:r>
              <a:rPr lang="en-US" sz="1800" b="0" i="0" kern="0" dirty="0" smtClean="0">
                <a:solidFill>
                  <a:srgbClr val="006600"/>
                </a:solidFill>
              </a:rPr>
              <a:t> 158 to 175 </a:t>
            </a:r>
            <a:r>
              <a:rPr lang="en-US" sz="1800" b="0" i="0" kern="0" dirty="0" err="1" smtClean="0">
                <a:solidFill>
                  <a:srgbClr val="006600"/>
                </a:solidFill>
              </a:rPr>
              <a:t>GeV</a:t>
            </a:r>
            <a:r>
              <a:rPr lang="en-US" altLang="zh-CN" sz="1800" b="0" i="0" dirty="0" smtClean="0">
                <a:latin typeface="+mn-lt"/>
              </a:rPr>
              <a:t> </a:t>
            </a:r>
            <a:r>
              <a:rPr lang="en-US" altLang="zh-CN" sz="1800" i="0" dirty="0" smtClean="0">
                <a:latin typeface="+mn-lt"/>
              </a:rPr>
              <a:t> </a:t>
            </a:r>
            <a:endParaRPr lang="zh-CN" altLang="en-US" sz="1800" i="0" dirty="0">
              <a:latin typeface="+mn-lt"/>
            </a:endParaRPr>
          </a:p>
        </p:txBody>
      </p:sp>
      <p:pic>
        <p:nvPicPr>
          <p:cNvPr id="1026" name="Picture 2"/>
          <p:cNvPicPr>
            <a:picLocks noChangeAspect="1" noChangeArrowheads="1"/>
          </p:cNvPicPr>
          <p:nvPr/>
        </p:nvPicPr>
        <p:blipFill>
          <a:blip r:embed="rId3" cstate="screen"/>
          <a:srcRect/>
          <a:stretch>
            <a:fillRect/>
          </a:stretch>
        </p:blipFill>
        <p:spPr bwMode="auto">
          <a:xfrm>
            <a:off x="1600200" y="2514600"/>
            <a:ext cx="5562600" cy="380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p:spPr>
        <p:txBody>
          <a:bodyPr/>
          <a:lstStyle/>
          <a:p>
            <a:fld id="{EF32B94E-8707-4C1D-8110-28920822EB2F}" type="slidenum">
              <a:rPr lang="en-US" altLang="zh-CN" smtClean="0"/>
              <a:pPr/>
              <a:t>119</a:t>
            </a:fld>
            <a:endParaRPr lang="en-US" altLang="zh-CN" smtClean="0"/>
          </a:p>
        </p:txBody>
      </p:sp>
      <p:sp>
        <p:nvSpPr>
          <p:cNvPr id="2355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0E89F246-F16F-4D6A-A6EF-AA2E0E1B641B}" type="slidenum">
              <a:rPr lang="en-US" altLang="zh-CN" sz="1400" b="0" i="0">
                <a:latin typeface="Arial" charset="0"/>
                <a:ea typeface="宋体" pitchFamily="2" charset="-122"/>
              </a:rPr>
              <a:pPr algn="r" eaLnBrk="1" hangingPunct="1">
                <a:spcBef>
                  <a:spcPct val="0"/>
                </a:spcBef>
                <a:buFontTx/>
                <a:buNone/>
              </a:pPr>
              <a:t>119</a:t>
            </a:fld>
            <a:endParaRPr lang="en-US" altLang="zh-CN" sz="1400" b="0" i="0">
              <a:latin typeface="Arial" charset="0"/>
              <a:ea typeface="宋体" pitchFamily="2" charset="-122"/>
            </a:endParaRPr>
          </a:p>
        </p:txBody>
      </p:sp>
      <p:sp>
        <p:nvSpPr>
          <p:cNvPr id="23556"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dirty="0">
                <a:solidFill>
                  <a:srgbClr val="0033CC"/>
                </a:solidFill>
                <a:ea typeface="宋体" pitchFamily="2" charset="-122"/>
              </a:rPr>
              <a:t>HIGGS PHYSICS. </a:t>
            </a:r>
            <a:r>
              <a:rPr lang="en-US" altLang="zh-CN" sz="2800" dirty="0">
                <a:solidFill>
                  <a:srgbClr val="0033CC"/>
                </a:solidFill>
                <a:ea typeface="宋体" pitchFamily="2" charset="-122"/>
              </a:rPr>
              <a:t>H</a:t>
            </a:r>
            <a:r>
              <a:rPr lang="en-US" altLang="zh-CN" sz="2800" dirty="0" smtClean="0">
                <a:solidFill>
                  <a:srgbClr val="0033CC"/>
                </a:solidFill>
                <a:ea typeface="宋体" pitchFamily="2" charset="-122"/>
              </a:rPr>
              <a:t>→</a:t>
            </a:r>
            <a:r>
              <a:rPr lang="en-US" altLang="zh-CN" sz="2800" dirty="0" smtClean="0">
                <a:solidFill>
                  <a:srgbClr val="0033CC"/>
                </a:solidFill>
                <a:ea typeface="宋体" pitchFamily="2" charset="-122"/>
                <a:sym typeface="Symbol" pitchFamily="18" charset="2"/>
              </a:rPr>
              <a:t>  with 0, 1, 2 jets</a:t>
            </a:r>
            <a:endParaRPr lang="en-US" altLang="zh-CN" sz="2800" dirty="0">
              <a:solidFill>
                <a:srgbClr val="0033CC"/>
              </a:solidFill>
              <a:ea typeface="宋体" pitchFamily="2" charset="-122"/>
            </a:endParaRPr>
          </a:p>
        </p:txBody>
      </p:sp>
      <p:sp>
        <p:nvSpPr>
          <p:cNvPr id="13317" name="TextBox 5"/>
          <p:cNvSpPr txBox="1">
            <a:spLocks noChangeArrowheads="1"/>
          </p:cNvSpPr>
          <p:nvPr/>
        </p:nvSpPr>
        <p:spPr bwMode="auto">
          <a:xfrm>
            <a:off x="609600" y="914400"/>
            <a:ext cx="8229600" cy="1000274"/>
          </a:xfrm>
          <a:prstGeom prst="rect">
            <a:avLst/>
          </a:prstGeom>
          <a:noFill/>
          <a:ln w="9525">
            <a:noFill/>
            <a:miter lim="800000"/>
            <a:headEnd/>
            <a:tailEnd/>
          </a:ln>
        </p:spPr>
        <p:txBody>
          <a:bodyPr wrap="square">
            <a:spAutoFit/>
          </a:bodyPr>
          <a:lstStyle/>
          <a:p>
            <a:pPr>
              <a:spcBef>
                <a:spcPts val="1200"/>
              </a:spcBef>
              <a:buFontTx/>
              <a:buNone/>
              <a:defRPr/>
            </a:pPr>
            <a:r>
              <a:rPr lang="en-US" altLang="zh-CN" sz="1800" b="0" i="0" dirty="0" smtClean="0">
                <a:solidFill>
                  <a:srgbClr val="0070C0"/>
                </a:solidFill>
                <a:ea typeface="宋体" pitchFamily="2" charset="-122"/>
              </a:rPr>
              <a:t>(</a:t>
            </a:r>
            <a:r>
              <a:rPr lang="en-US" altLang="zh-CN" sz="1800" b="0" i="0" dirty="0">
                <a:solidFill>
                  <a:srgbClr val="0070C0"/>
                </a:solidFill>
                <a:ea typeface="宋体" pitchFamily="2" charset="-122"/>
              </a:rPr>
              <a:t>Profs. </a:t>
            </a:r>
            <a:r>
              <a:rPr lang="en-US" altLang="zh-CN" sz="1800" b="0" i="0" dirty="0" err="1">
                <a:solidFill>
                  <a:srgbClr val="0070C0"/>
                </a:solidFill>
                <a:ea typeface="宋体" pitchFamily="2" charset="-122"/>
              </a:rPr>
              <a:t>S.L.Wu</a:t>
            </a:r>
            <a:r>
              <a:rPr lang="en-US" altLang="zh-CN" sz="1800" b="0" i="0" dirty="0">
                <a:solidFill>
                  <a:srgbClr val="0070C0"/>
                </a:solidFill>
                <a:ea typeface="宋体" pitchFamily="2" charset="-122"/>
              </a:rPr>
              <a:t>, Pan and </a:t>
            </a:r>
            <a:r>
              <a:rPr lang="en-US" altLang="zh-CN" sz="1800" b="0" i="0" dirty="0" err="1">
                <a:solidFill>
                  <a:srgbClr val="0070C0"/>
                </a:solidFill>
                <a:ea typeface="宋体" pitchFamily="2" charset="-122"/>
              </a:rPr>
              <a:t>Mellado</a:t>
            </a:r>
            <a:r>
              <a:rPr lang="en-US" altLang="zh-CN" sz="1800" b="0" i="0" dirty="0">
                <a:solidFill>
                  <a:srgbClr val="0070C0"/>
                </a:solidFill>
                <a:ea typeface="宋体" pitchFamily="2" charset="-122"/>
              </a:rPr>
              <a:t>, </a:t>
            </a:r>
            <a:r>
              <a:rPr lang="en-US" altLang="zh-CN" sz="1800" b="0" i="0" dirty="0" err="1">
                <a:solidFill>
                  <a:srgbClr val="0070C0"/>
                </a:solidFill>
                <a:ea typeface="宋体" pitchFamily="2" charset="-122"/>
              </a:rPr>
              <a:t>Postdoc</a:t>
            </a:r>
            <a:r>
              <a:rPr lang="en-US" altLang="zh-CN" sz="1800" b="0" i="0" dirty="0">
                <a:solidFill>
                  <a:srgbClr val="0070C0"/>
                </a:solidFill>
                <a:ea typeface="宋体" pitchFamily="2" charset="-122"/>
              </a:rPr>
              <a:t> Fang, Grad. student Wang </a:t>
            </a:r>
            <a:r>
              <a:rPr lang="en-US" altLang="zh-CN" sz="1800" b="0" i="0" dirty="0" smtClean="0">
                <a:solidFill>
                  <a:srgbClr val="0070C0"/>
                </a:solidFill>
                <a:ea typeface="宋体" pitchFamily="2" charset="-122"/>
              </a:rPr>
              <a:t>)</a:t>
            </a:r>
          </a:p>
          <a:p>
            <a:pPr>
              <a:spcBef>
                <a:spcPts val="600"/>
              </a:spcBef>
              <a:buNone/>
              <a:defRPr/>
            </a:pPr>
            <a:r>
              <a:rPr lang="en-US" altLang="zh-CN" sz="1800" b="0" i="0" dirty="0" smtClean="0">
                <a:solidFill>
                  <a:srgbClr val="0070C0"/>
                </a:solidFill>
                <a:ea typeface="宋体" pitchFamily="2" charset="-122"/>
              </a:rPr>
              <a:t>Prof. </a:t>
            </a:r>
            <a:r>
              <a:rPr lang="en-US" altLang="zh-CN" sz="1800" b="0" i="0" dirty="0" err="1" smtClean="0">
                <a:solidFill>
                  <a:srgbClr val="0070C0"/>
                </a:solidFill>
                <a:ea typeface="宋体" pitchFamily="2" charset="-122"/>
              </a:rPr>
              <a:t>Mellado</a:t>
            </a:r>
            <a:r>
              <a:rPr lang="en-US" altLang="zh-CN" sz="1800" b="0" i="0" dirty="0" smtClean="0">
                <a:solidFill>
                  <a:srgbClr val="0070C0"/>
                </a:solidFill>
                <a:ea typeface="宋体" pitchFamily="2" charset="-122"/>
              </a:rPr>
              <a:t> was co-editor of the H</a:t>
            </a:r>
            <a:r>
              <a:rPr lang="en-US" altLang="zh-CN" sz="1800" b="0" i="0" dirty="0" smtClean="0">
                <a:solidFill>
                  <a:srgbClr val="0070C0"/>
                </a:solidFill>
                <a:ea typeface="宋体" pitchFamily="2" charset="-122"/>
                <a:sym typeface="Symbol" pitchFamily="18" charset="2"/>
              </a:rPr>
              <a:t></a:t>
            </a:r>
            <a:r>
              <a:rPr lang="en-US" altLang="zh-CN" sz="1800" b="0" i="0" dirty="0" smtClean="0">
                <a:solidFill>
                  <a:srgbClr val="0070C0"/>
                </a:solidFill>
                <a:ea typeface="宋体" pitchFamily="2" charset="-122"/>
              </a:rPr>
              <a:t> section in CERN-OPEN-2008-020 </a:t>
            </a:r>
            <a:br>
              <a:rPr lang="en-US" altLang="zh-CN" sz="1800" b="0" i="0" dirty="0" smtClean="0">
                <a:solidFill>
                  <a:srgbClr val="0070C0"/>
                </a:solidFill>
                <a:ea typeface="宋体" pitchFamily="2" charset="-122"/>
              </a:rPr>
            </a:br>
            <a:r>
              <a:rPr lang="en-US" altLang="zh-CN" sz="1800" b="0" i="0" dirty="0" smtClean="0">
                <a:ea typeface="宋体" pitchFamily="2" charset="-122"/>
              </a:rPr>
              <a:t>( </a:t>
            </a:r>
            <a:r>
              <a:rPr lang="en-US" altLang="zh-CN" sz="1800" b="0" i="0" u="sng" dirty="0" smtClean="0">
                <a:ea typeface="宋体" pitchFamily="2" charset="-122"/>
                <a:hlinkClick r:id="rId3"/>
              </a:rPr>
              <a:t>http://cdsweb.cern.ch/record/1125884</a:t>
            </a:r>
            <a:r>
              <a:rPr lang="en-US" altLang="zh-CN" sz="1800" b="0" i="0" dirty="0" smtClean="0">
                <a:ea typeface="宋体" pitchFamily="2" charset="-122"/>
              </a:rPr>
              <a:t> )</a:t>
            </a:r>
            <a:r>
              <a:rPr lang="en-US" altLang="zh-CN" sz="1800" b="0" i="0" dirty="0" smtClean="0">
                <a:solidFill>
                  <a:srgbClr val="0070C0"/>
                </a:solidFill>
                <a:ea typeface="宋体" pitchFamily="2" charset="-122"/>
              </a:rPr>
              <a:t> </a:t>
            </a:r>
            <a:endParaRPr lang="en-US" altLang="zh-CN" sz="1800" b="0" i="0" dirty="0">
              <a:solidFill>
                <a:srgbClr val="0070C0"/>
              </a:solidFill>
              <a:ea typeface="宋体" pitchFamily="2" charset="-122"/>
            </a:endParaRPr>
          </a:p>
        </p:txBody>
      </p:sp>
      <p:sp>
        <p:nvSpPr>
          <p:cNvPr id="7" name="TextBox 5"/>
          <p:cNvSpPr txBox="1">
            <a:spLocks noChangeArrowheads="1"/>
          </p:cNvSpPr>
          <p:nvPr/>
        </p:nvSpPr>
        <p:spPr bwMode="auto">
          <a:xfrm>
            <a:off x="304800" y="2197656"/>
            <a:ext cx="4114800" cy="2092881"/>
          </a:xfrm>
          <a:prstGeom prst="rect">
            <a:avLst/>
          </a:prstGeom>
          <a:noFill/>
          <a:ln w="9525">
            <a:noFill/>
            <a:miter lim="800000"/>
            <a:headEnd/>
            <a:tailEnd/>
          </a:ln>
        </p:spPr>
        <p:txBody>
          <a:bodyPr wrap="square">
            <a:spAutoFit/>
          </a:bodyPr>
          <a:lstStyle/>
          <a:p>
            <a:pPr marL="228600" indent="-228600">
              <a:spcBef>
                <a:spcPts val="1200"/>
              </a:spcBef>
              <a:defRPr/>
            </a:pPr>
            <a:r>
              <a:rPr lang="en-US" altLang="zh-CN" sz="2000" b="0" i="0" dirty="0" smtClean="0">
                <a:ea typeface="宋体" pitchFamily="2" charset="-122"/>
              </a:rPr>
              <a:t>One </a:t>
            </a:r>
            <a:r>
              <a:rPr lang="en-US" altLang="zh-CN" sz="2000" b="0" i="0" dirty="0">
                <a:ea typeface="宋体" pitchFamily="2" charset="-122"/>
              </a:rPr>
              <a:t>of the most promising </a:t>
            </a:r>
            <a:r>
              <a:rPr lang="en-US" altLang="zh-CN" sz="2000" b="0" i="0" dirty="0" smtClean="0">
                <a:ea typeface="宋体" pitchFamily="2" charset="-122"/>
              </a:rPr>
              <a:t/>
            </a:r>
            <a:br>
              <a:rPr lang="en-US" altLang="zh-CN" sz="2000" b="0" i="0" dirty="0" smtClean="0">
                <a:ea typeface="宋体" pitchFamily="2" charset="-122"/>
              </a:rPr>
            </a:br>
            <a:r>
              <a:rPr lang="en-US" altLang="zh-CN" sz="2000" b="0" i="0" dirty="0" smtClean="0">
                <a:ea typeface="宋体" pitchFamily="2" charset="-122"/>
              </a:rPr>
              <a:t>channels </a:t>
            </a:r>
            <a:r>
              <a:rPr lang="en-US" altLang="zh-CN" sz="2000" b="0" i="0" dirty="0">
                <a:ea typeface="宋体" pitchFamily="2" charset="-122"/>
              </a:rPr>
              <a:t>for </a:t>
            </a:r>
            <a:r>
              <a:rPr lang="en-US" altLang="zh-CN" sz="2000" b="0" i="0" dirty="0" err="1">
                <a:solidFill>
                  <a:srgbClr val="0070C0"/>
                </a:solidFill>
                <a:ea typeface="宋体" pitchFamily="2" charset="-122"/>
              </a:rPr>
              <a:t>m</a:t>
            </a:r>
            <a:r>
              <a:rPr lang="en-US" altLang="zh-CN" sz="2000" b="0" i="0" baseline="-25000" dirty="0" err="1">
                <a:solidFill>
                  <a:srgbClr val="0070C0"/>
                </a:solidFill>
                <a:ea typeface="宋体" pitchFamily="2" charset="-122"/>
              </a:rPr>
              <a:t>H</a:t>
            </a:r>
            <a:r>
              <a:rPr lang="en-US" altLang="zh-CN" sz="2000" b="0" i="0" dirty="0">
                <a:solidFill>
                  <a:srgbClr val="0070C0"/>
                </a:solidFill>
                <a:ea typeface="宋体" pitchFamily="2" charset="-122"/>
              </a:rPr>
              <a:t>&lt;140GeV</a:t>
            </a:r>
            <a:r>
              <a:rPr lang="en-US" altLang="zh-CN" sz="2000" b="0" i="0" dirty="0">
                <a:ea typeface="宋体" pitchFamily="2" charset="-122"/>
              </a:rPr>
              <a:t>. </a:t>
            </a:r>
            <a:endParaRPr lang="en-US" altLang="zh-CN" sz="2000" b="0" i="0" dirty="0" smtClean="0">
              <a:ea typeface="宋体" pitchFamily="2" charset="-122"/>
            </a:endParaRPr>
          </a:p>
          <a:p>
            <a:pPr marL="228600" indent="-228600">
              <a:spcBef>
                <a:spcPts val="1200"/>
              </a:spcBef>
              <a:defRPr/>
            </a:pPr>
            <a:r>
              <a:rPr lang="en-US" altLang="zh-CN" sz="2000" b="0" i="0" dirty="0" smtClean="0">
                <a:ea typeface="宋体" pitchFamily="2" charset="-122"/>
              </a:rPr>
              <a:t>Our </a:t>
            </a:r>
            <a:r>
              <a:rPr lang="en-US" altLang="zh-CN" sz="2000" b="0" i="0" dirty="0">
                <a:ea typeface="宋体" pitchFamily="2" charset="-122"/>
              </a:rPr>
              <a:t>group </a:t>
            </a:r>
            <a:r>
              <a:rPr lang="en-US" altLang="zh-CN" sz="2000" b="0" i="0" dirty="0" smtClean="0">
                <a:ea typeface="宋体" pitchFamily="2" charset="-122"/>
              </a:rPr>
              <a:t>demonstrated</a:t>
            </a:r>
            <a:br>
              <a:rPr lang="en-US" altLang="zh-CN" sz="2000" b="0" i="0" dirty="0" smtClean="0">
                <a:ea typeface="宋体" pitchFamily="2" charset="-122"/>
              </a:rPr>
            </a:br>
            <a:r>
              <a:rPr lang="en-US" altLang="zh-CN" sz="2000" b="0" i="0" dirty="0" smtClean="0">
                <a:ea typeface="宋体" pitchFamily="2" charset="-122"/>
              </a:rPr>
              <a:t>a significant </a:t>
            </a:r>
            <a:r>
              <a:rPr lang="en-US" altLang="zh-CN" sz="2000" b="0" i="0" dirty="0">
                <a:ea typeface="宋体" pitchFamily="2" charset="-122"/>
              </a:rPr>
              <a:t>increase in </a:t>
            </a:r>
            <a:r>
              <a:rPr lang="en-US" altLang="zh-CN" sz="2000" b="0" i="0" dirty="0" smtClean="0">
                <a:ea typeface="宋体" pitchFamily="2" charset="-122"/>
              </a:rPr>
              <a:t>sensitivity by </a:t>
            </a:r>
            <a:r>
              <a:rPr lang="en-US" altLang="zh-CN" sz="2000" b="0" i="0" dirty="0">
                <a:ea typeface="宋体" pitchFamily="2" charset="-122"/>
              </a:rPr>
              <a:t>using </a:t>
            </a:r>
            <a:r>
              <a:rPr lang="en-US" altLang="zh-CN" sz="2000" b="0" i="0" dirty="0" smtClean="0">
                <a:ea typeface="宋体" pitchFamily="2" charset="-122"/>
              </a:rPr>
              <a:t>information </a:t>
            </a:r>
            <a:r>
              <a:rPr lang="en-US" altLang="zh-CN" sz="2000" b="0" i="0" dirty="0">
                <a:ea typeface="宋体" pitchFamily="2" charset="-122"/>
              </a:rPr>
              <a:t>about </a:t>
            </a:r>
            <a:r>
              <a:rPr lang="en-US" altLang="zh-CN" sz="2000" b="0" i="0" dirty="0" smtClean="0">
                <a:ea typeface="宋体" pitchFamily="2" charset="-122"/>
              </a:rPr>
              <a:t>associated </a:t>
            </a:r>
            <a:r>
              <a:rPr lang="en-US" altLang="zh-CN" sz="2000" b="0" i="0" dirty="0">
                <a:ea typeface="宋体" pitchFamily="2" charset="-122"/>
              </a:rPr>
              <a:t>jets. </a:t>
            </a:r>
          </a:p>
        </p:txBody>
      </p:sp>
      <p:sp>
        <p:nvSpPr>
          <p:cNvPr id="9" name="TextBox 5"/>
          <p:cNvSpPr txBox="1">
            <a:spLocks noChangeArrowheads="1"/>
          </p:cNvSpPr>
          <p:nvPr/>
        </p:nvSpPr>
        <p:spPr bwMode="auto">
          <a:xfrm>
            <a:off x="838200" y="5029200"/>
            <a:ext cx="6781800" cy="1809726"/>
          </a:xfrm>
          <a:prstGeom prst="rect">
            <a:avLst/>
          </a:prstGeom>
          <a:solidFill>
            <a:srgbClr val="F7E5EF"/>
          </a:solidFill>
          <a:ln w="9525">
            <a:noFill/>
            <a:miter lim="800000"/>
            <a:headEnd/>
            <a:tailEnd/>
          </a:ln>
        </p:spPr>
        <p:txBody>
          <a:bodyPr wrap="square">
            <a:spAutoFit/>
          </a:bodyPr>
          <a:lstStyle/>
          <a:p>
            <a:pPr marL="342900" indent="-228600">
              <a:defRPr/>
            </a:pPr>
            <a:r>
              <a:rPr lang="en-US" altLang="zh-CN" sz="1800" i="0" dirty="0" smtClean="0">
                <a:ea typeface="宋体" pitchFamily="2" charset="-122"/>
              </a:rPr>
              <a:t>“</a:t>
            </a:r>
            <a:r>
              <a:rPr lang="en-US" altLang="zh-CN" sz="1800" i="0" dirty="0">
                <a:ea typeface="宋体" pitchFamily="2" charset="-122"/>
              </a:rPr>
              <a:t>Search of the Standard Model Higgs boson with H→</a:t>
            </a:r>
            <a:r>
              <a:rPr lang="en-US" altLang="zh-CN" sz="1800" i="0" dirty="0">
                <a:ea typeface="宋体" pitchFamily="2" charset="-122"/>
                <a:sym typeface="Symbol"/>
              </a:rPr>
              <a:t></a:t>
            </a:r>
            <a:r>
              <a:rPr lang="en-US" altLang="zh-CN" sz="1800" i="0" dirty="0">
                <a:ea typeface="宋体" pitchFamily="2" charset="-122"/>
              </a:rPr>
              <a:t>,” </a:t>
            </a:r>
            <a:br>
              <a:rPr lang="en-US" altLang="zh-CN" sz="1800" i="0" dirty="0">
                <a:ea typeface="宋体" pitchFamily="2" charset="-122"/>
              </a:rPr>
            </a:br>
            <a:r>
              <a:rPr lang="en-US" altLang="zh-CN" sz="1800" b="0" i="0" dirty="0">
                <a:solidFill>
                  <a:srgbClr val="0070C0"/>
                </a:solidFill>
                <a:ea typeface="宋体" pitchFamily="2" charset="-122"/>
              </a:rPr>
              <a:t>Fang, </a:t>
            </a:r>
            <a:r>
              <a:rPr lang="en-US" altLang="zh-CN" sz="1800" b="0" i="0" dirty="0" err="1">
                <a:solidFill>
                  <a:srgbClr val="0070C0"/>
                </a:solidFill>
                <a:ea typeface="宋体" pitchFamily="2" charset="-122"/>
              </a:rPr>
              <a:t>Mellado</a:t>
            </a:r>
            <a:r>
              <a:rPr lang="en-US" altLang="zh-CN" sz="1800" b="0" i="0" dirty="0">
                <a:solidFill>
                  <a:srgbClr val="0070C0"/>
                </a:solidFill>
                <a:ea typeface="宋体" pitchFamily="2" charset="-122"/>
              </a:rPr>
              <a:t>, Pan, and </a:t>
            </a:r>
            <a:r>
              <a:rPr lang="en-US" altLang="zh-CN" sz="1800" b="0" i="0" dirty="0" err="1">
                <a:solidFill>
                  <a:srgbClr val="0070C0"/>
                </a:solidFill>
                <a:ea typeface="宋体" pitchFamily="2" charset="-122"/>
              </a:rPr>
              <a:t>S.L.Wu</a:t>
            </a:r>
            <a:r>
              <a:rPr lang="en-US" altLang="zh-CN" sz="1800" b="0" i="0" dirty="0">
                <a:ea typeface="宋体" pitchFamily="2" charset="-122"/>
              </a:rPr>
              <a:t>, ATL-PHYS-INT-2009-081 </a:t>
            </a:r>
            <a:endParaRPr lang="en-US" altLang="zh-CN" sz="1800" b="0" i="0" dirty="0" smtClean="0">
              <a:ea typeface="宋体" pitchFamily="2" charset="-122"/>
            </a:endParaRPr>
          </a:p>
          <a:p>
            <a:pPr marL="342900" indent="-228600">
              <a:defRPr/>
            </a:pPr>
            <a:r>
              <a:rPr lang="en-US" altLang="zh-CN" sz="1800" i="0" dirty="0" smtClean="0">
                <a:ea typeface="宋体" pitchFamily="2" charset="-122"/>
              </a:rPr>
              <a:t>“Prospects for the exclusion of a SM Higgs decaying to two photons,” </a:t>
            </a:r>
            <a:br>
              <a:rPr lang="en-US" altLang="zh-CN" sz="1800" i="0" dirty="0" smtClean="0">
                <a:ea typeface="宋体" pitchFamily="2" charset="-122"/>
              </a:rPr>
            </a:br>
            <a:r>
              <a:rPr lang="en-US" altLang="zh-CN" sz="1800" b="0" i="0" dirty="0" smtClean="0">
                <a:solidFill>
                  <a:srgbClr val="0070C0"/>
                </a:solidFill>
                <a:ea typeface="宋体" pitchFamily="2" charset="-122"/>
              </a:rPr>
              <a:t>Fang, </a:t>
            </a:r>
            <a:r>
              <a:rPr lang="en-US" altLang="zh-CN" sz="1800" b="0" i="0" dirty="0" err="1" smtClean="0">
                <a:solidFill>
                  <a:srgbClr val="0070C0"/>
                </a:solidFill>
                <a:ea typeface="宋体" pitchFamily="2" charset="-122"/>
              </a:rPr>
              <a:t>Mellado</a:t>
            </a:r>
            <a:r>
              <a:rPr lang="en-US" altLang="zh-CN" sz="1800" b="0" i="0" dirty="0" smtClean="0">
                <a:solidFill>
                  <a:srgbClr val="0070C0"/>
                </a:solidFill>
                <a:ea typeface="宋体" pitchFamily="2" charset="-122"/>
              </a:rPr>
              <a:t>, </a:t>
            </a:r>
            <a:r>
              <a:rPr lang="en-US" altLang="zh-CN" sz="1800" b="0" i="0" dirty="0" err="1" smtClean="0">
                <a:solidFill>
                  <a:srgbClr val="0070C0"/>
                </a:solidFill>
                <a:ea typeface="宋体" pitchFamily="2" charset="-122"/>
              </a:rPr>
              <a:t>S.L.Wu</a:t>
            </a:r>
            <a:r>
              <a:rPr lang="en-US" altLang="zh-CN" sz="1800" b="0" i="0" dirty="0" smtClean="0">
                <a:solidFill>
                  <a:srgbClr val="0070C0"/>
                </a:solidFill>
                <a:ea typeface="宋体" pitchFamily="2" charset="-122"/>
              </a:rPr>
              <a:t> and other ATLAS collaborators, </a:t>
            </a:r>
            <a:r>
              <a:rPr lang="en-US" altLang="zh-CN" sz="1800" b="0" i="0" dirty="0" smtClean="0">
                <a:ea typeface="宋体" pitchFamily="2" charset="-122"/>
              </a:rPr>
              <a:t>ATL-PHYS-INT-2010-061</a:t>
            </a:r>
          </a:p>
        </p:txBody>
      </p:sp>
      <p:pic>
        <p:nvPicPr>
          <p:cNvPr id="1027" name="Picture 3"/>
          <p:cNvPicPr>
            <a:picLocks noChangeAspect="1" noChangeArrowheads="1"/>
          </p:cNvPicPr>
          <p:nvPr/>
        </p:nvPicPr>
        <p:blipFill>
          <a:blip r:embed="rId4" cstate="screen"/>
          <a:srcRect/>
          <a:stretch>
            <a:fillRect/>
          </a:stretch>
        </p:blipFill>
        <p:spPr bwMode="auto">
          <a:xfrm>
            <a:off x="4343400" y="1905000"/>
            <a:ext cx="4453970" cy="3069494"/>
          </a:xfrm>
          <a:prstGeom prst="rect">
            <a:avLst/>
          </a:prstGeom>
          <a:noFill/>
          <a:ln w="9525">
            <a:noFill/>
            <a:miter lim="800000"/>
            <a:headEnd/>
            <a:tailEnd/>
          </a:ln>
        </p:spPr>
      </p:pic>
      <p:sp>
        <p:nvSpPr>
          <p:cNvPr id="12" name="TextBox 11"/>
          <p:cNvSpPr txBox="1"/>
          <p:nvPr/>
        </p:nvSpPr>
        <p:spPr>
          <a:xfrm>
            <a:off x="6805613" y="2238730"/>
            <a:ext cx="1828800" cy="803297"/>
          </a:xfrm>
          <a:prstGeom prst="rect">
            <a:avLst/>
          </a:prstGeom>
          <a:solidFill>
            <a:schemeClr val="bg1"/>
          </a:solidFill>
        </p:spPr>
        <p:txBody>
          <a:bodyPr wrap="square" rtlCol="0">
            <a:spAutoFit/>
          </a:bodyPr>
          <a:lstStyle/>
          <a:p>
            <a:pPr>
              <a:buNone/>
            </a:pPr>
            <a:r>
              <a:rPr lang="en-US" sz="1100" i="0" dirty="0" smtClean="0"/>
              <a:t>Combined (0,1,2 jets), </a:t>
            </a:r>
            <a:br>
              <a:rPr lang="en-US" sz="1100" i="0" dirty="0" smtClean="0"/>
            </a:br>
            <a:r>
              <a:rPr lang="en-US" sz="1100" i="0" dirty="0" smtClean="0"/>
              <a:t>fit based with M</a:t>
            </a:r>
            <a:r>
              <a:rPr lang="en-US" sz="1100" i="0" baseline="-25000" dirty="0" smtClean="0"/>
              <a:t>H</a:t>
            </a:r>
            <a:r>
              <a:rPr lang="en-US" sz="1100" i="0" dirty="0" smtClean="0"/>
              <a:t> fixed</a:t>
            </a:r>
          </a:p>
          <a:p>
            <a:pPr>
              <a:buNone/>
            </a:pPr>
            <a:r>
              <a:rPr lang="en-US" sz="1100" i="0" dirty="0" smtClean="0"/>
              <a:t>Inclusive, fit based with M</a:t>
            </a:r>
            <a:r>
              <a:rPr lang="en-US" sz="1100" i="0" baseline="-25000" dirty="0" smtClean="0"/>
              <a:t>H</a:t>
            </a:r>
            <a:r>
              <a:rPr lang="en-US" sz="1100" i="0" dirty="0" smtClean="0"/>
              <a:t> fixed</a:t>
            </a:r>
          </a:p>
        </p:txBody>
      </p:sp>
      <p:sp>
        <p:nvSpPr>
          <p:cNvPr id="13" name="TextBox 12"/>
          <p:cNvSpPr txBox="1"/>
          <p:nvPr/>
        </p:nvSpPr>
        <p:spPr>
          <a:xfrm>
            <a:off x="5105400" y="4114800"/>
            <a:ext cx="1219200" cy="338554"/>
          </a:xfrm>
          <a:prstGeom prst="rect">
            <a:avLst/>
          </a:prstGeom>
          <a:noFill/>
        </p:spPr>
        <p:txBody>
          <a:bodyPr wrap="square" rtlCol="0">
            <a:spAutoFit/>
          </a:bodyPr>
          <a:lstStyle/>
          <a:p>
            <a:pPr>
              <a:buNone/>
            </a:pPr>
            <a:r>
              <a:rPr lang="en-US" sz="1600" b="0" i="0" dirty="0" smtClean="0"/>
              <a:t>√s=14TeV</a:t>
            </a:r>
            <a:endParaRPr lang="en-US" sz="1600" b="0" i="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pPr algn="l">
              <a:tabLst>
                <a:tab pos="3144838" algn="l"/>
              </a:tabLst>
            </a:pPr>
            <a:r>
              <a:rPr lang="en-US" dirty="0" smtClean="0">
                <a:solidFill>
                  <a:srgbClr val="000000"/>
                </a:solidFill>
                <a:sym typeface="Symbol"/>
              </a:rPr>
              <a:t> 	</a:t>
            </a:r>
            <a:r>
              <a:rPr lang="en-US" baseline="30000" dirty="0" smtClean="0">
                <a:solidFill>
                  <a:srgbClr val="000000"/>
                </a:solidFill>
                <a:sym typeface="Symbol"/>
              </a:rPr>
              <a:t>0</a:t>
            </a:r>
            <a:r>
              <a:rPr lang="en-US" dirty="0" smtClean="0">
                <a:solidFill>
                  <a:srgbClr val="000000"/>
                </a:solidFill>
                <a:sym typeface="Symbol"/>
              </a:rPr>
              <a:t> and  to </a:t>
            </a:r>
            <a:endParaRPr lang="en-US" dirty="0"/>
          </a:p>
        </p:txBody>
      </p:sp>
      <p:sp>
        <p:nvSpPr>
          <p:cNvPr id="3" name="Content Placeholder 2"/>
          <p:cNvSpPr>
            <a:spLocks noGrp="1"/>
          </p:cNvSpPr>
          <p:nvPr>
            <p:ph idx="1"/>
          </p:nvPr>
        </p:nvSpPr>
        <p:spPr>
          <a:xfrm>
            <a:off x="457200" y="4770437"/>
            <a:ext cx="8229600" cy="1858963"/>
          </a:xfrm>
        </p:spPr>
        <p:txBody>
          <a:bodyPr/>
          <a:lstStyle/>
          <a:p>
            <a:r>
              <a:rPr lang="en-US" sz="2000" dirty="0" smtClean="0">
                <a:solidFill>
                  <a:srgbClr val="FF0000"/>
                </a:solidFill>
              </a:rPr>
              <a:t>First collision data</a:t>
            </a:r>
            <a:r>
              <a:rPr lang="en-US" sz="2000" dirty="0" smtClean="0"/>
              <a:t>, at √s =900 GeV</a:t>
            </a:r>
          </a:p>
          <a:p>
            <a:r>
              <a:rPr lang="en-US" sz="2000" dirty="0" smtClean="0">
                <a:sym typeface="Symbol"/>
              </a:rPr>
              <a:t></a:t>
            </a:r>
            <a:r>
              <a:rPr lang="en-US" sz="2000" baseline="30000" dirty="0" smtClean="0">
                <a:sym typeface="Symbol"/>
              </a:rPr>
              <a:t>0</a:t>
            </a:r>
            <a:r>
              <a:rPr lang="en-US" sz="2000" dirty="0" smtClean="0">
                <a:sym typeface="Symbol"/>
              </a:rPr>
              <a:t> and  are reconstructed from diphotons</a:t>
            </a:r>
          </a:p>
          <a:p>
            <a:r>
              <a:rPr lang="en-US" sz="2000" dirty="0" smtClean="0">
                <a:sym typeface="Symbol"/>
              </a:rPr>
              <a:t>With this sample, the response uniformity along the pseudo-rapidity was shown to be </a:t>
            </a:r>
            <a:r>
              <a:rPr lang="en-US" sz="2000" dirty="0" smtClean="0">
                <a:solidFill>
                  <a:srgbClr val="0070C0"/>
                </a:solidFill>
                <a:sym typeface="Symbol"/>
              </a:rPr>
              <a:t>better than 2% </a:t>
            </a:r>
            <a:endParaRPr lang="en-US" sz="2000" dirty="0" smtClean="0">
              <a:solidFill>
                <a:srgbClr val="0070C0"/>
              </a:solidFill>
            </a:endParaRPr>
          </a:p>
          <a:p>
            <a:r>
              <a:rPr lang="en-US" sz="2000" dirty="0" smtClean="0"/>
              <a:t>Our contribution:  </a:t>
            </a:r>
            <a:r>
              <a:rPr lang="en-US" sz="2000" dirty="0" smtClean="0">
                <a:solidFill>
                  <a:srgbClr val="00B050"/>
                </a:solidFill>
              </a:rPr>
              <a:t>event selection, photon calibration</a:t>
            </a:r>
            <a:endParaRPr lang="en-US" sz="2000" dirty="0">
              <a:solidFill>
                <a:srgbClr val="00B050"/>
              </a:solidFill>
            </a:endParaRPr>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12</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pic>
        <p:nvPicPr>
          <p:cNvPr id="120833" name="Picture 1"/>
          <p:cNvPicPr>
            <a:picLocks noChangeAspect="1" noChangeArrowheads="1"/>
          </p:cNvPicPr>
          <p:nvPr/>
        </p:nvPicPr>
        <p:blipFill>
          <a:blip r:embed="rId2" cstate="screen"/>
          <a:srcRect/>
          <a:stretch>
            <a:fillRect/>
          </a:stretch>
        </p:blipFill>
        <p:spPr bwMode="auto">
          <a:xfrm>
            <a:off x="4610757" y="1782338"/>
            <a:ext cx="4380843" cy="2895600"/>
          </a:xfrm>
          <a:prstGeom prst="rect">
            <a:avLst/>
          </a:prstGeom>
          <a:noFill/>
          <a:ln w="9525">
            <a:noFill/>
            <a:miter lim="800000"/>
            <a:headEnd/>
            <a:tailEnd/>
          </a:ln>
        </p:spPr>
      </p:pic>
      <p:pic>
        <p:nvPicPr>
          <p:cNvPr id="120834" name="Picture 2"/>
          <p:cNvPicPr>
            <a:picLocks noChangeAspect="1" noChangeArrowheads="1"/>
          </p:cNvPicPr>
          <p:nvPr/>
        </p:nvPicPr>
        <p:blipFill>
          <a:blip r:embed="rId3" cstate="screen"/>
          <a:srcRect/>
          <a:stretch>
            <a:fillRect/>
          </a:stretch>
        </p:blipFill>
        <p:spPr bwMode="auto">
          <a:xfrm>
            <a:off x="152400" y="1752600"/>
            <a:ext cx="4290777" cy="2923227"/>
          </a:xfrm>
          <a:prstGeom prst="rect">
            <a:avLst/>
          </a:prstGeom>
          <a:noFill/>
          <a:ln w="9525">
            <a:noFill/>
            <a:miter lim="800000"/>
            <a:headEnd/>
            <a:tailEnd/>
          </a:ln>
        </p:spPr>
      </p:pic>
      <p:sp>
        <p:nvSpPr>
          <p:cNvPr id="8" name="Rectangle 7"/>
          <p:cNvSpPr/>
          <p:nvPr/>
        </p:nvSpPr>
        <p:spPr>
          <a:xfrm>
            <a:off x="533400" y="914400"/>
            <a:ext cx="8077200" cy="707886"/>
          </a:xfrm>
          <a:prstGeom prst="rect">
            <a:avLst/>
          </a:prstGeom>
        </p:spPr>
        <p:txBody>
          <a:bodyPr wrap="square">
            <a:spAutoFit/>
          </a:bodyPr>
          <a:lstStyle/>
          <a:p>
            <a:pPr marL="111125" indent="-111125" eaLnBrk="1" hangingPunct="1">
              <a:spcBef>
                <a:spcPct val="0"/>
              </a:spcBef>
              <a:buNone/>
            </a:pPr>
            <a:r>
              <a:rPr lang="en-US" altLang="zh-CN" sz="2000" dirty="0" smtClean="0"/>
              <a:t>Conf note 1 : </a:t>
            </a:r>
            <a:r>
              <a:rPr lang="en-US" sz="2000" dirty="0" smtClean="0">
                <a:solidFill>
                  <a:srgbClr val="FF0000"/>
                </a:solidFill>
                <a:latin typeface="Arial" pitchFamily="34" charset="0"/>
                <a:cs typeface="Arial" pitchFamily="34" charset="0"/>
              </a:rPr>
              <a:t>Performance of the ATLAS electromagnetic calorimeter for </a:t>
            </a:r>
            <a:r>
              <a:rPr lang="en-US" sz="2000" dirty="0" smtClean="0">
                <a:solidFill>
                  <a:srgbClr val="FF0000"/>
                </a:solidFill>
                <a:latin typeface="Arial" pitchFamily="34" charset="0"/>
                <a:cs typeface="Arial" pitchFamily="34" charset="0"/>
                <a:sym typeface="Symbol"/>
              </a:rPr>
              <a:t></a:t>
            </a:r>
            <a:r>
              <a:rPr lang="en-US" sz="2000" baseline="30000" dirty="0" smtClean="0">
                <a:solidFill>
                  <a:srgbClr val="FF0000"/>
                </a:solidFill>
                <a:latin typeface="Arial" pitchFamily="34" charset="0"/>
                <a:cs typeface="Arial" pitchFamily="34" charset="0"/>
                <a:sym typeface="Symbol"/>
              </a:rPr>
              <a:t>0</a:t>
            </a:r>
            <a:r>
              <a:rPr lang="en-US" sz="2000" dirty="0" smtClean="0">
                <a:solidFill>
                  <a:srgbClr val="FF0000"/>
                </a:solidFill>
                <a:latin typeface="Arial" pitchFamily="34" charset="0"/>
                <a:cs typeface="Arial" pitchFamily="34" charset="0"/>
              </a:rPr>
              <a:t> to </a:t>
            </a:r>
            <a:r>
              <a:rPr lang="en-US" sz="2000" dirty="0" smtClean="0">
                <a:solidFill>
                  <a:srgbClr val="FF0000"/>
                </a:solidFill>
                <a:latin typeface="Arial" pitchFamily="34" charset="0"/>
                <a:cs typeface="Arial" pitchFamily="34" charset="0"/>
                <a:sym typeface="Symbol"/>
              </a:rPr>
              <a:t></a:t>
            </a:r>
            <a:r>
              <a:rPr lang="en-US" sz="2000" dirty="0" smtClean="0">
                <a:solidFill>
                  <a:srgbClr val="FF0000"/>
                </a:solidFill>
                <a:latin typeface="Arial" pitchFamily="34" charset="0"/>
                <a:cs typeface="Arial" pitchFamily="34" charset="0"/>
              </a:rPr>
              <a:t> and </a:t>
            </a:r>
            <a:r>
              <a:rPr lang="en-US" sz="2000" dirty="0" smtClean="0">
                <a:solidFill>
                  <a:srgbClr val="FF0000"/>
                </a:solidFill>
                <a:latin typeface="Arial" pitchFamily="34" charset="0"/>
                <a:cs typeface="Arial" pitchFamily="34" charset="0"/>
                <a:sym typeface="Symbol"/>
              </a:rPr>
              <a:t></a:t>
            </a:r>
            <a:r>
              <a:rPr lang="en-US" sz="2000" dirty="0" smtClean="0">
                <a:solidFill>
                  <a:srgbClr val="FF0000"/>
                </a:solidFill>
                <a:latin typeface="Arial" pitchFamily="34" charset="0"/>
                <a:cs typeface="Arial" pitchFamily="34" charset="0"/>
              </a:rPr>
              <a:t> to </a:t>
            </a:r>
            <a:r>
              <a:rPr lang="en-US" sz="2000" dirty="0" smtClean="0">
                <a:solidFill>
                  <a:srgbClr val="FF0000"/>
                </a:solidFill>
                <a:latin typeface="Arial" pitchFamily="34" charset="0"/>
                <a:cs typeface="Arial" pitchFamily="34" charset="0"/>
                <a:sym typeface="Symbol"/>
              </a:rPr>
              <a:t></a:t>
            </a:r>
            <a:r>
              <a:rPr lang="en-US" sz="2000" dirty="0" smtClean="0">
                <a:solidFill>
                  <a:srgbClr val="FF0000"/>
                </a:solidFill>
                <a:latin typeface="Arial" pitchFamily="34" charset="0"/>
                <a:cs typeface="Arial" pitchFamily="34" charset="0"/>
              </a:rPr>
              <a:t> events (PLHC 2010, DESY)</a:t>
            </a:r>
          </a:p>
        </p:txBody>
      </p:sp>
      <p:sp>
        <p:nvSpPr>
          <p:cNvPr id="10" name="TextBox 9"/>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1" name="TextBox 10"/>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a:t>
            </a:r>
            <a:endParaRPr lang="en-US" sz="20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D440FE08-2DA1-4554-AEE9-20DA703F5A0C}" type="slidenum">
              <a:rPr lang="en-US" altLang="zh-CN" smtClean="0"/>
              <a:pPr/>
              <a:t>120</a:t>
            </a:fld>
            <a:endParaRPr lang="en-US" altLang="zh-CN" dirty="0" smtClean="0"/>
          </a:p>
        </p:txBody>
      </p:sp>
      <p:sp>
        <p:nvSpPr>
          <p:cNvPr id="2457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67A99239-B17E-462E-98A8-431A5E384947}" type="slidenum">
              <a:rPr lang="en-US" altLang="zh-CN" sz="1400" b="0" i="0">
                <a:latin typeface="Arial" charset="0"/>
                <a:ea typeface="宋体" pitchFamily="2" charset="-122"/>
              </a:rPr>
              <a:pPr algn="r" eaLnBrk="1" hangingPunct="1">
                <a:spcBef>
                  <a:spcPct val="0"/>
                </a:spcBef>
                <a:buFontTx/>
                <a:buNone/>
              </a:pPr>
              <a:t>120</a:t>
            </a:fld>
            <a:endParaRPr lang="en-US" altLang="zh-CN" sz="1400" b="0" i="0">
              <a:latin typeface="Arial" charset="0"/>
              <a:ea typeface="宋体" pitchFamily="2" charset="-122"/>
            </a:endParaRPr>
          </a:p>
        </p:txBody>
      </p:sp>
      <p:sp>
        <p:nvSpPr>
          <p:cNvPr id="24580"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dirty="0">
                <a:solidFill>
                  <a:srgbClr val="0033CC"/>
                </a:solidFill>
                <a:ea typeface="宋体" pitchFamily="2" charset="-122"/>
              </a:rPr>
              <a:t>HIGGS PHYSICS. </a:t>
            </a:r>
            <a:r>
              <a:rPr lang="en-US" altLang="zh-CN" sz="2800" dirty="0">
                <a:solidFill>
                  <a:srgbClr val="0033CC"/>
                </a:solidFill>
                <a:ea typeface="宋体" pitchFamily="2" charset="-122"/>
              </a:rPr>
              <a:t>H→ZZ→4l</a:t>
            </a:r>
          </a:p>
        </p:txBody>
      </p:sp>
      <p:sp>
        <p:nvSpPr>
          <p:cNvPr id="24581" name="TextBox 5"/>
          <p:cNvSpPr txBox="1">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pPr>
              <a:buFontTx/>
              <a:buNone/>
            </a:pPr>
            <a:r>
              <a:rPr lang="en-US" altLang="zh-CN" sz="1800" b="0" i="0">
                <a:solidFill>
                  <a:srgbClr val="0070C0"/>
                </a:solidFill>
                <a:ea typeface="宋体" pitchFamily="2" charset="-122"/>
              </a:rPr>
              <a:t> (Prof. S.L.Wu, Assist. Scientist Flores, Postdoc Quayle, Grad. student Carrillo)</a:t>
            </a:r>
            <a:endParaRPr lang="zh-CN" altLang="zh-CN" sz="1800" b="0" i="0">
              <a:solidFill>
                <a:srgbClr val="0070C0"/>
              </a:solidFill>
              <a:ea typeface="宋体" pitchFamily="2" charset="-122"/>
            </a:endParaRPr>
          </a:p>
        </p:txBody>
      </p:sp>
      <p:pic>
        <p:nvPicPr>
          <p:cNvPr id="24582" name="Picture 7"/>
          <p:cNvPicPr>
            <a:picLocks noChangeAspect="1" noChangeArrowheads="1"/>
          </p:cNvPicPr>
          <p:nvPr/>
        </p:nvPicPr>
        <p:blipFill>
          <a:blip r:embed="rId3" cstate="screen"/>
          <a:srcRect/>
          <a:stretch>
            <a:fillRect/>
          </a:stretch>
        </p:blipFill>
        <p:spPr bwMode="auto">
          <a:xfrm>
            <a:off x="4572000" y="1676400"/>
            <a:ext cx="4343004" cy="2819400"/>
          </a:xfrm>
          <a:prstGeom prst="rect">
            <a:avLst/>
          </a:prstGeom>
          <a:noFill/>
          <a:ln w="9525" algn="ctr">
            <a:noFill/>
            <a:miter lim="800000"/>
            <a:headEnd/>
            <a:tailEnd/>
          </a:ln>
        </p:spPr>
      </p:pic>
      <p:sp>
        <p:nvSpPr>
          <p:cNvPr id="24583" name="TextBox 5"/>
          <p:cNvSpPr txBox="1">
            <a:spLocks noChangeArrowheads="1"/>
          </p:cNvSpPr>
          <p:nvPr/>
        </p:nvSpPr>
        <p:spPr bwMode="auto">
          <a:xfrm>
            <a:off x="762000" y="4648200"/>
            <a:ext cx="7086600" cy="1692771"/>
          </a:xfrm>
          <a:prstGeom prst="rect">
            <a:avLst/>
          </a:prstGeom>
          <a:solidFill>
            <a:srgbClr val="F7E5EF"/>
          </a:solidFill>
          <a:ln w="9525">
            <a:noFill/>
            <a:miter lim="800000"/>
            <a:headEnd/>
            <a:tailEnd/>
          </a:ln>
        </p:spPr>
        <p:txBody>
          <a:bodyPr wrap="square">
            <a:spAutoFit/>
          </a:bodyPr>
          <a:lstStyle/>
          <a:p>
            <a:pPr marL="228600" indent="-228600">
              <a:spcBef>
                <a:spcPts val="1200"/>
              </a:spcBef>
            </a:pPr>
            <a:r>
              <a:rPr lang="en-US" altLang="zh-CN" sz="1400" i="0" dirty="0">
                <a:ea typeface="宋体" pitchFamily="2" charset="-122"/>
                <a:cs typeface="Helvetica" pitchFamily="34" charset="0"/>
              </a:rPr>
              <a:t>“Search for H→ZZ→4l  using a global fit procedure,”</a:t>
            </a:r>
            <a:r>
              <a:rPr lang="en-US" altLang="zh-CN" sz="1400" b="0" i="0" dirty="0">
                <a:latin typeface="Arial" charset="0"/>
                <a:ea typeface="宋体" pitchFamily="2" charset="-122"/>
                <a:cs typeface="Arial" charset="0"/>
              </a:rPr>
              <a:t/>
            </a:r>
            <a:br>
              <a:rPr lang="en-US" altLang="zh-CN" sz="1400" b="0" i="0" dirty="0">
                <a:latin typeface="Arial" charset="0"/>
                <a:ea typeface="宋体" pitchFamily="2" charset="-122"/>
                <a:cs typeface="Arial" charset="0"/>
              </a:rPr>
            </a:br>
            <a:r>
              <a:rPr lang="en-US" altLang="zh-CN" sz="1400" b="0" i="0" dirty="0">
                <a:solidFill>
                  <a:srgbClr val="0070C0"/>
                </a:solidFill>
                <a:latin typeface="Arial" charset="0"/>
                <a:ea typeface="宋体" pitchFamily="2" charset="-122"/>
                <a:cs typeface="Arial" charset="0"/>
              </a:rPr>
              <a:t>Flores, Quayle, and S.L. Wu</a:t>
            </a:r>
            <a:r>
              <a:rPr lang="en-US" altLang="zh-CN" sz="1400" b="0" i="0" dirty="0">
                <a:latin typeface="Arial" charset="0"/>
                <a:ea typeface="宋体" pitchFamily="2" charset="-122"/>
                <a:cs typeface="Arial" charset="0"/>
              </a:rPr>
              <a:t>, ATL-PHYS-INT-2009-043 </a:t>
            </a:r>
          </a:p>
          <a:p>
            <a:pPr marL="228600" indent="-228600">
              <a:spcBef>
                <a:spcPts val="1200"/>
              </a:spcBef>
            </a:pPr>
            <a:r>
              <a:rPr lang="en-US" altLang="zh-CN" sz="1400" i="0" dirty="0">
                <a:latin typeface="Arial" charset="0"/>
                <a:ea typeface="宋体" pitchFamily="2" charset="-122"/>
                <a:cs typeface="Arial" charset="0"/>
              </a:rPr>
              <a:t>“ATLAS sensitivity prospects for the SM Higgs boson in the decay channel H→ZZ</a:t>
            </a:r>
            <a:r>
              <a:rPr lang="en-US" altLang="zh-CN" sz="1400" i="0" baseline="30000" dirty="0">
                <a:latin typeface="Arial" charset="0"/>
                <a:ea typeface="宋体" pitchFamily="2" charset="-122"/>
                <a:cs typeface="Arial" charset="0"/>
              </a:rPr>
              <a:t>(</a:t>
            </a:r>
            <a:r>
              <a:rPr lang="en-US" altLang="zh-CN" sz="1400" i="0" dirty="0">
                <a:latin typeface="Arial" charset="0"/>
                <a:ea typeface="宋体" pitchFamily="2" charset="-122"/>
                <a:cs typeface="Arial" charset="0"/>
              </a:rPr>
              <a:t>*</a:t>
            </a:r>
            <a:r>
              <a:rPr lang="en-US" altLang="zh-CN" sz="1400" i="0" baseline="30000" dirty="0">
                <a:latin typeface="Arial" charset="0"/>
                <a:ea typeface="宋体" pitchFamily="2" charset="-122"/>
                <a:cs typeface="Arial" charset="0"/>
              </a:rPr>
              <a:t>)</a:t>
            </a:r>
            <a:r>
              <a:rPr lang="en-US" altLang="zh-CN" sz="1400" i="0" dirty="0">
                <a:latin typeface="Arial" charset="0"/>
                <a:ea typeface="宋体" pitchFamily="2" charset="-122"/>
                <a:cs typeface="Arial" charset="0"/>
              </a:rPr>
              <a:t>→4l at √s=10 and 7TeV,” </a:t>
            </a:r>
            <a:r>
              <a:rPr lang="en-US" altLang="zh-CN" sz="1400" b="0" i="0" dirty="0" err="1">
                <a:solidFill>
                  <a:srgbClr val="0070C0"/>
                </a:solidFill>
                <a:latin typeface="Arial" charset="0"/>
                <a:ea typeface="宋体" pitchFamily="2" charset="-122"/>
                <a:cs typeface="Arial" charset="0"/>
              </a:rPr>
              <a:t>Anastopoulos</a:t>
            </a:r>
            <a:r>
              <a:rPr lang="en-US" altLang="zh-CN" sz="1400" b="0" i="0" dirty="0">
                <a:solidFill>
                  <a:srgbClr val="0070C0"/>
                </a:solidFill>
                <a:latin typeface="Arial" charset="0"/>
                <a:ea typeface="宋体" pitchFamily="2" charset="-122"/>
                <a:cs typeface="Arial" charset="0"/>
              </a:rPr>
              <a:t> et al.</a:t>
            </a:r>
            <a:r>
              <a:rPr lang="en-US" altLang="zh-CN" sz="1400" b="0" i="0" dirty="0">
                <a:latin typeface="Arial" charset="0"/>
                <a:ea typeface="宋体" pitchFamily="2" charset="-122"/>
                <a:cs typeface="Arial" charset="0"/>
              </a:rPr>
              <a:t>, </a:t>
            </a:r>
            <a:r>
              <a:rPr lang="en-US" altLang="zh-CN" sz="1400" b="0" i="0" dirty="0" smtClean="0">
                <a:latin typeface="Arial" charset="0"/>
                <a:ea typeface="宋体" pitchFamily="2" charset="-122"/>
                <a:cs typeface="Arial" charset="0"/>
              </a:rPr>
              <a:t>ATL-PHYS-INT-2010-062</a:t>
            </a:r>
            <a:endParaRPr lang="en-US" altLang="zh-CN" sz="1400" b="0" i="0" dirty="0">
              <a:latin typeface="Arial" charset="0"/>
              <a:ea typeface="宋体" pitchFamily="2" charset="-122"/>
              <a:cs typeface="Arial" charset="0"/>
            </a:endParaRPr>
          </a:p>
          <a:p>
            <a:pPr marL="228600" indent="-228600">
              <a:spcBef>
                <a:spcPts val="1200"/>
              </a:spcBef>
            </a:pPr>
            <a:r>
              <a:rPr lang="en-US" altLang="zh-CN" sz="1400" i="0" dirty="0">
                <a:latin typeface="Arial" charset="0"/>
                <a:ea typeface="宋体" pitchFamily="2" charset="-122"/>
                <a:cs typeface="Arial" charset="0"/>
              </a:rPr>
              <a:t>“Using the Profile Likelihood to Set Limits on H→ZZ→4l,” </a:t>
            </a:r>
            <a:br>
              <a:rPr lang="en-US" altLang="zh-CN" sz="1400" i="0" dirty="0">
                <a:latin typeface="Arial" charset="0"/>
                <a:ea typeface="宋体" pitchFamily="2" charset="-122"/>
                <a:cs typeface="Arial" charset="0"/>
              </a:rPr>
            </a:br>
            <a:r>
              <a:rPr lang="en-US" altLang="zh-CN" sz="1400" b="0" i="0" dirty="0">
                <a:solidFill>
                  <a:srgbClr val="0070C0"/>
                </a:solidFill>
                <a:latin typeface="Arial" charset="0"/>
                <a:ea typeface="宋体" pitchFamily="2" charset="-122"/>
                <a:cs typeface="Arial" charset="0"/>
              </a:rPr>
              <a:t>Quayle, Wu</a:t>
            </a:r>
            <a:r>
              <a:rPr lang="en-US" altLang="zh-CN" sz="1400" b="0" i="0" dirty="0">
                <a:latin typeface="Arial" charset="0"/>
                <a:ea typeface="宋体" pitchFamily="2" charset="-122"/>
                <a:cs typeface="Arial" charset="0"/>
              </a:rPr>
              <a:t>, ATL-COM-PHYS-2010-459</a:t>
            </a:r>
            <a:endParaRPr lang="zh-CN" altLang="zh-CN" sz="1400" b="0" i="0" dirty="0">
              <a:latin typeface="Arial" charset="0"/>
              <a:ea typeface="宋体" pitchFamily="2" charset="-122"/>
              <a:cs typeface="Arial" charset="0"/>
            </a:endParaRPr>
          </a:p>
        </p:txBody>
      </p:sp>
      <p:sp>
        <p:nvSpPr>
          <p:cNvPr id="11" name="TextBox 10"/>
          <p:cNvSpPr txBox="1"/>
          <p:nvPr/>
        </p:nvSpPr>
        <p:spPr>
          <a:xfrm>
            <a:off x="457200" y="1524000"/>
            <a:ext cx="3962400" cy="2692301"/>
          </a:xfrm>
          <a:prstGeom prst="rect">
            <a:avLst/>
          </a:prstGeom>
          <a:noFill/>
        </p:spPr>
        <p:txBody>
          <a:bodyPr wrap="square" rtlCol="0">
            <a:spAutoFit/>
          </a:bodyPr>
          <a:lstStyle/>
          <a:p>
            <a:pPr>
              <a:buNone/>
            </a:pPr>
            <a:r>
              <a:rPr lang="en-US" sz="2400" b="0" i="0" dirty="0" smtClean="0"/>
              <a:t>The “</a:t>
            </a:r>
            <a:r>
              <a:rPr lang="en-US" sz="2400" i="0" dirty="0" smtClean="0"/>
              <a:t>golden channel</a:t>
            </a:r>
            <a:r>
              <a:rPr lang="en-US" sz="2400" b="0" i="0" dirty="0" smtClean="0"/>
              <a:t>”</a:t>
            </a:r>
          </a:p>
          <a:p>
            <a:pPr marL="174625" indent="-174625">
              <a:spcBef>
                <a:spcPts val="1200"/>
              </a:spcBef>
            </a:pPr>
            <a:r>
              <a:rPr lang="en-US" sz="2000" b="0" i="0" dirty="0" smtClean="0"/>
              <a:t>We have studied its statistical properties and its combination with other channels, </a:t>
            </a:r>
          </a:p>
          <a:p>
            <a:pPr marL="174625" indent="-174625">
              <a:spcBef>
                <a:spcPts val="1200"/>
              </a:spcBef>
            </a:pPr>
            <a:r>
              <a:rPr lang="en-US" sz="2000" b="0" i="0" dirty="0" smtClean="0"/>
              <a:t>We developed a fit-based analysis that accounts properly for the “look-elsewhere” effect.</a:t>
            </a:r>
            <a:endParaRPr lang="en-US" sz="2000" b="0" i="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4953000" y="1295400"/>
            <a:ext cx="2971800" cy="2785026"/>
          </a:xfrm>
          <a:prstGeom prst="rect">
            <a:avLst/>
          </a:prstGeom>
          <a:noFill/>
          <a:ln w="9525">
            <a:noFill/>
            <a:miter lim="800000"/>
            <a:headEnd/>
            <a:tailEnd/>
          </a:ln>
        </p:spPr>
      </p:pic>
      <p:sp>
        <p:nvSpPr>
          <p:cNvPr id="25602" name="Rectangle 6"/>
          <p:cNvSpPr>
            <a:spLocks noGrp="1" noChangeArrowheads="1"/>
          </p:cNvSpPr>
          <p:nvPr>
            <p:ph type="sldNum" sz="quarter" idx="12"/>
          </p:nvPr>
        </p:nvSpPr>
        <p:spPr>
          <a:noFill/>
        </p:spPr>
        <p:txBody>
          <a:bodyPr/>
          <a:lstStyle/>
          <a:p>
            <a:fld id="{DC9178FC-0599-4F47-B118-975B416313FE}" type="slidenum">
              <a:rPr lang="en-US" altLang="zh-CN" smtClean="0"/>
              <a:pPr/>
              <a:t>121</a:t>
            </a:fld>
            <a:endParaRPr lang="en-US" altLang="zh-CN" smtClean="0"/>
          </a:p>
        </p:txBody>
      </p:sp>
      <p:sp>
        <p:nvSpPr>
          <p:cNvPr id="2560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2D33AE96-2A75-491C-889B-3B8C0D88038C}" type="slidenum">
              <a:rPr lang="en-US" altLang="zh-CN" sz="1400" b="0" i="0">
                <a:latin typeface="Arial" charset="0"/>
                <a:ea typeface="宋体" pitchFamily="2" charset="-122"/>
              </a:rPr>
              <a:pPr algn="r" eaLnBrk="1" hangingPunct="1">
                <a:spcBef>
                  <a:spcPct val="0"/>
                </a:spcBef>
                <a:buFontTx/>
                <a:buNone/>
              </a:pPr>
              <a:t>121</a:t>
            </a:fld>
            <a:endParaRPr lang="en-US" altLang="zh-CN" sz="1400" b="0" i="0">
              <a:latin typeface="Arial" charset="0"/>
              <a:ea typeface="宋体" pitchFamily="2" charset="-122"/>
            </a:endParaRPr>
          </a:p>
        </p:txBody>
      </p:sp>
      <p:sp>
        <p:nvSpPr>
          <p:cNvPr id="25604"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dirty="0">
                <a:solidFill>
                  <a:srgbClr val="0033CC"/>
                </a:solidFill>
                <a:ea typeface="宋体" pitchFamily="2" charset="-122"/>
              </a:rPr>
              <a:t>HIGGS PHYSICS. </a:t>
            </a:r>
            <a:r>
              <a:rPr lang="en-US" altLang="zh-CN" sz="2800" dirty="0">
                <a:solidFill>
                  <a:srgbClr val="0033CC"/>
                </a:solidFill>
                <a:ea typeface="宋体" pitchFamily="2" charset="-122"/>
              </a:rPr>
              <a:t>H</a:t>
            </a:r>
            <a:r>
              <a:rPr lang="en-US" altLang="zh-CN" sz="2800" dirty="0" smtClean="0">
                <a:solidFill>
                  <a:srgbClr val="0033CC"/>
                </a:solidFill>
                <a:ea typeface="宋体" pitchFamily="2" charset="-122"/>
              </a:rPr>
              <a:t>→</a:t>
            </a:r>
            <a:r>
              <a:rPr lang="en-US" altLang="zh-CN" sz="2800" dirty="0" smtClean="0">
                <a:solidFill>
                  <a:srgbClr val="0033CC"/>
                </a:solidFill>
                <a:ea typeface="宋体" pitchFamily="2" charset="-122"/>
                <a:sym typeface="Symbol" pitchFamily="18" charset="2"/>
              </a:rPr>
              <a:t>, </a:t>
            </a:r>
            <a:r>
              <a:rPr lang="en-US" altLang="zh-CN" sz="2800" dirty="0" smtClean="0">
                <a:solidFill>
                  <a:srgbClr val="0033CC"/>
                </a:solidFill>
                <a:ea typeface="宋体" pitchFamily="2" charset="-122"/>
              </a:rPr>
              <a:t>H→</a:t>
            </a:r>
            <a:r>
              <a:rPr lang="en-US" altLang="zh-CN" sz="2800" dirty="0" smtClean="0">
                <a:solidFill>
                  <a:srgbClr val="0033CC"/>
                </a:solidFill>
                <a:ea typeface="宋体" pitchFamily="2" charset="-122"/>
                <a:sym typeface="Symbol"/>
              </a:rPr>
              <a:t></a:t>
            </a:r>
            <a:endParaRPr lang="en-US" altLang="zh-CN" sz="2800" dirty="0">
              <a:solidFill>
                <a:srgbClr val="0033CC"/>
              </a:solidFill>
              <a:ea typeface="宋体" pitchFamily="2" charset="-122"/>
              <a:sym typeface="Symbol" pitchFamily="18" charset="2"/>
            </a:endParaRPr>
          </a:p>
        </p:txBody>
      </p:sp>
      <p:sp>
        <p:nvSpPr>
          <p:cNvPr id="14342" name="TextBox 5"/>
          <p:cNvSpPr txBox="1">
            <a:spLocks noChangeArrowheads="1"/>
          </p:cNvSpPr>
          <p:nvPr/>
        </p:nvSpPr>
        <p:spPr bwMode="auto">
          <a:xfrm>
            <a:off x="152400" y="914400"/>
            <a:ext cx="8991600" cy="338554"/>
          </a:xfrm>
          <a:prstGeom prst="rect">
            <a:avLst/>
          </a:prstGeom>
          <a:noFill/>
          <a:ln w="9525">
            <a:noFill/>
            <a:miter lim="800000"/>
            <a:headEnd/>
            <a:tailEnd/>
          </a:ln>
        </p:spPr>
        <p:txBody>
          <a:bodyPr wrap="square">
            <a:spAutoFit/>
          </a:bodyPr>
          <a:lstStyle/>
          <a:p>
            <a:pPr algn="ctr">
              <a:buFontTx/>
              <a:buNone/>
              <a:defRPr/>
            </a:pPr>
            <a:r>
              <a:rPr lang="en-US" altLang="zh-CN" sz="1600" b="0" i="0" dirty="0" smtClean="0">
                <a:solidFill>
                  <a:srgbClr val="0070C0"/>
                </a:solidFill>
                <a:ea typeface="宋体" pitchFamily="2" charset="-122"/>
              </a:rPr>
              <a:t>(</a:t>
            </a:r>
            <a:r>
              <a:rPr lang="en-US" altLang="zh-CN" sz="1600" b="0" i="0" dirty="0">
                <a:solidFill>
                  <a:srgbClr val="0070C0"/>
                </a:solidFill>
                <a:ea typeface="宋体" pitchFamily="2" charset="-122"/>
              </a:rPr>
              <a:t>Profs. </a:t>
            </a:r>
            <a:r>
              <a:rPr lang="en-US" altLang="zh-CN" sz="1600" b="0" i="0" dirty="0" err="1">
                <a:solidFill>
                  <a:srgbClr val="0070C0"/>
                </a:solidFill>
                <a:ea typeface="宋体" pitchFamily="2" charset="-122"/>
              </a:rPr>
              <a:t>S.L.Wu</a:t>
            </a:r>
            <a:r>
              <a:rPr lang="en-US" altLang="zh-CN" sz="1600" b="0" i="0" dirty="0">
                <a:solidFill>
                  <a:srgbClr val="0070C0"/>
                </a:solidFill>
                <a:ea typeface="宋体" pitchFamily="2" charset="-122"/>
              </a:rPr>
              <a:t> and </a:t>
            </a:r>
            <a:r>
              <a:rPr lang="en-US" altLang="zh-CN" sz="1600" b="0" i="0" dirty="0" err="1">
                <a:solidFill>
                  <a:srgbClr val="0070C0"/>
                </a:solidFill>
                <a:ea typeface="宋体" pitchFamily="2" charset="-122"/>
              </a:rPr>
              <a:t>Mellado</a:t>
            </a:r>
            <a:r>
              <a:rPr lang="en-US" altLang="zh-CN" sz="1600" b="0" i="0" dirty="0">
                <a:solidFill>
                  <a:srgbClr val="0070C0"/>
                </a:solidFill>
                <a:ea typeface="宋体" pitchFamily="2" charset="-122"/>
              </a:rPr>
              <a:t>, Assist. Scientist </a:t>
            </a:r>
            <a:r>
              <a:rPr lang="en-US" altLang="zh-CN" sz="1600" b="0" i="0" dirty="0" err="1">
                <a:solidFill>
                  <a:srgbClr val="0070C0"/>
                </a:solidFill>
                <a:ea typeface="宋体" pitchFamily="2" charset="-122"/>
              </a:rPr>
              <a:t>Vickey</a:t>
            </a:r>
            <a:r>
              <a:rPr lang="en-US" altLang="zh-CN" sz="1600" b="0" i="0" dirty="0" smtClean="0">
                <a:solidFill>
                  <a:srgbClr val="0070C0"/>
                </a:solidFill>
                <a:ea typeface="宋体" pitchFamily="2" charset="-122"/>
              </a:rPr>
              <a:t>, </a:t>
            </a:r>
            <a:r>
              <a:rPr lang="en-US" altLang="zh-CN" sz="1600" b="0" i="0" dirty="0" err="1" smtClean="0">
                <a:solidFill>
                  <a:srgbClr val="0070C0"/>
                </a:solidFill>
                <a:ea typeface="宋体" pitchFamily="2" charset="-122"/>
              </a:rPr>
              <a:t>Postdoc</a:t>
            </a:r>
            <a:r>
              <a:rPr lang="en-US" altLang="zh-CN" sz="1600" b="0" i="0" dirty="0" smtClean="0">
                <a:solidFill>
                  <a:srgbClr val="0070C0"/>
                </a:solidFill>
                <a:ea typeface="宋体" pitchFamily="2" charset="-122"/>
              </a:rPr>
              <a:t> </a:t>
            </a:r>
            <a:r>
              <a:rPr lang="en-US" altLang="zh-CN" sz="1600" b="0" i="0" dirty="0">
                <a:solidFill>
                  <a:srgbClr val="0070C0"/>
                </a:solidFill>
                <a:ea typeface="宋体" pitchFamily="2" charset="-122"/>
              </a:rPr>
              <a:t>Quayle, Grad. Student Chen</a:t>
            </a:r>
            <a:r>
              <a:rPr lang="en-US" altLang="zh-CN" sz="1600" b="0" i="0" dirty="0" smtClean="0">
                <a:solidFill>
                  <a:srgbClr val="0070C0"/>
                </a:solidFill>
                <a:ea typeface="宋体" pitchFamily="2" charset="-122"/>
              </a:rPr>
              <a:t>)</a:t>
            </a:r>
          </a:p>
        </p:txBody>
      </p:sp>
      <p:sp>
        <p:nvSpPr>
          <p:cNvPr id="6" name="TextBox 5"/>
          <p:cNvSpPr txBox="1">
            <a:spLocks noChangeArrowheads="1"/>
          </p:cNvSpPr>
          <p:nvPr/>
        </p:nvSpPr>
        <p:spPr bwMode="auto">
          <a:xfrm>
            <a:off x="609600" y="4191000"/>
            <a:ext cx="7543800" cy="2492990"/>
          </a:xfrm>
          <a:prstGeom prst="rect">
            <a:avLst/>
          </a:prstGeom>
          <a:solidFill>
            <a:srgbClr val="F7E5EF"/>
          </a:solidFill>
          <a:ln w="9525">
            <a:noFill/>
            <a:miter lim="800000"/>
            <a:headEnd/>
            <a:tailEnd/>
          </a:ln>
        </p:spPr>
        <p:txBody>
          <a:bodyPr wrap="square">
            <a:spAutoFit/>
          </a:bodyPr>
          <a:lstStyle/>
          <a:p>
            <a:pPr marL="342900" indent="-228600">
              <a:spcBef>
                <a:spcPts val="1200"/>
              </a:spcBef>
              <a:defRPr/>
            </a:pPr>
            <a:r>
              <a:rPr lang="en-US" altLang="zh-CN" sz="1400" i="0" dirty="0" smtClean="0">
                <a:ea typeface="宋体" pitchFamily="2" charset="-122"/>
              </a:rPr>
              <a:t>“</a:t>
            </a:r>
            <a:r>
              <a:rPr lang="en-US" altLang="zh-CN" sz="1400" i="0" dirty="0">
                <a:ea typeface="宋体" pitchFamily="2" charset="-122"/>
              </a:rPr>
              <a:t>Searching for New Physics Using High-Pt Tau Pair in ATLAS,” </a:t>
            </a:r>
            <a:r>
              <a:rPr lang="en-US" altLang="zh-CN" sz="1400" i="0" dirty="0" smtClean="0">
                <a:ea typeface="宋体" pitchFamily="2" charset="-122"/>
              </a:rPr>
              <a:t/>
            </a:r>
            <a:br>
              <a:rPr lang="en-US" altLang="zh-CN" sz="1400" i="0" dirty="0" smtClean="0">
                <a:ea typeface="宋体" pitchFamily="2" charset="-122"/>
              </a:rPr>
            </a:br>
            <a:r>
              <a:rPr lang="en-US" altLang="zh-CN" sz="1400" b="0" i="0" dirty="0" err="1" smtClean="0">
                <a:solidFill>
                  <a:srgbClr val="0070C0"/>
                </a:solidFill>
                <a:ea typeface="宋体" pitchFamily="2" charset="-122"/>
              </a:rPr>
              <a:t>Mellado</a:t>
            </a:r>
            <a:r>
              <a:rPr lang="en-US" altLang="zh-CN" sz="1400" b="0" i="0" dirty="0">
                <a:solidFill>
                  <a:srgbClr val="0070C0"/>
                </a:solidFill>
                <a:ea typeface="宋体" pitchFamily="2" charset="-122"/>
              </a:rPr>
              <a:t>, </a:t>
            </a:r>
            <a:r>
              <a:rPr lang="en-US" altLang="zh-CN" sz="1400" b="0" i="0" dirty="0" err="1">
                <a:solidFill>
                  <a:srgbClr val="0070C0"/>
                </a:solidFill>
                <a:ea typeface="宋体" pitchFamily="2" charset="-122"/>
              </a:rPr>
              <a:t>Vickey</a:t>
            </a:r>
            <a:r>
              <a:rPr lang="en-US" altLang="zh-CN" sz="1400" b="0" i="0" dirty="0">
                <a:solidFill>
                  <a:srgbClr val="0070C0"/>
                </a:solidFill>
                <a:ea typeface="宋体" pitchFamily="2" charset="-122"/>
              </a:rPr>
              <a:t>, </a:t>
            </a:r>
            <a:r>
              <a:rPr lang="en-US" altLang="zh-CN" sz="1400" b="0" i="0" dirty="0" err="1">
                <a:solidFill>
                  <a:srgbClr val="0070C0"/>
                </a:solidFill>
                <a:ea typeface="宋体" pitchFamily="2" charset="-122"/>
              </a:rPr>
              <a:t>S.L.Wu</a:t>
            </a:r>
            <a:r>
              <a:rPr lang="en-US" altLang="zh-CN" sz="1400" b="0" i="0" dirty="0">
                <a:ea typeface="宋体" pitchFamily="2" charset="-122"/>
              </a:rPr>
              <a:t>, ATL-PHYS-INT-2008-038 </a:t>
            </a:r>
            <a:endParaRPr lang="zh-CN" altLang="zh-CN" sz="1400" b="0" i="0" dirty="0">
              <a:ea typeface="宋体" pitchFamily="2" charset="-122"/>
            </a:endParaRPr>
          </a:p>
          <a:p>
            <a:pPr marL="342900" indent="-228600">
              <a:spcBef>
                <a:spcPts val="1200"/>
              </a:spcBef>
              <a:defRPr/>
            </a:pPr>
            <a:r>
              <a:rPr lang="en-US" altLang="zh-CN" sz="1400" i="0" dirty="0">
                <a:ea typeface="宋体" pitchFamily="2" charset="-122"/>
              </a:rPr>
              <a:t>“A Data-driven Control Sample for Z→</a:t>
            </a:r>
            <a:r>
              <a:rPr lang="en-US" altLang="zh-CN" sz="1400" i="0" dirty="0">
                <a:ea typeface="宋体" pitchFamily="2" charset="-122"/>
                <a:sym typeface="Symbol"/>
              </a:rPr>
              <a:t></a:t>
            </a:r>
            <a:r>
              <a:rPr lang="en-US" altLang="zh-CN" sz="1400" i="0" dirty="0">
                <a:ea typeface="宋体" pitchFamily="2" charset="-122"/>
              </a:rPr>
              <a:t>+jets Backgrounds to Higgs Searches,” </a:t>
            </a:r>
            <a:r>
              <a:rPr lang="en-US" altLang="zh-CN" sz="1400" i="0" dirty="0" smtClean="0">
                <a:ea typeface="宋体" pitchFamily="2" charset="-122"/>
              </a:rPr>
              <a:t/>
            </a:r>
            <a:br>
              <a:rPr lang="en-US" altLang="zh-CN" sz="1400" i="0" dirty="0" smtClean="0">
                <a:ea typeface="宋体" pitchFamily="2" charset="-122"/>
              </a:rPr>
            </a:br>
            <a:r>
              <a:rPr lang="en-US" altLang="zh-CN" sz="1400" b="0" i="0" dirty="0" err="1" smtClean="0">
                <a:solidFill>
                  <a:srgbClr val="0070C0"/>
                </a:solidFill>
                <a:ea typeface="宋体" pitchFamily="2" charset="-122"/>
              </a:rPr>
              <a:t>Vickey</a:t>
            </a:r>
            <a:r>
              <a:rPr lang="en-US" altLang="zh-CN" sz="1400" b="0" i="0" dirty="0">
                <a:solidFill>
                  <a:srgbClr val="0070C0"/>
                </a:solidFill>
                <a:ea typeface="宋体" pitchFamily="2" charset="-122"/>
              </a:rPr>
              <a:t>, Chen, </a:t>
            </a:r>
            <a:r>
              <a:rPr lang="en-US" altLang="zh-CN" sz="1400" b="0" i="0" dirty="0" err="1">
                <a:solidFill>
                  <a:srgbClr val="0070C0"/>
                </a:solidFill>
                <a:ea typeface="宋体" pitchFamily="2" charset="-122"/>
              </a:rPr>
              <a:t>Mellado</a:t>
            </a:r>
            <a:r>
              <a:rPr lang="en-US" altLang="zh-CN" sz="1400" b="0" i="0" dirty="0">
                <a:solidFill>
                  <a:srgbClr val="0070C0"/>
                </a:solidFill>
                <a:ea typeface="宋体" pitchFamily="2" charset="-122"/>
              </a:rPr>
              <a:t>, Quayle, and </a:t>
            </a:r>
            <a:r>
              <a:rPr lang="en-US" altLang="zh-CN" sz="1400" b="0" i="0" dirty="0" err="1">
                <a:solidFill>
                  <a:srgbClr val="0070C0"/>
                </a:solidFill>
                <a:ea typeface="宋体" pitchFamily="2" charset="-122"/>
              </a:rPr>
              <a:t>S.L.Wu</a:t>
            </a:r>
            <a:r>
              <a:rPr lang="en-US" altLang="zh-CN" sz="1400" b="0" i="0" dirty="0">
                <a:ea typeface="宋体" pitchFamily="2" charset="-122"/>
              </a:rPr>
              <a:t>, </a:t>
            </a:r>
            <a:r>
              <a:rPr lang="en-US" altLang="zh-CN" sz="1400" b="0" i="0" dirty="0" smtClean="0">
                <a:ea typeface="宋体" pitchFamily="2" charset="-122"/>
              </a:rPr>
              <a:t>ATL-COM-PHYS-2008-144 </a:t>
            </a:r>
            <a:endParaRPr lang="zh-CN" altLang="zh-CN" sz="1400" b="0" i="0" dirty="0">
              <a:ea typeface="宋体" pitchFamily="2" charset="-122"/>
            </a:endParaRPr>
          </a:p>
          <a:p>
            <a:pPr marL="342900" indent="-228600">
              <a:spcBef>
                <a:spcPts val="1200"/>
              </a:spcBef>
              <a:defRPr/>
            </a:pPr>
            <a:r>
              <a:rPr lang="en-US" altLang="zh-CN" sz="1400" i="0" dirty="0">
                <a:ea typeface="宋体" pitchFamily="2" charset="-122"/>
              </a:rPr>
              <a:t>“Search of a SM Higgs in the VBF H</a:t>
            </a:r>
            <a:r>
              <a:rPr lang="en-US" altLang="zh-CN" sz="1400" i="0" dirty="0" smtClean="0">
                <a:ea typeface="宋体" pitchFamily="2" charset="-122"/>
              </a:rPr>
              <a:t>→</a:t>
            </a:r>
            <a:r>
              <a:rPr lang="en-US" altLang="zh-CN" sz="1400" i="0" dirty="0" smtClean="0">
                <a:ea typeface="宋体" pitchFamily="2" charset="-122"/>
                <a:sym typeface="Symbol"/>
              </a:rPr>
              <a:t></a:t>
            </a:r>
            <a:r>
              <a:rPr lang="en-US" altLang="zh-CN" sz="1400" i="0" dirty="0" smtClean="0">
                <a:ea typeface="宋体" pitchFamily="2" charset="-122"/>
              </a:rPr>
              <a:t> </a:t>
            </a:r>
            <a:r>
              <a:rPr lang="en-US" altLang="zh-CN" sz="1400" i="0" dirty="0">
                <a:ea typeface="宋体" pitchFamily="2" charset="-122"/>
              </a:rPr>
              <a:t>channel at ATLAS,” </a:t>
            </a:r>
            <a:br>
              <a:rPr lang="en-US" altLang="zh-CN" sz="1400" i="0" dirty="0">
                <a:ea typeface="宋体" pitchFamily="2" charset="-122"/>
              </a:rPr>
            </a:br>
            <a:r>
              <a:rPr lang="en-US" altLang="zh-CN" sz="1400" b="0" i="0" dirty="0">
                <a:solidFill>
                  <a:srgbClr val="0070C0"/>
                </a:solidFill>
                <a:ea typeface="宋体" pitchFamily="2" charset="-122"/>
              </a:rPr>
              <a:t>Chen, </a:t>
            </a:r>
            <a:r>
              <a:rPr lang="en-US" altLang="zh-CN" sz="1400" b="0" i="0" dirty="0" err="1">
                <a:solidFill>
                  <a:srgbClr val="0070C0"/>
                </a:solidFill>
                <a:ea typeface="宋体" pitchFamily="2" charset="-122"/>
              </a:rPr>
              <a:t>Mellado</a:t>
            </a:r>
            <a:r>
              <a:rPr lang="en-US" altLang="zh-CN" sz="1400" b="0" i="0" dirty="0">
                <a:solidFill>
                  <a:srgbClr val="0070C0"/>
                </a:solidFill>
                <a:ea typeface="宋体" pitchFamily="2" charset="-122"/>
              </a:rPr>
              <a:t>, </a:t>
            </a:r>
            <a:r>
              <a:rPr lang="en-US" altLang="zh-CN" sz="1400" b="0" i="0" dirty="0" err="1">
                <a:solidFill>
                  <a:srgbClr val="0070C0"/>
                </a:solidFill>
                <a:ea typeface="宋体" pitchFamily="2" charset="-122"/>
              </a:rPr>
              <a:t>Vickey</a:t>
            </a:r>
            <a:r>
              <a:rPr lang="en-US" altLang="zh-CN" sz="1400" b="0" i="0" dirty="0">
                <a:solidFill>
                  <a:srgbClr val="0070C0"/>
                </a:solidFill>
                <a:ea typeface="宋体" pitchFamily="2" charset="-122"/>
              </a:rPr>
              <a:t>, and </a:t>
            </a:r>
            <a:r>
              <a:rPr lang="en-US" altLang="zh-CN" sz="1400" b="0" i="0" dirty="0" err="1">
                <a:solidFill>
                  <a:srgbClr val="0070C0"/>
                </a:solidFill>
                <a:ea typeface="宋体" pitchFamily="2" charset="-122"/>
              </a:rPr>
              <a:t>S.L.Wu</a:t>
            </a:r>
            <a:r>
              <a:rPr lang="en-US" altLang="zh-CN" sz="1400" b="0" i="0" dirty="0">
                <a:ea typeface="宋体" pitchFamily="2" charset="-122"/>
              </a:rPr>
              <a:t>, ATL-PHYS-INT-2009-030 </a:t>
            </a:r>
            <a:endParaRPr lang="en-US" altLang="zh-CN" sz="1400" b="0" i="0" dirty="0" smtClean="0">
              <a:ea typeface="宋体" pitchFamily="2" charset="-122"/>
            </a:endParaRPr>
          </a:p>
          <a:p>
            <a:pPr marL="342900" indent="-228600">
              <a:spcBef>
                <a:spcPts val="1200"/>
              </a:spcBef>
              <a:defRPr/>
            </a:pPr>
            <a:r>
              <a:rPr lang="en-US" altLang="zh-CN" sz="1400" i="0" dirty="0" smtClean="0">
                <a:ea typeface="宋体" pitchFamily="2" charset="-122"/>
              </a:rPr>
              <a:t>“b-Tag-Independent Search for the Neutral MSSM Higgs Boson in the </a:t>
            </a:r>
            <a:r>
              <a:rPr lang="en-US" altLang="zh-CN" sz="1400" i="0" dirty="0" err="1" smtClean="0">
                <a:ea typeface="宋体" pitchFamily="2" charset="-122"/>
              </a:rPr>
              <a:t>Dimuon</a:t>
            </a:r>
            <a:r>
              <a:rPr lang="en-US" altLang="zh-CN" sz="1400" i="0" dirty="0" smtClean="0">
                <a:ea typeface="宋体" pitchFamily="2" charset="-122"/>
              </a:rPr>
              <a:t> Decay Channel,” </a:t>
            </a:r>
            <a:r>
              <a:rPr lang="en-US" altLang="zh-CN" sz="1400" b="0" i="0" dirty="0" err="1" smtClean="0">
                <a:solidFill>
                  <a:srgbClr val="0070C0"/>
                </a:solidFill>
                <a:ea typeface="宋体" pitchFamily="2" charset="-122"/>
              </a:rPr>
              <a:t>Mellado</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S.L.Wu</a:t>
            </a:r>
            <a:r>
              <a:rPr lang="en-US" altLang="zh-CN" sz="1400" b="0" i="0" dirty="0" smtClean="0">
                <a:solidFill>
                  <a:srgbClr val="0070C0"/>
                </a:solidFill>
                <a:ea typeface="宋体" pitchFamily="2" charset="-122"/>
              </a:rPr>
              <a:t> and other ATLAS collaborators,  </a:t>
            </a:r>
            <a:r>
              <a:rPr lang="en-US" altLang="zh-CN" sz="1400" b="0" i="0" dirty="0" smtClean="0">
                <a:ea typeface="宋体" pitchFamily="2" charset="-122"/>
              </a:rPr>
              <a:t>ATL-PHYS-INT-2009-086</a:t>
            </a:r>
          </a:p>
        </p:txBody>
      </p:sp>
      <p:sp>
        <p:nvSpPr>
          <p:cNvPr id="7" name="TextBox 6"/>
          <p:cNvSpPr txBox="1"/>
          <p:nvPr/>
        </p:nvSpPr>
        <p:spPr>
          <a:xfrm>
            <a:off x="533400" y="1676400"/>
            <a:ext cx="3962400" cy="1938992"/>
          </a:xfrm>
          <a:prstGeom prst="rect">
            <a:avLst/>
          </a:prstGeom>
          <a:noFill/>
        </p:spPr>
        <p:txBody>
          <a:bodyPr wrap="square" rtlCol="0">
            <a:spAutoFit/>
          </a:bodyPr>
          <a:lstStyle/>
          <a:p>
            <a:pPr>
              <a:spcBef>
                <a:spcPts val="1200"/>
              </a:spcBef>
              <a:buNone/>
            </a:pPr>
            <a:r>
              <a:rPr lang="en-US" sz="2400" b="0" i="0" dirty="0" smtClean="0"/>
              <a:t>Our group developed data-driven methods to estimate backgrounds to H→</a:t>
            </a:r>
            <a:r>
              <a:rPr lang="en-US" sz="2400" b="0" i="0" dirty="0" smtClean="0">
                <a:sym typeface="Symbol"/>
              </a:rPr>
              <a:t> and a fit-based analysis of this channel.</a:t>
            </a:r>
            <a:endParaRPr lang="en-US" sz="2400" b="0" i="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7"/>
          <p:cNvPicPr>
            <a:picLocks noChangeAspect="1" noChangeArrowheads="1"/>
          </p:cNvPicPr>
          <p:nvPr/>
        </p:nvPicPr>
        <p:blipFill>
          <a:blip r:embed="rId2" cstate="screen"/>
          <a:srcRect/>
          <a:stretch>
            <a:fillRect/>
          </a:stretch>
        </p:blipFill>
        <p:spPr bwMode="auto">
          <a:xfrm>
            <a:off x="4038600" y="1143000"/>
            <a:ext cx="4495800" cy="2929931"/>
          </a:xfrm>
          <a:prstGeom prst="rect">
            <a:avLst/>
          </a:prstGeom>
          <a:noFill/>
          <a:ln w="9525" algn="ctr">
            <a:noFill/>
            <a:miter lim="800000"/>
            <a:headEnd/>
            <a:tailEnd/>
          </a:ln>
        </p:spPr>
      </p:pic>
      <p:sp>
        <p:nvSpPr>
          <p:cNvPr id="26626" name="Slide Number Placeholder 1"/>
          <p:cNvSpPr>
            <a:spLocks noGrp="1"/>
          </p:cNvSpPr>
          <p:nvPr>
            <p:ph type="sldNum" sz="quarter" idx="12"/>
          </p:nvPr>
        </p:nvSpPr>
        <p:spPr>
          <a:noFill/>
        </p:spPr>
        <p:txBody>
          <a:bodyPr/>
          <a:lstStyle/>
          <a:p>
            <a:fld id="{DBCC6A32-452E-4C5F-9149-DE89F735CB15}" type="slidenum">
              <a:rPr lang="en-US" altLang="zh-CN" smtClean="0"/>
              <a:pPr/>
              <a:t>122</a:t>
            </a:fld>
            <a:endParaRPr lang="en-US" altLang="zh-CN" smtClean="0"/>
          </a:p>
        </p:txBody>
      </p:sp>
      <p:sp>
        <p:nvSpPr>
          <p:cNvPr id="26627"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dirty="0">
                <a:solidFill>
                  <a:srgbClr val="0033CC"/>
                </a:solidFill>
                <a:ea typeface="宋体" pitchFamily="2" charset="-122"/>
              </a:rPr>
              <a:t>COMBINED HIGGS SENSITIVITY</a:t>
            </a:r>
            <a:endParaRPr lang="en-US" altLang="zh-CN" sz="2800" dirty="0">
              <a:solidFill>
                <a:srgbClr val="0033CC"/>
              </a:solidFill>
              <a:ea typeface="宋体" pitchFamily="2" charset="-122"/>
            </a:endParaRPr>
          </a:p>
        </p:txBody>
      </p:sp>
      <p:sp>
        <p:nvSpPr>
          <p:cNvPr id="26628" name="Rectangle 1"/>
          <p:cNvSpPr>
            <a:spLocks noChangeArrowheads="1"/>
          </p:cNvSpPr>
          <p:nvPr/>
        </p:nvSpPr>
        <p:spPr bwMode="auto">
          <a:xfrm>
            <a:off x="457200" y="4191000"/>
            <a:ext cx="8153400" cy="1908215"/>
          </a:xfrm>
          <a:prstGeom prst="rect">
            <a:avLst/>
          </a:prstGeom>
          <a:solidFill>
            <a:srgbClr val="F7E5EF"/>
          </a:solidFill>
          <a:ln w="9525" algn="ctr">
            <a:noFill/>
            <a:miter lim="800000"/>
            <a:headEnd/>
            <a:tailEnd/>
          </a:ln>
        </p:spPr>
        <p:txBody>
          <a:bodyPr anchor="ctr">
            <a:spAutoFit/>
          </a:bodyPr>
          <a:lstStyle/>
          <a:p>
            <a:pPr marL="177800" indent="-177800">
              <a:spcBef>
                <a:spcPts val="1200"/>
              </a:spcBef>
            </a:pPr>
            <a:r>
              <a:rPr lang="en-US" altLang="zh-CN" sz="1400" i="0" dirty="0" smtClean="0"/>
              <a:t>“Higgs Boson Production Cross Sections and Decay Branching Ratios</a:t>
            </a:r>
            <a:r>
              <a:rPr lang="en-US" altLang="zh-CN" sz="1400" b="0" i="0" dirty="0" smtClean="0"/>
              <a:t>,” </a:t>
            </a:r>
            <a:r>
              <a:rPr lang="en-US" altLang="zh-CN" sz="1400" b="0" i="0" dirty="0" smtClean="0">
                <a:solidFill>
                  <a:srgbClr val="0070C0"/>
                </a:solidFill>
                <a:ea typeface="宋体" pitchFamily="2" charset="-122"/>
              </a:rPr>
              <a:t>Carrillo, </a:t>
            </a:r>
            <a:r>
              <a:rPr lang="en-US" altLang="zh-CN" sz="1400" b="0" i="0" dirty="0" err="1" smtClean="0">
                <a:solidFill>
                  <a:srgbClr val="0070C0"/>
                </a:solidFill>
                <a:ea typeface="宋体" pitchFamily="2" charset="-122"/>
              </a:rPr>
              <a:t>Mellado</a:t>
            </a:r>
            <a:r>
              <a:rPr lang="en-US" altLang="zh-CN" sz="1400" b="0" i="0" dirty="0" smtClean="0">
                <a:solidFill>
                  <a:srgbClr val="0070C0"/>
                </a:solidFill>
                <a:ea typeface="宋体" pitchFamily="2" charset="-122"/>
              </a:rPr>
              <a:t>  and </a:t>
            </a:r>
            <a:r>
              <a:rPr lang="en-US" altLang="zh-CN" sz="1400" b="0" i="0" dirty="0" err="1" smtClean="0">
                <a:solidFill>
                  <a:srgbClr val="0070C0"/>
                </a:solidFill>
                <a:ea typeface="宋体" pitchFamily="2" charset="-122"/>
              </a:rPr>
              <a:t>Vickey</a:t>
            </a:r>
            <a:r>
              <a:rPr lang="en-US" altLang="zh-CN" sz="1400" b="0" i="0" dirty="0" smtClean="0">
                <a:solidFill>
                  <a:srgbClr val="0070C0"/>
                </a:solidFill>
                <a:ea typeface="宋体" pitchFamily="2" charset="-122"/>
              </a:rPr>
              <a:t> and other ATLAS collaborators</a:t>
            </a:r>
            <a:r>
              <a:rPr lang="en-US" altLang="zh-CN" sz="1400" b="0" i="0" dirty="0" smtClean="0"/>
              <a:t>, ATL-PHYS-INT-2010-030</a:t>
            </a:r>
            <a:endParaRPr lang="en-US" sz="1400" b="0" i="0" dirty="0" smtClean="0"/>
          </a:p>
          <a:p>
            <a:pPr marL="177800" indent="-177800">
              <a:spcBef>
                <a:spcPts val="1200"/>
              </a:spcBef>
            </a:pPr>
            <a:r>
              <a:rPr lang="en-US" sz="1400" i="0" dirty="0" smtClean="0"/>
              <a:t>"</a:t>
            </a:r>
            <a:r>
              <a:rPr lang="en-US" sz="1400" i="0" dirty="0"/>
              <a:t>ATLAS Sensitivity Prospects for Higgs Boson Production at the LHC Running at 7 TeV,” </a:t>
            </a:r>
            <a:r>
              <a:rPr lang="en-US" sz="1400" b="0" i="0" dirty="0">
                <a:solidFill>
                  <a:srgbClr val="FF0000"/>
                </a:solidFill>
              </a:rPr>
              <a:t>The ATLAS Collaboration  </a:t>
            </a:r>
            <a:r>
              <a:rPr lang="en-US" sz="1400" b="0" i="0" dirty="0"/>
              <a:t>[ATL-PHYS-PUB-2010-009] </a:t>
            </a:r>
          </a:p>
          <a:p>
            <a:pPr marL="177800" indent="-177800">
              <a:spcBef>
                <a:spcPts val="1200"/>
              </a:spcBef>
            </a:pPr>
            <a:r>
              <a:rPr lang="en-US" sz="1400" i="0" dirty="0"/>
              <a:t>"Expected Combined Sensitivity to the Standard Model Higgs boson at a 7 TeV Centre-of-Mass Energy Using Monte Carlo Simulation,"</a:t>
            </a:r>
            <a:r>
              <a:rPr lang="en-US" sz="1400" b="0" i="0" dirty="0"/>
              <a:t> (contribution to the draft above; WW/ZZ/</a:t>
            </a:r>
            <a:r>
              <a:rPr lang="en-US" sz="1400" b="0" i="0" dirty="0">
                <a:sym typeface="Symbol" pitchFamily="18" charset="2"/>
              </a:rPr>
              <a:t> </a:t>
            </a:r>
            <a:r>
              <a:rPr lang="en-US" sz="1400" b="0" i="0" dirty="0"/>
              <a:t>combination)  [ATL-PHYS-INT-2010-064]</a:t>
            </a:r>
          </a:p>
        </p:txBody>
      </p:sp>
      <p:sp>
        <p:nvSpPr>
          <p:cNvPr id="8" name="TextBox 7"/>
          <p:cNvSpPr txBox="1"/>
          <p:nvPr/>
        </p:nvSpPr>
        <p:spPr>
          <a:xfrm>
            <a:off x="609600" y="1447800"/>
            <a:ext cx="3429000" cy="1938992"/>
          </a:xfrm>
          <a:prstGeom prst="rect">
            <a:avLst/>
          </a:prstGeom>
          <a:noFill/>
        </p:spPr>
        <p:txBody>
          <a:bodyPr wrap="square" rtlCol="0">
            <a:spAutoFit/>
          </a:bodyPr>
          <a:lstStyle/>
          <a:p>
            <a:pPr>
              <a:spcBef>
                <a:spcPts val="1200"/>
              </a:spcBef>
              <a:buNone/>
            </a:pPr>
            <a:r>
              <a:rPr lang="en-US" b="0" i="0" dirty="0" smtClean="0"/>
              <a:t>Our group has played a leading role in the ATLAS Higgs combination results for several years.</a:t>
            </a:r>
          </a:p>
          <a:p>
            <a:pPr>
              <a:spcBef>
                <a:spcPts val="1200"/>
              </a:spcBef>
              <a:buNone/>
            </a:pPr>
            <a:endParaRPr lang="en-US" b="0" i="0"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032DFEDB-D5B3-4DEF-A178-E5C6303CFA43}" type="slidenum">
              <a:rPr lang="en-US" altLang="zh-CN" smtClean="0"/>
              <a:pPr/>
              <a:t>123</a:t>
            </a:fld>
            <a:endParaRPr lang="en-US" altLang="zh-CN" smtClean="0"/>
          </a:p>
        </p:txBody>
      </p:sp>
      <p:sp>
        <p:nvSpPr>
          <p:cNvPr id="2765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BBFEAEA5-BAD0-4A2E-8E48-00A41E919BFA}" type="slidenum">
              <a:rPr lang="en-US" altLang="zh-CN" sz="1400" b="0" i="0">
                <a:latin typeface="Arial" charset="0"/>
                <a:ea typeface="宋体" pitchFamily="2" charset="-122"/>
              </a:rPr>
              <a:pPr algn="r" eaLnBrk="1" hangingPunct="1">
                <a:spcBef>
                  <a:spcPct val="0"/>
                </a:spcBef>
                <a:buFontTx/>
                <a:buNone/>
              </a:pPr>
              <a:t>123</a:t>
            </a:fld>
            <a:endParaRPr lang="en-US" altLang="zh-CN" sz="1400" b="0" i="0">
              <a:latin typeface="Arial" charset="0"/>
              <a:ea typeface="宋体" pitchFamily="2" charset="-122"/>
            </a:endParaRPr>
          </a:p>
        </p:txBody>
      </p:sp>
      <p:sp>
        <p:nvSpPr>
          <p:cNvPr id="27652"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a:solidFill>
                  <a:srgbClr val="0033CC"/>
                </a:solidFill>
                <a:ea typeface="宋体" pitchFamily="2" charset="-122"/>
              </a:rPr>
              <a:t>SUPERSYMMETRY</a:t>
            </a:r>
          </a:p>
        </p:txBody>
      </p:sp>
      <p:sp>
        <p:nvSpPr>
          <p:cNvPr id="27653" name="TextBox 5"/>
          <p:cNvSpPr txBox="1">
            <a:spLocks noChangeArrowheads="1"/>
          </p:cNvSpPr>
          <p:nvPr/>
        </p:nvSpPr>
        <p:spPr bwMode="auto">
          <a:xfrm>
            <a:off x="533400" y="1447800"/>
            <a:ext cx="8305800" cy="646331"/>
          </a:xfrm>
          <a:prstGeom prst="rect">
            <a:avLst/>
          </a:prstGeom>
          <a:noFill/>
          <a:ln w="9525">
            <a:noFill/>
            <a:miter lim="800000"/>
            <a:headEnd/>
            <a:tailEnd/>
          </a:ln>
        </p:spPr>
        <p:txBody>
          <a:bodyPr wrap="square">
            <a:spAutoFit/>
          </a:bodyPr>
          <a:lstStyle/>
          <a:p>
            <a:pPr>
              <a:buNone/>
            </a:pPr>
            <a:r>
              <a:rPr lang="en-US" altLang="zh-CN" sz="1800" dirty="0" smtClean="0">
                <a:solidFill>
                  <a:srgbClr val="FF0000"/>
                </a:solidFill>
                <a:ea typeface="宋体" pitchFamily="2" charset="-122"/>
              </a:rPr>
              <a:t>From </a:t>
            </a:r>
            <a:r>
              <a:rPr lang="en-US" altLang="zh-CN" sz="1800" dirty="0">
                <a:solidFill>
                  <a:srgbClr val="FF0000"/>
                </a:solidFill>
                <a:ea typeface="宋体" pitchFamily="2" charset="-122"/>
              </a:rPr>
              <a:t>2007 to April 2010, 85 talks in SUSY working groups. </a:t>
            </a:r>
            <a:br>
              <a:rPr lang="en-US" altLang="zh-CN" sz="1800" dirty="0">
                <a:solidFill>
                  <a:srgbClr val="FF0000"/>
                </a:solidFill>
                <a:ea typeface="宋体" pitchFamily="2" charset="-122"/>
              </a:rPr>
            </a:br>
            <a:r>
              <a:rPr lang="en-US" altLang="zh-CN" sz="1800" b="0" i="0" dirty="0" smtClean="0">
                <a:ea typeface="宋体" pitchFamily="2" charset="-122"/>
              </a:rPr>
              <a:t>List </a:t>
            </a:r>
            <a:r>
              <a:rPr lang="en-US" altLang="zh-CN" sz="1800" b="0" i="0" dirty="0">
                <a:ea typeface="宋体" pitchFamily="2" charset="-122"/>
              </a:rPr>
              <a:t>and content of the talks: </a:t>
            </a:r>
            <a:r>
              <a:rPr lang="en-US" altLang="zh-CN" sz="1800" b="0" i="0" u="sng" dirty="0">
                <a:ea typeface="宋体" pitchFamily="2" charset="-122"/>
                <a:hlinkClick r:id="rId3"/>
              </a:rPr>
              <a:t>http://wisconsin.cern.ch/physics/t.html</a:t>
            </a:r>
            <a:r>
              <a:rPr lang="en-US" altLang="zh-CN" sz="1800" b="0" i="0" dirty="0">
                <a:ea typeface="宋体" pitchFamily="2" charset="-122"/>
              </a:rPr>
              <a:t> </a:t>
            </a:r>
            <a:endParaRPr lang="zh-CN" altLang="zh-CN" sz="1800" b="0" i="0" dirty="0">
              <a:ea typeface="宋体" pitchFamily="2" charset="-122"/>
            </a:endParaRPr>
          </a:p>
        </p:txBody>
      </p:sp>
      <p:sp>
        <p:nvSpPr>
          <p:cNvPr id="6" name="TextBox 5"/>
          <p:cNvSpPr txBox="1">
            <a:spLocks noChangeArrowheads="1"/>
          </p:cNvSpPr>
          <p:nvPr/>
        </p:nvSpPr>
        <p:spPr bwMode="auto">
          <a:xfrm>
            <a:off x="381000" y="990600"/>
            <a:ext cx="8686800" cy="338554"/>
          </a:xfrm>
          <a:prstGeom prst="rect">
            <a:avLst/>
          </a:prstGeom>
          <a:noFill/>
          <a:ln w="9525">
            <a:noFill/>
            <a:miter lim="800000"/>
            <a:headEnd/>
            <a:tailEnd/>
          </a:ln>
        </p:spPr>
        <p:txBody>
          <a:bodyPr wrap="square">
            <a:spAutoFit/>
          </a:bodyPr>
          <a:lstStyle/>
          <a:p>
            <a:pPr>
              <a:buNone/>
            </a:pPr>
            <a:r>
              <a:rPr lang="en-US" altLang="zh-CN" sz="1600" b="0" i="0" dirty="0" smtClean="0">
                <a:solidFill>
                  <a:srgbClr val="0070C0"/>
                </a:solidFill>
                <a:ea typeface="宋体" pitchFamily="2" charset="-122"/>
              </a:rPr>
              <a:t>(Profs. </a:t>
            </a:r>
            <a:r>
              <a:rPr lang="en-US" altLang="zh-CN" sz="1600" b="0" i="0" dirty="0" err="1" smtClean="0">
                <a:solidFill>
                  <a:srgbClr val="0070C0"/>
                </a:solidFill>
                <a:ea typeface="宋体" pitchFamily="2" charset="-122"/>
              </a:rPr>
              <a:t>S.L.Wu</a:t>
            </a:r>
            <a:r>
              <a:rPr lang="en-US" altLang="zh-CN" sz="1600" b="0" i="0" dirty="0" smtClean="0">
                <a:solidFill>
                  <a:srgbClr val="0070C0"/>
                </a:solidFill>
                <a:ea typeface="宋体" pitchFamily="2" charset="-122"/>
              </a:rPr>
              <a:t> and Pan, </a:t>
            </a:r>
            <a:r>
              <a:rPr lang="en-US" altLang="zh-CN" sz="1600" b="0" i="0" dirty="0" err="1" smtClean="0">
                <a:solidFill>
                  <a:srgbClr val="0070C0"/>
                </a:solidFill>
                <a:ea typeface="宋体" pitchFamily="2" charset="-122"/>
              </a:rPr>
              <a:t>Postdocs</a:t>
            </a:r>
            <a:r>
              <a:rPr lang="en-US" altLang="zh-CN" sz="1600" b="0" i="0" dirty="0" smtClean="0">
                <a:solidFill>
                  <a:srgbClr val="0070C0"/>
                </a:solidFill>
                <a:ea typeface="宋体" pitchFamily="2" charset="-122"/>
              </a:rPr>
              <a:t>  Chen, </a:t>
            </a:r>
            <a:r>
              <a:rPr lang="en-US" altLang="zh-CN" sz="1600" b="0" i="0" dirty="0" err="1" smtClean="0">
                <a:solidFill>
                  <a:srgbClr val="0070C0"/>
                </a:solidFill>
                <a:ea typeface="宋体" pitchFamily="2" charset="-122"/>
              </a:rPr>
              <a:t>Poveda</a:t>
            </a:r>
            <a:r>
              <a:rPr lang="en-US" altLang="zh-CN" sz="1600" b="0" i="0" dirty="0" smtClean="0">
                <a:solidFill>
                  <a:srgbClr val="0070C0"/>
                </a:solidFill>
                <a:ea typeface="宋体" pitchFamily="2" charset="-122"/>
              </a:rPr>
              <a:t>, </a:t>
            </a:r>
            <a:r>
              <a:rPr lang="en-US" altLang="zh-CN" sz="1600" b="0" i="0" dirty="0" err="1" smtClean="0">
                <a:solidFill>
                  <a:srgbClr val="0070C0"/>
                </a:solidFill>
                <a:ea typeface="宋体" pitchFamily="2" charset="-122"/>
              </a:rPr>
              <a:t>Sarangi</a:t>
            </a:r>
            <a:r>
              <a:rPr lang="en-US" altLang="zh-CN" sz="1600" b="0" i="0" dirty="0" smtClean="0">
                <a:solidFill>
                  <a:srgbClr val="0070C0"/>
                </a:solidFill>
                <a:ea typeface="宋体" pitchFamily="2" charset="-122"/>
              </a:rPr>
              <a:t>, and Grad. Student A. Castaneda)</a:t>
            </a:r>
            <a:endParaRPr lang="en-US" altLang="zh-CN" sz="1800" b="0" i="0" dirty="0">
              <a:ea typeface="宋体" pitchFamily="2" charset="-122"/>
            </a:endParaRPr>
          </a:p>
        </p:txBody>
      </p:sp>
      <p:sp>
        <p:nvSpPr>
          <p:cNvPr id="7" name="TextBox 5"/>
          <p:cNvSpPr txBox="1">
            <a:spLocks noChangeArrowheads="1"/>
          </p:cNvSpPr>
          <p:nvPr/>
        </p:nvSpPr>
        <p:spPr bwMode="auto">
          <a:xfrm>
            <a:off x="609600" y="2514600"/>
            <a:ext cx="7543800" cy="3739485"/>
          </a:xfrm>
          <a:prstGeom prst="rect">
            <a:avLst/>
          </a:prstGeom>
          <a:noFill/>
          <a:ln w="9525">
            <a:noFill/>
            <a:miter lim="800000"/>
            <a:headEnd/>
            <a:tailEnd/>
          </a:ln>
        </p:spPr>
        <p:txBody>
          <a:bodyPr wrap="square">
            <a:spAutoFit/>
          </a:bodyPr>
          <a:lstStyle/>
          <a:p>
            <a:pPr>
              <a:spcBef>
                <a:spcPts val="600"/>
              </a:spcBef>
              <a:buNone/>
            </a:pPr>
            <a:r>
              <a:rPr lang="en-US" altLang="zh-CN" sz="2400" b="0" i="0" dirty="0" smtClean="0">
                <a:ea typeface="宋体" pitchFamily="2" charset="-122"/>
              </a:rPr>
              <a:t>We have contributed extensively in several areas of SUSY studies in ATLAS: </a:t>
            </a:r>
          </a:p>
          <a:p>
            <a:pPr marL="282575" indent="-282575">
              <a:spcBef>
                <a:spcPts val="1800"/>
              </a:spcBef>
            </a:pPr>
            <a:r>
              <a:rPr lang="en-US" altLang="zh-CN" sz="2400" dirty="0" smtClean="0">
                <a:solidFill>
                  <a:srgbClr val="FF0000"/>
                </a:solidFill>
                <a:ea typeface="宋体" pitchFamily="2" charset="-122"/>
              </a:rPr>
              <a:t>Inclusive SUSY studies</a:t>
            </a:r>
          </a:p>
          <a:p>
            <a:pPr marL="685800" indent="-287338">
              <a:spcBef>
                <a:spcPts val="600"/>
              </a:spcBef>
              <a:buFontTx/>
              <a:buChar char="-"/>
            </a:pPr>
            <a:r>
              <a:rPr lang="en-US" altLang="zh-CN" sz="2400" b="0" i="0" dirty="0" smtClean="0">
                <a:ea typeface="宋体" pitchFamily="2" charset="-122"/>
              </a:rPr>
              <a:t>One lepton </a:t>
            </a:r>
            <a:r>
              <a:rPr lang="en-US" altLang="zh-CN" sz="2400" b="0" i="0" dirty="0">
                <a:ea typeface="宋体" pitchFamily="2" charset="-122"/>
              </a:rPr>
              <a:t>+ </a:t>
            </a:r>
            <a:r>
              <a:rPr lang="en-US" altLang="zh-CN" sz="2400" b="0" i="0" dirty="0" err="1" smtClean="0">
                <a:ea typeface="宋体" pitchFamily="2" charset="-122"/>
              </a:rPr>
              <a:t>etmiss</a:t>
            </a:r>
            <a:endParaRPr lang="en-US" altLang="zh-CN" sz="2400" b="0" i="0" dirty="0" smtClean="0">
              <a:ea typeface="宋体" pitchFamily="2" charset="-122"/>
            </a:endParaRPr>
          </a:p>
          <a:p>
            <a:pPr marL="685800" indent="-287338">
              <a:spcBef>
                <a:spcPts val="600"/>
              </a:spcBef>
              <a:buFontTx/>
              <a:buChar char="-"/>
            </a:pPr>
            <a:r>
              <a:rPr lang="en-US" altLang="zh-CN" sz="2400" b="0" i="0" dirty="0" smtClean="0">
                <a:ea typeface="宋体" pitchFamily="2" charset="-122"/>
              </a:rPr>
              <a:t>Two leptons </a:t>
            </a:r>
            <a:r>
              <a:rPr lang="en-US" altLang="zh-CN" sz="2400" b="0" i="0" dirty="0">
                <a:ea typeface="宋体" pitchFamily="2" charset="-122"/>
              </a:rPr>
              <a:t>+ </a:t>
            </a:r>
            <a:r>
              <a:rPr lang="en-US" altLang="zh-CN" sz="2400" b="0" i="0" dirty="0" err="1" smtClean="0">
                <a:ea typeface="宋体" pitchFamily="2" charset="-122"/>
              </a:rPr>
              <a:t>etmiss</a:t>
            </a:r>
            <a:endParaRPr lang="en-US" altLang="zh-CN" sz="2400" b="0" i="0" dirty="0" smtClean="0">
              <a:ea typeface="宋体" pitchFamily="2" charset="-122"/>
            </a:endParaRPr>
          </a:p>
          <a:p>
            <a:pPr marL="685800" indent="-287338">
              <a:spcBef>
                <a:spcPts val="600"/>
              </a:spcBef>
              <a:buFontTx/>
              <a:buChar char="-"/>
            </a:pPr>
            <a:r>
              <a:rPr lang="en-US" altLang="zh-CN" sz="2400" b="0" i="0" dirty="0" smtClean="0">
                <a:ea typeface="宋体" pitchFamily="2" charset="-122"/>
              </a:rPr>
              <a:t>Three leptons </a:t>
            </a:r>
            <a:r>
              <a:rPr lang="en-US" altLang="zh-CN" sz="2400" b="0" i="0" dirty="0">
                <a:ea typeface="宋体" pitchFamily="2" charset="-122"/>
              </a:rPr>
              <a:t>+ </a:t>
            </a:r>
            <a:r>
              <a:rPr lang="en-US" altLang="zh-CN" sz="2400" b="0" i="0" dirty="0" err="1" smtClean="0">
                <a:ea typeface="宋体" pitchFamily="2" charset="-122"/>
              </a:rPr>
              <a:t>etmiss</a:t>
            </a:r>
            <a:endParaRPr lang="en-US" altLang="zh-CN" sz="2400" b="0" i="0" dirty="0">
              <a:ea typeface="宋体" pitchFamily="2" charset="-122"/>
            </a:endParaRPr>
          </a:p>
          <a:p>
            <a:pPr marL="282575" indent="-282575">
              <a:spcBef>
                <a:spcPts val="1800"/>
              </a:spcBef>
            </a:pPr>
            <a:r>
              <a:rPr lang="en-US" altLang="zh-CN" sz="2400" dirty="0" smtClean="0">
                <a:solidFill>
                  <a:srgbClr val="FF0000"/>
                </a:solidFill>
                <a:ea typeface="宋体" pitchFamily="2" charset="-122"/>
              </a:rPr>
              <a:t>Fit-based analysis for one-lepton </a:t>
            </a:r>
            <a:r>
              <a:rPr lang="en-US" altLang="zh-CN" sz="2400" dirty="0">
                <a:solidFill>
                  <a:srgbClr val="FF0000"/>
                </a:solidFill>
                <a:ea typeface="宋体" pitchFamily="2" charset="-122"/>
              </a:rPr>
              <a:t>+ </a:t>
            </a:r>
            <a:r>
              <a:rPr lang="en-US" altLang="zh-CN" sz="2400" dirty="0" err="1" smtClean="0">
                <a:solidFill>
                  <a:srgbClr val="FF0000"/>
                </a:solidFill>
                <a:ea typeface="宋体" pitchFamily="2" charset="-122"/>
              </a:rPr>
              <a:t>etmiss</a:t>
            </a:r>
            <a:r>
              <a:rPr lang="en-US" altLang="zh-CN" sz="2400" dirty="0" smtClean="0">
                <a:solidFill>
                  <a:srgbClr val="FF0000"/>
                </a:solidFill>
                <a:ea typeface="宋体" pitchFamily="2" charset="-122"/>
              </a:rPr>
              <a:t> channel </a:t>
            </a:r>
            <a:endParaRPr lang="en-US" altLang="zh-CN" sz="2400" dirty="0">
              <a:solidFill>
                <a:srgbClr val="FF0000"/>
              </a:solidFill>
              <a:ea typeface="宋体" pitchFamily="2" charset="-122"/>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D0E3EF1D-4CCB-465E-9848-98B207391C12}" type="slidenum">
              <a:rPr lang="en-US" altLang="zh-CN" smtClean="0"/>
              <a:pPr/>
              <a:t>124</a:t>
            </a:fld>
            <a:endParaRPr lang="en-US" altLang="zh-CN" smtClean="0"/>
          </a:p>
        </p:txBody>
      </p:sp>
      <p:sp>
        <p:nvSpPr>
          <p:cNvPr id="2867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B1BFD021-5951-4596-BCEF-5652F1C73050}" type="slidenum">
              <a:rPr lang="en-US" altLang="zh-CN" sz="1400" b="0" i="0">
                <a:latin typeface="Arial" charset="0"/>
                <a:ea typeface="宋体" pitchFamily="2" charset="-122"/>
              </a:rPr>
              <a:pPr algn="r" eaLnBrk="1" hangingPunct="1">
                <a:spcBef>
                  <a:spcPct val="0"/>
                </a:spcBef>
                <a:buFontTx/>
                <a:buNone/>
              </a:pPr>
              <a:t>124</a:t>
            </a:fld>
            <a:endParaRPr lang="en-US" altLang="zh-CN" sz="1400" b="0" i="0">
              <a:latin typeface="Arial" charset="0"/>
              <a:ea typeface="宋体" pitchFamily="2" charset="-122"/>
            </a:endParaRPr>
          </a:p>
        </p:txBody>
      </p:sp>
      <p:sp>
        <p:nvSpPr>
          <p:cNvPr id="28676"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a:solidFill>
                  <a:srgbClr val="0033CC"/>
                </a:solidFill>
                <a:ea typeface="宋体" pitchFamily="2" charset="-122"/>
              </a:rPr>
              <a:t>SUPERSYMMETRY</a:t>
            </a:r>
          </a:p>
        </p:txBody>
      </p:sp>
      <p:sp>
        <p:nvSpPr>
          <p:cNvPr id="28678" name="TextBox 5"/>
          <p:cNvSpPr txBox="1">
            <a:spLocks noChangeArrowheads="1"/>
          </p:cNvSpPr>
          <p:nvPr/>
        </p:nvSpPr>
        <p:spPr bwMode="auto">
          <a:xfrm>
            <a:off x="533400" y="1219200"/>
            <a:ext cx="7924800" cy="1785104"/>
          </a:xfrm>
          <a:prstGeom prst="rect">
            <a:avLst/>
          </a:prstGeom>
          <a:noFill/>
          <a:ln w="9525">
            <a:noFill/>
            <a:miter lim="800000"/>
            <a:headEnd/>
            <a:tailEnd/>
          </a:ln>
        </p:spPr>
        <p:txBody>
          <a:bodyPr wrap="square">
            <a:spAutoFit/>
          </a:bodyPr>
          <a:lstStyle/>
          <a:p>
            <a:pPr>
              <a:spcBef>
                <a:spcPts val="1800"/>
              </a:spcBef>
              <a:buNone/>
            </a:pPr>
            <a:r>
              <a:rPr lang="en-US" altLang="zh-CN" sz="2000" dirty="0">
                <a:solidFill>
                  <a:srgbClr val="FF0000"/>
                </a:solidFill>
                <a:ea typeface="宋体" pitchFamily="2" charset="-122"/>
              </a:rPr>
              <a:t>SUSY  PARAMETER </a:t>
            </a:r>
            <a:r>
              <a:rPr lang="en-US" altLang="zh-CN" sz="2000" dirty="0" smtClean="0">
                <a:solidFill>
                  <a:srgbClr val="FF0000"/>
                </a:solidFill>
                <a:ea typeface="宋体" pitchFamily="2" charset="-122"/>
              </a:rPr>
              <a:t>SCANS</a:t>
            </a:r>
            <a:endParaRPr lang="en-US" altLang="zh-CN" sz="2000" b="0" dirty="0">
              <a:solidFill>
                <a:srgbClr val="FF0000"/>
              </a:solidFill>
              <a:ea typeface="宋体" pitchFamily="2" charset="-122"/>
            </a:endParaRPr>
          </a:p>
          <a:p>
            <a:pPr>
              <a:spcBef>
                <a:spcPts val="1200"/>
              </a:spcBef>
              <a:buNone/>
            </a:pPr>
            <a:r>
              <a:rPr lang="en-US" altLang="zh-CN" sz="2000" b="0" i="0" dirty="0" smtClean="0">
                <a:ea typeface="宋体" pitchFamily="2" charset="-122"/>
              </a:rPr>
              <a:t>The </a:t>
            </a:r>
            <a:r>
              <a:rPr lang="en-US" altLang="zh-CN" sz="2000" b="0" i="0" dirty="0">
                <a:ea typeface="宋体" pitchFamily="2" charset="-122"/>
              </a:rPr>
              <a:t>minimal </a:t>
            </a:r>
            <a:r>
              <a:rPr lang="en-US" altLang="zh-CN" sz="2000" b="0" i="0" dirty="0" err="1">
                <a:ea typeface="宋体" pitchFamily="2" charset="-122"/>
              </a:rPr>
              <a:t>SUperGRAvity</a:t>
            </a:r>
            <a:r>
              <a:rPr lang="en-US" altLang="zh-CN" sz="2000" b="0" i="0" dirty="0">
                <a:ea typeface="宋体" pitchFamily="2" charset="-122"/>
              </a:rPr>
              <a:t> (</a:t>
            </a:r>
            <a:r>
              <a:rPr lang="en-US" altLang="zh-CN" sz="2000" b="0" i="0" dirty="0" err="1">
                <a:ea typeface="宋体" pitchFamily="2" charset="-122"/>
              </a:rPr>
              <a:t>mSUGRA</a:t>
            </a:r>
            <a:r>
              <a:rPr lang="en-US" altLang="zh-CN" sz="2000" b="0" i="0" dirty="0">
                <a:ea typeface="宋体" pitchFamily="2" charset="-122"/>
              </a:rPr>
              <a:t>) model reduces the number of free parameters to only five. </a:t>
            </a:r>
            <a:r>
              <a:rPr lang="en-US" altLang="zh-CN" sz="2000" b="0" i="0" dirty="0" smtClean="0">
                <a:ea typeface="宋体" pitchFamily="2" charset="-122"/>
              </a:rPr>
              <a:t>We have studied the analysis potential at 10 and 7TeV. For </a:t>
            </a:r>
            <a:r>
              <a:rPr lang="en-US" altLang="zh-CN" sz="2000" b="0" i="0" dirty="0">
                <a:ea typeface="宋体" pitchFamily="2" charset="-122"/>
              </a:rPr>
              <a:t>low </a:t>
            </a:r>
            <a:r>
              <a:rPr lang="en-US" altLang="zh-CN" sz="2000" b="0" i="0" dirty="0" err="1">
                <a:ea typeface="宋体" pitchFamily="2" charset="-122"/>
              </a:rPr>
              <a:t>sparticle</a:t>
            </a:r>
            <a:r>
              <a:rPr lang="en-US" altLang="zh-CN" sz="2000" b="0" i="0" dirty="0">
                <a:ea typeface="宋体" pitchFamily="2" charset="-122"/>
              </a:rPr>
              <a:t> masses, discovery could be possible within 100 pb</a:t>
            </a:r>
            <a:r>
              <a:rPr lang="en-US" altLang="zh-CN" sz="2000" b="0" i="0" baseline="30000" dirty="0">
                <a:ea typeface="宋体" pitchFamily="2" charset="-122"/>
              </a:rPr>
              <a:t>-1</a:t>
            </a:r>
            <a:r>
              <a:rPr lang="en-US" altLang="zh-CN" sz="2000" b="0" i="0" dirty="0">
                <a:ea typeface="宋体" pitchFamily="2" charset="-122"/>
              </a:rPr>
              <a:t> at 7 TeV. </a:t>
            </a:r>
          </a:p>
        </p:txBody>
      </p:sp>
      <p:pic>
        <p:nvPicPr>
          <p:cNvPr id="8" name="Picture 7" descr="Screen shot 2010-08-04 at 9.13.48 AM.png"/>
          <p:cNvPicPr>
            <a:picLocks noChangeAspect="1"/>
          </p:cNvPicPr>
          <p:nvPr/>
        </p:nvPicPr>
        <p:blipFill>
          <a:blip r:embed="rId3" cstate="screen"/>
          <a:stretch>
            <a:fillRect/>
          </a:stretch>
        </p:blipFill>
        <p:spPr>
          <a:xfrm>
            <a:off x="4619408" y="2895600"/>
            <a:ext cx="3355086" cy="3344418"/>
          </a:xfrm>
          <a:prstGeom prst="rect">
            <a:avLst/>
          </a:prstGeom>
        </p:spPr>
      </p:pic>
      <p:pic>
        <p:nvPicPr>
          <p:cNvPr id="9" name="Picture 8" descr="squark_gluino_discovery_reach.png"/>
          <p:cNvPicPr>
            <a:picLocks noChangeAspect="1"/>
          </p:cNvPicPr>
          <p:nvPr/>
        </p:nvPicPr>
        <p:blipFill>
          <a:blip r:embed="rId4" cstate="screen"/>
          <a:stretch>
            <a:fillRect/>
          </a:stretch>
        </p:blipFill>
        <p:spPr>
          <a:xfrm>
            <a:off x="838200" y="3115818"/>
            <a:ext cx="3261143" cy="3047797"/>
          </a:xfrm>
          <a:prstGeom prst="rect">
            <a:avLst/>
          </a:prstGeom>
        </p:spPr>
      </p:pic>
      <p:sp>
        <p:nvSpPr>
          <p:cNvPr id="10" name="Rounded Rectangle 9"/>
          <p:cNvSpPr/>
          <p:nvPr/>
        </p:nvSpPr>
        <p:spPr bwMode="auto">
          <a:xfrm>
            <a:off x="898943" y="6011418"/>
            <a:ext cx="2286000" cy="457200"/>
          </a:xfrm>
          <a:prstGeom prst="roundRect">
            <a:avLst>
              <a:gd name="adj" fmla="val 25610"/>
            </a:avLst>
          </a:prstGeom>
          <a:noFill/>
          <a:ln w="28575" cap="flat" cmpd="sng" algn="ctr">
            <a:solidFill>
              <a:srgbClr val="0070C0"/>
            </a:solidFill>
            <a:prstDash val="solid"/>
            <a:round/>
            <a:headEnd type="none" w="med" len="med"/>
            <a:tailEnd type="none" w="med" len="med"/>
          </a:ln>
          <a:effectLst/>
        </p:spPr>
        <p:txBody>
          <a:bodyPr wrap="none" anchor="ctr"/>
          <a:lstStyle/>
          <a:p>
            <a:pPr algn="ctr">
              <a:buNone/>
            </a:pPr>
            <a:r>
              <a:rPr lang="en-US" sz="1600" b="0" i="0" dirty="0" smtClean="0"/>
              <a:t>Two lepton + </a:t>
            </a:r>
            <a:r>
              <a:rPr lang="en-US" sz="1600" b="0" i="0" dirty="0" err="1" smtClean="0"/>
              <a:t>Etmiss</a:t>
            </a:r>
            <a:endParaRPr lang="en-US" sz="1600" b="0" i="0" baseline="30000" dirty="0"/>
          </a:p>
        </p:txBody>
      </p:sp>
      <p:sp>
        <p:nvSpPr>
          <p:cNvPr id="11" name="Rounded Rectangle 10"/>
          <p:cNvSpPr/>
          <p:nvPr/>
        </p:nvSpPr>
        <p:spPr bwMode="auto">
          <a:xfrm>
            <a:off x="4556543" y="6011418"/>
            <a:ext cx="2286000" cy="457200"/>
          </a:xfrm>
          <a:prstGeom prst="roundRect">
            <a:avLst>
              <a:gd name="adj" fmla="val 25610"/>
            </a:avLst>
          </a:prstGeom>
          <a:noFill/>
          <a:ln w="28575" cap="flat" cmpd="sng" algn="ctr">
            <a:solidFill>
              <a:srgbClr val="0070C0"/>
            </a:solidFill>
            <a:prstDash val="solid"/>
            <a:round/>
            <a:headEnd type="none" w="med" len="med"/>
            <a:tailEnd type="none" w="med" len="med"/>
          </a:ln>
          <a:effectLst/>
        </p:spPr>
        <p:txBody>
          <a:bodyPr wrap="none" anchor="ctr"/>
          <a:lstStyle/>
          <a:p>
            <a:pPr algn="ctr">
              <a:buNone/>
            </a:pPr>
            <a:r>
              <a:rPr lang="en-US" sz="1600" b="0" i="0" dirty="0" smtClean="0"/>
              <a:t>One lepton + </a:t>
            </a:r>
            <a:r>
              <a:rPr lang="en-US" sz="1600" b="0" i="0" dirty="0" err="1" smtClean="0"/>
              <a:t>Etmiss</a:t>
            </a:r>
            <a:endParaRPr lang="en-US" sz="1600" b="0" i="0" baseline="30000" dirty="0"/>
          </a:p>
        </p:txBody>
      </p:sp>
      <p:sp>
        <p:nvSpPr>
          <p:cNvPr id="12" name="TextBox 11"/>
          <p:cNvSpPr txBox="1"/>
          <p:nvPr/>
        </p:nvSpPr>
        <p:spPr>
          <a:xfrm>
            <a:off x="6916056" y="4953000"/>
            <a:ext cx="990600" cy="430887"/>
          </a:xfrm>
          <a:prstGeom prst="rect">
            <a:avLst/>
          </a:prstGeom>
          <a:noFill/>
        </p:spPr>
        <p:txBody>
          <a:bodyPr wrap="square" rtlCol="0">
            <a:spAutoFit/>
          </a:bodyPr>
          <a:lstStyle/>
          <a:p>
            <a:pPr algn="ctr">
              <a:buNone/>
            </a:pPr>
            <a:r>
              <a:rPr lang="en-US" sz="1100" b="0" i="0" dirty="0" smtClean="0"/>
              <a:t>200 pb</a:t>
            </a:r>
            <a:r>
              <a:rPr lang="en-US" sz="1100" b="0" i="0" baseline="30000" dirty="0" smtClean="0"/>
              <a:t>-1</a:t>
            </a:r>
            <a:r>
              <a:rPr lang="en-US" sz="1100" b="0" i="0" dirty="0" smtClean="0"/>
              <a:t/>
            </a:r>
            <a:br>
              <a:rPr lang="en-US" sz="1100" b="0" i="0" dirty="0" smtClean="0"/>
            </a:br>
            <a:r>
              <a:rPr lang="en-US" sz="1100" b="0" i="0" dirty="0" smtClean="0"/>
              <a:t>√s=10TeV</a:t>
            </a:r>
            <a:endParaRPr lang="en-US" sz="1100" b="0" i="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5BD840B4-0487-4DB5-BF69-4962283CA279}" type="slidenum">
              <a:rPr lang="en-US" altLang="zh-CN" smtClean="0"/>
              <a:pPr/>
              <a:t>125</a:t>
            </a:fld>
            <a:endParaRPr lang="en-US" altLang="zh-CN" smtClean="0"/>
          </a:p>
        </p:txBody>
      </p:sp>
      <p:sp>
        <p:nvSpPr>
          <p:cNvPr id="2969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28D6886F-60F6-4A31-B292-3D6FA7A8A896}" type="slidenum">
              <a:rPr lang="en-US" altLang="zh-CN" sz="1400" b="0" i="0">
                <a:latin typeface="Arial" charset="0"/>
                <a:ea typeface="宋体" pitchFamily="2" charset="-122"/>
              </a:rPr>
              <a:pPr algn="r" eaLnBrk="1" hangingPunct="1">
                <a:spcBef>
                  <a:spcPct val="0"/>
                </a:spcBef>
                <a:buFontTx/>
                <a:buNone/>
              </a:pPr>
              <a:t>125</a:t>
            </a:fld>
            <a:endParaRPr lang="en-US" altLang="zh-CN" sz="1400" b="0" i="0">
              <a:latin typeface="Arial" charset="0"/>
              <a:ea typeface="宋体" pitchFamily="2" charset="-122"/>
            </a:endParaRPr>
          </a:p>
        </p:txBody>
      </p:sp>
      <p:sp>
        <p:nvSpPr>
          <p:cNvPr id="29700"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a:solidFill>
                  <a:srgbClr val="0033CC"/>
                </a:solidFill>
                <a:ea typeface="宋体" pitchFamily="2" charset="-122"/>
              </a:rPr>
              <a:t>SUPERSYMMETRY</a:t>
            </a:r>
          </a:p>
        </p:txBody>
      </p:sp>
      <p:sp>
        <p:nvSpPr>
          <p:cNvPr id="29701" name="TextBox 5"/>
          <p:cNvSpPr txBox="1">
            <a:spLocks noChangeArrowheads="1"/>
          </p:cNvSpPr>
          <p:nvPr/>
        </p:nvSpPr>
        <p:spPr bwMode="auto">
          <a:xfrm>
            <a:off x="838200" y="1828800"/>
            <a:ext cx="7467600" cy="4216539"/>
          </a:xfrm>
          <a:prstGeom prst="rect">
            <a:avLst/>
          </a:prstGeom>
          <a:solidFill>
            <a:srgbClr val="F7E5EF"/>
          </a:solidFill>
          <a:ln w="9525">
            <a:noFill/>
            <a:miter lim="800000"/>
            <a:headEnd/>
            <a:tailEnd/>
          </a:ln>
        </p:spPr>
        <p:txBody>
          <a:bodyPr wrap="square">
            <a:spAutoFit/>
          </a:bodyPr>
          <a:lstStyle/>
          <a:p>
            <a:pPr marL="176213" indent="-176213">
              <a:spcBef>
                <a:spcPts val="1200"/>
              </a:spcBef>
            </a:pPr>
            <a:r>
              <a:rPr lang="en-US" altLang="zh-CN" sz="1400" i="0" dirty="0" smtClean="0">
                <a:ea typeface="宋体" pitchFamily="2" charset="-122"/>
              </a:rPr>
              <a:t>“Data-driven determinations of W, Z and top background to </a:t>
            </a:r>
            <a:r>
              <a:rPr lang="en-US" altLang="zh-CN" sz="1400" i="0" dirty="0" err="1" smtClean="0">
                <a:ea typeface="宋体" pitchFamily="2" charset="-122"/>
              </a:rPr>
              <a:t>Supersymmetry</a:t>
            </a:r>
            <a:r>
              <a:rPr lang="en-US" altLang="zh-CN" sz="1400" i="0" dirty="0" smtClean="0">
                <a:ea typeface="宋体" pitchFamily="2" charset="-122"/>
              </a:rPr>
              <a:t> searches at the LHC,”</a:t>
            </a:r>
            <a:r>
              <a:rPr lang="en-US" altLang="zh-CN" sz="1400" dirty="0" smtClean="0">
                <a:latin typeface="Arial Black" pitchFamily="-106" charset="0"/>
                <a:ea typeface="ＭＳ Ｐゴシック" pitchFamily="-106" charset="-128"/>
              </a:rPr>
              <a:t/>
            </a:r>
            <a:br>
              <a:rPr lang="en-US" altLang="zh-CN" sz="1400" dirty="0" smtClean="0">
                <a:latin typeface="Arial Black" pitchFamily="-106" charset="0"/>
                <a:ea typeface="ＭＳ Ｐゴシック" pitchFamily="-106" charset="-128"/>
              </a:rPr>
            </a:br>
            <a:r>
              <a:rPr lang="en-US" altLang="zh-CN" sz="1400" b="0" i="0" dirty="0" smtClean="0">
                <a:solidFill>
                  <a:srgbClr val="0070C0"/>
                </a:solidFill>
                <a:ea typeface="宋体" pitchFamily="2" charset="-122"/>
              </a:rPr>
              <a:t>B. </a:t>
            </a:r>
            <a:r>
              <a:rPr lang="en-US" altLang="zh-CN" sz="1400" b="0" i="0" dirty="0" err="1" smtClean="0">
                <a:solidFill>
                  <a:srgbClr val="0070C0"/>
                </a:solidFill>
                <a:ea typeface="宋体" pitchFamily="2" charset="-122"/>
              </a:rPr>
              <a:t>Mellado</a:t>
            </a:r>
            <a:r>
              <a:rPr lang="en-US" altLang="zh-CN" sz="1400" b="0" i="0" dirty="0" smtClean="0">
                <a:solidFill>
                  <a:srgbClr val="0070C0"/>
                </a:solidFill>
                <a:ea typeface="宋体" pitchFamily="2" charset="-122"/>
              </a:rPr>
              <a:t>, T. </a:t>
            </a:r>
            <a:r>
              <a:rPr lang="en-US" altLang="zh-CN" sz="1400" b="0" i="0" dirty="0" err="1" smtClean="0">
                <a:solidFill>
                  <a:srgbClr val="0070C0"/>
                </a:solidFill>
                <a:ea typeface="宋体" pitchFamily="2" charset="-122"/>
              </a:rPr>
              <a:t>Sarangi</a:t>
            </a:r>
            <a:r>
              <a:rPr lang="en-US" altLang="zh-CN" sz="1400" b="0" i="0" dirty="0" smtClean="0">
                <a:solidFill>
                  <a:srgbClr val="0070C0"/>
                </a:solidFill>
                <a:ea typeface="宋体" pitchFamily="2" charset="-122"/>
              </a:rPr>
              <a:t>, S. L. Wu and other ATLAS collaborators </a:t>
            </a:r>
            <a:r>
              <a:rPr lang="en-US" altLang="zh-CN" sz="1400" dirty="0" smtClean="0">
                <a:latin typeface="Arial Black" pitchFamily="-106" charset="0"/>
                <a:ea typeface="ＭＳ Ｐゴシック" pitchFamily="-106" charset="-128"/>
              </a:rPr>
              <a:t/>
            </a:r>
            <a:br>
              <a:rPr lang="en-US" altLang="zh-CN" sz="1400" dirty="0" smtClean="0">
                <a:latin typeface="Arial Black" pitchFamily="-106" charset="0"/>
                <a:ea typeface="ＭＳ Ｐゴシック" pitchFamily="-106" charset="-128"/>
              </a:rPr>
            </a:br>
            <a:r>
              <a:rPr lang="en-US" altLang="zh-CN" sz="1400" dirty="0" smtClean="0">
                <a:latin typeface="Arial Black" pitchFamily="-106" charset="0"/>
                <a:ea typeface="ＭＳ Ｐゴシック" pitchFamily="-106" charset="-128"/>
              </a:rPr>
              <a:t> </a:t>
            </a:r>
            <a:r>
              <a:rPr lang="en-US" altLang="zh-CN" sz="1400" b="0" i="0" dirty="0" smtClean="0">
                <a:ea typeface="宋体" pitchFamily="2" charset="-122"/>
              </a:rPr>
              <a:t>ATL-PHYS-INT-2008-030</a:t>
            </a:r>
          </a:p>
          <a:p>
            <a:pPr marL="176213" indent="-176213">
              <a:spcBef>
                <a:spcPts val="1200"/>
              </a:spcBef>
            </a:pPr>
            <a:r>
              <a:rPr lang="en-US" altLang="zh-CN" sz="1400" i="0" dirty="0" smtClean="0">
                <a:ea typeface="宋体" pitchFamily="2" charset="-122"/>
              </a:rPr>
              <a:t>“SUSY searches in the lepton plus inclusive jets plus missing transverse energy final state,”</a:t>
            </a:r>
            <a:br>
              <a:rPr lang="en-US" altLang="zh-CN" sz="1400" i="0" dirty="0" smtClean="0">
                <a:ea typeface="宋体" pitchFamily="2" charset="-122"/>
              </a:rPr>
            </a:br>
            <a:r>
              <a:rPr lang="en-US" altLang="zh-CN" sz="1400" b="0" i="0" dirty="0" smtClean="0">
                <a:solidFill>
                  <a:srgbClr val="0070C0"/>
                </a:solidFill>
                <a:ea typeface="宋体" pitchFamily="2" charset="-122"/>
              </a:rPr>
              <a:t>Pan, Fang, </a:t>
            </a:r>
            <a:r>
              <a:rPr lang="en-US" altLang="zh-CN" sz="1400" b="0" i="0" dirty="0" err="1" smtClean="0">
                <a:solidFill>
                  <a:srgbClr val="0070C0"/>
                </a:solidFill>
                <a:ea typeface="宋体" pitchFamily="2" charset="-122"/>
              </a:rPr>
              <a:t>Sarangi</a:t>
            </a:r>
            <a:r>
              <a:rPr lang="en-US" altLang="zh-CN" sz="1400" b="0" i="0" dirty="0" smtClean="0">
                <a:solidFill>
                  <a:srgbClr val="0070C0"/>
                </a:solidFill>
                <a:ea typeface="宋体" pitchFamily="2" charset="-122"/>
              </a:rPr>
              <a:t> and S. L. Wu</a:t>
            </a:r>
            <a:r>
              <a:rPr lang="en-US" altLang="zh-CN" sz="1400" dirty="0" smtClean="0">
                <a:latin typeface="Arial Black" pitchFamily="-106" charset="0"/>
                <a:ea typeface="ＭＳ Ｐゴシック" pitchFamily="-106" charset="-128"/>
              </a:rPr>
              <a:t/>
            </a:r>
            <a:br>
              <a:rPr lang="en-US" altLang="zh-CN" sz="1400" dirty="0" smtClean="0">
                <a:latin typeface="Arial Black" pitchFamily="-106" charset="0"/>
                <a:ea typeface="ＭＳ Ｐゴシック" pitchFamily="-106" charset="-128"/>
              </a:rPr>
            </a:br>
            <a:r>
              <a:rPr lang="en-US" altLang="zh-CN" sz="1400" b="0" i="0" dirty="0" smtClean="0">
                <a:ea typeface="宋体" pitchFamily="2" charset="-122"/>
              </a:rPr>
              <a:t>ATL-PHYS-INT-2009-031</a:t>
            </a:r>
          </a:p>
          <a:p>
            <a:pPr marL="176213" indent="-176213">
              <a:spcBef>
                <a:spcPts val="1200"/>
              </a:spcBef>
            </a:pPr>
            <a:r>
              <a:rPr lang="en-US" altLang="zh-CN" sz="1400" i="0" dirty="0" smtClean="0">
                <a:ea typeface="宋体" pitchFamily="2" charset="-122"/>
              </a:rPr>
              <a:t>“Searching </a:t>
            </a:r>
            <a:r>
              <a:rPr lang="en-US" altLang="zh-CN" sz="1400" i="0" dirty="0">
                <a:ea typeface="宋体" pitchFamily="2" charset="-122"/>
              </a:rPr>
              <a:t>for </a:t>
            </a:r>
            <a:r>
              <a:rPr lang="en-US" altLang="zh-CN" sz="1400" i="0" dirty="0" err="1">
                <a:ea typeface="宋体" pitchFamily="2" charset="-122"/>
              </a:rPr>
              <a:t>Supersymmetry</a:t>
            </a:r>
            <a:r>
              <a:rPr lang="en-US" altLang="zh-CN" sz="1400" i="0" dirty="0">
                <a:ea typeface="宋体" pitchFamily="2" charset="-122"/>
              </a:rPr>
              <a:t> with two same-sign leptons, multi-jets plus missing transverse energy in ATLAS at </a:t>
            </a:r>
            <a:r>
              <a:rPr lang="en-US" altLang="zh-CN" sz="1400" i="0" dirty="0">
                <a:ea typeface="宋体" pitchFamily="2" charset="-122"/>
                <a:sym typeface="Symbol" pitchFamily="18" charset="2"/>
              </a:rPr>
              <a:t></a:t>
            </a:r>
            <a:r>
              <a:rPr lang="en-US" altLang="zh-CN" sz="1400" i="0" dirty="0">
                <a:ea typeface="宋体" pitchFamily="2" charset="-122"/>
              </a:rPr>
              <a:t>s =10 TeV,”</a:t>
            </a:r>
            <a:br>
              <a:rPr lang="en-US" altLang="zh-CN" sz="1400" i="0" dirty="0">
                <a:ea typeface="宋体" pitchFamily="2" charset="-122"/>
              </a:rPr>
            </a:br>
            <a:r>
              <a:rPr lang="en-US" altLang="zh-CN" sz="1400" b="0" i="0" dirty="0" err="1">
                <a:solidFill>
                  <a:srgbClr val="0070C0"/>
                </a:solidFill>
                <a:ea typeface="宋体" pitchFamily="2" charset="-122"/>
              </a:rPr>
              <a:t>Sarangi</a:t>
            </a:r>
            <a:r>
              <a:rPr lang="en-US" altLang="zh-CN" sz="1400" b="0" i="0" dirty="0">
                <a:solidFill>
                  <a:srgbClr val="0070C0"/>
                </a:solidFill>
                <a:ea typeface="宋体" pitchFamily="2" charset="-122"/>
              </a:rPr>
              <a:t>, Chen, A. Castaneda, Pan, </a:t>
            </a:r>
            <a:r>
              <a:rPr lang="en-US" altLang="zh-CN" sz="1400" b="0" i="0" dirty="0" err="1">
                <a:solidFill>
                  <a:srgbClr val="0070C0"/>
                </a:solidFill>
                <a:ea typeface="宋体" pitchFamily="2" charset="-122"/>
              </a:rPr>
              <a:t>Poveda</a:t>
            </a:r>
            <a:r>
              <a:rPr lang="en-US" altLang="zh-CN" sz="1400" b="0" i="0" dirty="0">
                <a:solidFill>
                  <a:srgbClr val="0070C0"/>
                </a:solidFill>
                <a:ea typeface="宋体" pitchFamily="2" charset="-122"/>
              </a:rPr>
              <a:t> and S.L. Wu,</a:t>
            </a:r>
            <a:r>
              <a:rPr lang="en-US" altLang="zh-CN" sz="1400" b="0" i="0" dirty="0">
                <a:ea typeface="宋体" pitchFamily="2" charset="-122"/>
              </a:rPr>
              <a:t> </a:t>
            </a:r>
            <a:br>
              <a:rPr lang="en-US" altLang="zh-CN" sz="1400" b="0" i="0" dirty="0">
                <a:ea typeface="宋体" pitchFamily="2" charset="-122"/>
              </a:rPr>
            </a:br>
            <a:r>
              <a:rPr lang="en-US" altLang="zh-CN" sz="1400" b="0" i="0" dirty="0">
                <a:ea typeface="宋体" pitchFamily="2" charset="-122"/>
              </a:rPr>
              <a:t>ATL-PHYS-INT-2009-065. </a:t>
            </a:r>
            <a:br>
              <a:rPr lang="en-US" altLang="zh-CN" sz="1400" b="0" i="0" dirty="0">
                <a:ea typeface="宋体" pitchFamily="2" charset="-122"/>
              </a:rPr>
            </a:br>
            <a:r>
              <a:rPr lang="en-US" altLang="zh-CN" sz="1400" b="0" i="0" dirty="0">
                <a:ea typeface="宋体" pitchFamily="2" charset="-122"/>
              </a:rPr>
              <a:t>Approved by ATLAS to be publicly available as ATLAS-PHYS-PUB-2009-085.</a:t>
            </a:r>
            <a:r>
              <a:rPr lang="en-US" altLang="zh-CN" sz="1400" b="0" i="0" dirty="0" smtClean="0">
                <a:ea typeface="宋体" pitchFamily="2" charset="-122"/>
              </a:rPr>
              <a:t> </a:t>
            </a:r>
          </a:p>
          <a:p>
            <a:pPr marL="176213" indent="-176213">
              <a:spcBef>
                <a:spcPts val="1200"/>
              </a:spcBef>
            </a:pPr>
            <a:r>
              <a:rPr lang="en-US" altLang="zh-CN" sz="1400" i="0" dirty="0">
                <a:ea typeface="宋体" pitchFamily="2" charset="-122"/>
              </a:rPr>
              <a:t>“Initial sensitivity of ATLAS inclusive SUSY search at </a:t>
            </a:r>
            <a:r>
              <a:rPr lang="en-US" altLang="zh-CN" sz="1400" i="0" dirty="0">
                <a:ea typeface="宋体" pitchFamily="2" charset="-122"/>
                <a:sym typeface="Symbol" pitchFamily="18" charset="2"/>
              </a:rPr>
              <a:t></a:t>
            </a:r>
            <a:r>
              <a:rPr lang="en-US" altLang="zh-CN" sz="1400" i="0" dirty="0">
                <a:ea typeface="宋体" pitchFamily="2" charset="-122"/>
              </a:rPr>
              <a:t>s=10 TeV in the one-lepton final state by fitting and number counting,”</a:t>
            </a:r>
            <a:r>
              <a:rPr lang="en-US" altLang="zh-CN" sz="1400" b="0" i="0" dirty="0">
                <a:ea typeface="宋体" pitchFamily="2" charset="-122"/>
              </a:rPr>
              <a:t> </a:t>
            </a:r>
            <a:br>
              <a:rPr lang="en-US" altLang="zh-CN" sz="1400" b="0" i="0" dirty="0">
                <a:ea typeface="宋体" pitchFamily="2" charset="-122"/>
              </a:rPr>
            </a:br>
            <a:r>
              <a:rPr lang="en-US" altLang="zh-CN" sz="1400" b="0" i="0" dirty="0">
                <a:solidFill>
                  <a:srgbClr val="0070C0"/>
                </a:solidFill>
                <a:ea typeface="宋体" pitchFamily="2" charset="-122"/>
              </a:rPr>
              <a:t>Chen, A. Castaneda, Pan, </a:t>
            </a:r>
            <a:r>
              <a:rPr lang="en-US" altLang="zh-CN" sz="1400" b="0" i="0" dirty="0" err="1">
                <a:solidFill>
                  <a:srgbClr val="0070C0"/>
                </a:solidFill>
                <a:ea typeface="宋体" pitchFamily="2" charset="-122"/>
              </a:rPr>
              <a:t>Poveda</a:t>
            </a:r>
            <a:r>
              <a:rPr lang="en-US" altLang="zh-CN" sz="1400" b="0" i="0" dirty="0">
                <a:solidFill>
                  <a:srgbClr val="0070C0"/>
                </a:solidFill>
                <a:ea typeface="宋体" pitchFamily="2" charset="-122"/>
              </a:rPr>
              <a:t>,  </a:t>
            </a:r>
            <a:r>
              <a:rPr lang="en-US" altLang="zh-CN" sz="1400" b="0" i="0" dirty="0" err="1">
                <a:solidFill>
                  <a:srgbClr val="0070C0"/>
                </a:solidFill>
                <a:ea typeface="宋体" pitchFamily="2" charset="-122"/>
              </a:rPr>
              <a:t>Sarangi</a:t>
            </a:r>
            <a:r>
              <a:rPr lang="en-US" altLang="zh-CN" sz="1400" b="0" i="0" dirty="0">
                <a:solidFill>
                  <a:srgbClr val="0070C0"/>
                </a:solidFill>
                <a:ea typeface="宋体" pitchFamily="2" charset="-122"/>
              </a:rPr>
              <a:t> and S.L. Wu</a:t>
            </a:r>
            <a:r>
              <a:rPr lang="en-US" altLang="zh-CN" sz="1400" b="0" i="0" dirty="0">
                <a:ea typeface="宋体" pitchFamily="2" charset="-122"/>
              </a:rPr>
              <a:t>,</a:t>
            </a:r>
            <a:br>
              <a:rPr lang="en-US" altLang="zh-CN" sz="1400" b="0" i="0" dirty="0">
                <a:ea typeface="宋体" pitchFamily="2" charset="-122"/>
              </a:rPr>
            </a:br>
            <a:r>
              <a:rPr lang="en-US" altLang="zh-CN" sz="1400" b="0" i="0" dirty="0">
                <a:ea typeface="宋体" pitchFamily="2" charset="-122"/>
              </a:rPr>
              <a:t>ATL-COM-PHYS-2010-050.</a:t>
            </a:r>
            <a:r>
              <a:rPr lang="en-US" altLang="zh-CN" sz="1400" b="0" i="0" dirty="0" smtClean="0">
                <a:ea typeface="宋体" pitchFamily="2" charset="-122"/>
              </a:rPr>
              <a:t> </a:t>
            </a:r>
          </a:p>
        </p:txBody>
      </p:sp>
      <p:sp>
        <p:nvSpPr>
          <p:cNvPr id="6" name="TextBox 5"/>
          <p:cNvSpPr txBox="1"/>
          <p:nvPr/>
        </p:nvSpPr>
        <p:spPr>
          <a:xfrm>
            <a:off x="457200" y="1219200"/>
            <a:ext cx="7696200" cy="461665"/>
          </a:xfrm>
          <a:prstGeom prst="rect">
            <a:avLst/>
          </a:prstGeom>
          <a:noFill/>
        </p:spPr>
        <p:txBody>
          <a:bodyPr wrap="square" rtlCol="0">
            <a:spAutoFit/>
          </a:bodyPr>
          <a:lstStyle/>
          <a:p>
            <a:pPr>
              <a:spcBef>
                <a:spcPts val="1200"/>
              </a:spcBef>
              <a:buNone/>
            </a:pPr>
            <a:r>
              <a:rPr lang="en-US" sz="2400" i="0" dirty="0" smtClean="0"/>
              <a:t>Two PUB notes, three INT note, one COM</a:t>
            </a:r>
            <a:endParaRPr lang="en-US" sz="2400" i="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5BD840B4-0487-4DB5-BF69-4962283CA279}" type="slidenum">
              <a:rPr lang="en-US" altLang="zh-CN" smtClean="0"/>
              <a:pPr/>
              <a:t>126</a:t>
            </a:fld>
            <a:endParaRPr lang="en-US" altLang="zh-CN" smtClean="0"/>
          </a:p>
        </p:txBody>
      </p:sp>
      <p:sp>
        <p:nvSpPr>
          <p:cNvPr id="2969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28D6886F-60F6-4A31-B292-3D6FA7A8A896}" type="slidenum">
              <a:rPr lang="en-US" altLang="zh-CN" sz="1400" b="0" i="0">
                <a:latin typeface="Arial" charset="0"/>
                <a:ea typeface="宋体" pitchFamily="2" charset="-122"/>
              </a:rPr>
              <a:pPr algn="r" eaLnBrk="1" hangingPunct="1">
                <a:spcBef>
                  <a:spcPct val="0"/>
                </a:spcBef>
                <a:buFontTx/>
                <a:buNone/>
              </a:pPr>
              <a:t>126</a:t>
            </a:fld>
            <a:endParaRPr lang="en-US" altLang="zh-CN" sz="1400" b="0" i="0">
              <a:latin typeface="Arial" charset="0"/>
              <a:ea typeface="宋体" pitchFamily="2" charset="-122"/>
            </a:endParaRPr>
          </a:p>
        </p:txBody>
      </p:sp>
      <p:sp>
        <p:nvSpPr>
          <p:cNvPr id="29700"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a:solidFill>
                  <a:srgbClr val="0033CC"/>
                </a:solidFill>
                <a:ea typeface="宋体" pitchFamily="2" charset="-122"/>
              </a:rPr>
              <a:t>SUPERSYMMETRY</a:t>
            </a:r>
          </a:p>
        </p:txBody>
      </p:sp>
      <p:sp>
        <p:nvSpPr>
          <p:cNvPr id="29701" name="TextBox 5"/>
          <p:cNvSpPr txBox="1">
            <a:spLocks noChangeArrowheads="1"/>
          </p:cNvSpPr>
          <p:nvPr/>
        </p:nvSpPr>
        <p:spPr bwMode="auto">
          <a:xfrm>
            <a:off x="990600" y="1828800"/>
            <a:ext cx="7467600" cy="2443746"/>
          </a:xfrm>
          <a:prstGeom prst="rect">
            <a:avLst/>
          </a:prstGeom>
          <a:solidFill>
            <a:srgbClr val="F7E5EF"/>
          </a:solidFill>
          <a:ln w="9525">
            <a:noFill/>
            <a:miter lim="800000"/>
            <a:headEnd/>
            <a:tailEnd/>
          </a:ln>
        </p:spPr>
        <p:txBody>
          <a:bodyPr wrap="square">
            <a:spAutoFit/>
          </a:bodyPr>
          <a:lstStyle/>
          <a:p>
            <a:pPr marL="176213" indent="-176213">
              <a:spcBef>
                <a:spcPts val="1200"/>
              </a:spcBef>
            </a:pPr>
            <a:r>
              <a:rPr lang="en-US" altLang="zh-CN" sz="1400" i="0" dirty="0" smtClean="0">
                <a:ea typeface="宋体" pitchFamily="2" charset="-122"/>
              </a:rPr>
              <a:t>“</a:t>
            </a:r>
            <a:r>
              <a:rPr lang="en-US" altLang="zh-CN" sz="1400" i="0" dirty="0">
                <a:ea typeface="宋体" pitchFamily="2" charset="-122"/>
              </a:rPr>
              <a:t>Discovery Potential and Exclusion Limits for R-Parity Conserving SUSY Signals at </a:t>
            </a:r>
            <a:r>
              <a:rPr lang="en-US" altLang="zh-CN" sz="1400" i="0" dirty="0">
                <a:ea typeface="宋体" pitchFamily="2" charset="-122"/>
                <a:sym typeface="Symbol" pitchFamily="18" charset="2"/>
              </a:rPr>
              <a:t></a:t>
            </a:r>
            <a:r>
              <a:rPr lang="en-US" altLang="zh-CN" sz="1400" i="0" dirty="0">
                <a:ea typeface="宋体" pitchFamily="2" charset="-122"/>
              </a:rPr>
              <a:t>s =10 TeV in ATLAS,”</a:t>
            </a:r>
            <a:r>
              <a:rPr lang="en-US" altLang="zh-CN" sz="1400" b="0" i="0" dirty="0">
                <a:ea typeface="宋体" pitchFamily="2" charset="-122"/>
              </a:rPr>
              <a:t> </a:t>
            </a:r>
            <a:br>
              <a:rPr lang="en-US" altLang="zh-CN" sz="1400" b="0" i="0" dirty="0">
                <a:ea typeface="宋体" pitchFamily="2" charset="-122"/>
              </a:rPr>
            </a:br>
            <a:r>
              <a:rPr lang="en-US" altLang="zh-CN" sz="1400" b="0" i="0" dirty="0" err="1">
                <a:solidFill>
                  <a:srgbClr val="0070C0"/>
                </a:solidFill>
                <a:ea typeface="宋体" pitchFamily="2" charset="-122"/>
              </a:rPr>
              <a:t>Poveda</a:t>
            </a:r>
            <a:r>
              <a:rPr lang="en-US" altLang="zh-CN" sz="1400" b="0" i="0" dirty="0">
                <a:solidFill>
                  <a:srgbClr val="0070C0"/>
                </a:solidFill>
                <a:ea typeface="宋体" pitchFamily="2" charset="-122"/>
              </a:rPr>
              <a:t>, A. Castaneda, Chen, Pan, </a:t>
            </a:r>
            <a:r>
              <a:rPr lang="en-US" altLang="zh-CN" sz="1400" b="0" i="0" dirty="0" err="1">
                <a:solidFill>
                  <a:srgbClr val="0070C0"/>
                </a:solidFill>
                <a:ea typeface="宋体" pitchFamily="2" charset="-122"/>
              </a:rPr>
              <a:t>Sarangi</a:t>
            </a:r>
            <a:r>
              <a:rPr lang="en-US" altLang="zh-CN" sz="1400" b="0" i="0" dirty="0">
                <a:solidFill>
                  <a:srgbClr val="0070C0"/>
                </a:solidFill>
                <a:ea typeface="宋体" pitchFamily="2" charset="-122"/>
              </a:rPr>
              <a:t> and S.L. Wu, </a:t>
            </a:r>
            <a:br>
              <a:rPr lang="en-US" altLang="zh-CN" sz="1400" b="0" i="0" dirty="0">
                <a:solidFill>
                  <a:srgbClr val="0070C0"/>
                </a:solidFill>
                <a:ea typeface="宋体" pitchFamily="2" charset="-122"/>
              </a:rPr>
            </a:br>
            <a:r>
              <a:rPr lang="en-US" altLang="zh-CN" sz="1400" b="0" i="0" dirty="0">
                <a:ea typeface="宋体" pitchFamily="2" charset="-122"/>
              </a:rPr>
              <a:t>ATL-PHYS-INT-2009-114</a:t>
            </a:r>
            <a:r>
              <a:rPr lang="en-US" altLang="zh-CN" sz="1400" b="0" i="0" dirty="0" smtClean="0">
                <a:ea typeface="宋体" pitchFamily="2" charset="-122"/>
              </a:rPr>
              <a:t>.</a:t>
            </a:r>
          </a:p>
          <a:p>
            <a:pPr marL="176213" indent="-176213">
              <a:spcBef>
                <a:spcPts val="1200"/>
              </a:spcBef>
            </a:pPr>
            <a:r>
              <a:rPr lang="en-US" altLang="zh-CN" sz="1400" i="0" dirty="0" smtClean="0">
                <a:ea typeface="宋体" pitchFamily="2" charset="-122"/>
              </a:rPr>
              <a:t>“Prospects for </a:t>
            </a:r>
            <a:r>
              <a:rPr lang="en-US" altLang="zh-CN" sz="1400" i="0" dirty="0" err="1" smtClean="0">
                <a:ea typeface="宋体" pitchFamily="2" charset="-122"/>
              </a:rPr>
              <a:t>Supersymmetry</a:t>
            </a:r>
            <a:r>
              <a:rPr lang="en-US" altLang="zh-CN" sz="1400" i="0" dirty="0" smtClean="0">
                <a:ea typeface="宋体" pitchFamily="2" charset="-122"/>
              </a:rPr>
              <a:t> discovery based on inclusive searches at a 7 TeV centre-of-mass energy with the ATLAS detector,”</a:t>
            </a:r>
            <a:r>
              <a:rPr lang="en-US" altLang="zh-CN" sz="1400" b="0" i="0" dirty="0" smtClean="0">
                <a:ea typeface="宋体" pitchFamily="2" charset="-122"/>
              </a:rPr>
              <a:t> </a:t>
            </a:r>
            <a:br>
              <a:rPr lang="en-US" altLang="zh-CN" sz="1400" b="0" i="0" dirty="0" smtClean="0">
                <a:ea typeface="宋体" pitchFamily="2" charset="-122"/>
              </a:rPr>
            </a:br>
            <a:r>
              <a:rPr lang="en-US" altLang="zh-CN" sz="1400" b="0" i="0" dirty="0" smtClean="0">
                <a:solidFill>
                  <a:srgbClr val="0070C0"/>
                </a:solidFill>
                <a:ea typeface="宋体" pitchFamily="2" charset="-122"/>
              </a:rPr>
              <a:t>A. Castaneda, Chen, </a:t>
            </a:r>
            <a:r>
              <a:rPr lang="en-US" altLang="zh-CN" sz="1400" b="0" i="0" dirty="0" err="1" smtClean="0">
                <a:solidFill>
                  <a:srgbClr val="0070C0"/>
                </a:solidFill>
                <a:ea typeface="宋体" pitchFamily="2" charset="-122"/>
              </a:rPr>
              <a:t>Poveda</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Sarangi</a:t>
            </a:r>
            <a:r>
              <a:rPr lang="en-US" altLang="zh-CN" sz="1400" b="0" i="0" dirty="0" smtClean="0">
                <a:solidFill>
                  <a:srgbClr val="0070C0"/>
                </a:solidFill>
                <a:ea typeface="宋体" pitchFamily="2" charset="-122"/>
              </a:rPr>
              <a:t>, S.L. Wu </a:t>
            </a:r>
            <a:r>
              <a:rPr lang="en-US" altLang="zh-CN" sz="1400" b="0" dirty="0" smtClean="0">
                <a:solidFill>
                  <a:srgbClr val="0070C0"/>
                </a:solidFill>
                <a:ea typeface="宋体" pitchFamily="2" charset="-122"/>
              </a:rPr>
              <a:t>et al.</a:t>
            </a:r>
            <a:r>
              <a:rPr lang="en-US" altLang="zh-CN" sz="1400" b="0" i="0" dirty="0" smtClean="0">
                <a:solidFill>
                  <a:srgbClr val="0070C0"/>
                </a:solidFill>
                <a:ea typeface="宋体" pitchFamily="2" charset="-122"/>
              </a:rPr>
              <a:t>, </a:t>
            </a:r>
            <a:br>
              <a:rPr lang="en-US" altLang="zh-CN" sz="1400" b="0" i="0" dirty="0" smtClean="0">
                <a:solidFill>
                  <a:srgbClr val="0070C0"/>
                </a:solidFill>
                <a:ea typeface="宋体" pitchFamily="2" charset="-122"/>
              </a:rPr>
            </a:br>
            <a:r>
              <a:rPr lang="en-US" altLang="zh-CN" sz="1400" b="0" i="0" dirty="0" smtClean="0">
                <a:ea typeface="宋体" pitchFamily="2" charset="-122"/>
              </a:rPr>
              <a:t>ATL-PHYS-INT-2010-051.</a:t>
            </a:r>
            <a:br>
              <a:rPr lang="en-US" altLang="zh-CN" sz="1400" b="0" i="0" dirty="0" smtClean="0">
                <a:ea typeface="宋体" pitchFamily="2" charset="-122"/>
              </a:rPr>
            </a:br>
            <a:r>
              <a:rPr lang="en-US" altLang="zh-CN" sz="1400" b="0" i="0" dirty="0" smtClean="0">
                <a:ea typeface="宋体" pitchFamily="2" charset="-122"/>
              </a:rPr>
              <a:t>Approved by ATLAS to be publicly available as ATL-PHYS-PUB-2010-010.</a:t>
            </a:r>
            <a:endParaRPr lang="zh-CN" altLang="zh-CN" sz="1400" b="0" i="0" dirty="0" smtClean="0">
              <a:ea typeface="宋体" pitchFamily="2" charset="-122"/>
            </a:endParaRPr>
          </a:p>
          <a:p>
            <a:pPr marL="176213" indent="-176213"/>
            <a:endParaRPr lang="zh-CN" altLang="zh-CN" sz="1400" b="0" i="0" dirty="0">
              <a:ea typeface="宋体" pitchFamily="2" charset="-122"/>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p>
            <a:fld id="{8C11B138-EE8B-40B1-9A41-AB5482FA2798}" type="slidenum">
              <a:rPr lang="en-US" altLang="zh-CN" smtClean="0"/>
              <a:pPr/>
              <a:t>127</a:t>
            </a:fld>
            <a:endParaRPr lang="en-US" altLang="zh-CN" smtClean="0"/>
          </a:p>
        </p:txBody>
      </p:sp>
      <p:sp>
        <p:nvSpPr>
          <p:cNvPr id="3072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5150F707-539B-4C7B-AFE2-7E5A6F7281B5}" type="slidenum">
              <a:rPr lang="en-US" altLang="zh-CN" sz="1400" b="0" i="0">
                <a:latin typeface="Arial" charset="0"/>
                <a:ea typeface="宋体" pitchFamily="2" charset="-122"/>
              </a:rPr>
              <a:pPr algn="r" eaLnBrk="1" hangingPunct="1">
                <a:spcBef>
                  <a:spcPct val="0"/>
                </a:spcBef>
                <a:buFontTx/>
                <a:buNone/>
              </a:pPr>
              <a:t>127</a:t>
            </a:fld>
            <a:endParaRPr lang="en-US" altLang="zh-CN" sz="1400" b="0" i="0">
              <a:latin typeface="Arial" charset="0"/>
              <a:ea typeface="宋体" pitchFamily="2" charset="-122"/>
            </a:endParaRPr>
          </a:p>
        </p:txBody>
      </p:sp>
      <p:sp>
        <p:nvSpPr>
          <p:cNvPr id="30724"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dirty="0" smtClean="0">
                <a:solidFill>
                  <a:srgbClr val="0033CC"/>
                </a:solidFill>
                <a:ea typeface="宋体" pitchFamily="2" charset="-122"/>
              </a:rPr>
              <a:t>EXOTIC </a:t>
            </a:r>
            <a:r>
              <a:rPr lang="en-US" altLang="zh-CN" sz="2800" i="0" dirty="0">
                <a:solidFill>
                  <a:srgbClr val="0033CC"/>
                </a:solidFill>
                <a:ea typeface="宋体" pitchFamily="2" charset="-122"/>
              </a:rPr>
              <a:t>PHYSICS</a:t>
            </a:r>
          </a:p>
        </p:txBody>
      </p:sp>
      <p:sp>
        <p:nvSpPr>
          <p:cNvPr id="18437" name="TextBox 5"/>
          <p:cNvSpPr txBox="1">
            <a:spLocks noChangeArrowheads="1"/>
          </p:cNvSpPr>
          <p:nvPr/>
        </p:nvSpPr>
        <p:spPr bwMode="auto">
          <a:xfrm>
            <a:off x="762000" y="990600"/>
            <a:ext cx="8001000" cy="646331"/>
          </a:xfrm>
          <a:prstGeom prst="rect">
            <a:avLst/>
          </a:prstGeom>
          <a:noFill/>
          <a:ln w="9525">
            <a:noFill/>
            <a:miter lim="800000"/>
            <a:headEnd/>
            <a:tailEnd/>
          </a:ln>
        </p:spPr>
        <p:txBody>
          <a:bodyPr wrap="square">
            <a:spAutoFit/>
          </a:bodyPr>
          <a:lstStyle/>
          <a:p>
            <a:pPr>
              <a:spcBef>
                <a:spcPts val="1200"/>
              </a:spcBef>
              <a:buNone/>
              <a:defRPr/>
            </a:pPr>
            <a:r>
              <a:rPr lang="en-US" altLang="zh-CN" sz="1800" dirty="0" smtClean="0">
                <a:solidFill>
                  <a:srgbClr val="FF0000"/>
                </a:solidFill>
                <a:ea typeface="宋体" pitchFamily="2" charset="-122"/>
              </a:rPr>
              <a:t>From 2007 to April 2010, 96 talks in Exotic working groups. </a:t>
            </a:r>
            <a:r>
              <a:rPr lang="en-US" altLang="zh-CN" sz="1800" b="0" i="0" dirty="0" smtClean="0">
                <a:ea typeface="宋体" pitchFamily="2" charset="-122"/>
              </a:rPr>
              <a:t/>
            </a:r>
            <a:br>
              <a:rPr lang="en-US" altLang="zh-CN" sz="1800" b="0" i="0" dirty="0" smtClean="0">
                <a:ea typeface="宋体" pitchFamily="2" charset="-122"/>
              </a:rPr>
            </a:br>
            <a:r>
              <a:rPr lang="en-US" altLang="zh-CN" sz="1800" b="0" i="0" dirty="0" smtClean="0">
                <a:ea typeface="宋体" pitchFamily="2" charset="-122"/>
              </a:rPr>
              <a:t>List and content of the talks: </a:t>
            </a:r>
            <a:r>
              <a:rPr lang="en-US" altLang="zh-CN" sz="1800" b="0" i="0" u="sng" dirty="0" smtClean="0">
                <a:ea typeface="宋体" pitchFamily="2" charset="-122"/>
                <a:hlinkClick r:id="rId3"/>
              </a:rPr>
              <a:t>http://wisconsin.cern.ch/physics/t.html</a:t>
            </a:r>
            <a:r>
              <a:rPr lang="en-US" altLang="zh-CN" sz="1800" b="0" i="0" dirty="0" smtClean="0">
                <a:ea typeface="宋体" pitchFamily="2" charset="-122"/>
              </a:rPr>
              <a:t> </a:t>
            </a:r>
          </a:p>
        </p:txBody>
      </p:sp>
      <p:sp>
        <p:nvSpPr>
          <p:cNvPr id="6" name="TextBox 5"/>
          <p:cNvSpPr txBox="1">
            <a:spLocks noChangeArrowheads="1"/>
          </p:cNvSpPr>
          <p:nvPr/>
        </p:nvSpPr>
        <p:spPr bwMode="auto">
          <a:xfrm>
            <a:off x="609600" y="2362200"/>
            <a:ext cx="7924800" cy="3816429"/>
          </a:xfrm>
          <a:prstGeom prst="rect">
            <a:avLst/>
          </a:prstGeom>
          <a:noFill/>
          <a:ln w="9525">
            <a:noFill/>
            <a:miter lim="800000"/>
            <a:headEnd/>
            <a:tailEnd/>
          </a:ln>
        </p:spPr>
        <p:txBody>
          <a:bodyPr wrap="square">
            <a:spAutoFit/>
          </a:bodyPr>
          <a:lstStyle/>
          <a:p>
            <a:pPr marL="231775" lvl="1" indent="-231775">
              <a:spcBef>
                <a:spcPts val="0"/>
              </a:spcBef>
              <a:spcAft>
                <a:spcPts val="600"/>
              </a:spcAft>
              <a:defRPr/>
            </a:pPr>
            <a:r>
              <a:rPr lang="en-US" altLang="zh-CN" sz="2000" b="0" i="0" dirty="0" smtClean="0">
                <a:ea typeface="宋体" pitchFamily="2" charset="-122"/>
              </a:rPr>
              <a:t>Our group has been strongly involved in several exotic physics searches</a:t>
            </a:r>
          </a:p>
          <a:p>
            <a:pPr marL="231775" lvl="1" indent="-231775">
              <a:spcBef>
                <a:spcPts val="0"/>
              </a:spcBef>
              <a:spcAft>
                <a:spcPts val="600"/>
              </a:spcAft>
              <a:defRPr/>
            </a:pPr>
            <a:r>
              <a:rPr lang="en-US" altLang="zh-CN" sz="2000" b="0" i="0" dirty="0" smtClean="0">
                <a:ea typeface="宋体" pitchFamily="2" charset="-122"/>
              </a:rPr>
              <a:t>We provided physics prospects to the Chamonix workshops in 2009 and 2010 for discussions on the initial LHC energy.</a:t>
            </a:r>
          </a:p>
          <a:p>
            <a:pPr marL="231775" lvl="1" indent="-231775">
              <a:spcBef>
                <a:spcPts val="0"/>
              </a:spcBef>
              <a:spcAft>
                <a:spcPts val="600"/>
              </a:spcAft>
              <a:defRPr/>
            </a:pPr>
            <a:r>
              <a:rPr lang="en-US" altLang="zh-CN" sz="1800" dirty="0" smtClean="0">
                <a:ea typeface="宋体" pitchFamily="2" charset="-122"/>
              </a:rPr>
              <a:t>ONE LEPTON + MISSING ENERGY (</a:t>
            </a:r>
            <a:r>
              <a:rPr lang="en-US" altLang="zh-CN" sz="1800" dirty="0" err="1" smtClean="0">
                <a:ea typeface="宋体" pitchFamily="2" charset="-122"/>
              </a:rPr>
              <a:t>W’</a:t>
            </a:r>
            <a:r>
              <a:rPr lang="en-US" altLang="zh-CN" sz="1800" dirty="0" err="1" smtClean="0">
                <a:ea typeface="宋体" pitchFamily="2" charset="-122"/>
                <a:sym typeface="Symbol"/>
              </a:rPr>
              <a:t>l</a:t>
            </a:r>
            <a:r>
              <a:rPr lang="en-US" altLang="zh-CN" sz="1800" dirty="0" smtClean="0">
                <a:ea typeface="宋体" pitchFamily="2" charset="-122"/>
                <a:sym typeface="Symbol"/>
              </a:rPr>
              <a:t>)</a:t>
            </a:r>
            <a:r>
              <a:rPr lang="en-US" altLang="zh-CN" sz="2000" b="0" i="0" dirty="0" smtClean="0">
                <a:ea typeface="宋体" pitchFamily="2" charset="-122"/>
              </a:rPr>
              <a:t/>
            </a:r>
            <a:br>
              <a:rPr lang="en-US" altLang="zh-CN" sz="2000" b="0" i="0" dirty="0" smtClean="0">
                <a:ea typeface="宋体" pitchFamily="2" charset="-122"/>
              </a:rPr>
            </a:br>
            <a:r>
              <a:rPr lang="en-US" altLang="zh-CN" sz="1600" b="0" i="0" dirty="0" smtClean="0">
                <a:ea typeface="宋体" pitchFamily="2" charset="-122"/>
              </a:rPr>
              <a:t>(Prof. </a:t>
            </a:r>
            <a:r>
              <a:rPr lang="en-US" altLang="zh-CN" sz="1600" b="0" i="0" dirty="0" err="1" smtClean="0">
                <a:ea typeface="宋体" pitchFamily="2" charset="-122"/>
              </a:rPr>
              <a:t>S.L.Wu</a:t>
            </a:r>
            <a:r>
              <a:rPr lang="en-US" altLang="zh-CN" sz="1600" b="0" i="0" dirty="0" smtClean="0">
                <a:ea typeface="宋体" pitchFamily="2" charset="-122"/>
              </a:rPr>
              <a:t>, Assist. Scientist Flores, Grad. Student </a:t>
            </a:r>
            <a:r>
              <a:rPr lang="en-US" altLang="zh-CN" sz="1600" b="0" i="0" dirty="0" err="1" smtClean="0">
                <a:ea typeface="宋体" pitchFamily="2" charset="-122"/>
              </a:rPr>
              <a:t>Pedraza</a:t>
            </a:r>
            <a:r>
              <a:rPr lang="en-US" altLang="zh-CN" sz="1600" b="0" i="0" dirty="0" smtClean="0">
                <a:ea typeface="宋体" pitchFamily="2" charset="-122"/>
              </a:rPr>
              <a:t>)</a:t>
            </a:r>
          </a:p>
          <a:p>
            <a:pPr marL="231775" lvl="1" indent="-231775">
              <a:spcBef>
                <a:spcPts val="0"/>
              </a:spcBef>
              <a:spcAft>
                <a:spcPts val="600"/>
              </a:spcAft>
              <a:defRPr/>
            </a:pPr>
            <a:r>
              <a:rPr lang="en-US" altLang="zh-CN" sz="1800" dirty="0" smtClean="0">
                <a:ea typeface="宋体" pitchFamily="2" charset="-122"/>
              </a:rPr>
              <a:t>DILEPTON SEARCH (</a:t>
            </a:r>
            <a:r>
              <a:rPr lang="en-US" altLang="zh-CN" sz="1800" dirty="0" err="1" smtClean="0">
                <a:ea typeface="宋体" pitchFamily="2" charset="-122"/>
              </a:rPr>
              <a:t>Z'</a:t>
            </a:r>
            <a:r>
              <a:rPr lang="en-US" altLang="zh-CN" sz="1800" dirty="0" err="1" smtClean="0">
                <a:ea typeface="宋体" pitchFamily="2" charset="-122"/>
                <a:sym typeface="Symbol"/>
              </a:rPr>
              <a:t></a:t>
            </a:r>
            <a:r>
              <a:rPr lang="en-US" altLang="zh-CN" sz="1800" dirty="0" err="1" smtClean="0">
                <a:ea typeface="宋体" pitchFamily="2" charset="-122"/>
              </a:rPr>
              <a:t>ll</a:t>
            </a:r>
            <a:r>
              <a:rPr lang="en-US" altLang="zh-CN" sz="1800" dirty="0" smtClean="0">
                <a:ea typeface="宋体" pitchFamily="2" charset="-122"/>
              </a:rPr>
              <a:t>)</a:t>
            </a:r>
            <a:r>
              <a:rPr lang="en-US" altLang="zh-CN" sz="2000" b="0" i="0" dirty="0" smtClean="0">
                <a:ea typeface="宋体" pitchFamily="2" charset="-122"/>
              </a:rPr>
              <a:t/>
            </a:r>
            <a:br>
              <a:rPr lang="en-US" altLang="zh-CN" sz="2000" b="0" i="0" dirty="0" smtClean="0">
                <a:ea typeface="宋体" pitchFamily="2" charset="-122"/>
              </a:rPr>
            </a:br>
            <a:r>
              <a:rPr lang="en-US" altLang="zh-CN" sz="1600" b="0" i="0" dirty="0" smtClean="0">
                <a:ea typeface="宋体" pitchFamily="2" charset="-122"/>
              </a:rPr>
              <a:t>(Prof. </a:t>
            </a:r>
            <a:r>
              <a:rPr lang="en-US" altLang="zh-CN" sz="1600" b="0" i="0" dirty="0" err="1" smtClean="0">
                <a:ea typeface="宋体" pitchFamily="2" charset="-122"/>
              </a:rPr>
              <a:t>S.L.Wu</a:t>
            </a:r>
            <a:r>
              <a:rPr lang="en-US" altLang="zh-CN" sz="1600" b="0" i="0" dirty="0" smtClean="0">
                <a:ea typeface="宋体" pitchFamily="2" charset="-122"/>
              </a:rPr>
              <a:t>, Assist. Scientist Flores, Grad. Student Castaneda)</a:t>
            </a:r>
          </a:p>
          <a:p>
            <a:pPr marL="231775" lvl="1" indent="-231775">
              <a:spcBef>
                <a:spcPts val="0"/>
              </a:spcBef>
              <a:spcAft>
                <a:spcPts val="600"/>
              </a:spcAft>
              <a:defRPr/>
            </a:pPr>
            <a:r>
              <a:rPr lang="en-US" altLang="zh-CN" sz="1800" dirty="0" smtClean="0">
                <a:ea typeface="宋体" pitchFamily="2" charset="-122"/>
              </a:rPr>
              <a:t>TOPOLOGICAL SEARCH</a:t>
            </a:r>
            <a:r>
              <a:rPr lang="en-US" altLang="zh-CN" sz="2000" b="0" i="0" dirty="0" smtClean="0">
                <a:ea typeface="宋体" pitchFamily="2" charset="-122"/>
              </a:rPr>
              <a:t/>
            </a:r>
            <a:br>
              <a:rPr lang="en-US" altLang="zh-CN" sz="2000" b="0" i="0" dirty="0" smtClean="0">
                <a:ea typeface="宋体" pitchFamily="2" charset="-122"/>
              </a:rPr>
            </a:br>
            <a:r>
              <a:rPr lang="en-US" altLang="zh-CN" sz="1600" b="0" i="0" dirty="0" smtClean="0">
                <a:ea typeface="宋体" pitchFamily="2" charset="-122"/>
              </a:rPr>
              <a:t>(Profs. </a:t>
            </a:r>
            <a:r>
              <a:rPr lang="en-US" altLang="zh-CN" sz="1600" b="0" i="0" dirty="0" err="1" smtClean="0">
                <a:ea typeface="宋体" pitchFamily="2" charset="-122"/>
              </a:rPr>
              <a:t>S.L.Wu</a:t>
            </a:r>
            <a:r>
              <a:rPr lang="en-US" altLang="zh-CN" sz="1600" b="0" i="0" dirty="0" smtClean="0">
                <a:ea typeface="宋体" pitchFamily="2" charset="-122"/>
              </a:rPr>
              <a:t> and Pan, </a:t>
            </a:r>
            <a:r>
              <a:rPr lang="en-US" altLang="zh-CN" sz="1600" b="0" i="0" dirty="0" err="1" smtClean="0">
                <a:ea typeface="宋体" pitchFamily="2" charset="-122"/>
              </a:rPr>
              <a:t>Postdocs</a:t>
            </a:r>
            <a:r>
              <a:rPr lang="en-US" altLang="zh-CN" sz="1600" b="0" i="0" dirty="0" smtClean="0">
                <a:ea typeface="宋体" pitchFamily="2" charset="-122"/>
              </a:rPr>
              <a:t> </a:t>
            </a:r>
            <a:r>
              <a:rPr lang="en-US" altLang="zh-CN" sz="1600" b="0" i="0" dirty="0" err="1" smtClean="0">
                <a:ea typeface="宋体" pitchFamily="2" charset="-122"/>
              </a:rPr>
              <a:t>Peng</a:t>
            </a:r>
            <a:r>
              <a:rPr lang="en-US" altLang="zh-CN" sz="1600" b="0" i="0" dirty="0" smtClean="0">
                <a:ea typeface="宋体" pitchFamily="2" charset="-122"/>
              </a:rPr>
              <a:t> and </a:t>
            </a:r>
            <a:r>
              <a:rPr lang="en-US" altLang="zh-CN" sz="1600" b="0" i="0" dirty="0" err="1" smtClean="0">
                <a:ea typeface="宋体" pitchFamily="2" charset="-122"/>
              </a:rPr>
              <a:t>Sarangi</a:t>
            </a:r>
            <a:r>
              <a:rPr lang="en-US" altLang="zh-CN" sz="1600" b="0" i="0" dirty="0" smtClean="0">
                <a:ea typeface="宋体" pitchFamily="2" charset="-122"/>
              </a:rPr>
              <a:t>, Grad. Student Wang)</a:t>
            </a:r>
            <a:r>
              <a:rPr lang="en-US" altLang="zh-CN" sz="2000" b="0" i="0" dirty="0" smtClean="0">
                <a:ea typeface="宋体" pitchFamily="2" charset="-122"/>
              </a:rPr>
              <a:t/>
            </a:r>
            <a:br>
              <a:rPr lang="en-US" altLang="zh-CN" sz="2000" b="0" i="0" dirty="0" smtClean="0">
                <a:ea typeface="宋体" pitchFamily="2" charset="-122"/>
              </a:rPr>
            </a:br>
            <a:r>
              <a:rPr lang="en-US" altLang="zh-CN" sz="2000" b="0" i="0" dirty="0" smtClean="0">
                <a:ea typeface="宋体" pitchFamily="2" charset="-122"/>
              </a:rPr>
              <a:t>We have implemented a model-independent search that relies only on the event topology (for example, </a:t>
            </a:r>
            <a:r>
              <a:rPr lang="en-US" altLang="zh-CN" sz="2000" b="0" i="0" dirty="0" err="1" smtClean="0">
                <a:ea typeface="宋体" pitchFamily="2" charset="-122"/>
              </a:rPr>
              <a:t>e+e</a:t>
            </a:r>
            <a:r>
              <a:rPr lang="en-US" altLang="zh-CN" sz="2000" b="0" i="0" dirty="0" smtClean="0">
                <a:ea typeface="宋体" pitchFamily="2" charset="-122"/>
              </a:rPr>
              <a:t>+, e-e-, </a:t>
            </a:r>
            <a:r>
              <a:rPr lang="en-US" altLang="zh-CN" sz="2000" b="0" i="0" dirty="0" smtClean="0">
                <a:ea typeface="宋体" pitchFamily="2" charset="-122"/>
                <a:sym typeface="Symbol" pitchFamily="18" charset="2"/>
              </a:rPr>
              <a:t></a:t>
            </a:r>
            <a:r>
              <a:rPr lang="en-US" altLang="zh-CN" sz="2000" b="0" i="0" dirty="0" smtClean="0">
                <a:ea typeface="宋体" pitchFamily="2" charset="-122"/>
              </a:rPr>
              <a:t>+</a:t>
            </a:r>
            <a:r>
              <a:rPr lang="en-US" altLang="zh-CN" sz="2000" b="0" i="0" dirty="0" smtClean="0">
                <a:ea typeface="宋体" pitchFamily="2" charset="-122"/>
                <a:sym typeface="Symbol" pitchFamily="18" charset="2"/>
              </a:rPr>
              <a:t></a:t>
            </a:r>
            <a:r>
              <a:rPr lang="en-US" altLang="zh-CN" sz="2000" b="0" i="0" dirty="0" smtClean="0">
                <a:ea typeface="宋体" pitchFamily="2" charset="-122"/>
              </a:rPr>
              <a:t>+</a:t>
            </a:r>
            <a:r>
              <a:rPr lang="en-US" altLang="zh-CN" sz="2000" b="0" i="0" dirty="0" smtClean="0">
                <a:ea typeface="宋体" pitchFamily="2" charset="-122"/>
                <a:sym typeface="Symbol" pitchFamily="18" charset="2"/>
              </a:rPr>
              <a:t></a:t>
            </a:r>
            <a:r>
              <a:rPr lang="en-US" altLang="zh-CN" sz="2000" b="0" i="0" dirty="0" smtClean="0">
                <a:ea typeface="宋体" pitchFamily="2" charset="-122"/>
              </a:rPr>
              <a:t>+). </a:t>
            </a:r>
          </a:p>
        </p:txBody>
      </p:sp>
      <p:sp>
        <p:nvSpPr>
          <p:cNvPr id="7" name="Rectangle 6"/>
          <p:cNvSpPr/>
          <p:nvPr/>
        </p:nvSpPr>
        <p:spPr>
          <a:xfrm>
            <a:off x="762000" y="1676400"/>
            <a:ext cx="7696200" cy="646331"/>
          </a:xfrm>
          <a:prstGeom prst="rect">
            <a:avLst/>
          </a:prstGeom>
        </p:spPr>
        <p:txBody>
          <a:bodyPr wrap="square">
            <a:spAutoFit/>
          </a:bodyPr>
          <a:lstStyle/>
          <a:p>
            <a:pPr>
              <a:buNone/>
            </a:pPr>
            <a:r>
              <a:rPr lang="en-US" altLang="zh-CN" sz="1800" b="0" i="0" dirty="0" smtClean="0">
                <a:solidFill>
                  <a:srgbClr val="0070C0"/>
                </a:solidFill>
                <a:ea typeface="宋体" pitchFamily="2" charset="-122"/>
              </a:rPr>
              <a:t>Luis Flores is co-convener of the ATLAS </a:t>
            </a:r>
            <a:r>
              <a:rPr lang="en-US" altLang="zh-CN" sz="1800" b="0" i="0" dirty="0" err="1" smtClean="0">
                <a:solidFill>
                  <a:srgbClr val="0070C0"/>
                </a:solidFill>
                <a:ea typeface="宋体" pitchFamily="2" charset="-122"/>
              </a:rPr>
              <a:t>Lepton+X</a:t>
            </a:r>
            <a:r>
              <a:rPr lang="en-US" altLang="zh-CN" sz="1800" b="0" i="0" dirty="0" smtClean="0">
                <a:solidFill>
                  <a:srgbClr val="0070C0"/>
                </a:solidFill>
                <a:ea typeface="宋体" pitchFamily="2" charset="-122"/>
              </a:rPr>
              <a:t> Exotics subgroup, which is in charge of physics searches involving leptons or photons.</a:t>
            </a: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p>
            <a:fld id="{8C11B138-EE8B-40B1-9A41-AB5482FA2798}" type="slidenum">
              <a:rPr lang="en-US" altLang="zh-CN" smtClean="0"/>
              <a:pPr/>
              <a:t>128</a:t>
            </a:fld>
            <a:endParaRPr lang="en-US" altLang="zh-CN" smtClean="0"/>
          </a:p>
        </p:txBody>
      </p:sp>
      <p:sp>
        <p:nvSpPr>
          <p:cNvPr id="3072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5150F707-539B-4C7B-AFE2-7E5A6F7281B5}" type="slidenum">
              <a:rPr lang="en-US" altLang="zh-CN" sz="1400" b="0" i="0">
                <a:latin typeface="Arial" charset="0"/>
                <a:ea typeface="宋体" pitchFamily="2" charset="-122"/>
              </a:rPr>
              <a:pPr algn="r" eaLnBrk="1" hangingPunct="1">
                <a:spcBef>
                  <a:spcPct val="0"/>
                </a:spcBef>
                <a:buFontTx/>
                <a:buNone/>
              </a:pPr>
              <a:t>128</a:t>
            </a:fld>
            <a:endParaRPr lang="en-US" altLang="zh-CN" sz="1400" b="0" i="0">
              <a:latin typeface="Arial" charset="0"/>
              <a:ea typeface="宋体" pitchFamily="2" charset="-122"/>
            </a:endParaRPr>
          </a:p>
        </p:txBody>
      </p:sp>
      <p:sp>
        <p:nvSpPr>
          <p:cNvPr id="30724" name="Rectangle 4"/>
          <p:cNvSpPr>
            <a:spLocks noChangeArrowheads="1"/>
          </p:cNvSpPr>
          <p:nvPr/>
        </p:nvSpPr>
        <p:spPr bwMode="auto">
          <a:xfrm>
            <a:off x="533400" y="152400"/>
            <a:ext cx="82296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dirty="0" smtClean="0">
                <a:solidFill>
                  <a:srgbClr val="0033CC"/>
                </a:solidFill>
                <a:ea typeface="宋体" pitchFamily="2" charset="-122"/>
              </a:rPr>
              <a:t>EXOTIC </a:t>
            </a:r>
            <a:r>
              <a:rPr lang="en-US" altLang="zh-CN" sz="2800" i="0" dirty="0">
                <a:solidFill>
                  <a:srgbClr val="0033CC"/>
                </a:solidFill>
                <a:ea typeface="宋体" pitchFamily="2" charset="-122"/>
              </a:rPr>
              <a:t>PHYSICS</a:t>
            </a:r>
          </a:p>
        </p:txBody>
      </p:sp>
      <p:sp>
        <p:nvSpPr>
          <p:cNvPr id="18437" name="TextBox 5"/>
          <p:cNvSpPr txBox="1">
            <a:spLocks noChangeArrowheads="1"/>
          </p:cNvSpPr>
          <p:nvPr/>
        </p:nvSpPr>
        <p:spPr bwMode="auto">
          <a:xfrm>
            <a:off x="533400" y="1981200"/>
            <a:ext cx="8077200" cy="3447098"/>
          </a:xfrm>
          <a:prstGeom prst="rect">
            <a:avLst/>
          </a:prstGeom>
          <a:solidFill>
            <a:srgbClr val="F7E5EF"/>
          </a:solidFill>
          <a:ln w="9525">
            <a:noFill/>
            <a:miter lim="800000"/>
            <a:headEnd/>
            <a:tailEnd/>
          </a:ln>
        </p:spPr>
        <p:txBody>
          <a:bodyPr wrap="square">
            <a:spAutoFit/>
          </a:bodyPr>
          <a:lstStyle/>
          <a:p>
            <a:pPr marL="228600" lvl="1" indent="-228600">
              <a:defRPr/>
            </a:pPr>
            <a:r>
              <a:rPr lang="en-US" altLang="zh-CN" sz="1600" i="0" dirty="0" smtClean="0">
                <a:ea typeface="宋体" pitchFamily="2" charset="-122"/>
              </a:rPr>
              <a:t>“Z’ to </a:t>
            </a:r>
            <a:r>
              <a:rPr lang="en-US" altLang="zh-CN" sz="1600" i="0" dirty="0" err="1" smtClean="0">
                <a:ea typeface="宋体" pitchFamily="2" charset="-122"/>
              </a:rPr>
              <a:t>ll</a:t>
            </a:r>
            <a:r>
              <a:rPr lang="en-US" altLang="zh-CN" sz="1600" i="0" dirty="0" smtClean="0">
                <a:ea typeface="宋体" pitchFamily="2" charset="-122"/>
              </a:rPr>
              <a:t> prospects as a function of LHC center-of-mass energy with ATLAS,”</a:t>
            </a:r>
            <a:r>
              <a:rPr lang="en-US" altLang="zh-CN" sz="1600" b="0" i="0" dirty="0" smtClean="0">
                <a:ea typeface="宋体" pitchFamily="2" charset="-122"/>
              </a:rPr>
              <a:t>  </a:t>
            </a:r>
            <a:r>
              <a:rPr lang="en-US" altLang="zh-CN" sz="1400" b="0" i="0" dirty="0" smtClean="0">
                <a:ea typeface="宋体" pitchFamily="2" charset="-122"/>
              </a:rPr>
              <a:t/>
            </a:r>
            <a:br>
              <a:rPr lang="en-US" altLang="zh-CN" sz="1400" b="0" i="0" dirty="0" smtClean="0">
                <a:ea typeface="宋体" pitchFamily="2" charset="-122"/>
              </a:rPr>
            </a:br>
            <a:r>
              <a:rPr lang="en-US" altLang="zh-CN" sz="1400" b="0" i="0" dirty="0" smtClean="0">
                <a:solidFill>
                  <a:srgbClr val="0070C0"/>
                </a:solidFill>
                <a:ea typeface="宋体" pitchFamily="2" charset="-122"/>
              </a:rPr>
              <a:t>E. Castaneda, Flores, </a:t>
            </a:r>
            <a:r>
              <a:rPr lang="en-US" altLang="zh-CN" sz="1400" b="0" i="0" dirty="0" err="1" smtClean="0">
                <a:solidFill>
                  <a:srgbClr val="0070C0"/>
                </a:solidFill>
                <a:ea typeface="宋体" pitchFamily="2" charset="-122"/>
              </a:rPr>
              <a:t>S.L.Wu</a:t>
            </a:r>
            <a:r>
              <a:rPr lang="en-US" altLang="zh-CN" sz="1400" b="0" i="0" dirty="0" smtClean="0">
                <a:solidFill>
                  <a:srgbClr val="0070C0"/>
                </a:solidFill>
                <a:ea typeface="宋体" pitchFamily="2" charset="-122"/>
              </a:rPr>
              <a:t>, </a:t>
            </a:r>
            <a:r>
              <a:rPr lang="en-US" altLang="zh-CN" sz="1400" b="0" i="0" dirty="0" smtClean="0">
                <a:ea typeface="宋体" pitchFamily="2" charset="-122"/>
              </a:rPr>
              <a:t>ATL-PHYS-INT-2009-036.</a:t>
            </a:r>
          </a:p>
          <a:p>
            <a:pPr marL="228600" lvl="1" indent="-228600">
              <a:spcBef>
                <a:spcPts val="1800"/>
              </a:spcBef>
              <a:defRPr/>
            </a:pPr>
            <a:r>
              <a:rPr lang="en-US" altLang="zh-CN" sz="1600" i="0" dirty="0" smtClean="0">
                <a:ea typeface="宋体" pitchFamily="2" charset="-122"/>
              </a:rPr>
              <a:t>“</a:t>
            </a:r>
            <a:r>
              <a:rPr lang="en-US" altLang="zh-CN" sz="1600" i="0" dirty="0">
                <a:ea typeface="宋体" pitchFamily="2" charset="-122"/>
              </a:rPr>
              <a:t>W' to lepton-neutrino prospects as a function of LHC center-of-mass energy with ATLAS”, </a:t>
            </a:r>
            <a:r>
              <a:rPr lang="en-US" altLang="zh-CN" sz="1400" b="0" i="0" dirty="0">
                <a:solidFill>
                  <a:srgbClr val="0070C0"/>
                </a:solidFill>
                <a:ea typeface="宋体" pitchFamily="2" charset="-122"/>
              </a:rPr>
              <a:t>Flores, </a:t>
            </a:r>
            <a:r>
              <a:rPr lang="en-US" altLang="zh-CN" sz="1400" b="0" i="0" dirty="0" err="1">
                <a:solidFill>
                  <a:srgbClr val="0070C0"/>
                </a:solidFill>
                <a:ea typeface="宋体" pitchFamily="2" charset="-122"/>
              </a:rPr>
              <a:t>Pedraza</a:t>
            </a:r>
            <a:r>
              <a:rPr lang="en-US" altLang="zh-CN" sz="1400" b="0" i="0" dirty="0">
                <a:solidFill>
                  <a:srgbClr val="0070C0"/>
                </a:solidFill>
                <a:ea typeface="宋体" pitchFamily="2" charset="-122"/>
              </a:rPr>
              <a:t>, </a:t>
            </a:r>
            <a:r>
              <a:rPr lang="en-US" altLang="zh-CN" sz="1400" b="0" i="0" dirty="0" err="1">
                <a:solidFill>
                  <a:srgbClr val="0070C0"/>
                </a:solidFill>
                <a:ea typeface="宋体" pitchFamily="2" charset="-122"/>
              </a:rPr>
              <a:t>S.L.Wu</a:t>
            </a:r>
            <a:r>
              <a:rPr lang="en-US" altLang="zh-CN" sz="1400" b="0" i="0" dirty="0">
                <a:ea typeface="宋体" pitchFamily="2" charset="-122"/>
              </a:rPr>
              <a:t>, ATL-PHYS-INT-2009-038.</a:t>
            </a:r>
          </a:p>
          <a:p>
            <a:pPr marL="228600" lvl="1" indent="-228600">
              <a:spcBef>
                <a:spcPts val="1800"/>
              </a:spcBef>
              <a:defRPr/>
            </a:pPr>
            <a:r>
              <a:rPr lang="en-US" altLang="zh-CN" sz="1600" i="0" dirty="0" smtClean="0">
                <a:ea typeface="宋体" pitchFamily="2" charset="-122"/>
              </a:rPr>
              <a:t>“Potential discovery of a W' signal with the ATLAS Detector at √s=10 TeV and √s= 7 TeV”, </a:t>
            </a:r>
            <a:r>
              <a:rPr lang="en-US" altLang="zh-CN" sz="1400" b="0" i="0" dirty="0" smtClean="0">
                <a:solidFill>
                  <a:srgbClr val="0070C0"/>
                </a:solidFill>
                <a:ea typeface="宋体" pitchFamily="2" charset="-122"/>
              </a:rPr>
              <a:t>Flores, </a:t>
            </a:r>
            <a:r>
              <a:rPr lang="en-US" altLang="zh-CN" sz="1400" b="0" i="0" dirty="0" err="1" smtClean="0">
                <a:solidFill>
                  <a:srgbClr val="0070C0"/>
                </a:solidFill>
                <a:ea typeface="宋体" pitchFamily="2" charset="-122"/>
              </a:rPr>
              <a:t>Pedraza</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S.L.Wu</a:t>
            </a:r>
            <a:r>
              <a:rPr lang="en-US" altLang="zh-CN" sz="1400" b="0" i="0" dirty="0" smtClean="0">
                <a:solidFill>
                  <a:srgbClr val="0070C0"/>
                </a:solidFill>
                <a:ea typeface="宋体" pitchFamily="2" charset="-122"/>
              </a:rPr>
              <a:t>, </a:t>
            </a:r>
            <a:r>
              <a:rPr lang="en-US" altLang="zh-CN" sz="1400" b="0" i="0" dirty="0" smtClean="0">
                <a:ea typeface="宋体" pitchFamily="2" charset="-122"/>
              </a:rPr>
              <a:t>ATL-COM-PHYS-2010-354.</a:t>
            </a:r>
          </a:p>
          <a:p>
            <a:pPr marL="228600" lvl="1" indent="-228600">
              <a:spcBef>
                <a:spcPts val="1800"/>
              </a:spcBef>
              <a:defRPr/>
            </a:pPr>
            <a:r>
              <a:rPr lang="en-US" altLang="zh-CN" sz="1600" i="0" dirty="0" smtClean="0">
                <a:ea typeface="宋体" pitchFamily="2" charset="-122"/>
              </a:rPr>
              <a:t>“ATLAS sensitivity prospects to W′ and Z′ in the decay channels </a:t>
            </a:r>
            <a:r>
              <a:rPr lang="en-US" altLang="zh-CN" sz="1600" i="0" dirty="0" err="1" smtClean="0">
                <a:ea typeface="宋体" pitchFamily="2" charset="-122"/>
              </a:rPr>
              <a:t>W′</a:t>
            </a:r>
            <a:r>
              <a:rPr lang="en-US" altLang="zh-CN" sz="1600" i="0" dirty="0" err="1" smtClean="0">
                <a:ea typeface="宋体" pitchFamily="2" charset="-122"/>
                <a:sym typeface="Symbol"/>
              </a:rPr>
              <a:t></a:t>
            </a:r>
            <a:r>
              <a:rPr lang="en-US" altLang="zh-CN" sz="1600" i="0" dirty="0" err="1" smtClean="0">
                <a:ea typeface="宋体" pitchFamily="2" charset="-122"/>
              </a:rPr>
              <a:t>l</a:t>
            </a:r>
            <a:r>
              <a:rPr lang="en-US" altLang="zh-CN" sz="1600" i="0" dirty="0" smtClean="0">
                <a:ea typeface="宋体" pitchFamily="2" charset="-122"/>
                <a:sym typeface="Symbol"/>
              </a:rPr>
              <a:t></a:t>
            </a:r>
            <a:r>
              <a:rPr lang="en-US" altLang="zh-CN" sz="1600" i="0" dirty="0" smtClean="0">
                <a:ea typeface="宋体" pitchFamily="2" charset="-122"/>
              </a:rPr>
              <a:t> and </a:t>
            </a:r>
            <a:r>
              <a:rPr lang="en-US" altLang="zh-CN" sz="1600" i="0" dirty="0" err="1" smtClean="0">
                <a:ea typeface="宋体" pitchFamily="2" charset="-122"/>
              </a:rPr>
              <a:t>Z′</a:t>
            </a:r>
            <a:r>
              <a:rPr lang="en-US" altLang="zh-CN" sz="1600" i="0" dirty="0" err="1" smtClean="0">
                <a:ea typeface="宋体" pitchFamily="2" charset="-122"/>
                <a:sym typeface="Symbol"/>
              </a:rPr>
              <a:t></a:t>
            </a:r>
            <a:r>
              <a:rPr lang="en-US" altLang="zh-CN" sz="1600" i="0" dirty="0" err="1" smtClean="0">
                <a:ea typeface="宋体" pitchFamily="2" charset="-122"/>
              </a:rPr>
              <a:t>l+l</a:t>
            </a:r>
            <a:r>
              <a:rPr lang="en-US" altLang="zh-CN" sz="1600" i="0" dirty="0" smtClean="0">
                <a:ea typeface="宋体" pitchFamily="2" charset="-122"/>
              </a:rPr>
              <a:t>- at √s=7TeV”, </a:t>
            </a:r>
            <a:r>
              <a:rPr lang="en-US" sz="1400" b="0" i="0" dirty="0" smtClean="0">
                <a:solidFill>
                  <a:srgbClr val="FF0000"/>
                </a:solidFill>
              </a:rPr>
              <a:t>The ATLAS collaboration</a:t>
            </a:r>
            <a:r>
              <a:rPr lang="en-US" sz="1400" b="0" i="0" dirty="0" smtClean="0"/>
              <a:t>. ATL-PHYS-PUB-2010-007.</a:t>
            </a:r>
          </a:p>
          <a:p>
            <a:pPr marL="228600" lvl="1" indent="-228600">
              <a:spcBef>
                <a:spcPts val="1800"/>
              </a:spcBef>
              <a:defRPr/>
            </a:pPr>
            <a:r>
              <a:rPr lang="en-US" altLang="zh-CN" sz="1600" i="0" dirty="0" smtClean="0">
                <a:ea typeface="宋体" pitchFamily="2" charset="-122"/>
              </a:rPr>
              <a:t>“Searching for Hints of New Physics using a Topological Method in ATLAS at √s= 10TeV”, </a:t>
            </a:r>
            <a:r>
              <a:rPr lang="en-US" altLang="zh-CN" sz="1400" b="0" i="0" dirty="0" smtClean="0">
                <a:solidFill>
                  <a:srgbClr val="0070C0"/>
                </a:solidFill>
                <a:ea typeface="宋体" pitchFamily="2" charset="-122"/>
              </a:rPr>
              <a:t>Pan, </a:t>
            </a:r>
            <a:r>
              <a:rPr lang="en-US" altLang="zh-CN" sz="1400" b="0" i="0" dirty="0" err="1" smtClean="0">
                <a:solidFill>
                  <a:srgbClr val="0070C0"/>
                </a:solidFill>
                <a:ea typeface="宋体" pitchFamily="2" charset="-122"/>
              </a:rPr>
              <a:t>Peng</a:t>
            </a:r>
            <a:r>
              <a:rPr lang="en-US" altLang="zh-CN" sz="1400" b="0" i="0" dirty="0" smtClean="0">
                <a:solidFill>
                  <a:srgbClr val="0070C0"/>
                </a:solidFill>
                <a:ea typeface="宋体" pitchFamily="2" charset="-122"/>
              </a:rPr>
              <a:t>, Flores, </a:t>
            </a:r>
            <a:r>
              <a:rPr lang="en-US" altLang="zh-CN" sz="1400" b="0" i="0" dirty="0" err="1" smtClean="0">
                <a:solidFill>
                  <a:srgbClr val="0070C0"/>
                </a:solidFill>
                <a:ea typeface="宋体" pitchFamily="2" charset="-122"/>
              </a:rPr>
              <a:t>Sarangi</a:t>
            </a:r>
            <a:r>
              <a:rPr lang="en-US" altLang="zh-CN" sz="1400" b="0" i="0" dirty="0" smtClean="0">
                <a:solidFill>
                  <a:srgbClr val="0070C0"/>
                </a:solidFill>
                <a:ea typeface="宋体" pitchFamily="2" charset="-122"/>
              </a:rPr>
              <a:t>, Wang, </a:t>
            </a:r>
            <a:r>
              <a:rPr lang="en-US" altLang="zh-CN" sz="1400" b="0" i="0" dirty="0" err="1" smtClean="0">
                <a:solidFill>
                  <a:srgbClr val="0070C0"/>
                </a:solidFill>
                <a:ea typeface="宋体" pitchFamily="2" charset="-122"/>
              </a:rPr>
              <a:t>S.L.Wu</a:t>
            </a:r>
            <a:r>
              <a:rPr lang="en-US" altLang="zh-CN" sz="1400" b="0" i="0" dirty="0" smtClean="0">
                <a:solidFill>
                  <a:srgbClr val="0070C0"/>
                </a:solidFill>
                <a:ea typeface="宋体" pitchFamily="2" charset="-122"/>
              </a:rPr>
              <a:t>.</a:t>
            </a:r>
            <a:r>
              <a:rPr lang="en-US" altLang="zh-CN" sz="1400" b="0" i="0" dirty="0" smtClean="0">
                <a:ea typeface="宋体" pitchFamily="2" charset="-122"/>
              </a:rPr>
              <a:t> ATL-COM-PHYS-2009-600</a:t>
            </a:r>
            <a:endParaRPr lang="en-US" altLang="zh-CN" sz="1400" b="0" i="0" dirty="0">
              <a:ea typeface="宋体" pitchFamily="2" charset="-122"/>
            </a:endParaRPr>
          </a:p>
        </p:txBody>
      </p:sp>
      <p:sp>
        <p:nvSpPr>
          <p:cNvPr id="9" name="TextBox 8"/>
          <p:cNvSpPr txBox="1"/>
          <p:nvPr/>
        </p:nvSpPr>
        <p:spPr>
          <a:xfrm>
            <a:off x="457200" y="1219200"/>
            <a:ext cx="7696200" cy="461665"/>
          </a:xfrm>
          <a:prstGeom prst="rect">
            <a:avLst/>
          </a:prstGeom>
          <a:noFill/>
        </p:spPr>
        <p:txBody>
          <a:bodyPr wrap="square" rtlCol="0">
            <a:spAutoFit/>
          </a:bodyPr>
          <a:lstStyle/>
          <a:p>
            <a:pPr>
              <a:spcBef>
                <a:spcPts val="1200"/>
              </a:spcBef>
              <a:buNone/>
            </a:pPr>
            <a:r>
              <a:rPr lang="en-US" sz="2400" i="0" dirty="0" smtClean="0"/>
              <a:t>One PUB note, two INT notes, two COM</a:t>
            </a:r>
            <a:endParaRPr lang="en-US" sz="2400" i="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2209800"/>
            <a:ext cx="6629400" cy="540000"/>
          </a:xfrm>
          <a:prstGeom prst="rect">
            <a:avLst/>
          </a:prstGeom>
          <a:solidFill>
            <a:srgbClr val="F7E5EF"/>
          </a:solidFill>
        </p:spPr>
        <p:txBody>
          <a:bodyPr wrap="square" rtlCol="0">
            <a:spAutoFit/>
          </a:bodyPr>
          <a:lstStyle/>
          <a:p>
            <a:endParaRPr lang="zh-CN" altLang="en-US" dirty="0"/>
          </a:p>
        </p:txBody>
      </p:sp>
      <p:sp>
        <p:nvSpPr>
          <p:cNvPr id="33794" name="Rectangle 6"/>
          <p:cNvSpPr>
            <a:spLocks noGrp="1" noChangeArrowheads="1"/>
          </p:cNvSpPr>
          <p:nvPr>
            <p:ph type="sldNum" sz="quarter" idx="12"/>
          </p:nvPr>
        </p:nvSpPr>
        <p:spPr>
          <a:noFill/>
        </p:spPr>
        <p:txBody>
          <a:bodyPr/>
          <a:lstStyle/>
          <a:p>
            <a:fld id="{6B5DE9E2-6A52-40F2-B326-28EE4E6DC31B}" type="slidenum">
              <a:rPr lang="en-US" altLang="zh-CN" smtClean="0"/>
              <a:pPr/>
              <a:t>129</a:t>
            </a:fld>
            <a:endParaRPr lang="en-US" altLang="zh-CN" smtClean="0"/>
          </a:p>
        </p:txBody>
      </p:sp>
      <p:sp>
        <p:nvSpPr>
          <p:cNvPr id="3379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1F894FC7-7CA4-4A93-BBCB-F2BA263B8775}" type="slidenum">
              <a:rPr lang="en-US" altLang="zh-CN" sz="1400" b="0" i="0">
                <a:latin typeface="Arial" charset="0"/>
                <a:ea typeface="宋体" pitchFamily="2" charset="-122"/>
              </a:rPr>
              <a:pPr algn="r" eaLnBrk="1" hangingPunct="1">
                <a:spcBef>
                  <a:spcPct val="0"/>
                </a:spcBef>
                <a:buFontTx/>
                <a:buNone/>
              </a:pPr>
              <a:t>129</a:t>
            </a:fld>
            <a:endParaRPr lang="en-US" altLang="zh-CN" sz="1400" b="0" i="0">
              <a:latin typeface="Arial" charset="0"/>
              <a:ea typeface="宋体" pitchFamily="2" charset="-122"/>
            </a:endParaRPr>
          </a:p>
        </p:txBody>
      </p:sp>
      <p:sp>
        <p:nvSpPr>
          <p:cNvPr id="33796" name="Rectangle 4"/>
          <p:cNvSpPr>
            <a:spLocks noChangeArrowheads="1"/>
          </p:cNvSpPr>
          <p:nvPr/>
        </p:nvSpPr>
        <p:spPr bwMode="auto">
          <a:xfrm>
            <a:off x="228600" y="152400"/>
            <a:ext cx="8686800" cy="762000"/>
          </a:xfrm>
          <a:prstGeom prst="rect">
            <a:avLst/>
          </a:prstGeom>
          <a:solidFill>
            <a:srgbClr val="660033">
              <a:alpha val="10196"/>
            </a:srgbClr>
          </a:solidFill>
          <a:ln w="28575" algn="ctr">
            <a:solidFill>
              <a:srgbClr val="000080"/>
            </a:solidFill>
            <a:miter lim="800000"/>
            <a:headEnd/>
            <a:tailEnd/>
          </a:ln>
        </p:spPr>
        <p:txBody>
          <a:bodyPr wrap="none" anchor="ctr" anchorCtr="0"/>
          <a:lstStyle/>
          <a:p>
            <a:pPr algn="ctr" eaLnBrk="1" hangingPunct="1">
              <a:spcBef>
                <a:spcPct val="0"/>
              </a:spcBef>
              <a:buFontTx/>
              <a:buNone/>
            </a:pPr>
            <a:r>
              <a:rPr lang="en-US" altLang="zh-CN" sz="2800" i="0">
                <a:solidFill>
                  <a:srgbClr val="0033CC"/>
                </a:solidFill>
                <a:ea typeface="宋体" pitchFamily="2" charset="-122"/>
              </a:rPr>
              <a:t>STANDARD MODEL PHYSICS</a:t>
            </a:r>
            <a:endParaRPr lang="en-US" altLang="zh-CN" sz="2000" i="0">
              <a:solidFill>
                <a:srgbClr val="0033CC"/>
              </a:solidFill>
              <a:ea typeface="宋体" pitchFamily="2" charset="-122"/>
            </a:endParaRPr>
          </a:p>
        </p:txBody>
      </p:sp>
      <p:sp>
        <p:nvSpPr>
          <p:cNvPr id="6" name="Rectangle 5"/>
          <p:cNvSpPr/>
          <p:nvPr/>
        </p:nvSpPr>
        <p:spPr>
          <a:xfrm>
            <a:off x="304800" y="953869"/>
            <a:ext cx="8839200" cy="646331"/>
          </a:xfrm>
          <a:prstGeom prst="rect">
            <a:avLst/>
          </a:prstGeom>
        </p:spPr>
        <p:txBody>
          <a:bodyPr wrap="square">
            <a:spAutoFit/>
          </a:bodyPr>
          <a:lstStyle/>
          <a:p>
            <a:pPr>
              <a:buNone/>
            </a:pPr>
            <a:r>
              <a:rPr lang="en-US" altLang="zh-CN" sz="1800" dirty="0" smtClean="0">
                <a:solidFill>
                  <a:srgbClr val="FF0000"/>
                </a:solidFill>
                <a:ea typeface="宋体" pitchFamily="2" charset="-122"/>
              </a:rPr>
              <a:t>From January 2010 to April 2010, 25 talks in Standard Model working groups.  </a:t>
            </a:r>
            <a:br>
              <a:rPr lang="en-US" altLang="zh-CN" sz="1800" dirty="0" smtClean="0">
                <a:solidFill>
                  <a:srgbClr val="FF0000"/>
                </a:solidFill>
                <a:ea typeface="宋体" pitchFamily="2" charset="-122"/>
              </a:rPr>
            </a:br>
            <a:r>
              <a:rPr lang="en-US" altLang="zh-CN" sz="1800" b="0" i="0" dirty="0" smtClean="0">
                <a:ea typeface="宋体" pitchFamily="2" charset="-122"/>
              </a:rPr>
              <a:t>List and content: </a:t>
            </a:r>
            <a:r>
              <a:rPr lang="en-US" altLang="zh-CN" sz="1800" b="0" i="0" u="sng" dirty="0" smtClean="0">
                <a:ea typeface="宋体" pitchFamily="2" charset="-122"/>
                <a:hlinkClick r:id="rId3"/>
              </a:rPr>
              <a:t>http://wisconsin.cern.ch/physics/t.html</a:t>
            </a:r>
            <a:endParaRPr lang="en-US" sz="1800" dirty="0"/>
          </a:p>
        </p:txBody>
      </p:sp>
      <p:sp>
        <p:nvSpPr>
          <p:cNvPr id="9" name="TextBox 8"/>
          <p:cNvSpPr txBox="1"/>
          <p:nvPr/>
        </p:nvSpPr>
        <p:spPr>
          <a:xfrm>
            <a:off x="762000" y="5638800"/>
            <a:ext cx="7543800" cy="792000"/>
          </a:xfrm>
          <a:prstGeom prst="rect">
            <a:avLst/>
          </a:prstGeom>
          <a:solidFill>
            <a:srgbClr val="F7E5EF"/>
          </a:solidFill>
        </p:spPr>
        <p:txBody>
          <a:bodyPr wrap="square" rtlCol="0">
            <a:spAutoFit/>
          </a:bodyPr>
          <a:lstStyle/>
          <a:p>
            <a:endParaRPr lang="zh-CN" altLang="en-US" dirty="0"/>
          </a:p>
        </p:txBody>
      </p:sp>
      <p:sp>
        <p:nvSpPr>
          <p:cNvPr id="10" name="TextBox 9"/>
          <p:cNvSpPr txBox="1"/>
          <p:nvPr/>
        </p:nvSpPr>
        <p:spPr>
          <a:xfrm>
            <a:off x="762000" y="4419600"/>
            <a:ext cx="7543800" cy="540000"/>
          </a:xfrm>
          <a:prstGeom prst="rect">
            <a:avLst/>
          </a:prstGeom>
          <a:solidFill>
            <a:srgbClr val="F7E5EF"/>
          </a:solidFill>
        </p:spPr>
        <p:txBody>
          <a:bodyPr wrap="square" rtlCol="0">
            <a:spAutoFit/>
          </a:bodyPr>
          <a:lstStyle/>
          <a:p>
            <a:endParaRPr lang="zh-CN" altLang="en-US" dirty="0"/>
          </a:p>
        </p:txBody>
      </p:sp>
      <p:sp>
        <p:nvSpPr>
          <p:cNvPr id="11" name="TextBox 10"/>
          <p:cNvSpPr txBox="1"/>
          <p:nvPr/>
        </p:nvSpPr>
        <p:spPr>
          <a:xfrm>
            <a:off x="762000" y="3276600"/>
            <a:ext cx="7543800" cy="540000"/>
          </a:xfrm>
          <a:prstGeom prst="rect">
            <a:avLst/>
          </a:prstGeom>
          <a:solidFill>
            <a:srgbClr val="F7E5EF"/>
          </a:solidFill>
        </p:spPr>
        <p:txBody>
          <a:bodyPr wrap="square" rtlCol="0">
            <a:spAutoFit/>
          </a:bodyPr>
          <a:lstStyle/>
          <a:p>
            <a:endParaRPr lang="zh-CN" altLang="en-US" dirty="0"/>
          </a:p>
        </p:txBody>
      </p:sp>
      <p:sp>
        <p:nvSpPr>
          <p:cNvPr id="19461" name="TextBox 5"/>
          <p:cNvSpPr txBox="1">
            <a:spLocks noChangeArrowheads="1"/>
          </p:cNvSpPr>
          <p:nvPr/>
        </p:nvSpPr>
        <p:spPr bwMode="auto">
          <a:xfrm>
            <a:off x="533400" y="1676400"/>
            <a:ext cx="8229600" cy="5016758"/>
          </a:xfrm>
          <a:prstGeom prst="rect">
            <a:avLst/>
          </a:prstGeom>
          <a:noFill/>
          <a:ln w="9525">
            <a:noFill/>
            <a:miter lim="800000"/>
            <a:headEnd/>
            <a:tailEnd/>
          </a:ln>
        </p:spPr>
        <p:txBody>
          <a:bodyPr wrap="square">
            <a:spAutoFit/>
          </a:bodyPr>
          <a:lstStyle/>
          <a:p>
            <a:pPr>
              <a:buNone/>
              <a:defRPr/>
            </a:pPr>
            <a:r>
              <a:rPr lang="en-US" altLang="zh-CN" sz="1400" i="0" dirty="0" smtClean="0">
                <a:ea typeface="宋体" pitchFamily="2" charset="-122"/>
              </a:rPr>
              <a:t>CONTRIBUTIONS </a:t>
            </a:r>
            <a:r>
              <a:rPr lang="en-US" altLang="zh-CN" sz="1400" i="0" dirty="0">
                <a:ea typeface="宋体" pitchFamily="2" charset="-122"/>
              </a:rPr>
              <a:t>TO STANDARD MODEL JET SUBGROUP</a:t>
            </a:r>
            <a:r>
              <a:rPr lang="en-US" altLang="zh-CN" sz="1400" b="0" i="0" dirty="0">
                <a:ea typeface="宋体" pitchFamily="2" charset="-122"/>
              </a:rPr>
              <a:t/>
            </a:r>
            <a:br>
              <a:rPr lang="en-US" altLang="zh-CN" sz="1400" b="0" i="0" dirty="0">
                <a:ea typeface="宋体" pitchFamily="2" charset="-122"/>
              </a:rPr>
            </a:br>
            <a:r>
              <a:rPr lang="es-MX" altLang="zh-CN" sz="1400" b="0" i="0" dirty="0">
                <a:solidFill>
                  <a:srgbClr val="0070C0"/>
                </a:solidFill>
                <a:ea typeface="宋体" pitchFamily="2" charset="-122"/>
              </a:rPr>
              <a:t>(Prof. </a:t>
            </a:r>
            <a:r>
              <a:rPr lang="es-MX" altLang="zh-CN" sz="1400" b="0" i="0" dirty="0" err="1">
                <a:solidFill>
                  <a:srgbClr val="0070C0"/>
                </a:solidFill>
                <a:ea typeface="宋体" pitchFamily="2" charset="-122"/>
              </a:rPr>
              <a:t>S.L.Wu</a:t>
            </a:r>
            <a:r>
              <a:rPr lang="es-MX" altLang="zh-CN" sz="1400" b="0" i="0" dirty="0">
                <a:solidFill>
                  <a:srgbClr val="0070C0"/>
                </a:solidFill>
                <a:ea typeface="宋体" pitchFamily="2" charset="-122"/>
              </a:rPr>
              <a:t>, </a:t>
            </a:r>
            <a:r>
              <a:rPr lang="es-MX" altLang="zh-CN" sz="1400" b="0" i="0" dirty="0" err="1">
                <a:solidFill>
                  <a:srgbClr val="0070C0"/>
                </a:solidFill>
                <a:ea typeface="宋体" pitchFamily="2" charset="-122"/>
              </a:rPr>
              <a:t>Postdoc</a:t>
            </a:r>
            <a:r>
              <a:rPr lang="es-MX" altLang="zh-CN" sz="1400" b="0" i="0" dirty="0">
                <a:solidFill>
                  <a:srgbClr val="0070C0"/>
                </a:solidFill>
                <a:ea typeface="宋体" pitchFamily="2" charset="-122"/>
              </a:rPr>
              <a:t> </a:t>
            </a:r>
            <a:r>
              <a:rPr lang="es-MX" altLang="zh-CN" sz="1400" b="0" i="0" dirty="0" err="1" smtClean="0">
                <a:solidFill>
                  <a:srgbClr val="0070C0"/>
                </a:solidFill>
                <a:ea typeface="宋体" pitchFamily="2" charset="-122"/>
              </a:rPr>
              <a:t>Poveda</a:t>
            </a:r>
            <a:r>
              <a:rPr lang="es-MX" altLang="zh-CN" sz="1400" b="0" i="0" dirty="0" smtClean="0">
                <a:solidFill>
                  <a:srgbClr val="0070C0"/>
                </a:solidFill>
                <a:ea typeface="宋体" pitchFamily="2" charset="-122"/>
              </a:rPr>
              <a:t> and </a:t>
            </a:r>
            <a:r>
              <a:rPr lang="es-MX" altLang="zh-CN" sz="1400" b="0" i="0" dirty="0" err="1" smtClean="0">
                <a:solidFill>
                  <a:srgbClr val="0070C0"/>
                </a:solidFill>
                <a:ea typeface="宋体" pitchFamily="2" charset="-122"/>
              </a:rPr>
              <a:t>Grad</a:t>
            </a:r>
            <a:r>
              <a:rPr lang="es-MX" altLang="zh-CN" sz="1400" b="0" i="0" dirty="0" smtClean="0">
                <a:solidFill>
                  <a:srgbClr val="0070C0"/>
                </a:solidFill>
                <a:ea typeface="宋体" pitchFamily="2" charset="-122"/>
              </a:rPr>
              <a:t>. </a:t>
            </a:r>
            <a:r>
              <a:rPr lang="es-MX" altLang="zh-CN" sz="1400" b="0" i="0" dirty="0" err="1" smtClean="0">
                <a:solidFill>
                  <a:srgbClr val="0070C0"/>
                </a:solidFill>
                <a:ea typeface="宋体" pitchFamily="2" charset="-122"/>
              </a:rPr>
              <a:t>Student</a:t>
            </a:r>
            <a:r>
              <a:rPr lang="es-MX" altLang="zh-CN" sz="1400" b="0" i="0" dirty="0" smtClean="0">
                <a:solidFill>
                  <a:srgbClr val="0070C0"/>
                </a:solidFill>
                <a:ea typeface="宋体" pitchFamily="2" charset="-122"/>
              </a:rPr>
              <a:t> Li)</a:t>
            </a:r>
          </a:p>
          <a:p>
            <a:pPr marL="457200" indent="-228600">
              <a:defRPr/>
            </a:pPr>
            <a:r>
              <a:rPr lang="en-US" altLang="zh-CN" sz="1400" i="0" dirty="0" smtClean="0">
                <a:ea typeface="宋体" pitchFamily="2" charset="-122"/>
              </a:rPr>
              <a:t>“Inclusive Jet Transverse Momentum Unfolding in ATLAS”, </a:t>
            </a:r>
            <a:br>
              <a:rPr lang="en-US" altLang="zh-CN" sz="1400" i="0" dirty="0" smtClean="0">
                <a:ea typeface="宋体" pitchFamily="2" charset="-122"/>
              </a:rPr>
            </a:br>
            <a:r>
              <a:rPr lang="en-US" altLang="zh-CN" sz="1400" b="0" i="0" dirty="0" err="1" smtClean="0">
                <a:solidFill>
                  <a:srgbClr val="0070C0"/>
                </a:solidFill>
                <a:ea typeface="宋体" pitchFamily="2" charset="-122"/>
              </a:rPr>
              <a:t>Poveda</a:t>
            </a:r>
            <a:r>
              <a:rPr lang="en-US" altLang="zh-CN" sz="1400" b="0" i="0" dirty="0" smtClean="0">
                <a:solidFill>
                  <a:srgbClr val="0070C0"/>
                </a:solidFill>
                <a:ea typeface="宋体" pitchFamily="2" charset="-122"/>
              </a:rPr>
              <a:t>, Li and S.L. Wu</a:t>
            </a:r>
            <a:r>
              <a:rPr lang="en-US" altLang="zh-CN" sz="1400" b="0" i="0" dirty="0" smtClean="0">
                <a:ea typeface="宋体" pitchFamily="2" charset="-122"/>
              </a:rPr>
              <a:t>.  ATL-PHYS-INT-2010-063</a:t>
            </a:r>
            <a:endParaRPr lang="es-MX" altLang="zh-CN" sz="1400" b="0" i="0" dirty="0" smtClean="0">
              <a:ea typeface="宋体" pitchFamily="2" charset="-122"/>
            </a:endParaRPr>
          </a:p>
          <a:p>
            <a:pPr>
              <a:spcBef>
                <a:spcPts val="1200"/>
              </a:spcBef>
              <a:buFontTx/>
              <a:buNone/>
              <a:defRPr/>
            </a:pPr>
            <a:r>
              <a:rPr lang="en-US" altLang="zh-CN" sz="1400" i="0" dirty="0" smtClean="0">
                <a:ea typeface="宋体" pitchFamily="2" charset="-122"/>
              </a:rPr>
              <a:t>W/Z </a:t>
            </a:r>
            <a:r>
              <a:rPr lang="en-US" altLang="zh-CN" sz="1400" i="0" dirty="0">
                <a:ea typeface="宋体" pitchFamily="2" charset="-122"/>
              </a:rPr>
              <a:t>PRODUCTION CROSS-SECTIONS </a:t>
            </a:r>
            <a:r>
              <a:rPr lang="en-US" altLang="zh-CN" sz="1400" b="0" i="0" dirty="0">
                <a:ea typeface="宋体" pitchFamily="2" charset="-122"/>
              </a:rPr>
              <a:t/>
            </a:r>
            <a:br>
              <a:rPr lang="en-US" altLang="zh-CN" sz="1400" b="0" i="0" dirty="0">
                <a:ea typeface="宋体" pitchFamily="2" charset="-122"/>
              </a:rPr>
            </a:br>
            <a:r>
              <a:rPr lang="en-US" altLang="zh-CN" sz="1400" b="0" i="0" dirty="0">
                <a:solidFill>
                  <a:srgbClr val="0070C0"/>
                </a:solidFill>
                <a:ea typeface="宋体" pitchFamily="2" charset="-122"/>
              </a:rPr>
              <a:t>(Profs.  S.L Wu, Pan and </a:t>
            </a:r>
            <a:r>
              <a:rPr lang="en-US" altLang="zh-CN" sz="1400" b="0" i="0" dirty="0" err="1">
                <a:solidFill>
                  <a:srgbClr val="0070C0"/>
                </a:solidFill>
                <a:ea typeface="宋体" pitchFamily="2" charset="-122"/>
              </a:rPr>
              <a:t>Mellado</a:t>
            </a:r>
            <a:r>
              <a:rPr lang="en-US" altLang="zh-CN" sz="1400" b="0" i="0" dirty="0">
                <a:solidFill>
                  <a:srgbClr val="0070C0"/>
                </a:solidFill>
                <a:ea typeface="宋体" pitchFamily="2" charset="-122"/>
              </a:rPr>
              <a:t>, </a:t>
            </a:r>
            <a:r>
              <a:rPr lang="en-US" altLang="zh-CN" sz="1400" b="0" i="0" dirty="0" err="1">
                <a:solidFill>
                  <a:srgbClr val="0070C0"/>
                </a:solidFill>
                <a:ea typeface="宋体" pitchFamily="2" charset="-122"/>
              </a:rPr>
              <a:t>Postdoc</a:t>
            </a:r>
            <a:r>
              <a:rPr lang="en-US" altLang="zh-CN" sz="1400" b="0" i="0" dirty="0">
                <a:solidFill>
                  <a:srgbClr val="0070C0"/>
                </a:solidFill>
                <a:ea typeface="宋体" pitchFamily="2" charset="-122"/>
              </a:rPr>
              <a:t> Zhu, Grad. Student Carrillo</a:t>
            </a:r>
            <a:r>
              <a:rPr lang="en-US" altLang="zh-CN" sz="1400" b="0" i="0" dirty="0" smtClean="0">
                <a:solidFill>
                  <a:srgbClr val="0070C0"/>
                </a:solidFill>
                <a:ea typeface="宋体" pitchFamily="2" charset="-122"/>
              </a:rPr>
              <a:t>)</a:t>
            </a:r>
          </a:p>
          <a:p>
            <a:pPr marL="449263" indent="-268288">
              <a:spcBef>
                <a:spcPts val="1200"/>
              </a:spcBef>
              <a:defRPr/>
            </a:pPr>
            <a:r>
              <a:rPr lang="en-US" altLang="zh-CN" sz="1400" i="0" dirty="0" smtClean="0">
                <a:ea typeface="宋体" pitchFamily="2" charset="-122"/>
              </a:rPr>
              <a:t>ATLAS Standard Model Cross Section recommendations for 7 TeV LHC running (to appear), </a:t>
            </a:r>
            <a:r>
              <a:rPr lang="en-US" altLang="zh-CN" sz="1400" b="0" i="0" dirty="0" err="1" smtClean="0">
                <a:solidFill>
                  <a:srgbClr val="0070C0"/>
                </a:solidFill>
                <a:ea typeface="宋体" pitchFamily="2" charset="-122"/>
              </a:rPr>
              <a:t>Mellado</a:t>
            </a:r>
            <a:r>
              <a:rPr lang="en-US" altLang="zh-CN" sz="1400" b="0" i="0" dirty="0" smtClean="0">
                <a:solidFill>
                  <a:srgbClr val="0070C0"/>
                </a:solidFill>
                <a:ea typeface="宋体" pitchFamily="2" charset="-122"/>
              </a:rPr>
              <a:t> and other ATLAS collaborators,</a:t>
            </a:r>
          </a:p>
          <a:p>
            <a:pPr>
              <a:spcBef>
                <a:spcPts val="1200"/>
              </a:spcBef>
              <a:buFontTx/>
              <a:buNone/>
              <a:defRPr/>
            </a:pPr>
            <a:r>
              <a:rPr lang="en-US" altLang="zh-CN" sz="1400" i="0" dirty="0" smtClean="0">
                <a:ea typeface="宋体" pitchFamily="2" charset="-122"/>
              </a:rPr>
              <a:t>Z+JETS CROSS SECTION</a:t>
            </a:r>
          </a:p>
          <a:p>
            <a:pPr>
              <a:buFontTx/>
              <a:buNone/>
              <a:defRPr/>
            </a:pPr>
            <a:r>
              <a:rPr lang="en-US" altLang="zh-CN" sz="1400" b="0" i="0" dirty="0" smtClean="0">
                <a:solidFill>
                  <a:srgbClr val="0070C0"/>
                </a:solidFill>
                <a:ea typeface="宋体" pitchFamily="2" charset="-122"/>
              </a:rPr>
              <a:t>(Profs. </a:t>
            </a:r>
            <a:r>
              <a:rPr lang="en-US" altLang="zh-CN" sz="1400" b="0" i="0" dirty="0" err="1" smtClean="0">
                <a:solidFill>
                  <a:srgbClr val="0070C0"/>
                </a:solidFill>
                <a:ea typeface="宋体" pitchFamily="2" charset="-122"/>
              </a:rPr>
              <a:t>S.L.Wu</a:t>
            </a:r>
            <a:r>
              <a:rPr lang="en-US" altLang="zh-CN" sz="1400" b="0" i="0" dirty="0" smtClean="0">
                <a:solidFill>
                  <a:srgbClr val="0070C0"/>
                </a:solidFill>
                <a:ea typeface="宋体" pitchFamily="2" charset="-122"/>
              </a:rPr>
              <a:t>, Pan and </a:t>
            </a:r>
            <a:r>
              <a:rPr lang="en-US" altLang="zh-CN" sz="1400" b="0" i="0" dirty="0" err="1" smtClean="0">
                <a:solidFill>
                  <a:srgbClr val="0070C0"/>
                </a:solidFill>
                <a:ea typeface="宋体" pitchFamily="2" charset="-122"/>
              </a:rPr>
              <a:t>Mellado</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Postdoc</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Sarangi</a:t>
            </a:r>
            <a:r>
              <a:rPr lang="en-US" altLang="zh-CN" sz="1400" b="0" i="0" dirty="0" smtClean="0">
                <a:solidFill>
                  <a:srgbClr val="0070C0"/>
                </a:solidFill>
                <a:ea typeface="宋体" pitchFamily="2" charset="-122"/>
              </a:rPr>
              <a:t>)</a:t>
            </a:r>
          </a:p>
          <a:p>
            <a:pPr marL="355600" indent="-174625">
              <a:defRPr/>
            </a:pPr>
            <a:r>
              <a:rPr lang="en-US" altLang="zh-CN" sz="1400" i="0" dirty="0" smtClean="0">
                <a:ea typeface="宋体" pitchFamily="2" charset="-122"/>
              </a:rPr>
              <a:t>“Prospects for W/</a:t>
            </a:r>
            <a:r>
              <a:rPr lang="en-US" altLang="zh-CN" sz="1400" i="0" dirty="0" err="1" smtClean="0">
                <a:ea typeface="宋体" pitchFamily="2" charset="-122"/>
              </a:rPr>
              <a:t>Z+jets</a:t>
            </a:r>
            <a:r>
              <a:rPr lang="en-US" altLang="zh-CN" sz="1400" i="0" dirty="0" smtClean="0">
                <a:ea typeface="宋体" pitchFamily="2" charset="-122"/>
              </a:rPr>
              <a:t> early data measurements with the ATLAS detector at the LHC,” </a:t>
            </a:r>
            <a:r>
              <a:rPr lang="en-US" altLang="zh-CN" sz="1400" b="0" i="0" dirty="0" smtClean="0">
                <a:solidFill>
                  <a:srgbClr val="0070C0"/>
                </a:solidFill>
                <a:ea typeface="宋体" pitchFamily="2" charset="-122"/>
              </a:rPr>
              <a:t>Fang, Pan, </a:t>
            </a:r>
            <a:r>
              <a:rPr lang="en-US" altLang="zh-CN" sz="1400" b="0" i="0" dirty="0" err="1" smtClean="0">
                <a:solidFill>
                  <a:srgbClr val="0070C0"/>
                </a:solidFill>
                <a:ea typeface="宋体" pitchFamily="2" charset="-122"/>
              </a:rPr>
              <a:t>Sarangi</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S.L.Wu</a:t>
            </a:r>
            <a:r>
              <a:rPr lang="en-US" altLang="zh-CN" sz="1400" b="0" i="0" dirty="0" smtClean="0">
                <a:solidFill>
                  <a:srgbClr val="0070C0"/>
                </a:solidFill>
                <a:ea typeface="宋体" pitchFamily="2" charset="-122"/>
              </a:rPr>
              <a:t> and other ATLAS collaborators, </a:t>
            </a:r>
            <a:r>
              <a:rPr lang="en-US" altLang="zh-CN" sz="1400" b="0" i="0" dirty="0" smtClean="0">
                <a:ea typeface="宋体" pitchFamily="2" charset="-122"/>
              </a:rPr>
              <a:t>ATL-COM-PHYS-2010-150</a:t>
            </a:r>
          </a:p>
          <a:p>
            <a:pPr>
              <a:spcBef>
                <a:spcPts val="1200"/>
              </a:spcBef>
              <a:buFontTx/>
              <a:buNone/>
              <a:defRPr/>
            </a:pPr>
            <a:r>
              <a:rPr lang="en-US" altLang="zh-CN" sz="1400" i="0" dirty="0" smtClean="0">
                <a:ea typeface="宋体" pitchFamily="2" charset="-122"/>
              </a:rPr>
              <a:t>NORMALIZATION OF WEAK BOSON PAIR PRODUCTION </a:t>
            </a:r>
            <a:r>
              <a:rPr lang="en-US" altLang="zh-CN" sz="1400" b="0" i="0" dirty="0" smtClean="0">
                <a:ea typeface="宋体" pitchFamily="2" charset="-122"/>
              </a:rPr>
              <a:t/>
            </a:r>
            <a:br>
              <a:rPr lang="en-US" altLang="zh-CN" sz="1400" b="0" i="0" dirty="0" smtClean="0">
                <a:ea typeface="宋体" pitchFamily="2" charset="-122"/>
              </a:rPr>
            </a:br>
            <a:r>
              <a:rPr lang="en-US" altLang="zh-CN" sz="1400" b="0" i="0" dirty="0" smtClean="0">
                <a:solidFill>
                  <a:srgbClr val="0070C0"/>
                </a:solidFill>
                <a:ea typeface="宋体" pitchFamily="2" charset="-122"/>
              </a:rPr>
              <a:t>(Profs. S.L. Wu and </a:t>
            </a:r>
            <a:r>
              <a:rPr lang="en-US" altLang="zh-CN" sz="1400" b="0" i="0" dirty="0" err="1" smtClean="0">
                <a:solidFill>
                  <a:srgbClr val="0070C0"/>
                </a:solidFill>
                <a:ea typeface="宋体" pitchFamily="2" charset="-122"/>
              </a:rPr>
              <a:t>Mellado</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Postdoc</a:t>
            </a:r>
            <a:r>
              <a:rPr lang="en-US" altLang="zh-CN" sz="1400" b="0" i="0" dirty="0" smtClean="0">
                <a:solidFill>
                  <a:srgbClr val="0070C0"/>
                </a:solidFill>
                <a:ea typeface="宋体" pitchFamily="2" charset="-122"/>
              </a:rPr>
              <a:t> Fang, Grad. Student E. Castaneda and two collaborators from other institutions)</a:t>
            </a:r>
          </a:p>
          <a:p>
            <a:pPr marL="457200" indent="-228600">
              <a:defRPr/>
            </a:pPr>
            <a:r>
              <a:rPr lang="en-US" altLang="zh-CN" sz="1400" i="0" dirty="0" smtClean="0">
                <a:ea typeface="宋体" pitchFamily="2" charset="-122"/>
              </a:rPr>
              <a:t>"Normalizing Weak Boson Pair Production at the Large </a:t>
            </a:r>
            <a:r>
              <a:rPr lang="en-US" altLang="zh-CN" sz="1400" i="0" dirty="0" err="1" smtClean="0">
                <a:ea typeface="宋体" pitchFamily="2" charset="-122"/>
              </a:rPr>
              <a:t>Hadron</a:t>
            </a:r>
            <a:r>
              <a:rPr lang="en-US" altLang="zh-CN" sz="1400" i="0" dirty="0" smtClean="0">
                <a:ea typeface="宋体" pitchFamily="2" charset="-122"/>
              </a:rPr>
              <a:t> Collider,"</a:t>
            </a:r>
            <a:r>
              <a:rPr lang="en-US" altLang="zh-CN" sz="1400" b="0" i="0" dirty="0" smtClean="0">
                <a:ea typeface="宋体" pitchFamily="2" charset="-122"/>
              </a:rPr>
              <a:t> </a:t>
            </a:r>
            <a:br>
              <a:rPr lang="en-US" altLang="zh-CN" sz="1400" b="0" i="0" dirty="0" smtClean="0">
                <a:ea typeface="宋体" pitchFamily="2" charset="-122"/>
              </a:rPr>
            </a:br>
            <a:r>
              <a:rPr lang="en-US" altLang="zh-CN" sz="1400" b="0" i="0" dirty="0" smtClean="0">
                <a:solidFill>
                  <a:srgbClr val="0070C0"/>
                </a:solidFill>
                <a:ea typeface="宋体" pitchFamily="2" charset="-122"/>
              </a:rPr>
              <a:t>E. Castaneda-Miranda; Fang; </a:t>
            </a:r>
            <a:r>
              <a:rPr lang="en-US" altLang="zh-CN" sz="1400" b="0" i="0" dirty="0" err="1" smtClean="0">
                <a:solidFill>
                  <a:srgbClr val="0070C0"/>
                </a:solidFill>
                <a:ea typeface="宋体" pitchFamily="2" charset="-122"/>
              </a:rPr>
              <a:t>Mellado</a:t>
            </a:r>
            <a:r>
              <a:rPr lang="en-US" altLang="zh-CN" sz="1400" b="0" i="0" dirty="0" smtClean="0">
                <a:solidFill>
                  <a:srgbClr val="0070C0"/>
                </a:solidFill>
                <a:ea typeface="宋体" pitchFamily="2" charset="-122"/>
              </a:rPr>
              <a:t>; Wu, </a:t>
            </a:r>
            <a:r>
              <a:rPr lang="en-US" altLang="zh-CN" sz="1400" b="0" i="0" dirty="0" err="1" smtClean="0">
                <a:solidFill>
                  <a:srgbClr val="0070C0"/>
                </a:solidFill>
                <a:ea typeface="宋体" pitchFamily="2" charset="-122"/>
              </a:rPr>
              <a:t>Sau</a:t>
            </a:r>
            <a:r>
              <a:rPr lang="en-US" altLang="zh-CN" sz="1400" b="0" i="0" dirty="0" smtClean="0">
                <a:solidFill>
                  <a:srgbClr val="0070C0"/>
                </a:solidFill>
                <a:ea typeface="宋体" pitchFamily="2" charset="-122"/>
              </a:rPr>
              <a:t> </a:t>
            </a:r>
            <a:r>
              <a:rPr lang="en-US" altLang="zh-CN" sz="1400" b="0" i="0" dirty="0" err="1" smtClean="0">
                <a:solidFill>
                  <a:srgbClr val="0070C0"/>
                </a:solidFill>
                <a:ea typeface="宋体" pitchFamily="2" charset="-122"/>
              </a:rPr>
              <a:t>Lan</a:t>
            </a:r>
            <a:r>
              <a:rPr lang="en-US" altLang="zh-CN" sz="1400" b="0" i="0" dirty="0" smtClean="0">
                <a:solidFill>
                  <a:srgbClr val="0070C0"/>
                </a:solidFill>
                <a:ea typeface="宋体" pitchFamily="2" charset="-122"/>
              </a:rPr>
              <a:t> et al</a:t>
            </a:r>
            <a:r>
              <a:rPr lang="en-US" altLang="zh-CN" sz="1400" b="0" i="0" dirty="0" smtClean="0">
                <a:ea typeface="宋体" pitchFamily="2" charset="-122"/>
              </a:rPr>
              <a:t>. </a:t>
            </a:r>
            <a:br>
              <a:rPr lang="en-US" altLang="zh-CN" sz="1400" b="0" i="0" dirty="0" smtClean="0">
                <a:ea typeface="宋体" pitchFamily="2" charset="-122"/>
              </a:rPr>
            </a:br>
            <a:r>
              <a:rPr lang="en-US" altLang="zh-CN" sz="1400" b="0" i="0" dirty="0" smtClean="0">
                <a:ea typeface="宋体" pitchFamily="2" charset="-122"/>
              </a:rPr>
              <a:t>Phys. Rev. D80:054023,2009 ( </a:t>
            </a:r>
            <a:r>
              <a:rPr lang="en-US" altLang="zh-CN" sz="1400" b="0" i="0" u="sng" dirty="0" smtClean="0">
                <a:ea typeface="宋体" pitchFamily="2" charset="-122"/>
                <a:hlinkClick r:id="rId4"/>
              </a:rPr>
              <a:t>http://prd.aps.org/abstract/PRD/v80/i5/e054023</a:t>
            </a:r>
            <a:r>
              <a:rPr lang="en-US" altLang="zh-CN" sz="1400" b="0" i="0" dirty="0" smtClean="0">
                <a:ea typeface="宋体" pitchFamily="2" charset="-122"/>
              </a:rPr>
              <a:t> )</a:t>
            </a:r>
          </a:p>
          <a:p>
            <a:pPr>
              <a:buFontTx/>
              <a:buNone/>
              <a:defRPr/>
            </a:pPr>
            <a:endParaRPr lang="en-US" altLang="zh-CN" sz="1400" b="0" i="0" dirty="0">
              <a:solidFill>
                <a:srgbClr val="0070C0"/>
              </a:solidFill>
              <a:ea typeface="宋体"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noAutofit/>
          </a:bodyPr>
          <a:lstStyle/>
          <a:p>
            <a:r>
              <a:rPr lang="en-US" sz="2600" dirty="0" smtClean="0">
                <a:latin typeface="Arial Unicode MS" pitchFamily="34" charset="-122"/>
                <a:ea typeface="Arial Unicode MS" pitchFamily="34" charset="-122"/>
                <a:cs typeface="Arial Unicode MS" pitchFamily="34" charset="-122"/>
              </a:rPr>
              <a:t>Missing Transverse Energy</a:t>
            </a:r>
            <a:endParaRPr lang="en-US" sz="2600" dirty="0">
              <a:latin typeface="Arial Unicode MS" pitchFamily="34" charset="-122"/>
              <a:ea typeface="Arial Unicode MS" pitchFamily="34" charset="-122"/>
              <a:cs typeface="Arial Unicode MS" pitchFamily="34" charset="-122"/>
            </a:endParaRPr>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13</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1800" y="304800"/>
            <a:ext cx="1981200" cy="400110"/>
          </a:xfrm>
          <a:prstGeom prst="rect">
            <a:avLst/>
          </a:prstGeom>
          <a:noFill/>
        </p:spPr>
        <p:txBody>
          <a:bodyPr wrap="square" rtlCol="0">
            <a:spAutoFit/>
          </a:bodyPr>
          <a:lstStyle/>
          <a:p>
            <a:pPr eaLnBrk="0" fontAlgn="base" hangingPunct="0">
              <a:spcBef>
                <a:spcPct val="20000"/>
              </a:spcBef>
              <a:spcAft>
                <a:spcPct val="0"/>
              </a:spcAft>
              <a:buNone/>
            </a:pPr>
            <a:r>
              <a:rPr lang="en-US" sz="2000" b="1" i="1" dirty="0" smtClean="0">
                <a:solidFill>
                  <a:srgbClr val="FF0000"/>
                </a:solidFill>
                <a:latin typeface="Helvetica" pitchFamily="34" charset="0"/>
              </a:rPr>
              <a:t>Task H-1 (Wu)</a:t>
            </a:r>
            <a:endParaRPr lang="en-US" sz="2000" b="1" i="1" dirty="0">
              <a:solidFill>
                <a:srgbClr val="FF0000"/>
              </a:solidFill>
              <a:latin typeface="Helvetica" pitchFamily="34" charset="0"/>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eaLnBrk="0" fontAlgn="base" hangingPunct="0">
              <a:spcBef>
                <a:spcPct val="20000"/>
              </a:spcBef>
              <a:spcAft>
                <a:spcPct val="0"/>
              </a:spcAft>
              <a:buNone/>
            </a:pPr>
            <a:r>
              <a:rPr lang="en-US" sz="2000" b="1" i="1" dirty="0" smtClean="0">
                <a:latin typeface="Helvetica" pitchFamily="34" charset="0"/>
              </a:rPr>
              <a:t>Conf note 2</a:t>
            </a:r>
            <a:endParaRPr lang="en-US" sz="2000" b="1" i="1" dirty="0">
              <a:latin typeface="Helvetica" pitchFamily="34" charset="0"/>
            </a:endParaRPr>
          </a:p>
        </p:txBody>
      </p:sp>
      <p:sp>
        <p:nvSpPr>
          <p:cNvPr id="8" name="Rectangle 7"/>
          <p:cNvSpPr/>
          <p:nvPr/>
        </p:nvSpPr>
        <p:spPr>
          <a:xfrm>
            <a:off x="228600" y="914400"/>
            <a:ext cx="8915400" cy="684803"/>
          </a:xfrm>
          <a:prstGeom prst="rect">
            <a:avLst/>
          </a:prstGeom>
        </p:spPr>
        <p:txBody>
          <a:bodyPr wrap="square">
            <a:spAutoFit/>
          </a:bodyPr>
          <a:lstStyle/>
          <a:p>
            <a:pPr>
              <a:spcBef>
                <a:spcPct val="0"/>
              </a:spcBef>
              <a:buNone/>
            </a:pPr>
            <a:r>
              <a:rPr lang="en-US" altLang="zh-CN" sz="2000" b="1" i="1" dirty="0" smtClean="0">
                <a:latin typeface="Helvetica" pitchFamily="34" charset="0"/>
              </a:rPr>
              <a:t>Conf note 2 </a:t>
            </a:r>
            <a:r>
              <a:rPr lang="en-US" altLang="zh-CN" sz="1850" dirty="0" smtClean="0"/>
              <a:t>: </a:t>
            </a:r>
            <a:r>
              <a:rPr lang="en-US" altLang="zh-CN" sz="1850" dirty="0" smtClean="0">
                <a:solidFill>
                  <a:srgbClr val="FF0000"/>
                </a:solidFill>
                <a:latin typeface="Arial" pitchFamily="34" charset="0"/>
                <a:cs typeface="Arial" pitchFamily="34" charset="0"/>
              </a:rPr>
              <a:t>Performance of the missing transverse energy reconstruction in minimum bias events at √s of 900 GeV and 2.36 TeV </a:t>
            </a:r>
            <a:r>
              <a:rPr lang="en-US" altLang="zh-CN" sz="1800" dirty="0" smtClean="0">
                <a:solidFill>
                  <a:srgbClr val="FF0000"/>
                </a:solidFill>
                <a:latin typeface="Arial" pitchFamily="34" charset="0"/>
                <a:cs typeface="Arial" pitchFamily="34" charset="0"/>
              </a:rPr>
              <a:t>(PLHC 2010, DESY)</a:t>
            </a:r>
            <a:endParaRPr lang="en-US" sz="1850" dirty="0" smtClean="0">
              <a:solidFill>
                <a:srgbClr val="FF0000"/>
              </a:solidFill>
              <a:latin typeface="Arial" pitchFamily="34" charset="0"/>
              <a:cs typeface="Arial" pitchFamily="34" charset="0"/>
            </a:endParaRPr>
          </a:p>
        </p:txBody>
      </p:sp>
      <p:sp>
        <p:nvSpPr>
          <p:cNvPr id="10" name="TextBox 9"/>
          <p:cNvSpPr txBox="1"/>
          <p:nvPr/>
        </p:nvSpPr>
        <p:spPr>
          <a:xfrm>
            <a:off x="762000" y="4812471"/>
            <a:ext cx="7620000" cy="1255728"/>
          </a:xfrm>
          <a:prstGeom prst="rect">
            <a:avLst/>
          </a:prstGeom>
          <a:noFill/>
        </p:spPr>
        <p:txBody>
          <a:bodyPr wrap="square" rtlCol="0">
            <a:spAutoFit/>
          </a:bodyPr>
          <a:lstStyle/>
          <a:p>
            <a:pPr marL="180975" indent="-180975"/>
            <a:r>
              <a:rPr lang="en-US" sz="1800" b="0" i="0" dirty="0" smtClean="0">
                <a:latin typeface="+mn-lt"/>
              </a:rPr>
              <a:t>First collision data at </a:t>
            </a:r>
            <a:r>
              <a:rPr lang="en-US" altLang="zh-CN" sz="1800" b="0" i="0" dirty="0" smtClean="0">
                <a:latin typeface="+mn-lt"/>
              </a:rPr>
              <a:t>√s of </a:t>
            </a:r>
            <a:r>
              <a:rPr lang="en-US" altLang="zh-CN" sz="1800" b="0" i="0" dirty="0" smtClean="0">
                <a:solidFill>
                  <a:srgbClr val="FF0000"/>
                </a:solidFill>
                <a:latin typeface="+mn-lt"/>
              </a:rPr>
              <a:t>900 GeV and 2.36 TeV</a:t>
            </a:r>
          </a:p>
          <a:p>
            <a:pPr marL="180975" indent="-180975"/>
            <a:r>
              <a:rPr lang="en-US" sz="1800" b="0" i="0" dirty="0" smtClean="0">
                <a:latin typeface="+mn-lt"/>
              </a:rPr>
              <a:t>Our contributions:  algorithm development and study of the performance of the missing transverse energy and investigate </a:t>
            </a:r>
            <a:br>
              <a:rPr lang="en-US" sz="1800" b="0" i="0" dirty="0" smtClean="0">
                <a:latin typeface="+mn-lt"/>
              </a:rPr>
            </a:br>
            <a:r>
              <a:rPr lang="en-US" sz="1800" b="0" i="0" dirty="0" smtClean="0">
                <a:latin typeface="+mn-lt"/>
              </a:rPr>
              <a:t>events with high E</a:t>
            </a:r>
            <a:r>
              <a:rPr lang="en-US" sz="1800" b="0" i="0" baseline="-25000" dirty="0" smtClean="0">
                <a:latin typeface="+mn-lt"/>
              </a:rPr>
              <a:t>T</a:t>
            </a:r>
            <a:r>
              <a:rPr lang="en-US" sz="1800" b="0" i="0" baseline="30000" dirty="0" smtClean="0">
                <a:latin typeface="+mn-lt"/>
              </a:rPr>
              <a:t>miss </a:t>
            </a:r>
            <a:endParaRPr lang="en-US" sz="1800" b="0" i="0" dirty="0" smtClean="0">
              <a:latin typeface="+mn-lt"/>
            </a:endParaRPr>
          </a:p>
        </p:txBody>
      </p:sp>
      <p:pic>
        <p:nvPicPr>
          <p:cNvPr id="11" name="Picture 10" descr="CONF2-MET-01.png"/>
          <p:cNvPicPr>
            <a:picLocks noChangeAspect="1"/>
          </p:cNvPicPr>
          <p:nvPr/>
        </p:nvPicPr>
        <p:blipFill>
          <a:blip r:embed="rId2" cstate="screen"/>
          <a:stretch>
            <a:fillRect/>
          </a:stretch>
        </p:blipFill>
        <p:spPr>
          <a:xfrm>
            <a:off x="533400" y="1752600"/>
            <a:ext cx="4038601" cy="2895600"/>
          </a:xfrm>
          <a:prstGeom prst="rect">
            <a:avLst/>
          </a:prstGeom>
        </p:spPr>
      </p:pic>
      <p:pic>
        <p:nvPicPr>
          <p:cNvPr id="14" name="Picture 13" descr="CONF2-MET-02.png"/>
          <p:cNvPicPr>
            <a:picLocks noChangeAspect="1"/>
          </p:cNvPicPr>
          <p:nvPr/>
        </p:nvPicPr>
        <p:blipFill>
          <a:blip r:embed="rId3" cstate="screen"/>
          <a:stretch>
            <a:fillRect/>
          </a:stretch>
        </p:blipFill>
        <p:spPr>
          <a:xfrm>
            <a:off x="4572000" y="1752600"/>
            <a:ext cx="4114800" cy="2983570"/>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6E00A1-3A4E-4FAA-BEB5-1CADE221EFF9}" type="slidenum">
              <a:rPr lang="en-US" altLang="zh-CN" smtClean="0"/>
              <a:pPr>
                <a:defRPr/>
              </a:pPr>
              <a:t>130</a:t>
            </a:fld>
            <a:endParaRPr lang="en-US" altLang="zh-CN"/>
          </a:p>
        </p:txBody>
      </p:sp>
      <p:sp>
        <p:nvSpPr>
          <p:cNvPr id="5" name="Rectangle 2"/>
          <p:cNvSpPr>
            <a:spLocks noChangeArrowheads="1"/>
          </p:cNvSpPr>
          <p:nvPr/>
        </p:nvSpPr>
        <p:spPr bwMode="auto">
          <a:xfrm>
            <a:off x="152400" y="457200"/>
            <a:ext cx="8763000" cy="7620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3200" i="0" dirty="0" smtClean="0">
                <a:solidFill>
                  <a:srgbClr val="0033CC"/>
                </a:solidFill>
              </a:rPr>
              <a:t>        Summary</a:t>
            </a:r>
            <a:r>
              <a:rPr lang="en-US" altLang="zh-CN" sz="2400" i="0" dirty="0" smtClean="0">
                <a:solidFill>
                  <a:srgbClr val="0033CC"/>
                </a:solidFill>
              </a:rPr>
              <a:t> </a:t>
            </a:r>
            <a:r>
              <a:rPr lang="en-US" altLang="zh-CN" i="0" dirty="0" smtClean="0">
                <a:solidFill>
                  <a:srgbClr val="0033CC"/>
                </a:solidFill>
              </a:rPr>
              <a:t> </a:t>
            </a:r>
            <a:r>
              <a:rPr lang="en-US" altLang="zh-CN" i="0" dirty="0" smtClean="0">
                <a:solidFill>
                  <a:srgbClr val="FF0000"/>
                </a:solidFill>
              </a:rPr>
              <a:t>(Task H-1, WU) </a:t>
            </a:r>
            <a:endParaRPr lang="en-US" altLang="zh-CN" i="0" dirty="0">
              <a:solidFill>
                <a:srgbClr val="FF0000"/>
              </a:solidFill>
              <a:latin typeface="Arial" charset="0"/>
              <a:ea typeface="宋体" pitchFamily="2" charset="-122"/>
            </a:endParaRPr>
          </a:p>
        </p:txBody>
      </p:sp>
      <p:sp>
        <p:nvSpPr>
          <p:cNvPr id="6" name="TextBox 5"/>
          <p:cNvSpPr txBox="1"/>
          <p:nvPr/>
        </p:nvSpPr>
        <p:spPr>
          <a:xfrm>
            <a:off x="381000" y="1676400"/>
            <a:ext cx="8305800" cy="4481227"/>
          </a:xfrm>
          <a:prstGeom prst="rect">
            <a:avLst/>
          </a:prstGeom>
          <a:noFill/>
        </p:spPr>
        <p:txBody>
          <a:bodyPr wrap="square" rtlCol="0">
            <a:spAutoFit/>
          </a:bodyPr>
          <a:lstStyle/>
          <a:p>
            <a:pPr marL="457200" indent="-457200">
              <a:spcAft>
                <a:spcPts val="1200"/>
              </a:spcAft>
              <a:buFont typeface="+mj-lt"/>
              <a:buAutoNum type="arabicPeriod"/>
            </a:pPr>
            <a:r>
              <a:rPr lang="en-US" altLang="zh-CN" dirty="0" smtClean="0">
                <a:solidFill>
                  <a:srgbClr val="FF0000"/>
                </a:solidFill>
              </a:rPr>
              <a:t>After 16 years preparation, for the first time I can show you results from collision data. Our hard work begins to bear fruit.</a:t>
            </a:r>
          </a:p>
          <a:p>
            <a:pPr marL="457200" indent="-457200">
              <a:spcAft>
                <a:spcPts val="1200"/>
              </a:spcAft>
              <a:buFont typeface="+mj-lt"/>
              <a:buAutoNum type="arabicPeriod"/>
            </a:pPr>
            <a:r>
              <a:rPr lang="en-US" altLang="zh-CN" dirty="0" smtClean="0"/>
              <a:t>From April to August, 2010,  </a:t>
            </a:r>
            <a:br>
              <a:rPr lang="en-US" altLang="zh-CN" dirty="0" smtClean="0"/>
            </a:br>
            <a:r>
              <a:rPr lang="en-US" altLang="zh-CN" dirty="0" smtClean="0"/>
              <a:t>We </a:t>
            </a:r>
            <a:r>
              <a:rPr lang="en-US" altLang="zh-CN" dirty="0" smtClean="0">
                <a:solidFill>
                  <a:srgbClr val="FF0000"/>
                </a:solidFill>
              </a:rPr>
              <a:t>(TASK H-1 Wu) </a:t>
            </a:r>
            <a:r>
              <a:rPr lang="en-US" altLang="zh-CN" dirty="0" smtClean="0"/>
              <a:t>are</a:t>
            </a:r>
            <a:r>
              <a:rPr lang="en-US" altLang="zh-CN" dirty="0" smtClean="0">
                <a:solidFill>
                  <a:srgbClr val="FF0000"/>
                </a:solidFill>
              </a:rPr>
              <a:t> </a:t>
            </a:r>
            <a:r>
              <a:rPr lang="en-US" altLang="zh-CN" dirty="0" smtClean="0"/>
              <a:t>contributing significantly to 25 results for summer conferences </a:t>
            </a:r>
            <a:br>
              <a:rPr lang="en-US" altLang="zh-CN" dirty="0" smtClean="0"/>
            </a:br>
            <a:r>
              <a:rPr lang="en-US" altLang="zh-CN" dirty="0" smtClean="0"/>
              <a:t>(5 detector performance results from data and 15 physics results from data)</a:t>
            </a:r>
          </a:p>
          <a:p>
            <a:pPr marL="457200" indent="-457200">
              <a:spcAft>
                <a:spcPts val="1200"/>
              </a:spcAft>
              <a:buFont typeface="+mj-lt"/>
              <a:buAutoNum type="arabicPeriod"/>
            </a:pPr>
            <a:r>
              <a:rPr lang="en-US" altLang="zh-CN" dirty="0" smtClean="0"/>
              <a:t>University contribution </a:t>
            </a:r>
            <a:br>
              <a:rPr lang="en-US" altLang="zh-CN" dirty="0" smtClean="0"/>
            </a:br>
            <a:r>
              <a:rPr lang="en-US" altLang="zh-CN" dirty="0" smtClean="0"/>
              <a:t>equivalent to a one-to-one matching to the DOE grant.</a:t>
            </a:r>
          </a:p>
          <a:p>
            <a:pPr marL="457200" indent="-457200">
              <a:spcAft>
                <a:spcPts val="1200"/>
              </a:spcAft>
              <a:buFont typeface="+mj-lt"/>
              <a:buAutoNum type="arabicPeriod"/>
            </a:pPr>
            <a:r>
              <a:rPr lang="en-US" altLang="zh-CN" dirty="0" smtClean="0"/>
              <a:t>Strive for new physics and discovery at LHC </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noAutofit/>
          </a:bodyPr>
          <a:lstStyle/>
          <a:p>
            <a:r>
              <a:rPr lang="en-US" sz="2600" dirty="0" smtClean="0">
                <a:latin typeface="Arial Unicode MS" pitchFamily="34" charset="-122"/>
                <a:ea typeface="Arial Unicode MS" pitchFamily="34" charset="-122"/>
                <a:cs typeface="Arial Unicode MS" pitchFamily="34" charset="-122"/>
              </a:rPr>
              <a:t>Missing Transverse Energy</a:t>
            </a:r>
            <a:endParaRPr lang="en-US" sz="2600" dirty="0">
              <a:latin typeface="Arial Unicode MS" pitchFamily="34" charset="-122"/>
              <a:ea typeface="Arial Unicode MS" pitchFamily="34" charset="-122"/>
              <a:cs typeface="Arial Unicode MS" pitchFamily="34" charset="-122"/>
            </a:endParaRPr>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14</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1800" y="304800"/>
            <a:ext cx="1981200" cy="400110"/>
          </a:xfrm>
          <a:prstGeom prst="rect">
            <a:avLst/>
          </a:prstGeom>
          <a:noFill/>
        </p:spPr>
        <p:txBody>
          <a:bodyPr wrap="square" rtlCol="0">
            <a:spAutoFit/>
          </a:bodyPr>
          <a:lstStyle/>
          <a:p>
            <a:pPr eaLnBrk="0" fontAlgn="base" hangingPunct="0">
              <a:spcBef>
                <a:spcPct val="20000"/>
              </a:spcBef>
              <a:spcAft>
                <a:spcPct val="0"/>
              </a:spcAft>
              <a:buNone/>
            </a:pPr>
            <a:r>
              <a:rPr lang="en-US" sz="2000" b="1" i="1" dirty="0" smtClean="0">
                <a:solidFill>
                  <a:srgbClr val="FF0000"/>
                </a:solidFill>
                <a:latin typeface="Helvetica" pitchFamily="34" charset="0"/>
              </a:rPr>
              <a:t>Task H-1 (Wu)</a:t>
            </a:r>
            <a:endParaRPr lang="en-US" sz="2000" b="1" i="1" dirty="0">
              <a:solidFill>
                <a:srgbClr val="FF0000"/>
              </a:solidFill>
              <a:latin typeface="Helvetica" pitchFamily="34" charset="0"/>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eaLnBrk="0" fontAlgn="base" hangingPunct="0">
              <a:spcBef>
                <a:spcPct val="20000"/>
              </a:spcBef>
              <a:spcAft>
                <a:spcPct val="0"/>
              </a:spcAft>
              <a:buNone/>
            </a:pPr>
            <a:r>
              <a:rPr lang="en-US" sz="2000" b="1" i="1" dirty="0" smtClean="0">
                <a:latin typeface="Helvetica" pitchFamily="34" charset="0"/>
              </a:rPr>
              <a:t>Conf note 3</a:t>
            </a:r>
            <a:endParaRPr lang="en-US" sz="2000" b="1" i="1" dirty="0">
              <a:latin typeface="Helvetica" pitchFamily="34" charset="0"/>
            </a:endParaRPr>
          </a:p>
        </p:txBody>
      </p:sp>
      <p:sp>
        <p:nvSpPr>
          <p:cNvPr id="8" name="Rectangle 7"/>
          <p:cNvSpPr/>
          <p:nvPr/>
        </p:nvSpPr>
        <p:spPr>
          <a:xfrm>
            <a:off x="533400" y="914400"/>
            <a:ext cx="8229600" cy="961802"/>
          </a:xfrm>
          <a:prstGeom prst="rect">
            <a:avLst/>
          </a:prstGeom>
        </p:spPr>
        <p:txBody>
          <a:bodyPr wrap="square">
            <a:spAutoFit/>
          </a:bodyPr>
          <a:lstStyle/>
          <a:p>
            <a:pPr>
              <a:spcBef>
                <a:spcPct val="0"/>
              </a:spcBef>
              <a:buNone/>
            </a:pPr>
            <a:r>
              <a:rPr lang="en-US" altLang="zh-CN" sz="2000" b="1" i="1" dirty="0" smtClean="0">
                <a:latin typeface="Helvetica" pitchFamily="34" charset="0"/>
              </a:rPr>
              <a:t>Conf note </a:t>
            </a:r>
            <a:r>
              <a:rPr lang="en-US" altLang="zh-CN" sz="2000" dirty="0" smtClean="0"/>
              <a:t>3 </a:t>
            </a:r>
            <a:r>
              <a:rPr lang="en-US" altLang="zh-CN" sz="1850" dirty="0" smtClean="0"/>
              <a:t>: </a:t>
            </a:r>
            <a:r>
              <a:rPr lang="en-US" altLang="zh-CN" sz="1850" dirty="0" smtClean="0">
                <a:solidFill>
                  <a:srgbClr val="FF0000"/>
                </a:solidFill>
                <a:latin typeface="Arial" pitchFamily="34" charset="0"/>
                <a:cs typeface="Arial" pitchFamily="34" charset="0"/>
              </a:rPr>
              <a:t>Performance of the missing transverse energy reconstruction in minimum bias collisions at center-of-mass energy of </a:t>
            </a:r>
            <a:br>
              <a:rPr lang="en-US" altLang="zh-CN" sz="1850" dirty="0" smtClean="0">
                <a:solidFill>
                  <a:srgbClr val="FF0000"/>
                </a:solidFill>
                <a:latin typeface="Arial" pitchFamily="34" charset="0"/>
                <a:cs typeface="Arial" pitchFamily="34" charset="0"/>
              </a:rPr>
            </a:br>
            <a:r>
              <a:rPr lang="en-US" altLang="zh-CN" sz="1850" dirty="0" smtClean="0">
                <a:solidFill>
                  <a:srgbClr val="FF0000"/>
                </a:solidFill>
                <a:latin typeface="Arial" pitchFamily="34" charset="0"/>
                <a:cs typeface="Arial" pitchFamily="34" charset="0"/>
              </a:rPr>
              <a:t>√s =7  TeV with the ATLAS detector </a:t>
            </a:r>
            <a:r>
              <a:rPr lang="en-US" altLang="zh-CN" sz="1800" dirty="0" smtClean="0">
                <a:solidFill>
                  <a:srgbClr val="FF0000"/>
                </a:solidFill>
                <a:latin typeface="Arial" pitchFamily="34" charset="0"/>
                <a:cs typeface="Arial" pitchFamily="34" charset="0"/>
              </a:rPr>
              <a:t>(PLHC 2010, DESY)</a:t>
            </a:r>
            <a:endParaRPr lang="en-US" altLang="zh-CN" sz="1850" dirty="0" smtClean="0">
              <a:solidFill>
                <a:srgbClr val="FF0000"/>
              </a:solidFill>
              <a:latin typeface="Arial" pitchFamily="34" charset="0"/>
              <a:cs typeface="Arial" pitchFamily="34" charset="0"/>
            </a:endParaRPr>
          </a:p>
        </p:txBody>
      </p:sp>
      <p:sp>
        <p:nvSpPr>
          <p:cNvPr id="12" name="TextBox 11"/>
          <p:cNvSpPr txBox="1"/>
          <p:nvPr/>
        </p:nvSpPr>
        <p:spPr>
          <a:xfrm>
            <a:off x="609600" y="4876800"/>
            <a:ext cx="7620000" cy="1532727"/>
          </a:xfrm>
          <a:prstGeom prst="rect">
            <a:avLst/>
          </a:prstGeom>
          <a:noFill/>
        </p:spPr>
        <p:txBody>
          <a:bodyPr wrap="square" rtlCol="0">
            <a:spAutoFit/>
          </a:bodyPr>
          <a:lstStyle/>
          <a:p>
            <a:pPr marL="268288" indent="-268288"/>
            <a:r>
              <a:rPr lang="en-US" sz="1800" b="0" i="0" dirty="0" smtClean="0">
                <a:latin typeface="+mn-lt"/>
              </a:rPr>
              <a:t>First collision data at </a:t>
            </a:r>
            <a:r>
              <a:rPr lang="en-US" altLang="zh-CN" sz="1800" b="0" i="0" dirty="0" smtClean="0">
                <a:latin typeface="+mn-lt"/>
              </a:rPr>
              <a:t>√s of </a:t>
            </a:r>
            <a:r>
              <a:rPr lang="en-US" altLang="zh-CN" sz="1800" b="0" i="0" dirty="0" smtClean="0">
                <a:solidFill>
                  <a:srgbClr val="FF0000"/>
                </a:solidFill>
                <a:latin typeface="+mn-lt"/>
              </a:rPr>
              <a:t>7 TeV</a:t>
            </a:r>
          </a:p>
          <a:p>
            <a:pPr marL="268288" indent="-268288"/>
            <a:r>
              <a:rPr lang="en-US" sz="1800" b="0" i="0" dirty="0" smtClean="0">
                <a:latin typeface="+mn-lt"/>
              </a:rPr>
              <a:t>Our contributions : studying the performance of the missing transverse energy and checking all the components used for the </a:t>
            </a:r>
            <a:r>
              <a:rPr lang="en-US" altLang="zh-CN" sz="1800" b="0" i="0" dirty="0" smtClean="0"/>
              <a:t>E</a:t>
            </a:r>
            <a:r>
              <a:rPr lang="en-US" altLang="zh-CN" sz="1800" b="0" i="0" baseline="-25000" dirty="0" smtClean="0"/>
              <a:t>T</a:t>
            </a:r>
            <a:r>
              <a:rPr lang="en-US" altLang="zh-CN" sz="1800" b="0" i="0" baseline="30000" dirty="0" smtClean="0"/>
              <a:t>miss</a:t>
            </a:r>
            <a:r>
              <a:rPr lang="en-US" sz="1800" b="0" i="0" dirty="0" smtClean="0">
                <a:latin typeface="+mn-lt"/>
              </a:rPr>
              <a:t> calculation. Conclude that the </a:t>
            </a:r>
            <a:r>
              <a:rPr lang="en-US" altLang="zh-CN" sz="1800" b="0" i="0" dirty="0" smtClean="0"/>
              <a:t>E</a:t>
            </a:r>
            <a:r>
              <a:rPr lang="en-US" altLang="zh-CN" sz="1800" b="0" i="0" baseline="-25000" dirty="0" smtClean="0"/>
              <a:t>T</a:t>
            </a:r>
            <a:r>
              <a:rPr lang="en-US" altLang="zh-CN" sz="1800" b="0" i="0" baseline="30000" dirty="0" smtClean="0"/>
              <a:t>miss</a:t>
            </a:r>
            <a:r>
              <a:rPr lang="en-US" sz="1800" b="0" i="0" dirty="0" smtClean="0">
                <a:latin typeface="+mn-lt"/>
              </a:rPr>
              <a:t> tail mainly comes from the muon term.   </a:t>
            </a:r>
            <a:endParaRPr lang="en-US" sz="1800" b="0" i="0" dirty="0">
              <a:latin typeface="+mn-lt"/>
            </a:endParaRPr>
          </a:p>
        </p:txBody>
      </p:sp>
      <p:pic>
        <p:nvPicPr>
          <p:cNvPr id="13" name="Picture 12" descr="CONF3-MET-01.png"/>
          <p:cNvPicPr>
            <a:picLocks noChangeAspect="1"/>
          </p:cNvPicPr>
          <p:nvPr/>
        </p:nvPicPr>
        <p:blipFill>
          <a:blip r:embed="rId2" cstate="screen"/>
          <a:stretch>
            <a:fillRect/>
          </a:stretch>
        </p:blipFill>
        <p:spPr>
          <a:xfrm>
            <a:off x="381000" y="1905000"/>
            <a:ext cx="4038600" cy="2819400"/>
          </a:xfrm>
          <a:prstGeom prst="rect">
            <a:avLst/>
          </a:prstGeom>
        </p:spPr>
      </p:pic>
      <p:pic>
        <p:nvPicPr>
          <p:cNvPr id="14" name="Picture 13" descr="CONF3-MET-02.png"/>
          <p:cNvPicPr>
            <a:picLocks noChangeAspect="1"/>
          </p:cNvPicPr>
          <p:nvPr/>
        </p:nvPicPr>
        <p:blipFill>
          <a:blip r:embed="rId3" cstate="screen"/>
          <a:stretch>
            <a:fillRect/>
          </a:stretch>
        </p:blipFill>
        <p:spPr>
          <a:xfrm>
            <a:off x="4419600" y="1828800"/>
            <a:ext cx="4038600" cy="2895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Missing Transverse Energy</a:t>
            </a:r>
            <a:endParaRPr lang="en-US" dirty="0"/>
          </a:p>
        </p:txBody>
      </p:sp>
      <p:sp>
        <p:nvSpPr>
          <p:cNvPr id="3" name="Content Placeholder 2"/>
          <p:cNvSpPr>
            <a:spLocks noGrp="1"/>
          </p:cNvSpPr>
          <p:nvPr>
            <p:ph idx="1"/>
          </p:nvPr>
        </p:nvSpPr>
        <p:spPr>
          <a:xfrm>
            <a:off x="457200" y="4800600"/>
            <a:ext cx="8382000" cy="1676400"/>
          </a:xfrm>
        </p:spPr>
        <p:txBody>
          <a:bodyPr/>
          <a:lstStyle/>
          <a:p>
            <a:pPr>
              <a:buNone/>
            </a:pPr>
            <a:r>
              <a:rPr lang="en-US" altLang="zh-CN" sz="1800" b="1" dirty="0" smtClean="0"/>
              <a:t>Our contributions:</a:t>
            </a:r>
            <a:endParaRPr lang="en-US" sz="1800" b="1" dirty="0" smtClean="0"/>
          </a:p>
          <a:p>
            <a:r>
              <a:rPr lang="en-US" sz="1800" dirty="0" smtClean="0"/>
              <a:t>Propose a set of cleaning cuts on muons used in the reconstruction of Missing Transverse Energy.</a:t>
            </a:r>
          </a:p>
          <a:p>
            <a:r>
              <a:rPr lang="en-US" sz="1800" dirty="0" smtClean="0"/>
              <a:t>Study the resolution of Missing Transverse Energy with different calibration schemes. </a:t>
            </a:r>
            <a:endParaRPr lang="en-US" sz="1800"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15</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4</a:t>
            </a:r>
            <a:endParaRPr lang="en-US" sz="2000" dirty="0"/>
          </a:p>
        </p:txBody>
      </p:sp>
      <p:sp>
        <p:nvSpPr>
          <p:cNvPr id="8" name="Rectangle 7"/>
          <p:cNvSpPr/>
          <p:nvPr/>
        </p:nvSpPr>
        <p:spPr>
          <a:xfrm>
            <a:off x="533400" y="914400"/>
            <a:ext cx="8229600" cy="946413"/>
          </a:xfrm>
          <a:prstGeom prst="rect">
            <a:avLst/>
          </a:prstGeom>
        </p:spPr>
        <p:txBody>
          <a:bodyPr wrap="square">
            <a:spAutoFit/>
          </a:bodyPr>
          <a:lstStyle/>
          <a:p>
            <a:pPr eaLnBrk="1" hangingPunct="1">
              <a:spcBef>
                <a:spcPct val="0"/>
              </a:spcBef>
              <a:buNone/>
            </a:pPr>
            <a:r>
              <a:rPr lang="en-US" altLang="zh-CN" sz="1850" dirty="0" smtClean="0"/>
              <a:t>Conf note 4: </a:t>
            </a:r>
            <a:r>
              <a:rPr lang="en-US" sz="1850" dirty="0" smtClean="0">
                <a:solidFill>
                  <a:srgbClr val="FF0000"/>
                </a:solidFill>
                <a:latin typeface="Arial" pitchFamily="34" charset="0"/>
                <a:cs typeface="Arial" pitchFamily="34" charset="0"/>
              </a:rPr>
              <a:t>Performance of the Missing Transverse Energy Reconstruction and Calibration in pp Collisions at √s=7 TeV (ICHEP 2010, Paris)</a:t>
            </a:r>
          </a:p>
        </p:txBody>
      </p:sp>
      <p:pic>
        <p:nvPicPr>
          <p:cNvPr id="119809" name="Picture 1"/>
          <p:cNvPicPr>
            <a:picLocks noChangeAspect="1" noChangeArrowheads="1"/>
          </p:cNvPicPr>
          <p:nvPr/>
        </p:nvPicPr>
        <p:blipFill>
          <a:blip r:embed="rId2" cstate="screen"/>
          <a:srcRect/>
          <a:stretch>
            <a:fillRect/>
          </a:stretch>
        </p:blipFill>
        <p:spPr bwMode="auto">
          <a:xfrm>
            <a:off x="4572000" y="1828800"/>
            <a:ext cx="4114800" cy="3011463"/>
          </a:xfrm>
          <a:prstGeom prst="rect">
            <a:avLst/>
          </a:prstGeom>
          <a:noFill/>
          <a:ln w="9525">
            <a:noFill/>
            <a:miter lim="800000"/>
            <a:headEnd/>
            <a:tailEnd/>
          </a:ln>
        </p:spPr>
      </p:pic>
      <p:pic>
        <p:nvPicPr>
          <p:cNvPr id="119810" name="Picture 2"/>
          <p:cNvPicPr>
            <a:picLocks noChangeAspect="1" noChangeArrowheads="1"/>
          </p:cNvPicPr>
          <p:nvPr/>
        </p:nvPicPr>
        <p:blipFill>
          <a:blip r:embed="rId3" cstate="screen"/>
          <a:srcRect/>
          <a:stretch>
            <a:fillRect/>
          </a:stretch>
        </p:blipFill>
        <p:spPr bwMode="auto">
          <a:xfrm>
            <a:off x="381000" y="1828800"/>
            <a:ext cx="419425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ATLAS jet trigger</a:t>
            </a:r>
            <a:endParaRPr lang="en-US" dirty="0"/>
          </a:p>
        </p:txBody>
      </p:sp>
      <p:sp>
        <p:nvSpPr>
          <p:cNvPr id="3" name="Content Placeholder 2"/>
          <p:cNvSpPr>
            <a:spLocks noGrp="1"/>
          </p:cNvSpPr>
          <p:nvPr>
            <p:ph idx="1"/>
          </p:nvPr>
        </p:nvSpPr>
        <p:spPr>
          <a:xfrm>
            <a:off x="457200" y="5105400"/>
            <a:ext cx="8229600" cy="1447800"/>
          </a:xfrm>
        </p:spPr>
        <p:txBody>
          <a:bodyPr/>
          <a:lstStyle/>
          <a:p>
            <a:r>
              <a:rPr lang="en-US" sz="2000" dirty="0" smtClean="0"/>
              <a:t>Jet trigger studies with early data at 7TeV</a:t>
            </a:r>
          </a:p>
          <a:p>
            <a:r>
              <a:rPr lang="en-US" sz="2000" dirty="0" smtClean="0"/>
              <a:t>Good data/MC agreement at both L1 and L2 (in pass-through mode) </a:t>
            </a:r>
          </a:p>
          <a:p>
            <a:r>
              <a:rPr lang="en-US" sz="2000" dirty="0" smtClean="0"/>
              <a:t>Our contribution: development and validation of the trigger monitoring framework </a:t>
            </a:r>
            <a:endParaRPr lang="en-US" sz="2000"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16</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pic>
        <p:nvPicPr>
          <p:cNvPr id="118785" name="Picture 1"/>
          <p:cNvPicPr>
            <a:picLocks noChangeAspect="1" noChangeArrowheads="1"/>
          </p:cNvPicPr>
          <p:nvPr/>
        </p:nvPicPr>
        <p:blipFill>
          <a:blip r:embed="rId2" cstate="screen"/>
          <a:srcRect/>
          <a:stretch>
            <a:fillRect/>
          </a:stretch>
        </p:blipFill>
        <p:spPr bwMode="auto">
          <a:xfrm>
            <a:off x="990600" y="1615489"/>
            <a:ext cx="3362325" cy="3261311"/>
          </a:xfrm>
          <a:prstGeom prst="rect">
            <a:avLst/>
          </a:prstGeom>
          <a:noFill/>
          <a:ln w="9525">
            <a:noFill/>
            <a:miter lim="800000"/>
            <a:headEnd/>
            <a:tailEnd/>
          </a:ln>
        </p:spPr>
      </p:pic>
      <p:sp>
        <p:nvSpPr>
          <p:cNvPr id="9" name="Rectangle 8"/>
          <p:cNvSpPr/>
          <p:nvPr/>
        </p:nvSpPr>
        <p:spPr>
          <a:xfrm>
            <a:off x="533400" y="914400"/>
            <a:ext cx="8077200" cy="707886"/>
          </a:xfrm>
          <a:prstGeom prst="rect">
            <a:avLst/>
          </a:prstGeom>
        </p:spPr>
        <p:txBody>
          <a:bodyPr wrap="square">
            <a:spAutoFit/>
          </a:bodyPr>
          <a:lstStyle/>
          <a:p>
            <a:pPr marL="111125" indent="-111125" eaLnBrk="1" hangingPunct="1">
              <a:spcBef>
                <a:spcPct val="0"/>
              </a:spcBef>
              <a:buNone/>
            </a:pPr>
            <a:r>
              <a:rPr lang="en-US" altLang="zh-CN" sz="2000" dirty="0" smtClean="0"/>
              <a:t>Conf note 5 : </a:t>
            </a:r>
            <a:r>
              <a:rPr lang="en-US" sz="2000" dirty="0" smtClean="0">
                <a:solidFill>
                  <a:srgbClr val="FF0000"/>
                </a:solidFill>
                <a:latin typeface="Arial" pitchFamily="34" charset="0"/>
                <a:cs typeface="Arial" pitchFamily="34" charset="0"/>
              </a:rPr>
              <a:t>Performance of the ATLAS Jet Trigger in the Early </a:t>
            </a:r>
          </a:p>
          <a:p>
            <a:pPr marL="111125" indent="-111125" eaLnBrk="1" hangingPunct="1">
              <a:spcBef>
                <a:spcPct val="0"/>
              </a:spcBef>
              <a:buNone/>
            </a:pPr>
            <a:r>
              <a:rPr lang="en-US" altLang="zh-CN" sz="2000" dirty="0" smtClean="0">
                <a:solidFill>
                  <a:srgbClr val="FF0000"/>
                </a:solidFill>
                <a:latin typeface="Arial" pitchFamily="34" charset="0"/>
                <a:cs typeface="Arial" pitchFamily="34" charset="0"/>
              </a:rPr>
              <a:t>√s </a:t>
            </a:r>
            <a:r>
              <a:rPr lang="en-US" sz="2000" dirty="0" smtClean="0">
                <a:solidFill>
                  <a:srgbClr val="FF0000"/>
                </a:solidFill>
                <a:latin typeface="Arial" pitchFamily="34" charset="0"/>
                <a:cs typeface="Arial" pitchFamily="34" charset="0"/>
              </a:rPr>
              <a:t>=7 TeV Data (ICHEP 2010</a:t>
            </a:r>
            <a:r>
              <a:rPr lang="en-US" altLang="zh-CN" sz="2000" dirty="0" smtClean="0">
                <a:solidFill>
                  <a:srgbClr val="FF0000"/>
                </a:solidFill>
                <a:latin typeface="Arial" pitchFamily="34" charset="0"/>
                <a:cs typeface="Arial" pitchFamily="34" charset="0"/>
              </a:rPr>
              <a:t>, Paris</a:t>
            </a:r>
            <a:r>
              <a:rPr lang="en-US" sz="2000" dirty="0" smtClean="0">
                <a:solidFill>
                  <a:srgbClr val="FF0000"/>
                </a:solidFill>
                <a:latin typeface="Arial" pitchFamily="34" charset="0"/>
                <a:cs typeface="Arial" pitchFamily="34" charset="0"/>
              </a:rPr>
              <a:t>)</a:t>
            </a:r>
          </a:p>
        </p:txBody>
      </p:sp>
      <p:sp>
        <p:nvSpPr>
          <p:cNvPr id="10" name="TextBox 9"/>
          <p:cNvSpPr txBox="1"/>
          <p:nvPr/>
        </p:nvSpPr>
        <p:spPr>
          <a:xfrm>
            <a:off x="6781800" y="304800"/>
            <a:ext cx="1986776"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1" name="TextBox 10"/>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5</a:t>
            </a:r>
            <a:endParaRPr lang="en-US" sz="2000" dirty="0"/>
          </a:p>
        </p:txBody>
      </p:sp>
      <p:pic>
        <p:nvPicPr>
          <p:cNvPr id="118788" name="Picture 4"/>
          <p:cNvPicPr>
            <a:picLocks noChangeAspect="1" noChangeArrowheads="1"/>
          </p:cNvPicPr>
          <p:nvPr/>
        </p:nvPicPr>
        <p:blipFill>
          <a:blip r:embed="rId3" cstate="screen"/>
          <a:srcRect/>
          <a:stretch>
            <a:fillRect/>
          </a:stretch>
        </p:blipFill>
        <p:spPr bwMode="auto">
          <a:xfrm>
            <a:off x="4724400" y="1600200"/>
            <a:ext cx="3429000" cy="3293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2133600"/>
            <a:ext cx="7162800" cy="14478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b="0" i="0" dirty="0" smtClean="0">
                <a:solidFill>
                  <a:srgbClr val="000000"/>
                </a:solidFill>
                <a:latin typeface="Arial" charset="0"/>
              </a:rPr>
              <a:t>Physics with jets</a:t>
            </a:r>
          </a:p>
          <a:p>
            <a:pPr algn="ctr">
              <a:spcBef>
                <a:spcPct val="0"/>
              </a:spcBef>
              <a:buFontTx/>
              <a:buNone/>
              <a:defRPr/>
            </a:pPr>
            <a:r>
              <a:rPr lang="en-US" altLang="zh-CN" sz="2000" dirty="0" smtClean="0">
                <a:solidFill>
                  <a:srgbClr val="FF0000"/>
                </a:solidFill>
                <a:latin typeface="Arial" charset="0"/>
              </a:rPr>
              <a:t>S. L. Wu, Postdocs Peng, Poveda, Sarangi,</a:t>
            </a:r>
          </a:p>
          <a:p>
            <a:pPr algn="ctr">
              <a:spcBef>
                <a:spcPct val="0"/>
              </a:spcBef>
              <a:buNone/>
              <a:defRPr/>
            </a:pPr>
            <a:r>
              <a:rPr lang="en-US" altLang="zh-CN" sz="2000" dirty="0" smtClean="0">
                <a:solidFill>
                  <a:srgbClr val="FF0000"/>
                </a:solidFill>
                <a:latin typeface="Arial" charset="0"/>
              </a:rPr>
              <a:t>Grad. Students A. Castaneda, Ji, Li   </a:t>
            </a:r>
          </a:p>
        </p:txBody>
      </p:sp>
      <p:sp>
        <p:nvSpPr>
          <p:cNvPr id="252929" name="Rectangle 1"/>
          <p:cNvSpPr>
            <a:spLocks noChangeArrowheads="1"/>
          </p:cNvSpPr>
          <p:nvPr/>
        </p:nvSpPr>
        <p:spPr bwMode="auto">
          <a:xfrm>
            <a:off x="457200" y="4038600"/>
            <a:ext cx="8382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eaLnBrk="1" hangingPunct="1">
              <a:spcBef>
                <a:spcPct val="0"/>
              </a:spcBef>
              <a:spcAft>
                <a:spcPts val="600"/>
              </a:spcAft>
              <a:buFont typeface="+mj-lt"/>
              <a:buAutoNum type="arabicPeriod" startAt="6"/>
            </a:pPr>
            <a:r>
              <a:rPr lang="en-US" sz="1600" i="0" dirty="0" smtClean="0">
                <a:solidFill>
                  <a:srgbClr val="0033CC"/>
                </a:solidFill>
                <a:latin typeface="Arial" pitchFamily="34" charset="0"/>
                <a:cs typeface="Arial" pitchFamily="34" charset="0"/>
              </a:rPr>
              <a:t>Measurement of jet production in 7 TeV pp collisions with the ATLAS detector</a:t>
            </a:r>
          </a:p>
          <a:p>
            <a:pPr marL="342900" indent="-342900" eaLnBrk="1" hangingPunct="1">
              <a:spcBef>
                <a:spcPct val="0"/>
              </a:spcBef>
              <a:spcAft>
                <a:spcPts val="600"/>
              </a:spcAft>
              <a:buFont typeface="+mj-lt"/>
              <a:buAutoNum type="arabicPeriod" startAt="6"/>
            </a:pPr>
            <a:r>
              <a:rPr lang="en-US" sz="1600" i="0" dirty="0" smtClean="0">
                <a:solidFill>
                  <a:srgbClr val="0033CC"/>
                </a:solidFill>
                <a:latin typeface="Arial" pitchFamily="34" charset="0"/>
                <a:cs typeface="Arial" pitchFamily="34" charset="0"/>
              </a:rPr>
              <a:t>Measurements of multijet production cross sections in pp collisions at 7 TeV</a:t>
            </a:r>
          </a:p>
          <a:p>
            <a:pPr marL="342900" indent="-342900" eaLnBrk="1" hangingPunct="1">
              <a:spcBef>
                <a:spcPct val="0"/>
              </a:spcBef>
              <a:spcAft>
                <a:spcPts val="600"/>
              </a:spcAft>
              <a:buFont typeface="+mj-lt"/>
              <a:buAutoNum type="arabicPeriod" startAt="6"/>
            </a:pPr>
            <a:r>
              <a:rPr lang="en-US" sz="1600" i="0" dirty="0" smtClean="0">
                <a:solidFill>
                  <a:srgbClr val="0033CC"/>
                </a:solidFill>
                <a:latin typeface="Arial" pitchFamily="34" charset="0"/>
                <a:cs typeface="Arial" pitchFamily="34" charset="0"/>
              </a:rPr>
              <a:t>Search for new particles decaying into dijets in pp collisions at √s=7 TeV</a:t>
            </a:r>
          </a:p>
          <a:p>
            <a:pPr marL="342900" indent="-342900" eaLnBrk="1" hangingPunct="1">
              <a:spcBef>
                <a:spcPct val="0"/>
              </a:spcBef>
              <a:spcAft>
                <a:spcPts val="600"/>
              </a:spcAft>
              <a:buFont typeface="+mj-lt"/>
              <a:buAutoNum type="arabicPeriod" startAt="6"/>
            </a:pPr>
            <a:r>
              <a:rPr lang="en-US" sz="1600" i="0" dirty="0" smtClean="0">
                <a:solidFill>
                  <a:srgbClr val="0033CC"/>
                </a:solidFill>
                <a:latin typeface="Arial" pitchFamily="34" charset="0"/>
                <a:cs typeface="Arial" pitchFamily="34" charset="0"/>
              </a:rPr>
              <a:t>High-pT dijet angular distributions in pp interactions at √s=7 TeV</a:t>
            </a:r>
          </a:p>
          <a:p>
            <a:pPr marL="342900" indent="-342900" eaLnBrk="1" hangingPunct="1">
              <a:spcBef>
                <a:spcPct val="0"/>
              </a:spcBef>
              <a:spcAft>
                <a:spcPts val="600"/>
              </a:spcAft>
              <a:buFont typeface="+mj-lt"/>
              <a:buAutoNum type="arabicPeriod" startAt="6"/>
            </a:pPr>
            <a:r>
              <a:rPr lang="en-US" sz="1600" i="0" dirty="0" smtClean="0">
                <a:solidFill>
                  <a:srgbClr val="0033CC"/>
                </a:solidFill>
                <a:latin typeface="Arial" pitchFamily="34" charset="0"/>
                <a:cs typeface="Arial" pitchFamily="34" charset="0"/>
              </a:rPr>
              <a:t>Search for new physics in multi-body final states at high invariant masses  </a:t>
            </a:r>
          </a:p>
        </p:txBody>
      </p:sp>
      <p:sp>
        <p:nvSpPr>
          <p:cNvPr id="6" name="Rounded Rectangle 5"/>
          <p:cNvSpPr/>
          <p:nvPr/>
        </p:nvSpPr>
        <p:spPr bwMode="auto">
          <a:xfrm>
            <a:off x="685800" y="1219200"/>
            <a:ext cx="7620000" cy="457200"/>
          </a:xfrm>
          <a:prstGeom prst="roundRect">
            <a:avLst>
              <a:gd name="adj" fmla="val 5000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sz="2000" b="0" i="0" dirty="0" smtClean="0">
                <a:solidFill>
                  <a:srgbClr val="000000"/>
                </a:solidFill>
                <a:latin typeface="Arial" charset="0"/>
              </a:rPr>
              <a:t>Physics results from first data since </a:t>
            </a:r>
            <a:r>
              <a:rPr lang="en-US" sz="2000" b="0" i="0" dirty="0">
                <a:solidFill>
                  <a:srgbClr val="000000"/>
                </a:solidFill>
                <a:latin typeface="Arial" charset="0"/>
              </a:rPr>
              <a:t>April </a:t>
            </a:r>
            <a:r>
              <a:rPr lang="en-US" sz="2000" b="0" i="0" dirty="0" smtClean="0">
                <a:solidFill>
                  <a:srgbClr val="000000"/>
                </a:solidFill>
                <a:latin typeface="Arial" charset="0"/>
              </a:rPr>
              <a:t>2010  </a:t>
            </a:r>
            <a:r>
              <a:rPr lang="en-US" altLang="zh-CN" sz="2000" dirty="0" smtClean="0">
                <a:solidFill>
                  <a:srgbClr val="FF0000"/>
                </a:solidFill>
              </a:rPr>
              <a:t>TASK H-1 (Wu)</a:t>
            </a:r>
            <a:endParaRPr lang="zh-CN" altLang="en-US" sz="2000" dirty="0" smtClean="0"/>
          </a:p>
        </p:txBody>
      </p:sp>
      <p:sp>
        <p:nvSpPr>
          <p:cNvPr id="5" name="Slide Number Placeholder 4"/>
          <p:cNvSpPr>
            <a:spLocks noGrp="1"/>
          </p:cNvSpPr>
          <p:nvPr>
            <p:ph type="sldNum" sz="quarter" idx="12"/>
          </p:nvPr>
        </p:nvSpPr>
        <p:spPr/>
        <p:txBody>
          <a:bodyPr/>
          <a:lstStyle/>
          <a:p>
            <a:pPr>
              <a:defRPr/>
            </a:pPr>
            <a:fld id="{5F550616-8EA6-4D80-BA8C-A49595DE14D6}" type="slidenum">
              <a:rPr lang="en-US" altLang="zh-CN" smtClean="0"/>
              <a:pPr>
                <a:defRPr/>
              </a:pPr>
              <a:t>17</a:t>
            </a:fld>
            <a:endParaRPr lang="en-US" altLang="zh-C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6E00A1-3A4E-4FAA-BEB5-1CADE221EFF9}" type="slidenum">
              <a:rPr lang="en-US" altLang="zh-CN" smtClean="0"/>
              <a:pPr>
                <a:defRPr/>
              </a:pPr>
              <a:t>18</a:t>
            </a:fld>
            <a:endParaRPr lang="en-US" altLang="zh-CN" dirty="0"/>
          </a:p>
        </p:txBody>
      </p:sp>
      <p:sp>
        <p:nvSpPr>
          <p:cNvPr id="3" name="Rectangle 4"/>
          <p:cNvSpPr>
            <a:spLocks noChangeArrowheads="1"/>
          </p:cNvSpPr>
          <p:nvPr/>
        </p:nvSpPr>
        <p:spPr bwMode="auto">
          <a:xfrm>
            <a:off x="381000" y="152400"/>
            <a:ext cx="8534400" cy="533400"/>
          </a:xfrm>
          <a:prstGeom prst="rect">
            <a:avLst/>
          </a:prstGeom>
          <a:solidFill>
            <a:srgbClr val="E1CDFF"/>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dirty="0" smtClean="0">
                <a:solidFill>
                  <a:srgbClr val="0033CC"/>
                </a:solidFill>
                <a:latin typeface="Arial" charset="0"/>
                <a:ea typeface="宋体" pitchFamily="2" charset="-122"/>
              </a:rPr>
              <a:t>PHYSICS WITH JETS</a:t>
            </a:r>
            <a:endParaRPr lang="en-US" altLang="zh-CN" sz="2400" i="0" dirty="0">
              <a:solidFill>
                <a:srgbClr val="0033CC"/>
              </a:solidFill>
              <a:latin typeface="Arial" charset="0"/>
              <a:ea typeface="宋体" pitchFamily="2" charset="-122"/>
            </a:endParaRPr>
          </a:p>
        </p:txBody>
      </p:sp>
      <p:sp>
        <p:nvSpPr>
          <p:cNvPr id="12" name="Rounded Rectangle 11"/>
          <p:cNvSpPr/>
          <p:nvPr/>
        </p:nvSpPr>
        <p:spPr bwMode="auto">
          <a:xfrm>
            <a:off x="6477000" y="990600"/>
            <a:ext cx="2590800" cy="2590800"/>
          </a:xfrm>
          <a:prstGeom prst="roundRect">
            <a:avLst/>
          </a:prstGeom>
          <a:no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r>
              <a:rPr lang="en-US" sz="2400" b="0" i="0" dirty="0">
                <a:solidFill>
                  <a:srgbClr val="FF0000"/>
                </a:solidFill>
              </a:rPr>
              <a:t>H</a:t>
            </a:r>
            <a:r>
              <a:rPr kumimoji="0" lang="en-US" sz="2400" b="0" i="0" u="none" strike="noStrike" cap="none" normalizeH="0" dirty="0" smtClean="0">
                <a:ln>
                  <a:noFill/>
                </a:ln>
                <a:solidFill>
                  <a:srgbClr val="FF0000"/>
                </a:solidFill>
                <a:effectLst/>
                <a:latin typeface="Helvetica" pitchFamily="34" charset="0"/>
              </a:rPr>
              <a:t>ighes</a:t>
            </a:r>
            <a:r>
              <a:rPr lang="en-US" sz="2400" b="0" i="0" dirty="0" smtClean="0">
                <a:solidFill>
                  <a:srgbClr val="FF0000"/>
                </a:solidFill>
              </a:rPr>
              <a:t>t m</a:t>
            </a:r>
            <a:r>
              <a:rPr lang="en-US" sz="2400" b="0" i="0" baseline="-25000" dirty="0" smtClean="0">
                <a:solidFill>
                  <a:srgbClr val="FF0000"/>
                </a:solidFill>
              </a:rPr>
              <a:t>jj</a:t>
            </a:r>
            <a:r>
              <a:rPr lang="en-US" sz="2400" b="0" i="0" dirty="0" smtClean="0">
                <a:solidFill>
                  <a:srgbClr val="FF0000"/>
                </a:solidFill>
              </a:rPr>
              <a:t> dijet event observed for ICHEP</a:t>
            </a:r>
          </a:p>
          <a:p>
            <a:pPr marR="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Helvetica" pitchFamily="34" charset="0"/>
              </a:rPr>
              <a:t>m</a:t>
            </a:r>
            <a:r>
              <a:rPr kumimoji="0" lang="en-US" sz="2000" b="0" i="0" u="none" strike="noStrike" cap="none" normalizeH="0" baseline="-25000" dirty="0" smtClean="0">
                <a:ln>
                  <a:noFill/>
                </a:ln>
                <a:solidFill>
                  <a:srgbClr val="FF0000"/>
                </a:solidFill>
                <a:effectLst/>
                <a:latin typeface="Helvetica" pitchFamily="34" charset="0"/>
              </a:rPr>
              <a:t>jj</a:t>
            </a:r>
            <a:r>
              <a:rPr kumimoji="0" lang="en-US" sz="2000" b="0" i="0" u="none" strike="noStrike" cap="none" normalizeH="0" baseline="0" dirty="0" smtClean="0">
                <a:ln>
                  <a:noFill/>
                </a:ln>
                <a:solidFill>
                  <a:srgbClr val="FF0000"/>
                </a:solidFill>
                <a:effectLst/>
                <a:latin typeface="Helvetica" pitchFamily="34" charset="0"/>
              </a:rPr>
              <a:t>=2.55TeV. p</a:t>
            </a:r>
            <a:r>
              <a:rPr kumimoji="0" lang="en-US" sz="2000" b="0" i="0" u="none" strike="noStrike" cap="none" normalizeH="0" baseline="-25000" dirty="0" smtClean="0">
                <a:ln>
                  <a:noFill/>
                </a:ln>
                <a:solidFill>
                  <a:srgbClr val="FF0000"/>
                </a:solidFill>
                <a:effectLst/>
                <a:latin typeface="Helvetica" pitchFamily="34" charset="0"/>
              </a:rPr>
              <a:t>T</a:t>
            </a:r>
            <a:r>
              <a:rPr kumimoji="0" lang="en-US" sz="2000" b="0" i="0" u="none" strike="noStrike" cap="none" normalizeH="0" baseline="30000" dirty="0" smtClean="0">
                <a:ln>
                  <a:noFill/>
                </a:ln>
                <a:solidFill>
                  <a:srgbClr val="FF0000"/>
                </a:solidFill>
                <a:effectLst/>
                <a:latin typeface="Helvetica" pitchFamily="34" charset="0"/>
              </a:rPr>
              <a:t>j1</a:t>
            </a:r>
            <a:r>
              <a:rPr kumimoji="0" lang="en-US" sz="2000" b="0" i="0" u="none" strike="noStrike" cap="none" normalizeH="0" baseline="0" dirty="0" smtClean="0">
                <a:ln>
                  <a:noFill/>
                </a:ln>
                <a:solidFill>
                  <a:srgbClr val="FF0000"/>
                </a:solidFill>
                <a:effectLst/>
                <a:latin typeface="Helvetica" pitchFamily="34" charset="0"/>
              </a:rPr>
              <a:t>=420GeV, p</a:t>
            </a:r>
            <a:r>
              <a:rPr kumimoji="0" lang="en-US" sz="2000" b="0" i="0" u="none" strike="noStrike" cap="none" normalizeH="0" baseline="-25000" dirty="0" smtClean="0">
                <a:ln>
                  <a:noFill/>
                </a:ln>
                <a:solidFill>
                  <a:srgbClr val="FF0000"/>
                </a:solidFill>
                <a:effectLst/>
                <a:latin typeface="Helvetica" pitchFamily="34" charset="0"/>
              </a:rPr>
              <a:t>T</a:t>
            </a:r>
            <a:r>
              <a:rPr kumimoji="0" lang="en-US" sz="2000" b="0" i="0" u="none" strike="noStrike" cap="none" normalizeH="0" baseline="30000" dirty="0" smtClean="0">
                <a:ln>
                  <a:noFill/>
                </a:ln>
                <a:solidFill>
                  <a:srgbClr val="FF0000"/>
                </a:solidFill>
                <a:effectLst/>
                <a:latin typeface="Helvetica" pitchFamily="34" charset="0"/>
              </a:rPr>
              <a:t>j2</a:t>
            </a:r>
            <a:r>
              <a:rPr kumimoji="0" lang="en-US" sz="2000" b="0" i="0" u="none" strike="noStrike" cap="none" normalizeH="0" baseline="0" dirty="0" smtClean="0">
                <a:ln>
                  <a:noFill/>
                </a:ln>
                <a:solidFill>
                  <a:srgbClr val="FF0000"/>
                </a:solidFill>
                <a:effectLst/>
                <a:latin typeface="Helvetica" pitchFamily="34" charset="0"/>
              </a:rPr>
              <a:t>=320GeV</a:t>
            </a:r>
          </a:p>
        </p:txBody>
      </p:sp>
      <p:pic>
        <p:nvPicPr>
          <p:cNvPr id="6" name="Picture 5" descr="Atlantis-high-mjj-158548_5917927.png"/>
          <p:cNvPicPr>
            <a:picLocks noChangeAspect="1"/>
          </p:cNvPicPr>
          <p:nvPr/>
        </p:nvPicPr>
        <p:blipFill>
          <a:blip r:embed="rId2" cstate="screen"/>
          <a:stretch>
            <a:fillRect/>
          </a:stretch>
        </p:blipFill>
        <p:spPr>
          <a:xfrm>
            <a:off x="990600" y="838200"/>
            <a:ext cx="5486400" cy="5486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nclusiveJet_pt.png"/>
          <p:cNvPicPr>
            <a:picLocks noChangeAspect="1"/>
          </p:cNvPicPr>
          <p:nvPr/>
        </p:nvPicPr>
        <p:blipFill>
          <a:blip r:embed="rId2" cstate="screen"/>
          <a:stretch>
            <a:fillRect/>
          </a:stretch>
        </p:blipFill>
        <p:spPr>
          <a:xfrm>
            <a:off x="4191000" y="1447800"/>
            <a:ext cx="3810000" cy="3511070"/>
          </a:xfrm>
          <a:prstGeom prst="rect">
            <a:avLst/>
          </a:prstGeom>
        </p:spPr>
      </p:pic>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Inclusive jet cross sections</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19</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6</a:t>
            </a:r>
            <a:endParaRPr lang="en-US" sz="2000" dirty="0"/>
          </a:p>
        </p:txBody>
      </p:sp>
      <p:sp>
        <p:nvSpPr>
          <p:cNvPr id="11" name="Content Placeholder 10"/>
          <p:cNvSpPr>
            <a:spLocks noGrp="1"/>
          </p:cNvSpPr>
          <p:nvPr>
            <p:ph idx="1"/>
          </p:nvPr>
        </p:nvSpPr>
        <p:spPr>
          <a:xfrm>
            <a:off x="228600" y="5257800"/>
            <a:ext cx="8763000" cy="1219200"/>
          </a:xfrm>
        </p:spPr>
        <p:txBody>
          <a:bodyPr/>
          <a:lstStyle/>
          <a:p>
            <a:r>
              <a:rPr lang="en-US" sz="2000" dirty="0" smtClean="0"/>
              <a:t>First inclusive jet and dijet cross sections measurement in ATLAS</a:t>
            </a:r>
          </a:p>
          <a:p>
            <a:r>
              <a:rPr lang="en-US" sz="2000" dirty="0" smtClean="0"/>
              <a:t>The cross sections extend up to jet pT of 500 GeV and Mjj of 2 TeV</a:t>
            </a:r>
          </a:p>
          <a:p>
            <a:r>
              <a:rPr lang="en-US" sz="2000" dirty="0" smtClean="0"/>
              <a:t>Good agreement with NLO QCD expectation </a:t>
            </a:r>
            <a:r>
              <a:rPr lang="en-US" altLang="zh-CN" sz="2000" dirty="0" smtClean="0"/>
              <a:t>over 5 orders of magnitude</a:t>
            </a:r>
          </a:p>
        </p:txBody>
      </p:sp>
      <p:pic>
        <p:nvPicPr>
          <p:cNvPr id="14" name="Picture 2"/>
          <p:cNvPicPr>
            <a:picLocks noChangeAspect="1" noChangeArrowheads="1"/>
          </p:cNvPicPr>
          <p:nvPr/>
        </p:nvPicPr>
        <p:blipFill>
          <a:blip r:embed="rId3" cstate="screen"/>
          <a:srcRect/>
          <a:stretch>
            <a:fillRect/>
          </a:stretch>
        </p:blipFill>
        <p:spPr bwMode="auto">
          <a:xfrm>
            <a:off x="457200" y="1447800"/>
            <a:ext cx="3657600" cy="3509231"/>
          </a:xfrm>
          <a:prstGeom prst="rect">
            <a:avLst/>
          </a:prstGeom>
          <a:noFill/>
          <a:ln w="9525">
            <a:noFill/>
            <a:miter lim="800000"/>
            <a:headEnd/>
            <a:tailEnd/>
          </a:ln>
        </p:spPr>
      </p:pic>
      <p:sp>
        <p:nvSpPr>
          <p:cNvPr id="16" name="Rectangle 15"/>
          <p:cNvSpPr/>
          <p:nvPr/>
        </p:nvSpPr>
        <p:spPr>
          <a:xfrm>
            <a:off x="609600" y="838200"/>
            <a:ext cx="8077200" cy="707886"/>
          </a:xfrm>
          <a:prstGeom prst="rect">
            <a:avLst/>
          </a:prstGeom>
        </p:spPr>
        <p:txBody>
          <a:bodyPr wrap="square">
            <a:spAutoFit/>
          </a:bodyPr>
          <a:lstStyle/>
          <a:p>
            <a:pPr eaLnBrk="1" hangingPunct="1">
              <a:spcBef>
                <a:spcPct val="0"/>
              </a:spcBef>
              <a:buNone/>
            </a:pPr>
            <a:r>
              <a:rPr lang="en-US" altLang="zh-CN" sz="2000" dirty="0" smtClean="0"/>
              <a:t>Conf note 6 : </a:t>
            </a:r>
            <a:r>
              <a:rPr lang="en-US" sz="2000" dirty="0" smtClean="0">
                <a:solidFill>
                  <a:srgbClr val="FF0000"/>
                </a:solidFill>
                <a:latin typeface="Arial" pitchFamily="34" charset="0"/>
                <a:cs typeface="Arial" pitchFamily="34" charset="0"/>
              </a:rPr>
              <a:t>Measurement of jet production in 7 TeV proton-proton collisions with the ATLAS Detector (ICHEP 2010</a:t>
            </a:r>
            <a:r>
              <a:rPr lang="en-US" altLang="zh-CN" sz="2000" dirty="0" smtClean="0">
                <a:solidFill>
                  <a:srgbClr val="FF0000"/>
                </a:solidFill>
                <a:latin typeface="Arial" pitchFamily="34" charset="0"/>
                <a:cs typeface="Arial" pitchFamily="34" charset="0"/>
              </a:rPr>
              <a:t>, Paris</a:t>
            </a:r>
            <a:r>
              <a:rPr lang="en-US" sz="2000" dirty="0" smtClean="0">
                <a:solidFill>
                  <a:srgbClr val="FF0000"/>
                </a:solidFill>
                <a:latin typeface="Arial" pitchFamily="34" charset="0"/>
                <a:cs typeface="Arial" pitchFamily="34" charset="0"/>
              </a:rPr>
              <a:t>)</a:t>
            </a:r>
          </a:p>
        </p:txBody>
      </p:sp>
      <p:sp>
        <p:nvSpPr>
          <p:cNvPr id="12" name="TextBox 11"/>
          <p:cNvSpPr txBox="1"/>
          <p:nvPr/>
        </p:nvSpPr>
        <p:spPr>
          <a:xfrm>
            <a:off x="4953000" y="3124200"/>
            <a:ext cx="457200" cy="246221"/>
          </a:xfrm>
          <a:prstGeom prst="rect">
            <a:avLst/>
          </a:prstGeom>
          <a:noFill/>
        </p:spPr>
        <p:txBody>
          <a:bodyPr wrap="square" rtlCol="0">
            <a:spAutoFit/>
          </a:bodyPr>
          <a:lstStyle/>
          <a:p>
            <a:pPr>
              <a:buNone/>
            </a:pPr>
            <a:r>
              <a:rPr lang="zh-CN" altLang="en-US" sz="1000" i="0" dirty="0" smtClean="0">
                <a:sym typeface="Symbol"/>
              </a:rPr>
              <a:t></a:t>
            </a:r>
            <a:r>
              <a:rPr lang="en-US" altLang="zh-CN" sz="1000" i="0" dirty="0" smtClean="0">
                <a:sym typeface="Symbol"/>
              </a:rPr>
              <a:t>10</a:t>
            </a:r>
            <a:r>
              <a:rPr lang="en-US" altLang="zh-CN" sz="1000" i="0" baseline="30000" dirty="0" smtClean="0">
                <a:sym typeface="Symbol"/>
              </a:rPr>
              <a:t>2</a:t>
            </a:r>
            <a:endParaRPr lang="zh-CN" altLang="en-US" sz="1000" i="0" baseline="30000" dirty="0"/>
          </a:p>
        </p:txBody>
      </p:sp>
      <p:sp>
        <p:nvSpPr>
          <p:cNvPr id="13" name="TextBox 12"/>
          <p:cNvSpPr txBox="1"/>
          <p:nvPr/>
        </p:nvSpPr>
        <p:spPr>
          <a:xfrm>
            <a:off x="6553200" y="2725579"/>
            <a:ext cx="457200" cy="246221"/>
          </a:xfrm>
          <a:prstGeom prst="rect">
            <a:avLst/>
          </a:prstGeom>
          <a:noFill/>
        </p:spPr>
        <p:txBody>
          <a:bodyPr wrap="square" rtlCol="0">
            <a:spAutoFit/>
          </a:bodyPr>
          <a:lstStyle/>
          <a:p>
            <a:pPr>
              <a:buNone/>
            </a:pPr>
            <a:r>
              <a:rPr lang="zh-CN" altLang="en-US" sz="1000" i="0" dirty="0" smtClean="0">
                <a:sym typeface="Symbol"/>
              </a:rPr>
              <a:t></a:t>
            </a:r>
            <a:r>
              <a:rPr lang="en-US" altLang="zh-CN" sz="1000" i="0" dirty="0" smtClean="0">
                <a:sym typeface="Symbol"/>
              </a:rPr>
              <a:t>10</a:t>
            </a:r>
            <a:r>
              <a:rPr lang="en-US" altLang="zh-CN" sz="1000" i="0" baseline="30000" dirty="0" smtClean="0">
                <a:sym typeface="Symbol"/>
              </a:rPr>
              <a:t>8</a:t>
            </a:r>
            <a:endParaRPr lang="zh-CN" altLang="en-US" sz="1000" i="0" baseline="30000" dirty="0"/>
          </a:p>
        </p:txBody>
      </p:sp>
      <p:sp>
        <p:nvSpPr>
          <p:cNvPr id="15" name="TextBox 14"/>
          <p:cNvSpPr txBox="1"/>
          <p:nvPr/>
        </p:nvSpPr>
        <p:spPr>
          <a:xfrm>
            <a:off x="5943600" y="2725579"/>
            <a:ext cx="457200" cy="246221"/>
          </a:xfrm>
          <a:prstGeom prst="rect">
            <a:avLst/>
          </a:prstGeom>
          <a:noFill/>
        </p:spPr>
        <p:txBody>
          <a:bodyPr wrap="square" rtlCol="0">
            <a:spAutoFit/>
          </a:bodyPr>
          <a:lstStyle/>
          <a:p>
            <a:pPr>
              <a:buNone/>
            </a:pPr>
            <a:r>
              <a:rPr lang="zh-CN" altLang="en-US" sz="1000" i="0" dirty="0" smtClean="0">
                <a:sym typeface="Symbol"/>
              </a:rPr>
              <a:t></a:t>
            </a:r>
            <a:r>
              <a:rPr lang="en-US" altLang="zh-CN" sz="1000" i="0" dirty="0" smtClean="0">
                <a:sym typeface="Symbol"/>
              </a:rPr>
              <a:t>10</a:t>
            </a:r>
            <a:r>
              <a:rPr lang="en-US" altLang="zh-CN" sz="1000" i="0" baseline="30000" dirty="0" smtClean="0">
                <a:sym typeface="Symbol"/>
              </a:rPr>
              <a:t>6</a:t>
            </a:r>
            <a:endParaRPr lang="zh-CN" altLang="en-US" sz="1000" i="0" baseline="30000" dirty="0"/>
          </a:p>
        </p:txBody>
      </p:sp>
      <p:sp>
        <p:nvSpPr>
          <p:cNvPr id="17" name="TextBox 16"/>
          <p:cNvSpPr txBox="1"/>
          <p:nvPr/>
        </p:nvSpPr>
        <p:spPr>
          <a:xfrm>
            <a:off x="5334000" y="2819400"/>
            <a:ext cx="457200" cy="246221"/>
          </a:xfrm>
          <a:prstGeom prst="rect">
            <a:avLst/>
          </a:prstGeom>
          <a:noFill/>
        </p:spPr>
        <p:txBody>
          <a:bodyPr wrap="square" rtlCol="0">
            <a:spAutoFit/>
          </a:bodyPr>
          <a:lstStyle/>
          <a:p>
            <a:pPr>
              <a:buNone/>
            </a:pPr>
            <a:r>
              <a:rPr lang="zh-CN" altLang="en-US" sz="1000" i="0" dirty="0" smtClean="0">
                <a:sym typeface="Symbol"/>
              </a:rPr>
              <a:t></a:t>
            </a:r>
            <a:r>
              <a:rPr lang="en-US" altLang="zh-CN" sz="1000" i="0" dirty="0" smtClean="0">
                <a:sym typeface="Symbol"/>
              </a:rPr>
              <a:t>10</a:t>
            </a:r>
            <a:r>
              <a:rPr lang="en-US" altLang="zh-CN" sz="1000" i="0" baseline="30000" dirty="0" smtClean="0">
                <a:sym typeface="Symbol"/>
              </a:rPr>
              <a:t>4</a:t>
            </a:r>
            <a:endParaRPr lang="zh-CN" altLang="en-US" sz="1000" i="0" baseline="30000" dirty="0"/>
          </a:p>
        </p:txBody>
      </p:sp>
      <p:sp>
        <p:nvSpPr>
          <p:cNvPr id="18" name="TextBox 17"/>
          <p:cNvSpPr txBox="1"/>
          <p:nvPr/>
        </p:nvSpPr>
        <p:spPr>
          <a:xfrm>
            <a:off x="1828800" y="4876800"/>
            <a:ext cx="1447800" cy="276999"/>
          </a:xfrm>
          <a:prstGeom prst="rect">
            <a:avLst/>
          </a:prstGeom>
          <a:noFill/>
        </p:spPr>
        <p:txBody>
          <a:bodyPr wrap="square" rtlCol="0">
            <a:spAutoFit/>
          </a:bodyPr>
          <a:lstStyle/>
          <a:p>
            <a:pPr>
              <a:buNone/>
            </a:pPr>
            <a:r>
              <a:rPr lang="en-US" altLang="zh-CN" sz="1200" i="0" dirty="0" smtClean="0"/>
              <a:t>Jet p</a:t>
            </a:r>
            <a:r>
              <a:rPr lang="en-US" altLang="zh-CN" sz="1200" i="0" baseline="-25000" dirty="0" smtClean="0"/>
              <a:t>T</a:t>
            </a:r>
            <a:r>
              <a:rPr lang="en-US" altLang="zh-CN" sz="1200" i="0" dirty="0" smtClean="0"/>
              <a:t> &gt; 60 GeV</a:t>
            </a:r>
          </a:p>
        </p:txBody>
      </p:sp>
      <p:sp>
        <p:nvSpPr>
          <p:cNvPr id="20" name="TextBox 19"/>
          <p:cNvSpPr txBox="1"/>
          <p:nvPr/>
        </p:nvSpPr>
        <p:spPr>
          <a:xfrm>
            <a:off x="5105400" y="4724400"/>
            <a:ext cx="3124200" cy="498598"/>
          </a:xfrm>
          <a:prstGeom prst="rect">
            <a:avLst/>
          </a:prstGeom>
          <a:noFill/>
        </p:spPr>
        <p:txBody>
          <a:bodyPr wrap="square" rtlCol="0">
            <a:spAutoFit/>
          </a:bodyPr>
          <a:lstStyle/>
          <a:p>
            <a:pPr>
              <a:buNone/>
            </a:pPr>
            <a:r>
              <a:rPr lang="en-US" altLang="zh-CN" sz="1200" i="0" dirty="0" smtClean="0"/>
              <a:t>Leading jet p</a:t>
            </a:r>
            <a:r>
              <a:rPr lang="en-US" altLang="zh-CN" sz="1200" i="0" baseline="-25000" dirty="0" smtClean="0"/>
              <a:t>T</a:t>
            </a:r>
            <a:r>
              <a:rPr lang="en-US" altLang="zh-CN" sz="1200" i="0" dirty="0" smtClean="0"/>
              <a:t> &gt; 60 GeV</a:t>
            </a:r>
          </a:p>
          <a:p>
            <a:pPr>
              <a:buNone/>
            </a:pPr>
            <a:r>
              <a:rPr lang="en-US" altLang="zh-CN" sz="1200" i="0" dirty="0" smtClean="0"/>
              <a:t>Subleading jet p</a:t>
            </a:r>
            <a:r>
              <a:rPr lang="en-US" altLang="zh-CN" sz="1200" i="0" baseline="-25000" dirty="0" smtClean="0"/>
              <a:t>T </a:t>
            </a:r>
            <a:r>
              <a:rPr lang="en-US" altLang="zh-CN" sz="1200" i="0" dirty="0" smtClean="0"/>
              <a:t>&gt; 30 GeV.</a:t>
            </a:r>
            <a:endParaRPr lang="zh-CN" altLang="en-US" sz="1200" i="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64F63097-ECD5-4155-AE4C-34176FA76F1A}" type="slidenum">
              <a:rPr lang="en-US" altLang="zh-CN" smtClean="0"/>
              <a:pPr/>
              <a:t>2</a:t>
            </a:fld>
            <a:endParaRPr lang="en-US" altLang="zh-CN" dirty="0" smtClean="0"/>
          </a:p>
        </p:txBody>
      </p:sp>
      <p:sp>
        <p:nvSpPr>
          <p:cNvPr id="409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0BE7F124-E22F-4FFE-BA4C-6F73CC1028EF}" type="slidenum">
              <a:rPr lang="en-US" altLang="zh-CN" sz="1400" b="0" i="0">
                <a:latin typeface="Arial" charset="0"/>
                <a:ea typeface="宋体" pitchFamily="2" charset="-122"/>
              </a:rPr>
              <a:pPr algn="r" eaLnBrk="1" hangingPunct="1">
                <a:spcBef>
                  <a:spcPct val="0"/>
                </a:spcBef>
                <a:buFontTx/>
                <a:buNone/>
              </a:pPr>
              <a:t>2</a:t>
            </a:fld>
            <a:endParaRPr lang="en-US" altLang="zh-CN" sz="1400" b="0" i="0" dirty="0">
              <a:latin typeface="Arial" charset="0"/>
              <a:ea typeface="宋体" pitchFamily="2" charset="-122"/>
            </a:endParaRPr>
          </a:p>
        </p:txBody>
      </p:sp>
      <p:sp>
        <p:nvSpPr>
          <p:cNvPr id="4100" name="Rectangle 4"/>
          <p:cNvSpPr>
            <a:spLocks noChangeArrowheads="1"/>
          </p:cNvSpPr>
          <p:nvPr/>
        </p:nvSpPr>
        <p:spPr bwMode="auto">
          <a:xfrm>
            <a:off x="381000" y="152400"/>
            <a:ext cx="8458200" cy="5334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dirty="0">
                <a:solidFill>
                  <a:srgbClr val="0033CC"/>
                </a:solidFill>
                <a:latin typeface="Arial" charset="0"/>
                <a:ea typeface="宋体" pitchFamily="2" charset="-122"/>
              </a:rPr>
              <a:t>OUTLINE</a:t>
            </a:r>
          </a:p>
        </p:txBody>
      </p:sp>
      <p:sp>
        <p:nvSpPr>
          <p:cNvPr id="4101" name="Text Box 5"/>
          <p:cNvSpPr txBox="1">
            <a:spLocks noChangeArrowheads="1"/>
          </p:cNvSpPr>
          <p:nvPr/>
        </p:nvSpPr>
        <p:spPr bwMode="auto">
          <a:xfrm>
            <a:off x="685800" y="1524000"/>
            <a:ext cx="7924800" cy="4746625"/>
          </a:xfrm>
          <a:prstGeom prst="rect">
            <a:avLst/>
          </a:prstGeom>
          <a:noFill/>
          <a:ln w="9525">
            <a:noFill/>
            <a:miter lim="800000"/>
            <a:headEnd/>
            <a:tailEnd/>
          </a:ln>
        </p:spPr>
        <p:txBody>
          <a:bodyPr>
            <a:spAutoFit/>
          </a:bodyPr>
          <a:lstStyle/>
          <a:p>
            <a:pPr>
              <a:buFontTx/>
              <a:buNone/>
            </a:pPr>
            <a:r>
              <a:rPr lang="en-US" altLang="zh-CN" sz="2400" b="0" i="0" dirty="0">
                <a:ea typeface="宋体" pitchFamily="2" charset="-122"/>
              </a:rPr>
              <a:t>At the request of Associate Professor Pan and Assistant Professor Mellado, Task H is split into two independent tasks:</a:t>
            </a:r>
          </a:p>
          <a:p>
            <a:pPr>
              <a:buFontTx/>
              <a:buNone/>
            </a:pPr>
            <a:endParaRPr lang="en-US" altLang="zh-CN" sz="2400" b="0" i="0" dirty="0">
              <a:ea typeface="宋体" pitchFamily="2" charset="-122"/>
            </a:endParaRPr>
          </a:p>
          <a:p>
            <a:pPr>
              <a:buFontTx/>
              <a:buNone/>
            </a:pPr>
            <a:r>
              <a:rPr lang="en-US" altLang="zh-CN" sz="2400" b="0" i="0" dirty="0">
                <a:ea typeface="宋体" pitchFamily="2" charset="-122"/>
              </a:rPr>
              <a:t>	Task H – </a:t>
            </a:r>
            <a:r>
              <a:rPr lang="en-US" altLang="zh-CN" sz="2400" b="0" i="0" dirty="0" smtClean="0">
                <a:ea typeface="宋体" pitchFamily="2" charset="-122"/>
              </a:rPr>
              <a:t>1 (</a:t>
            </a:r>
            <a:r>
              <a:rPr lang="en-US" altLang="zh-CN" sz="2400" b="0" i="0" dirty="0">
                <a:ea typeface="宋体" pitchFamily="2" charset="-122"/>
              </a:rPr>
              <a:t>Wu)</a:t>
            </a:r>
          </a:p>
          <a:p>
            <a:pPr>
              <a:buFontTx/>
              <a:buNone/>
            </a:pPr>
            <a:r>
              <a:rPr lang="en-US" altLang="zh-CN" sz="2400" b="0" i="0" dirty="0">
                <a:ea typeface="宋体" pitchFamily="2" charset="-122"/>
              </a:rPr>
              <a:t>	Task H – </a:t>
            </a:r>
            <a:r>
              <a:rPr lang="en-US" altLang="zh-CN" sz="2400" b="0" i="0" dirty="0" smtClean="0">
                <a:ea typeface="宋体" pitchFamily="2" charset="-122"/>
              </a:rPr>
              <a:t>2 (</a:t>
            </a:r>
            <a:r>
              <a:rPr lang="en-US" altLang="zh-CN" sz="2400" b="0" i="0" dirty="0">
                <a:ea typeface="宋体" pitchFamily="2" charset="-122"/>
              </a:rPr>
              <a:t>Pan and Mellado)</a:t>
            </a:r>
          </a:p>
          <a:p>
            <a:pPr>
              <a:buFontTx/>
              <a:buNone/>
            </a:pPr>
            <a:endParaRPr lang="en-US" altLang="zh-CN" sz="2400" b="0" i="0" dirty="0">
              <a:ea typeface="宋体" pitchFamily="2" charset="-122"/>
            </a:endParaRPr>
          </a:p>
          <a:p>
            <a:pPr>
              <a:buFontTx/>
              <a:buNone/>
            </a:pPr>
            <a:r>
              <a:rPr lang="en-US" altLang="zh-CN" sz="2400" b="0" i="0" dirty="0">
                <a:ea typeface="宋体" pitchFamily="2" charset="-122"/>
              </a:rPr>
              <a:t>Separation in research since </a:t>
            </a:r>
            <a:r>
              <a:rPr lang="en-US" altLang="zh-CN" sz="2400" b="0" i="0" dirty="0" smtClean="0">
                <a:ea typeface="宋体" pitchFamily="2" charset="-122"/>
              </a:rPr>
              <a:t>March/April </a:t>
            </a:r>
            <a:r>
              <a:rPr lang="en-US" altLang="zh-CN" sz="2400" b="0" i="0" dirty="0">
                <a:ea typeface="宋体" pitchFamily="2" charset="-122"/>
              </a:rPr>
              <a:t>2010 </a:t>
            </a:r>
          </a:p>
          <a:p>
            <a:pPr>
              <a:buFontTx/>
              <a:buNone/>
            </a:pPr>
            <a:endParaRPr lang="en-US" altLang="zh-CN" sz="2400" b="0" i="0" dirty="0">
              <a:solidFill>
                <a:srgbClr val="0070C0"/>
              </a:solidFill>
              <a:ea typeface="宋体" pitchFamily="2" charset="-122"/>
            </a:endParaRPr>
          </a:p>
          <a:p>
            <a:pPr>
              <a:buFontTx/>
              <a:buNone/>
            </a:pPr>
            <a:endParaRPr lang="en-US" altLang="zh-CN" sz="2400" b="0" i="0" dirty="0">
              <a:solidFill>
                <a:srgbClr val="0070C0"/>
              </a:solidFill>
              <a:ea typeface="宋体" pitchFamily="2" charset="-122"/>
            </a:endParaRPr>
          </a:p>
          <a:p>
            <a:pPr>
              <a:buFontTx/>
              <a:buNone/>
            </a:pPr>
            <a:endParaRPr lang="zh-CN" altLang="zh-CN" sz="2400" b="0" i="0" dirty="0">
              <a:solidFill>
                <a:srgbClr val="0070C0"/>
              </a:solidFill>
              <a:ea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Inclusive jet cross sections</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20</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pic>
        <p:nvPicPr>
          <p:cNvPr id="21" name="Picture 20" descr="plotAntiKt6PtAllEta28_plot.png"/>
          <p:cNvPicPr>
            <a:picLocks noChangeAspect="1"/>
          </p:cNvPicPr>
          <p:nvPr/>
        </p:nvPicPr>
        <p:blipFill>
          <a:blip r:embed="rId2" cstate="screen"/>
          <a:stretch>
            <a:fillRect/>
          </a:stretch>
        </p:blipFill>
        <p:spPr>
          <a:xfrm>
            <a:off x="228600" y="1524000"/>
            <a:ext cx="4343400" cy="3621441"/>
          </a:xfrm>
          <a:prstGeom prst="rect">
            <a:avLst/>
          </a:prstGeom>
        </p:spPr>
      </p:pic>
      <p:pic>
        <p:nvPicPr>
          <p:cNvPr id="7" name="Picture 6" descr="plotAntiKt6MjjAllEta28_plot.png"/>
          <p:cNvPicPr>
            <a:picLocks noChangeAspect="1"/>
          </p:cNvPicPr>
          <p:nvPr/>
        </p:nvPicPr>
        <p:blipFill>
          <a:blip r:embed="rId3" cstate="screen"/>
          <a:stretch>
            <a:fillRect/>
          </a:stretch>
        </p:blipFill>
        <p:spPr>
          <a:xfrm>
            <a:off x="4343400" y="1524001"/>
            <a:ext cx="4386768" cy="3657600"/>
          </a:xfrm>
          <a:prstGeom prst="rect">
            <a:avLst/>
          </a:prstGeom>
        </p:spPr>
      </p:pic>
      <p:sp>
        <p:nvSpPr>
          <p:cNvPr id="8" name="TextBox 7"/>
          <p:cNvSpPr txBox="1"/>
          <p:nvPr/>
        </p:nvSpPr>
        <p:spPr>
          <a:xfrm>
            <a:off x="2819400" y="990600"/>
            <a:ext cx="3276600" cy="523220"/>
          </a:xfrm>
          <a:prstGeom prst="rect">
            <a:avLst/>
          </a:prstGeom>
          <a:noFill/>
        </p:spPr>
        <p:txBody>
          <a:bodyPr wrap="square" rtlCol="0">
            <a:spAutoFit/>
          </a:bodyPr>
          <a:lstStyle/>
          <a:p>
            <a:pPr>
              <a:buNone/>
            </a:pPr>
            <a:r>
              <a:rPr lang="en-US" altLang="zh-CN" sz="2800" dirty="0" smtClean="0">
                <a:solidFill>
                  <a:srgbClr val="0070C0"/>
                </a:solidFill>
              </a:rPr>
              <a:t>updated to  1 pb</a:t>
            </a:r>
            <a:r>
              <a:rPr lang="en-US" altLang="zh-CN" sz="2800" baseline="30000" dirty="0" smtClean="0">
                <a:solidFill>
                  <a:srgbClr val="0070C0"/>
                </a:solidFill>
              </a:rPr>
              <a:t>-1</a:t>
            </a:r>
            <a:r>
              <a:rPr lang="en-US" altLang="zh-CN" sz="2800" dirty="0" smtClean="0">
                <a:solidFill>
                  <a:srgbClr val="0070C0"/>
                </a:solidFill>
              </a:rPr>
              <a:t> </a:t>
            </a:r>
            <a:endParaRPr lang="zh-CN" altLang="en-US" sz="2800" dirty="0">
              <a:solidFill>
                <a:srgbClr val="0070C0"/>
              </a:solidFill>
            </a:endParaRPr>
          </a:p>
        </p:txBody>
      </p:sp>
      <p:sp>
        <p:nvSpPr>
          <p:cNvPr id="9" name="TextBox 8"/>
          <p:cNvSpPr txBox="1"/>
          <p:nvPr/>
        </p:nvSpPr>
        <p:spPr>
          <a:xfrm>
            <a:off x="4876800" y="5181600"/>
            <a:ext cx="3124200" cy="634020"/>
          </a:xfrm>
          <a:prstGeom prst="rect">
            <a:avLst/>
          </a:prstGeom>
          <a:noFill/>
        </p:spPr>
        <p:txBody>
          <a:bodyPr wrap="square" rtlCol="0">
            <a:spAutoFit/>
          </a:bodyPr>
          <a:lstStyle/>
          <a:p>
            <a:pPr>
              <a:buNone/>
            </a:pPr>
            <a:r>
              <a:rPr lang="en-US" altLang="zh-CN" sz="1600" dirty="0" smtClean="0"/>
              <a:t>Leading jet pT &gt; 160 GeV</a:t>
            </a:r>
          </a:p>
          <a:p>
            <a:pPr>
              <a:buNone/>
            </a:pPr>
            <a:r>
              <a:rPr lang="en-US" altLang="zh-CN" sz="1600" dirty="0" smtClean="0"/>
              <a:t>Subleading jet pT &gt; 40 </a:t>
            </a:r>
            <a:r>
              <a:rPr lang="en-US" altLang="zh-CN" sz="1600" dirty="0" err="1" smtClean="0"/>
              <a:t>GeV</a:t>
            </a:r>
            <a:r>
              <a:rPr lang="en-US" altLang="zh-CN" sz="1600" dirty="0" smtClean="0"/>
              <a:t>.</a:t>
            </a:r>
            <a:endParaRPr lang="zh-CN" altLang="en-US" sz="1600" dirty="0"/>
          </a:p>
        </p:txBody>
      </p:sp>
      <p:sp>
        <p:nvSpPr>
          <p:cNvPr id="10" name="TextBox 9"/>
          <p:cNvSpPr txBox="1"/>
          <p:nvPr/>
        </p:nvSpPr>
        <p:spPr>
          <a:xfrm>
            <a:off x="1371600" y="5181600"/>
            <a:ext cx="2133600" cy="338554"/>
          </a:xfrm>
          <a:prstGeom prst="rect">
            <a:avLst/>
          </a:prstGeom>
          <a:noFill/>
        </p:spPr>
        <p:txBody>
          <a:bodyPr wrap="square" rtlCol="0">
            <a:spAutoFit/>
          </a:bodyPr>
          <a:lstStyle/>
          <a:p>
            <a:pPr>
              <a:buNone/>
            </a:pPr>
            <a:r>
              <a:rPr lang="en-US" altLang="zh-CN" sz="1600" dirty="0" smtClean="0"/>
              <a:t>Jet pT &gt; 160 </a:t>
            </a:r>
            <a:r>
              <a:rPr lang="en-US" altLang="zh-CN" sz="1600" dirty="0" err="1" smtClean="0"/>
              <a:t>GeV</a:t>
            </a:r>
            <a:endParaRPr lang="en-US" altLang="zh-CN" sz="1600" dirty="0" smtClean="0"/>
          </a:p>
        </p:txBody>
      </p:sp>
      <p:sp>
        <p:nvSpPr>
          <p:cNvPr id="11" name="TextBox 10"/>
          <p:cNvSpPr txBox="1"/>
          <p:nvPr/>
        </p:nvSpPr>
        <p:spPr>
          <a:xfrm>
            <a:off x="2743200" y="5867401"/>
            <a:ext cx="609600" cy="246221"/>
          </a:xfrm>
          <a:prstGeom prst="rect">
            <a:avLst/>
          </a:prstGeom>
          <a:noFill/>
        </p:spPr>
        <p:txBody>
          <a:bodyPr wrap="square" rtlCol="0">
            <a:spAutoFit/>
          </a:bodyPr>
          <a:lstStyle/>
          <a:p>
            <a:pPr>
              <a:buNone/>
            </a:pPr>
            <a:r>
              <a:rPr lang="en-US" altLang="zh-CN" sz="1000" dirty="0" smtClean="0"/>
              <a:t>69568</a:t>
            </a:r>
            <a:endParaRPr lang="zh-CN" altLang="en-US" sz="1000" dirty="0"/>
          </a:p>
        </p:txBody>
      </p:sp>
      <p:sp>
        <p:nvSpPr>
          <p:cNvPr id="12" name="TextBox 11"/>
          <p:cNvSpPr txBox="1"/>
          <p:nvPr/>
        </p:nvSpPr>
        <p:spPr>
          <a:xfrm>
            <a:off x="2971800" y="3810000"/>
            <a:ext cx="228600" cy="246221"/>
          </a:xfrm>
          <a:prstGeom prst="rect">
            <a:avLst/>
          </a:prstGeom>
          <a:noFill/>
        </p:spPr>
        <p:txBody>
          <a:bodyPr wrap="square" rtlCol="0">
            <a:spAutoFit/>
          </a:bodyPr>
          <a:lstStyle/>
          <a:p>
            <a:pPr>
              <a:buNone/>
            </a:pPr>
            <a:r>
              <a:rPr lang="en-US" altLang="zh-CN" sz="1000" dirty="0" smtClean="0"/>
              <a:t>2</a:t>
            </a:r>
            <a:endParaRPr lang="zh-CN" altLang="en-US" sz="1000" dirty="0"/>
          </a:p>
        </p:txBody>
      </p:sp>
      <p:sp>
        <p:nvSpPr>
          <p:cNvPr id="13" name="TextBox 12"/>
          <p:cNvSpPr txBox="1"/>
          <p:nvPr/>
        </p:nvSpPr>
        <p:spPr>
          <a:xfrm>
            <a:off x="2514600" y="3581400"/>
            <a:ext cx="381000" cy="246221"/>
          </a:xfrm>
          <a:prstGeom prst="rect">
            <a:avLst/>
          </a:prstGeom>
          <a:noFill/>
        </p:spPr>
        <p:txBody>
          <a:bodyPr wrap="square" rtlCol="0">
            <a:spAutoFit/>
          </a:bodyPr>
          <a:lstStyle/>
          <a:p>
            <a:pPr>
              <a:buNone/>
            </a:pPr>
            <a:r>
              <a:rPr lang="en-US" altLang="zh-CN" sz="1000" dirty="0" smtClean="0"/>
              <a:t>10</a:t>
            </a:r>
            <a:endParaRPr lang="zh-CN" altLang="en-US" sz="1000" dirty="0"/>
          </a:p>
        </p:txBody>
      </p:sp>
      <p:sp>
        <p:nvSpPr>
          <p:cNvPr id="14" name="TextBox 13"/>
          <p:cNvSpPr txBox="1"/>
          <p:nvPr/>
        </p:nvSpPr>
        <p:spPr>
          <a:xfrm>
            <a:off x="2057400" y="3200400"/>
            <a:ext cx="381000" cy="246221"/>
          </a:xfrm>
          <a:prstGeom prst="rect">
            <a:avLst/>
          </a:prstGeom>
          <a:noFill/>
        </p:spPr>
        <p:txBody>
          <a:bodyPr wrap="square" rtlCol="0">
            <a:spAutoFit/>
          </a:bodyPr>
          <a:lstStyle/>
          <a:p>
            <a:pPr>
              <a:buNone/>
            </a:pPr>
            <a:r>
              <a:rPr lang="en-US" altLang="zh-CN" sz="1000" dirty="0" smtClean="0"/>
              <a:t>33</a:t>
            </a:r>
            <a:endParaRPr lang="zh-CN" altLang="en-US" sz="1000" dirty="0"/>
          </a:p>
        </p:txBody>
      </p:sp>
      <p:sp>
        <p:nvSpPr>
          <p:cNvPr id="15" name="TextBox 14"/>
          <p:cNvSpPr txBox="1"/>
          <p:nvPr/>
        </p:nvSpPr>
        <p:spPr>
          <a:xfrm>
            <a:off x="7620000" y="4343400"/>
            <a:ext cx="228600" cy="246221"/>
          </a:xfrm>
          <a:prstGeom prst="rect">
            <a:avLst/>
          </a:prstGeom>
          <a:noFill/>
        </p:spPr>
        <p:txBody>
          <a:bodyPr wrap="square" rtlCol="0">
            <a:spAutoFit/>
          </a:bodyPr>
          <a:lstStyle/>
          <a:p>
            <a:pPr>
              <a:buNone/>
            </a:pPr>
            <a:r>
              <a:rPr lang="en-US" altLang="zh-CN" sz="1000" dirty="0" smtClean="0"/>
              <a:t>2</a:t>
            </a:r>
            <a:endParaRPr lang="zh-CN" altLang="en-US" sz="1000" dirty="0"/>
          </a:p>
        </p:txBody>
      </p:sp>
      <p:sp>
        <p:nvSpPr>
          <p:cNvPr id="16" name="TextBox 15"/>
          <p:cNvSpPr txBox="1"/>
          <p:nvPr/>
        </p:nvSpPr>
        <p:spPr>
          <a:xfrm>
            <a:off x="7391400" y="4191000"/>
            <a:ext cx="228600" cy="246221"/>
          </a:xfrm>
          <a:prstGeom prst="rect">
            <a:avLst/>
          </a:prstGeom>
          <a:noFill/>
        </p:spPr>
        <p:txBody>
          <a:bodyPr wrap="square" rtlCol="0">
            <a:spAutoFit/>
          </a:bodyPr>
          <a:lstStyle/>
          <a:p>
            <a:pPr>
              <a:buNone/>
            </a:pPr>
            <a:r>
              <a:rPr lang="en-US" altLang="zh-CN" sz="1000" dirty="0" smtClean="0"/>
              <a:t>3</a:t>
            </a:r>
            <a:endParaRPr lang="zh-CN" altLang="en-US" sz="1000" dirty="0"/>
          </a:p>
        </p:txBody>
      </p:sp>
      <p:sp>
        <p:nvSpPr>
          <p:cNvPr id="17" name="TextBox 16"/>
          <p:cNvSpPr txBox="1"/>
          <p:nvPr/>
        </p:nvSpPr>
        <p:spPr>
          <a:xfrm>
            <a:off x="7162800" y="3581400"/>
            <a:ext cx="228600" cy="246221"/>
          </a:xfrm>
          <a:prstGeom prst="rect">
            <a:avLst/>
          </a:prstGeom>
          <a:noFill/>
        </p:spPr>
        <p:txBody>
          <a:bodyPr wrap="square" rtlCol="0">
            <a:spAutoFit/>
          </a:bodyPr>
          <a:lstStyle/>
          <a:p>
            <a:pPr>
              <a:buNone/>
            </a:pPr>
            <a:r>
              <a:rPr lang="en-US" altLang="zh-CN" sz="1000" dirty="0" smtClean="0"/>
              <a:t>4</a:t>
            </a:r>
            <a:endParaRPr lang="zh-CN" altLang="en-US" sz="1000" dirty="0"/>
          </a:p>
        </p:txBody>
      </p:sp>
      <p:sp>
        <p:nvSpPr>
          <p:cNvPr id="18" name="TextBox 17"/>
          <p:cNvSpPr txBox="1"/>
          <p:nvPr/>
        </p:nvSpPr>
        <p:spPr>
          <a:xfrm>
            <a:off x="7162800" y="5943600"/>
            <a:ext cx="609600" cy="246221"/>
          </a:xfrm>
          <a:prstGeom prst="rect">
            <a:avLst/>
          </a:prstGeom>
          <a:noFill/>
        </p:spPr>
        <p:txBody>
          <a:bodyPr wrap="square" rtlCol="0">
            <a:spAutoFit/>
          </a:bodyPr>
          <a:lstStyle/>
          <a:p>
            <a:pPr>
              <a:buNone/>
            </a:pPr>
            <a:r>
              <a:rPr lang="en-US" altLang="zh-CN" sz="1000" dirty="0" smtClean="0"/>
              <a:t>51253</a:t>
            </a:r>
            <a:endParaRPr lang="zh-CN" alt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err="1" smtClean="0"/>
              <a:t>Multijet</a:t>
            </a:r>
            <a:r>
              <a:rPr lang="en-US" dirty="0" smtClean="0"/>
              <a:t> cross section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21</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7</a:t>
            </a:r>
            <a:endParaRPr lang="en-US" sz="2000" dirty="0"/>
          </a:p>
        </p:txBody>
      </p:sp>
      <p:sp>
        <p:nvSpPr>
          <p:cNvPr id="11" name="Content Placeholder 10"/>
          <p:cNvSpPr>
            <a:spLocks noGrp="1"/>
          </p:cNvSpPr>
          <p:nvPr>
            <p:ph idx="1"/>
          </p:nvPr>
        </p:nvSpPr>
        <p:spPr>
          <a:xfrm>
            <a:off x="762000" y="4876800"/>
            <a:ext cx="7162800" cy="1676400"/>
          </a:xfrm>
        </p:spPr>
        <p:txBody>
          <a:bodyPr/>
          <a:lstStyle/>
          <a:p>
            <a:r>
              <a:rPr lang="en-US" sz="1600" dirty="0" smtClean="0"/>
              <a:t>Differential cross sections of 1</a:t>
            </a:r>
            <a:r>
              <a:rPr lang="en-US" sz="1600" baseline="30000" dirty="0" smtClean="0"/>
              <a:t>st</a:t>
            </a:r>
            <a:r>
              <a:rPr lang="en-US" sz="1600" dirty="0" smtClean="0"/>
              <a:t>, 2</a:t>
            </a:r>
            <a:r>
              <a:rPr lang="en-US" sz="1600" baseline="30000" dirty="0" smtClean="0"/>
              <a:t>nd</a:t>
            </a:r>
            <a:r>
              <a:rPr lang="en-US" sz="1600" dirty="0" smtClean="0"/>
              <a:t>, 3</a:t>
            </a:r>
            <a:r>
              <a:rPr lang="en-US" sz="1600" baseline="30000" dirty="0" smtClean="0"/>
              <a:t>rd</a:t>
            </a:r>
            <a:r>
              <a:rPr lang="en-US" sz="1600" dirty="0" smtClean="0"/>
              <a:t> and 4</a:t>
            </a:r>
            <a:r>
              <a:rPr lang="en-US" sz="1600" baseline="30000" dirty="0" smtClean="0"/>
              <a:t>th</a:t>
            </a:r>
            <a:r>
              <a:rPr lang="en-US" sz="1600" dirty="0" smtClean="0"/>
              <a:t> leading jets </a:t>
            </a:r>
          </a:p>
          <a:p>
            <a:r>
              <a:rPr lang="en-US" sz="1600" dirty="0" smtClean="0"/>
              <a:t>Ratio of differential cross sections as a function of H</a:t>
            </a:r>
            <a:r>
              <a:rPr lang="en-US" sz="1600" baseline="-25000" dirty="0" smtClean="0"/>
              <a:t>T</a:t>
            </a:r>
            <a:r>
              <a:rPr lang="en-US" sz="1600" dirty="0" smtClean="0"/>
              <a:t> for events </a:t>
            </a:r>
            <a:r>
              <a:rPr lang="en-US" sz="1600" dirty="0" smtClean="0">
                <a:sym typeface="Symbol"/>
              </a:rPr>
              <a:t> </a:t>
            </a:r>
            <a:r>
              <a:rPr lang="en-US" sz="1600" dirty="0" smtClean="0"/>
              <a:t>3 jets and events </a:t>
            </a:r>
            <a:r>
              <a:rPr lang="en-US" altLang="zh-CN" sz="1600" dirty="0" smtClean="0">
                <a:sym typeface="Symbol"/>
              </a:rPr>
              <a:t> </a:t>
            </a:r>
            <a:r>
              <a:rPr lang="en-US" sz="1600" dirty="0" smtClean="0"/>
              <a:t>2 jets</a:t>
            </a:r>
          </a:p>
          <a:p>
            <a:r>
              <a:rPr lang="en-US" sz="1600" dirty="0" smtClean="0"/>
              <a:t>Good agreement with LO QCD expectation</a:t>
            </a:r>
          </a:p>
          <a:p>
            <a:r>
              <a:rPr lang="en-US" sz="1600" dirty="0" smtClean="0"/>
              <a:t> </a:t>
            </a:r>
          </a:p>
        </p:txBody>
      </p:sp>
      <p:sp>
        <p:nvSpPr>
          <p:cNvPr id="16" name="Rectangle 15"/>
          <p:cNvSpPr/>
          <p:nvPr/>
        </p:nvSpPr>
        <p:spPr>
          <a:xfrm>
            <a:off x="609600" y="838200"/>
            <a:ext cx="8077200" cy="1015663"/>
          </a:xfrm>
          <a:prstGeom prst="rect">
            <a:avLst/>
          </a:prstGeom>
        </p:spPr>
        <p:txBody>
          <a:bodyPr wrap="square">
            <a:spAutoFit/>
          </a:bodyPr>
          <a:lstStyle/>
          <a:p>
            <a:pPr eaLnBrk="1" hangingPunct="1">
              <a:spcBef>
                <a:spcPct val="0"/>
              </a:spcBef>
              <a:buNone/>
            </a:pPr>
            <a:r>
              <a:rPr lang="en-US" altLang="zh-CN" sz="2000" dirty="0" smtClean="0"/>
              <a:t>Conf note 7 : </a:t>
            </a:r>
            <a:r>
              <a:rPr lang="en-US" sz="2000" dirty="0" smtClean="0">
                <a:solidFill>
                  <a:srgbClr val="FF0000"/>
                </a:solidFill>
                <a:latin typeface="Arial" pitchFamily="34" charset="0"/>
                <a:cs typeface="Arial" pitchFamily="34" charset="0"/>
              </a:rPr>
              <a:t>Measurements of </a:t>
            </a:r>
            <a:r>
              <a:rPr lang="en-US" sz="2000" dirty="0" err="1" smtClean="0">
                <a:solidFill>
                  <a:srgbClr val="FF0000"/>
                </a:solidFill>
                <a:latin typeface="Arial" pitchFamily="34" charset="0"/>
                <a:cs typeface="Arial" pitchFamily="34" charset="0"/>
              </a:rPr>
              <a:t>multijet</a:t>
            </a:r>
            <a:r>
              <a:rPr lang="en-US" sz="2000" dirty="0" smtClean="0">
                <a:solidFill>
                  <a:srgbClr val="FF0000"/>
                </a:solidFill>
                <a:latin typeface="Arial" pitchFamily="34" charset="0"/>
                <a:cs typeface="Arial" pitchFamily="34" charset="0"/>
              </a:rPr>
              <a:t> production cross sections in proton-proton collisions at 7 TeV center-of-mass energy with the ATLAS Detector (HCP 2010, Toronto)</a:t>
            </a:r>
          </a:p>
        </p:txBody>
      </p:sp>
      <p:cxnSp>
        <p:nvCxnSpPr>
          <p:cNvPr id="14" name="Straight Arrow Connector 13"/>
          <p:cNvCxnSpPr/>
          <p:nvPr/>
        </p:nvCxnSpPr>
        <p:spPr bwMode="auto">
          <a:xfrm rot="10800000">
            <a:off x="4724400" y="3733800"/>
            <a:ext cx="609600" cy="1588"/>
          </a:xfrm>
          <a:prstGeom prst="straightConnector1">
            <a:avLst/>
          </a:prstGeom>
          <a:noFill/>
          <a:ln w="9525" cap="flat" cmpd="sng" algn="ctr">
            <a:noFill/>
            <a:prstDash val="solid"/>
            <a:round/>
            <a:headEnd type="none" w="med" len="med"/>
            <a:tailEnd type="arrow"/>
          </a:ln>
          <a:effectLst/>
        </p:spPr>
      </p:cxnSp>
      <p:graphicFrame>
        <p:nvGraphicFramePr>
          <p:cNvPr id="204802" name="Object 2"/>
          <p:cNvGraphicFramePr>
            <a:graphicFrameLocks noChangeAspect="1"/>
          </p:cNvGraphicFramePr>
          <p:nvPr/>
        </p:nvGraphicFramePr>
        <p:xfrm>
          <a:off x="1219200" y="6019800"/>
          <a:ext cx="990600" cy="470115"/>
        </p:xfrm>
        <a:graphic>
          <a:graphicData uri="http://schemas.openxmlformats.org/presentationml/2006/ole">
            <p:oleObj spid="_x0000_s204802" name="Equation" r:id="rId3" imgW="749160" imgH="355320" progId="Equation.3">
              <p:embed/>
            </p:oleObj>
          </a:graphicData>
        </a:graphic>
      </p:graphicFrame>
      <p:pic>
        <p:nvPicPr>
          <p:cNvPr id="15" name="Picture 14" descr="CONF7-Jet-01.png"/>
          <p:cNvPicPr>
            <a:picLocks noChangeAspect="1"/>
          </p:cNvPicPr>
          <p:nvPr/>
        </p:nvPicPr>
        <p:blipFill>
          <a:blip r:embed="rId4" cstate="screen"/>
          <a:stretch>
            <a:fillRect/>
          </a:stretch>
        </p:blipFill>
        <p:spPr>
          <a:xfrm>
            <a:off x="914400" y="1828800"/>
            <a:ext cx="3276600" cy="2971800"/>
          </a:xfrm>
          <a:prstGeom prst="rect">
            <a:avLst/>
          </a:prstGeom>
        </p:spPr>
      </p:pic>
      <p:pic>
        <p:nvPicPr>
          <p:cNvPr id="17" name="Picture 16" descr="CONF7-Jet-02.png"/>
          <p:cNvPicPr>
            <a:picLocks noChangeAspect="1"/>
          </p:cNvPicPr>
          <p:nvPr/>
        </p:nvPicPr>
        <p:blipFill>
          <a:blip r:embed="rId5" cstate="screen"/>
          <a:stretch>
            <a:fillRect/>
          </a:stretch>
        </p:blipFill>
        <p:spPr>
          <a:xfrm>
            <a:off x="4571999" y="1828800"/>
            <a:ext cx="3505201" cy="295815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Dijet resonance search</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22</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8</a:t>
            </a:r>
            <a:endParaRPr lang="en-US" sz="2000" dirty="0"/>
          </a:p>
        </p:txBody>
      </p:sp>
      <p:sp>
        <p:nvSpPr>
          <p:cNvPr id="16" name="Rectangle 15"/>
          <p:cNvSpPr/>
          <p:nvPr/>
        </p:nvSpPr>
        <p:spPr>
          <a:xfrm>
            <a:off x="457200" y="838200"/>
            <a:ext cx="8458200" cy="707886"/>
          </a:xfrm>
          <a:prstGeom prst="rect">
            <a:avLst/>
          </a:prstGeom>
        </p:spPr>
        <p:txBody>
          <a:bodyPr wrap="square">
            <a:spAutoFit/>
          </a:bodyPr>
          <a:lstStyle/>
          <a:p>
            <a:pPr eaLnBrk="1" hangingPunct="1">
              <a:spcBef>
                <a:spcPct val="0"/>
              </a:spcBef>
              <a:buNone/>
            </a:pPr>
            <a:r>
              <a:rPr lang="en-US" altLang="zh-CN" sz="2000" dirty="0" smtClean="0"/>
              <a:t>Conf note 8 : </a:t>
            </a:r>
            <a:r>
              <a:rPr lang="en-US" sz="2000" dirty="0" smtClean="0">
                <a:solidFill>
                  <a:srgbClr val="FF0000"/>
                </a:solidFill>
                <a:latin typeface="Arial" pitchFamily="34" charset="0"/>
                <a:cs typeface="Arial" pitchFamily="34" charset="0"/>
              </a:rPr>
              <a:t>Search for new particles decaying into </a:t>
            </a:r>
            <a:r>
              <a:rPr lang="en-US" sz="2000" dirty="0" err="1" smtClean="0">
                <a:solidFill>
                  <a:srgbClr val="FF0000"/>
                </a:solidFill>
                <a:latin typeface="Arial" pitchFamily="34" charset="0"/>
                <a:cs typeface="Arial" pitchFamily="34" charset="0"/>
              </a:rPr>
              <a:t>dijets</a:t>
            </a:r>
            <a:r>
              <a:rPr lang="en-US" sz="2000" dirty="0" smtClean="0">
                <a:solidFill>
                  <a:srgbClr val="FF0000"/>
                </a:solidFill>
                <a:latin typeface="Arial" pitchFamily="34" charset="0"/>
                <a:cs typeface="Arial" pitchFamily="34" charset="0"/>
              </a:rPr>
              <a:t> in pp collisions at √s=7TeV (ICHEP 2010)</a:t>
            </a:r>
          </a:p>
        </p:txBody>
      </p:sp>
      <p:sp>
        <p:nvSpPr>
          <p:cNvPr id="14" name="TextBox 13"/>
          <p:cNvSpPr txBox="1"/>
          <p:nvPr/>
        </p:nvSpPr>
        <p:spPr>
          <a:xfrm>
            <a:off x="457200" y="1524000"/>
            <a:ext cx="4572000" cy="430887"/>
          </a:xfrm>
          <a:prstGeom prst="rect">
            <a:avLst/>
          </a:prstGeom>
          <a:noFill/>
        </p:spPr>
        <p:txBody>
          <a:bodyPr wrap="square" rtlCol="0">
            <a:spAutoFit/>
          </a:bodyPr>
          <a:lstStyle/>
          <a:p>
            <a:pPr>
              <a:buNone/>
            </a:pPr>
            <a:r>
              <a:rPr lang="en-US" b="0" i="0" dirty="0" smtClean="0"/>
              <a:t>Signature of excited quark:</a:t>
            </a:r>
            <a:endParaRPr lang="en-US" b="0" i="0" dirty="0"/>
          </a:p>
        </p:txBody>
      </p:sp>
      <p:sp>
        <p:nvSpPr>
          <p:cNvPr id="17" name="Content Placeholder 16"/>
          <p:cNvSpPr>
            <a:spLocks noGrp="1"/>
          </p:cNvSpPr>
          <p:nvPr>
            <p:ph idx="1"/>
          </p:nvPr>
        </p:nvSpPr>
        <p:spPr>
          <a:xfrm>
            <a:off x="5562600" y="1905000"/>
            <a:ext cx="3048000" cy="4267200"/>
          </a:xfrm>
        </p:spPr>
        <p:txBody>
          <a:bodyPr/>
          <a:lstStyle/>
          <a:p>
            <a:pPr marL="0" indent="0">
              <a:buNone/>
            </a:pPr>
            <a:r>
              <a:rPr lang="en-US" sz="2000" dirty="0" smtClean="0"/>
              <a:t>Signal acceptance : </a:t>
            </a:r>
          </a:p>
          <a:p>
            <a:pPr marL="0" indent="0">
              <a:buNone/>
            </a:pPr>
            <a:r>
              <a:rPr lang="en-US" sz="2000" dirty="0" smtClean="0"/>
              <a:t>Range from</a:t>
            </a:r>
          </a:p>
          <a:p>
            <a:pPr marL="0" indent="0">
              <a:buNone/>
            </a:pPr>
            <a:r>
              <a:rPr lang="en-US" sz="2000" dirty="0" smtClean="0"/>
              <a:t>~36% for m</a:t>
            </a:r>
            <a:r>
              <a:rPr lang="en-US" sz="2000" baseline="-25000" dirty="0" smtClean="0"/>
              <a:t>q*</a:t>
            </a:r>
            <a:r>
              <a:rPr lang="en-US" sz="2000" dirty="0" smtClean="0"/>
              <a:t> = 400 </a:t>
            </a:r>
            <a:r>
              <a:rPr lang="en-US" sz="2000" dirty="0" err="1" smtClean="0"/>
              <a:t>GeV</a:t>
            </a:r>
            <a:endParaRPr lang="en-US" sz="2000" dirty="0" smtClean="0"/>
          </a:p>
          <a:p>
            <a:pPr marL="0" indent="0">
              <a:buNone/>
            </a:pPr>
            <a:r>
              <a:rPr lang="en-US" sz="2000" dirty="0" smtClean="0"/>
              <a:t>(</a:t>
            </a:r>
            <a:r>
              <a:rPr lang="en-US" sz="2000" dirty="0" smtClean="0">
                <a:sym typeface="Symbol"/>
              </a:rPr>
              <a:t></a:t>
            </a:r>
            <a:r>
              <a:rPr lang="en-US" sz="2000" baseline="-25000" dirty="0" smtClean="0">
                <a:sym typeface="Symbol"/>
              </a:rPr>
              <a:t>mjj</a:t>
            </a:r>
            <a:r>
              <a:rPr lang="en-US" sz="2000" dirty="0" smtClean="0">
                <a:sym typeface="Symbol"/>
              </a:rPr>
              <a:t>/m</a:t>
            </a:r>
            <a:r>
              <a:rPr lang="en-US" sz="2000" baseline="-25000" dirty="0" smtClean="0">
                <a:sym typeface="Symbol"/>
              </a:rPr>
              <a:t>jj</a:t>
            </a:r>
            <a:r>
              <a:rPr lang="en-US" sz="2000" dirty="0" smtClean="0">
                <a:sym typeface="Symbol"/>
              </a:rPr>
              <a:t> ~ 11%</a:t>
            </a:r>
            <a:r>
              <a:rPr lang="en-US" sz="2000" dirty="0" smtClean="0"/>
              <a:t>)</a:t>
            </a:r>
          </a:p>
          <a:p>
            <a:pPr marL="0" indent="0">
              <a:buNone/>
            </a:pPr>
            <a:r>
              <a:rPr lang="en-US" sz="2000" dirty="0" smtClean="0"/>
              <a:t>to</a:t>
            </a:r>
          </a:p>
          <a:p>
            <a:pPr marL="0" indent="0">
              <a:buNone/>
            </a:pPr>
            <a:r>
              <a:rPr lang="en-US" sz="2000" dirty="0" smtClean="0"/>
              <a:t>~49% for m</a:t>
            </a:r>
            <a:r>
              <a:rPr lang="en-US" sz="2000" baseline="-25000" dirty="0" smtClean="0"/>
              <a:t>q*</a:t>
            </a:r>
            <a:r>
              <a:rPr lang="en-US" sz="2000" dirty="0" smtClean="0"/>
              <a:t> = 1.5 TeV</a:t>
            </a:r>
          </a:p>
          <a:p>
            <a:pPr marL="0" indent="0">
              <a:buNone/>
            </a:pPr>
            <a:r>
              <a:rPr lang="en-US" altLang="zh-CN" sz="2000" dirty="0" smtClean="0"/>
              <a:t>(</a:t>
            </a:r>
            <a:r>
              <a:rPr lang="en-US" altLang="zh-CN" sz="2000" dirty="0" smtClean="0">
                <a:sym typeface="Symbol"/>
              </a:rPr>
              <a:t></a:t>
            </a:r>
            <a:r>
              <a:rPr lang="en-US" altLang="zh-CN" sz="2000" baseline="-25000" dirty="0" smtClean="0">
                <a:sym typeface="Symbol"/>
              </a:rPr>
              <a:t>mjj</a:t>
            </a:r>
            <a:r>
              <a:rPr lang="en-US" altLang="zh-CN" sz="2000" dirty="0" smtClean="0">
                <a:sym typeface="Symbol"/>
              </a:rPr>
              <a:t>/m</a:t>
            </a:r>
            <a:r>
              <a:rPr lang="en-US" altLang="zh-CN" sz="2000" baseline="-25000" dirty="0" smtClean="0">
                <a:sym typeface="Symbol"/>
              </a:rPr>
              <a:t>jj</a:t>
            </a:r>
            <a:r>
              <a:rPr lang="en-US" altLang="zh-CN" sz="2000" dirty="0" smtClean="0">
                <a:sym typeface="Symbol"/>
              </a:rPr>
              <a:t> ~ 7%</a:t>
            </a:r>
            <a:r>
              <a:rPr lang="en-US" altLang="zh-CN" sz="2000" dirty="0" smtClean="0"/>
              <a:t>)</a:t>
            </a:r>
          </a:p>
          <a:p>
            <a:pPr marL="0" indent="0">
              <a:buNone/>
            </a:pPr>
            <a:endParaRPr lang="en-US" altLang="zh-CN" sz="2000" dirty="0" smtClean="0"/>
          </a:p>
          <a:p>
            <a:pPr marL="0" indent="0">
              <a:buNone/>
            </a:pPr>
            <a:r>
              <a:rPr lang="en-US" altLang="zh-CN" sz="1600" dirty="0" smtClean="0"/>
              <a:t>New state: Excited quark q*</a:t>
            </a:r>
          </a:p>
          <a:p>
            <a:pPr marL="0" indent="0"/>
            <a:r>
              <a:rPr lang="en-US" altLang="zh-CN" sz="1200" dirty="0" smtClean="0">
                <a:solidFill>
                  <a:srgbClr val="0070C0"/>
                </a:solidFill>
              </a:rPr>
              <a:t> U. </a:t>
            </a:r>
            <a:r>
              <a:rPr lang="en-US" altLang="zh-CN" sz="1200" dirty="0" err="1" smtClean="0">
                <a:solidFill>
                  <a:srgbClr val="0070C0"/>
                </a:solidFill>
              </a:rPr>
              <a:t>Baur</a:t>
            </a:r>
            <a:r>
              <a:rPr lang="en-US" altLang="zh-CN" sz="1200" dirty="0" smtClean="0">
                <a:solidFill>
                  <a:srgbClr val="0070C0"/>
                </a:solidFill>
              </a:rPr>
              <a:t>, I. </a:t>
            </a:r>
            <a:r>
              <a:rPr lang="en-US" altLang="zh-CN" sz="1200" dirty="0" err="1" smtClean="0">
                <a:solidFill>
                  <a:srgbClr val="0070C0"/>
                </a:solidFill>
              </a:rPr>
              <a:t>Hinchliffe</a:t>
            </a:r>
            <a:r>
              <a:rPr lang="en-US" altLang="zh-CN" sz="1200" dirty="0" smtClean="0">
                <a:solidFill>
                  <a:srgbClr val="0070C0"/>
                </a:solidFill>
              </a:rPr>
              <a:t>, and D. </a:t>
            </a:r>
            <a:r>
              <a:rPr lang="en-US" altLang="zh-CN" sz="1200" dirty="0" err="1" smtClean="0">
                <a:solidFill>
                  <a:srgbClr val="0070C0"/>
                </a:solidFill>
              </a:rPr>
              <a:t>Zeppenfeld</a:t>
            </a:r>
            <a:r>
              <a:rPr lang="en-US" altLang="zh-CN" sz="1200" dirty="0" smtClean="0">
                <a:solidFill>
                  <a:srgbClr val="0070C0"/>
                </a:solidFill>
              </a:rPr>
              <a:t>, Int. J. Mod. Phys., A2, 1285 (1987)</a:t>
            </a:r>
          </a:p>
          <a:p>
            <a:pPr marL="0" indent="0"/>
            <a:r>
              <a:rPr lang="en-US" altLang="zh-CN" sz="1200" dirty="0" smtClean="0">
                <a:solidFill>
                  <a:srgbClr val="0070C0"/>
                </a:solidFill>
              </a:rPr>
              <a:t> U. </a:t>
            </a:r>
            <a:r>
              <a:rPr lang="en-US" altLang="zh-CN" sz="1200" dirty="0" err="1" smtClean="0">
                <a:solidFill>
                  <a:srgbClr val="0070C0"/>
                </a:solidFill>
              </a:rPr>
              <a:t>Baur</a:t>
            </a:r>
            <a:r>
              <a:rPr lang="en-US" altLang="zh-CN" sz="1200" dirty="0" smtClean="0">
                <a:solidFill>
                  <a:srgbClr val="0070C0"/>
                </a:solidFill>
              </a:rPr>
              <a:t>, M. </a:t>
            </a:r>
            <a:r>
              <a:rPr lang="en-US" altLang="zh-CN" sz="1200" dirty="0" err="1" smtClean="0">
                <a:solidFill>
                  <a:srgbClr val="0070C0"/>
                </a:solidFill>
              </a:rPr>
              <a:t>Spira</a:t>
            </a:r>
            <a:r>
              <a:rPr lang="en-US" altLang="zh-CN" sz="1200" dirty="0" smtClean="0">
                <a:solidFill>
                  <a:srgbClr val="0070C0"/>
                </a:solidFill>
              </a:rPr>
              <a:t>, and P. M. </a:t>
            </a:r>
            <a:r>
              <a:rPr lang="en-US" altLang="zh-CN" sz="1200" dirty="0" err="1" smtClean="0">
                <a:solidFill>
                  <a:srgbClr val="0070C0"/>
                </a:solidFill>
              </a:rPr>
              <a:t>Zerwas</a:t>
            </a:r>
            <a:r>
              <a:rPr lang="en-US" altLang="zh-CN" sz="1200" dirty="0" smtClean="0">
                <a:solidFill>
                  <a:srgbClr val="0070C0"/>
                </a:solidFill>
              </a:rPr>
              <a:t>, Phys. Rev., D42, 815 (1990)</a:t>
            </a:r>
          </a:p>
        </p:txBody>
      </p:sp>
      <p:pic>
        <p:nvPicPr>
          <p:cNvPr id="11" name="Picture 10" descr="exotic_dijet_01.png"/>
          <p:cNvPicPr>
            <a:picLocks noChangeAspect="1"/>
          </p:cNvPicPr>
          <p:nvPr/>
        </p:nvPicPr>
        <p:blipFill>
          <a:blip r:embed="rId2" cstate="screen"/>
          <a:stretch>
            <a:fillRect/>
          </a:stretch>
        </p:blipFill>
        <p:spPr>
          <a:xfrm>
            <a:off x="990600" y="1981200"/>
            <a:ext cx="4078630" cy="406241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Dijet resonance search</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23</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8</a:t>
            </a:r>
            <a:endParaRPr lang="en-US" sz="2000" dirty="0"/>
          </a:p>
        </p:txBody>
      </p:sp>
      <p:sp>
        <p:nvSpPr>
          <p:cNvPr id="16" name="Rectangle 15"/>
          <p:cNvSpPr/>
          <p:nvPr/>
        </p:nvSpPr>
        <p:spPr>
          <a:xfrm>
            <a:off x="457200" y="838200"/>
            <a:ext cx="8458200" cy="707886"/>
          </a:xfrm>
          <a:prstGeom prst="rect">
            <a:avLst/>
          </a:prstGeom>
        </p:spPr>
        <p:txBody>
          <a:bodyPr wrap="square">
            <a:spAutoFit/>
          </a:bodyPr>
          <a:lstStyle/>
          <a:p>
            <a:pPr eaLnBrk="1" hangingPunct="1">
              <a:spcBef>
                <a:spcPct val="0"/>
              </a:spcBef>
              <a:buNone/>
            </a:pPr>
            <a:r>
              <a:rPr lang="en-US" altLang="zh-CN" sz="2000" dirty="0" smtClean="0"/>
              <a:t>Conf note 8 : </a:t>
            </a:r>
            <a:r>
              <a:rPr lang="en-US" sz="2000" dirty="0" smtClean="0">
                <a:solidFill>
                  <a:srgbClr val="FF0000"/>
                </a:solidFill>
                <a:latin typeface="Arial" pitchFamily="34" charset="0"/>
                <a:cs typeface="Arial" pitchFamily="34" charset="0"/>
              </a:rPr>
              <a:t>Search for new particles decaying into </a:t>
            </a:r>
            <a:r>
              <a:rPr lang="en-US" sz="2000" dirty="0" err="1" smtClean="0">
                <a:solidFill>
                  <a:srgbClr val="FF0000"/>
                </a:solidFill>
                <a:latin typeface="Arial" pitchFamily="34" charset="0"/>
                <a:cs typeface="Arial" pitchFamily="34" charset="0"/>
              </a:rPr>
              <a:t>dijets</a:t>
            </a:r>
            <a:r>
              <a:rPr lang="en-US" sz="2000" dirty="0" smtClean="0">
                <a:solidFill>
                  <a:srgbClr val="FF0000"/>
                </a:solidFill>
                <a:latin typeface="Arial" pitchFamily="34" charset="0"/>
                <a:cs typeface="Arial" pitchFamily="34" charset="0"/>
              </a:rPr>
              <a:t> in pp collisions at √s=7TeV (ICHEP 2010</a:t>
            </a:r>
            <a:r>
              <a:rPr lang="en-US" altLang="zh-CN" sz="2000" dirty="0" smtClean="0">
                <a:solidFill>
                  <a:srgbClr val="FF0000"/>
                </a:solidFill>
                <a:latin typeface="Arial" pitchFamily="34" charset="0"/>
                <a:cs typeface="Arial" pitchFamily="34" charset="0"/>
              </a:rPr>
              <a:t>, Paris</a:t>
            </a:r>
            <a:r>
              <a:rPr lang="en-US" sz="2000" dirty="0" smtClean="0">
                <a:solidFill>
                  <a:srgbClr val="FF0000"/>
                </a:solidFill>
                <a:latin typeface="Arial" pitchFamily="34" charset="0"/>
                <a:cs typeface="Arial" pitchFamily="34" charset="0"/>
              </a:rPr>
              <a:t>)</a:t>
            </a:r>
          </a:p>
        </p:txBody>
      </p:sp>
      <p:sp>
        <p:nvSpPr>
          <p:cNvPr id="11" name="Content Placeholder 10"/>
          <p:cNvSpPr>
            <a:spLocks noGrp="1"/>
          </p:cNvSpPr>
          <p:nvPr>
            <p:ph idx="1"/>
          </p:nvPr>
        </p:nvSpPr>
        <p:spPr>
          <a:xfrm>
            <a:off x="685800" y="5486400"/>
            <a:ext cx="7848600" cy="990600"/>
          </a:xfrm>
        </p:spPr>
        <p:txBody>
          <a:bodyPr/>
          <a:lstStyle/>
          <a:p>
            <a:r>
              <a:rPr lang="en-US" sz="1800" b="1" dirty="0" smtClean="0">
                <a:solidFill>
                  <a:srgbClr val="FF0000"/>
                </a:solidFill>
              </a:rPr>
              <a:t>First search result on new physics from ATLAS</a:t>
            </a:r>
          </a:p>
          <a:p>
            <a:r>
              <a:rPr lang="en-US" sz="1800" b="1" dirty="0" smtClean="0">
                <a:solidFill>
                  <a:srgbClr val="FF0000"/>
                </a:solidFill>
              </a:rPr>
              <a:t>We are now moving into unexplored territory </a:t>
            </a:r>
          </a:p>
          <a:p>
            <a:r>
              <a:rPr lang="en-US" sz="1800" b="1" dirty="0" smtClean="0">
                <a:solidFill>
                  <a:srgbClr val="FF0000"/>
                </a:solidFill>
              </a:rPr>
              <a:t>Submitted for publication (PRL) on Aug. 13, 2010 </a:t>
            </a:r>
            <a:br>
              <a:rPr lang="en-US" sz="1800" b="1" dirty="0" smtClean="0">
                <a:solidFill>
                  <a:srgbClr val="FF0000"/>
                </a:solidFill>
              </a:rPr>
            </a:br>
            <a:r>
              <a:rPr lang="en-US" sz="1800" b="1" dirty="0" smtClean="0">
                <a:solidFill>
                  <a:srgbClr val="FF0000"/>
                </a:solidFill>
              </a:rPr>
              <a:t>                                          </a:t>
            </a:r>
            <a:r>
              <a:rPr lang="en-US" altLang="zh-CN" sz="1400" dirty="0" smtClean="0">
                <a:hlinkClick r:id="rId2"/>
              </a:rPr>
              <a:t>arXiv:1008.2461v1[</a:t>
            </a:r>
            <a:r>
              <a:rPr lang="en-US" altLang="zh-CN" sz="1400" dirty="0" err="1" smtClean="0">
                <a:hlinkClick r:id="rId2"/>
              </a:rPr>
              <a:t>hep</a:t>
            </a:r>
            <a:r>
              <a:rPr lang="en-US" altLang="zh-CN" sz="1400" dirty="0" smtClean="0">
                <a:hlinkClick r:id="rId2"/>
              </a:rPr>
              <a:t>-ex]</a:t>
            </a:r>
            <a:endParaRPr lang="en-US" altLang="zh-CN" sz="1400" dirty="0" smtClean="0"/>
          </a:p>
        </p:txBody>
      </p:sp>
      <p:sp>
        <p:nvSpPr>
          <p:cNvPr id="12" name="TextBox 11"/>
          <p:cNvSpPr txBox="1"/>
          <p:nvPr/>
        </p:nvSpPr>
        <p:spPr>
          <a:xfrm>
            <a:off x="1219200" y="1524000"/>
            <a:ext cx="3276600" cy="430887"/>
          </a:xfrm>
          <a:prstGeom prst="rect">
            <a:avLst/>
          </a:prstGeom>
          <a:noFill/>
        </p:spPr>
        <p:txBody>
          <a:bodyPr wrap="square" rtlCol="0">
            <a:spAutoFit/>
          </a:bodyPr>
          <a:lstStyle/>
          <a:p>
            <a:pPr>
              <a:buNone/>
            </a:pPr>
            <a:r>
              <a:rPr lang="en-US" b="0" i="0" dirty="0" smtClean="0"/>
              <a:t>Limit on q* production</a:t>
            </a:r>
            <a:endParaRPr lang="en-US" b="0" i="0" dirty="0"/>
          </a:p>
        </p:txBody>
      </p:sp>
      <p:sp>
        <p:nvSpPr>
          <p:cNvPr id="15" name="TextBox 14"/>
          <p:cNvSpPr txBox="1"/>
          <p:nvPr/>
        </p:nvSpPr>
        <p:spPr>
          <a:xfrm>
            <a:off x="5105400" y="1524000"/>
            <a:ext cx="3276600" cy="3884140"/>
          </a:xfrm>
          <a:prstGeom prst="rect">
            <a:avLst/>
          </a:prstGeom>
          <a:noFill/>
        </p:spPr>
        <p:txBody>
          <a:bodyPr wrap="square" rtlCol="0">
            <a:spAutoFit/>
          </a:bodyPr>
          <a:lstStyle/>
          <a:p>
            <a:pPr>
              <a:buNone/>
            </a:pPr>
            <a:r>
              <a:rPr lang="en-US" sz="2000" i="0" dirty="0" smtClean="0"/>
              <a:t>Excluded at 95% CL:</a:t>
            </a:r>
          </a:p>
          <a:p>
            <a:pPr>
              <a:spcBef>
                <a:spcPts val="1200"/>
              </a:spcBef>
              <a:buNone/>
            </a:pPr>
            <a:r>
              <a:rPr lang="en-US" sz="2000" b="0" i="0" dirty="0" smtClean="0">
                <a:solidFill>
                  <a:srgbClr val="0033CC"/>
                </a:solidFill>
              </a:rPr>
              <a:t>With MRST PDF:</a:t>
            </a:r>
            <a:br>
              <a:rPr lang="en-US" sz="2000" b="0" i="0" dirty="0" smtClean="0">
                <a:solidFill>
                  <a:srgbClr val="0033CC"/>
                </a:solidFill>
              </a:rPr>
            </a:br>
            <a:r>
              <a:rPr lang="en-US" sz="1400" b="0" i="0" dirty="0" smtClean="0">
                <a:solidFill>
                  <a:srgbClr val="0033CC"/>
                </a:solidFill>
              </a:rPr>
              <a:t>(Martin, Roberts, </a:t>
            </a:r>
            <a:r>
              <a:rPr lang="en-US" sz="1400" b="0" i="0" dirty="0" err="1" smtClean="0">
                <a:solidFill>
                  <a:srgbClr val="0033CC"/>
                </a:solidFill>
              </a:rPr>
              <a:t>Stirling</a:t>
            </a:r>
            <a:r>
              <a:rPr lang="en-US" sz="1400" b="0" i="0" dirty="0" smtClean="0">
                <a:solidFill>
                  <a:srgbClr val="0033CC"/>
                </a:solidFill>
              </a:rPr>
              <a:t>, Thorne)</a:t>
            </a:r>
          </a:p>
          <a:p>
            <a:pPr>
              <a:buNone/>
            </a:pPr>
            <a:r>
              <a:rPr lang="en-US" sz="2000" i="0" dirty="0" smtClean="0">
                <a:solidFill>
                  <a:srgbClr val="0033CC"/>
                </a:solidFill>
              </a:rPr>
              <a:t>400&lt;</a:t>
            </a:r>
            <a:r>
              <a:rPr lang="en-US" sz="2000" i="0" dirty="0" err="1" smtClean="0">
                <a:solidFill>
                  <a:srgbClr val="0033CC"/>
                </a:solidFill>
              </a:rPr>
              <a:t>m</a:t>
            </a:r>
            <a:r>
              <a:rPr lang="en-US" sz="2000" i="0" baseline="-25000" dirty="0" err="1" smtClean="0">
                <a:solidFill>
                  <a:srgbClr val="0033CC"/>
                </a:solidFill>
              </a:rPr>
              <a:t>q</a:t>
            </a:r>
            <a:r>
              <a:rPr lang="en-US" sz="2000" i="0" baseline="-25000" dirty="0" smtClean="0">
                <a:solidFill>
                  <a:srgbClr val="0033CC"/>
                </a:solidFill>
              </a:rPr>
              <a:t>*</a:t>
            </a:r>
            <a:r>
              <a:rPr lang="en-US" sz="2000" i="0" dirty="0" smtClean="0">
                <a:solidFill>
                  <a:srgbClr val="0033CC"/>
                </a:solidFill>
              </a:rPr>
              <a:t>&lt;1260 </a:t>
            </a:r>
            <a:r>
              <a:rPr lang="en-US" sz="2000" i="0" dirty="0" err="1" smtClean="0">
                <a:solidFill>
                  <a:srgbClr val="0033CC"/>
                </a:solidFill>
              </a:rPr>
              <a:t>GeV</a:t>
            </a:r>
            <a:r>
              <a:rPr lang="en-US" sz="2000" i="0" dirty="0" smtClean="0">
                <a:solidFill>
                  <a:srgbClr val="0033CC"/>
                </a:solidFill>
              </a:rPr>
              <a:t> </a:t>
            </a:r>
          </a:p>
          <a:p>
            <a:pPr>
              <a:buNone/>
            </a:pPr>
            <a:r>
              <a:rPr lang="en-US" sz="2000" b="0" i="0" dirty="0" smtClean="0">
                <a:solidFill>
                  <a:srgbClr val="0033CC"/>
                </a:solidFill>
              </a:rPr>
              <a:t>with 315 nb</a:t>
            </a:r>
            <a:r>
              <a:rPr lang="en-US" sz="2000" b="0" i="0" baseline="30000" dirty="0" smtClean="0">
                <a:solidFill>
                  <a:srgbClr val="0033CC"/>
                </a:solidFill>
              </a:rPr>
              <a:t>-1</a:t>
            </a:r>
          </a:p>
          <a:p>
            <a:pPr>
              <a:buNone/>
            </a:pPr>
            <a:endParaRPr lang="en-US" sz="2000" b="0" i="0" dirty="0" smtClean="0"/>
          </a:p>
          <a:p>
            <a:pPr>
              <a:buNone/>
            </a:pPr>
            <a:r>
              <a:rPr lang="en-US" sz="2000" b="0" i="0" dirty="0" smtClean="0"/>
              <a:t>Latest published limit:</a:t>
            </a:r>
          </a:p>
          <a:p>
            <a:pPr>
              <a:buNone/>
            </a:pPr>
            <a:r>
              <a:rPr lang="en-US" altLang="zh-CN" sz="2000" i="0" dirty="0" smtClean="0">
                <a:solidFill>
                  <a:srgbClr val="0033CC"/>
                </a:solidFill>
              </a:rPr>
              <a:t>260&lt;m</a:t>
            </a:r>
            <a:r>
              <a:rPr lang="en-US" altLang="zh-CN" sz="2000" i="0" baseline="-25000" dirty="0" smtClean="0">
                <a:solidFill>
                  <a:srgbClr val="0033CC"/>
                </a:solidFill>
              </a:rPr>
              <a:t>q*</a:t>
            </a:r>
            <a:r>
              <a:rPr lang="en-US" altLang="zh-CN" sz="2000" i="0" dirty="0" smtClean="0">
                <a:solidFill>
                  <a:srgbClr val="0033CC"/>
                </a:solidFill>
              </a:rPr>
              <a:t>&lt;870 </a:t>
            </a:r>
            <a:r>
              <a:rPr lang="en-US" altLang="zh-CN" sz="2000" i="0" dirty="0" err="1" smtClean="0">
                <a:solidFill>
                  <a:srgbClr val="0033CC"/>
                </a:solidFill>
              </a:rPr>
              <a:t>GeV</a:t>
            </a:r>
            <a:r>
              <a:rPr lang="en-US" altLang="zh-CN" sz="2000" i="0" dirty="0" smtClean="0">
                <a:solidFill>
                  <a:srgbClr val="0033CC"/>
                </a:solidFill>
              </a:rPr>
              <a:t> </a:t>
            </a:r>
            <a:endParaRPr lang="en-US" sz="2000" b="0" i="0" dirty="0" smtClean="0"/>
          </a:p>
          <a:p>
            <a:pPr>
              <a:buNone/>
            </a:pPr>
            <a:r>
              <a:rPr lang="en-US" sz="2000" b="0" i="0" dirty="0" smtClean="0">
                <a:solidFill>
                  <a:srgbClr val="0033CC"/>
                </a:solidFill>
              </a:rPr>
              <a:t>with 1.1fb-1</a:t>
            </a:r>
          </a:p>
          <a:p>
            <a:pPr>
              <a:buNone/>
            </a:pPr>
            <a:r>
              <a:rPr lang="en-US" sz="1600" b="0" i="0" dirty="0" smtClean="0"/>
              <a:t>CDF Collaboration,</a:t>
            </a:r>
          </a:p>
          <a:p>
            <a:pPr>
              <a:buNone/>
            </a:pPr>
            <a:r>
              <a:rPr lang="en-US" sz="1600" b="0" i="0" dirty="0" err="1" smtClean="0"/>
              <a:t>Phys.Rev.D</a:t>
            </a:r>
            <a:r>
              <a:rPr lang="en-US" sz="1600" b="0" i="0" dirty="0" smtClean="0"/>
              <a:t> 79(2009)112002</a:t>
            </a:r>
            <a:endParaRPr lang="en-US" sz="1600" b="0" i="0" dirty="0"/>
          </a:p>
        </p:txBody>
      </p:sp>
      <p:pic>
        <p:nvPicPr>
          <p:cNvPr id="14" name="Picture 13" descr="exotic_dijet_02.png"/>
          <p:cNvPicPr>
            <a:picLocks noChangeAspect="1"/>
          </p:cNvPicPr>
          <p:nvPr/>
        </p:nvPicPr>
        <p:blipFill>
          <a:blip r:embed="rId3" cstate="screen"/>
          <a:stretch>
            <a:fillRect/>
          </a:stretch>
        </p:blipFill>
        <p:spPr>
          <a:xfrm>
            <a:off x="762000" y="1905000"/>
            <a:ext cx="3745601" cy="338613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Dijet angular distribution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24</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9</a:t>
            </a:r>
            <a:endParaRPr lang="en-US" sz="2000" dirty="0"/>
          </a:p>
        </p:txBody>
      </p:sp>
      <p:sp>
        <p:nvSpPr>
          <p:cNvPr id="16" name="Rectangle 15"/>
          <p:cNvSpPr/>
          <p:nvPr/>
        </p:nvSpPr>
        <p:spPr>
          <a:xfrm>
            <a:off x="609600" y="838200"/>
            <a:ext cx="8077200" cy="1015663"/>
          </a:xfrm>
          <a:prstGeom prst="rect">
            <a:avLst/>
          </a:prstGeom>
        </p:spPr>
        <p:txBody>
          <a:bodyPr wrap="square">
            <a:spAutoFit/>
          </a:bodyPr>
          <a:lstStyle/>
          <a:p>
            <a:pPr eaLnBrk="1" hangingPunct="1">
              <a:spcBef>
                <a:spcPct val="0"/>
              </a:spcBef>
              <a:buNone/>
            </a:pPr>
            <a:r>
              <a:rPr lang="en-US" altLang="zh-CN" sz="2000" dirty="0" smtClean="0"/>
              <a:t>Conf note 9 : </a:t>
            </a:r>
            <a:r>
              <a:rPr lang="en-US" sz="2000" dirty="0" smtClean="0">
                <a:solidFill>
                  <a:srgbClr val="FF0000"/>
                </a:solidFill>
                <a:latin typeface="Arial" pitchFamily="34" charset="0"/>
                <a:cs typeface="Arial" pitchFamily="34" charset="0"/>
              </a:rPr>
              <a:t>High-</a:t>
            </a:r>
            <a:r>
              <a:rPr lang="en-US" sz="2000" dirty="0" err="1" smtClean="0">
                <a:solidFill>
                  <a:srgbClr val="FF0000"/>
                </a:solidFill>
                <a:latin typeface="Arial" pitchFamily="34" charset="0"/>
                <a:cs typeface="Arial" pitchFamily="34" charset="0"/>
              </a:rPr>
              <a:t>pT</a:t>
            </a:r>
            <a:r>
              <a:rPr lang="en-US" sz="2000" dirty="0" smtClean="0">
                <a:solidFill>
                  <a:srgbClr val="FF0000"/>
                </a:solidFill>
                <a:latin typeface="Arial" pitchFamily="34" charset="0"/>
                <a:cs typeface="Arial" pitchFamily="34" charset="0"/>
              </a:rPr>
              <a:t> </a:t>
            </a:r>
            <a:r>
              <a:rPr lang="en-US" sz="2000" dirty="0" err="1" smtClean="0">
                <a:solidFill>
                  <a:srgbClr val="FF0000"/>
                </a:solidFill>
                <a:latin typeface="Arial" pitchFamily="34" charset="0"/>
                <a:cs typeface="Arial" pitchFamily="34" charset="0"/>
              </a:rPr>
              <a:t>dijet</a:t>
            </a:r>
            <a:r>
              <a:rPr lang="en-US" sz="2000" dirty="0" smtClean="0">
                <a:solidFill>
                  <a:srgbClr val="FF0000"/>
                </a:solidFill>
                <a:latin typeface="Arial" pitchFamily="34" charset="0"/>
                <a:cs typeface="Arial" pitchFamily="34" charset="0"/>
              </a:rPr>
              <a:t> angular distributions in pp interactions at </a:t>
            </a:r>
            <a:r>
              <a:rPr lang="en-US" altLang="zh-CN" sz="2000" dirty="0" smtClean="0">
                <a:solidFill>
                  <a:srgbClr val="FF0000"/>
                </a:solidFill>
                <a:latin typeface="Arial" pitchFamily="34" charset="0"/>
                <a:cs typeface="Arial" pitchFamily="34" charset="0"/>
              </a:rPr>
              <a:t>√s</a:t>
            </a:r>
            <a:r>
              <a:rPr lang="en-US" sz="2000" dirty="0" smtClean="0">
                <a:solidFill>
                  <a:srgbClr val="FF0000"/>
                </a:solidFill>
                <a:latin typeface="Arial" pitchFamily="34" charset="0"/>
                <a:cs typeface="Arial" pitchFamily="34" charset="0"/>
              </a:rPr>
              <a:t> = 7 TeV measured with the ATLAS detector at the LHC (ICHEP 2010</a:t>
            </a:r>
            <a:r>
              <a:rPr lang="en-US" altLang="zh-CN" sz="2000" dirty="0" smtClean="0">
                <a:solidFill>
                  <a:srgbClr val="FF0000"/>
                </a:solidFill>
                <a:latin typeface="Arial" pitchFamily="34" charset="0"/>
                <a:cs typeface="Arial" pitchFamily="34" charset="0"/>
              </a:rPr>
              <a:t>, Paris</a:t>
            </a:r>
            <a:r>
              <a:rPr lang="en-US" sz="2000" dirty="0" smtClean="0">
                <a:solidFill>
                  <a:srgbClr val="FF0000"/>
                </a:solidFill>
                <a:latin typeface="Arial" pitchFamily="34" charset="0"/>
                <a:cs typeface="Arial" pitchFamily="34" charset="0"/>
              </a:rPr>
              <a:t>)</a:t>
            </a:r>
          </a:p>
        </p:txBody>
      </p:sp>
      <p:sp>
        <p:nvSpPr>
          <p:cNvPr id="10" name="Content Placeholder 9"/>
          <p:cNvSpPr>
            <a:spLocks noGrp="1"/>
          </p:cNvSpPr>
          <p:nvPr>
            <p:ph idx="1"/>
          </p:nvPr>
        </p:nvSpPr>
        <p:spPr>
          <a:xfrm>
            <a:off x="457200" y="1752600"/>
            <a:ext cx="8077200" cy="838200"/>
          </a:xfrm>
        </p:spPr>
        <p:txBody>
          <a:bodyPr/>
          <a:lstStyle/>
          <a:p>
            <a:r>
              <a:rPr lang="en-US" sz="2000" dirty="0" smtClean="0"/>
              <a:t>Search for deviations from QCD via angular distributions</a:t>
            </a:r>
          </a:p>
          <a:p>
            <a:r>
              <a:rPr lang="en-US" sz="2000" dirty="0" smtClean="0"/>
              <a:t>High-</a:t>
            </a:r>
            <a:r>
              <a:rPr lang="en-US" sz="2000" dirty="0" err="1" smtClean="0"/>
              <a:t>pT</a:t>
            </a:r>
            <a:r>
              <a:rPr lang="en-US" sz="2000" dirty="0" smtClean="0"/>
              <a:t> </a:t>
            </a:r>
            <a:r>
              <a:rPr lang="en-US" sz="2000" dirty="0" err="1" smtClean="0"/>
              <a:t>dijets</a:t>
            </a:r>
            <a:r>
              <a:rPr lang="en-US" sz="2000" dirty="0" smtClean="0"/>
              <a:t>: </a:t>
            </a:r>
            <a:r>
              <a:rPr lang="en-US" sz="2000" dirty="0" smtClean="0">
                <a:solidFill>
                  <a:srgbClr val="FF0000"/>
                </a:solidFill>
              </a:rPr>
              <a:t>QCD: mainly t-channel; </a:t>
            </a:r>
            <a:r>
              <a:rPr lang="en-US" sz="2000" dirty="0" smtClean="0">
                <a:solidFill>
                  <a:srgbClr val="0070C0"/>
                </a:solidFill>
              </a:rPr>
              <a:t>new physics: s-channel</a:t>
            </a:r>
            <a:r>
              <a:rPr lang="en-US" sz="2000" dirty="0" smtClean="0"/>
              <a:t>.</a:t>
            </a:r>
            <a:endParaRPr lang="en-US" sz="2000" dirty="0" smtClean="0">
              <a:solidFill>
                <a:srgbClr val="FF0000"/>
              </a:solidFill>
            </a:endParaRPr>
          </a:p>
        </p:txBody>
      </p:sp>
      <p:grpSp>
        <p:nvGrpSpPr>
          <p:cNvPr id="22" name="Group 21"/>
          <p:cNvGrpSpPr/>
          <p:nvPr/>
        </p:nvGrpSpPr>
        <p:grpSpPr>
          <a:xfrm>
            <a:off x="4572000" y="2514600"/>
            <a:ext cx="3733800" cy="3733799"/>
            <a:chOff x="4724400" y="3054486"/>
            <a:chExt cx="3462251" cy="3574914"/>
          </a:xfrm>
        </p:grpSpPr>
        <p:pic>
          <p:nvPicPr>
            <p:cNvPr id="18" name="Picture 5"/>
            <p:cNvPicPr>
              <a:picLocks noChangeAspect="1" noChangeArrowheads="1"/>
            </p:cNvPicPr>
            <p:nvPr/>
          </p:nvPicPr>
          <p:blipFill>
            <a:blip r:embed="rId3" cstate="screen"/>
            <a:srcRect/>
            <a:stretch>
              <a:fillRect/>
            </a:stretch>
          </p:blipFill>
          <p:spPr bwMode="auto">
            <a:xfrm>
              <a:off x="4724400" y="3352800"/>
              <a:ext cx="3379637" cy="3276600"/>
            </a:xfrm>
            <a:prstGeom prst="rect">
              <a:avLst/>
            </a:prstGeom>
            <a:noFill/>
            <a:ln w="9525" cap="flat" cmpd="sng" algn="ctr">
              <a:noFill/>
              <a:prstDash val="solid"/>
              <a:miter lim="800000"/>
              <a:headEnd/>
              <a:tailEnd/>
            </a:ln>
          </p:spPr>
        </p:pic>
        <p:sp>
          <p:nvSpPr>
            <p:cNvPr id="19" name="TextBox 18"/>
            <p:cNvSpPr txBox="1"/>
            <p:nvPr/>
          </p:nvSpPr>
          <p:spPr>
            <a:xfrm>
              <a:off x="6420197" y="3054486"/>
              <a:ext cx="1766454" cy="500955"/>
            </a:xfrm>
            <a:prstGeom prst="rect">
              <a:avLst/>
            </a:prstGeom>
            <a:solidFill>
              <a:schemeClr val="bg1">
                <a:lumMod val="95000"/>
              </a:schemeClr>
            </a:solidFill>
            <a:effectLst/>
          </p:spPr>
          <p:txBody>
            <a:bodyPr wrap="square" rtlCol="0">
              <a:spAutoFit/>
            </a:bodyPr>
            <a:lstStyle/>
            <a:p>
              <a:pPr>
                <a:buNone/>
              </a:pPr>
              <a:r>
                <a:rPr lang="en-US" sz="1400" i="0" dirty="0" smtClean="0">
                  <a:solidFill>
                    <a:srgbClr val="00B050"/>
                  </a:solidFill>
                  <a:sym typeface="Symbol"/>
                </a:rPr>
                <a:t> </a:t>
              </a:r>
              <a:r>
                <a:rPr lang="en-US" sz="1400" i="0" dirty="0" smtClean="0">
                  <a:solidFill>
                    <a:srgbClr val="00B050"/>
                  </a:solidFill>
                </a:rPr>
                <a:t>control region: </a:t>
              </a:r>
              <a:r>
                <a:rPr lang="en-US" sz="1400" b="0" i="0" dirty="0" smtClean="0">
                  <a:solidFill>
                    <a:srgbClr val="C00000"/>
                  </a:solidFill>
                </a:rPr>
                <a:t>320&lt;</a:t>
              </a:r>
              <a:r>
                <a:rPr lang="en-US" sz="1400" b="0" i="0" dirty="0" err="1" smtClean="0">
                  <a:solidFill>
                    <a:srgbClr val="C00000"/>
                  </a:solidFill>
                </a:rPr>
                <a:t>m</a:t>
              </a:r>
              <a:r>
                <a:rPr lang="en-US" sz="1400" b="0" i="0" baseline="-25000" dirty="0" err="1" smtClean="0">
                  <a:solidFill>
                    <a:srgbClr val="C00000"/>
                  </a:solidFill>
                </a:rPr>
                <a:t>jj</a:t>
              </a:r>
              <a:r>
                <a:rPr lang="en-US" sz="1400" b="0" i="0" dirty="0" smtClean="0">
                  <a:solidFill>
                    <a:srgbClr val="C00000"/>
                  </a:solidFill>
                </a:rPr>
                <a:t>&lt;520 </a:t>
              </a:r>
              <a:r>
                <a:rPr lang="en-US" sz="1400" b="0" i="0" dirty="0" err="1" smtClean="0">
                  <a:solidFill>
                    <a:srgbClr val="C00000"/>
                  </a:solidFill>
                </a:rPr>
                <a:t>GeV</a:t>
              </a:r>
              <a:endParaRPr lang="en-US" sz="1400" b="0" i="0" dirty="0" smtClean="0">
                <a:solidFill>
                  <a:srgbClr val="C00000"/>
                </a:solidFill>
              </a:endParaRPr>
            </a:p>
          </p:txBody>
        </p:sp>
      </p:grpSp>
      <p:grpSp>
        <p:nvGrpSpPr>
          <p:cNvPr id="21" name="Group 20"/>
          <p:cNvGrpSpPr/>
          <p:nvPr/>
        </p:nvGrpSpPr>
        <p:grpSpPr>
          <a:xfrm>
            <a:off x="304800" y="2819400"/>
            <a:ext cx="4343400" cy="3124200"/>
            <a:chOff x="457200" y="3429000"/>
            <a:chExt cx="4343400" cy="3177064"/>
          </a:xfrm>
        </p:grpSpPr>
        <p:sp>
          <p:nvSpPr>
            <p:cNvPr id="12" name="TextBox 11"/>
            <p:cNvSpPr txBox="1"/>
            <p:nvPr/>
          </p:nvSpPr>
          <p:spPr>
            <a:xfrm>
              <a:off x="533400" y="3429000"/>
              <a:ext cx="3505200" cy="430887"/>
            </a:xfrm>
            <a:prstGeom prst="rect">
              <a:avLst/>
            </a:prstGeom>
            <a:noFill/>
          </p:spPr>
          <p:txBody>
            <a:bodyPr wrap="square" rtlCol="0">
              <a:spAutoFit/>
            </a:bodyPr>
            <a:lstStyle/>
            <a:p>
              <a:pPr>
                <a:buNone/>
              </a:pPr>
              <a:r>
                <a:rPr lang="en-US" i="0" dirty="0" smtClean="0">
                  <a:solidFill>
                    <a:srgbClr val="00B050"/>
                  </a:solidFill>
                </a:rPr>
                <a:t>Observable (at high m</a:t>
              </a:r>
              <a:r>
                <a:rPr lang="en-US" i="0" baseline="-25000" dirty="0" smtClean="0">
                  <a:solidFill>
                    <a:srgbClr val="00B050"/>
                  </a:solidFill>
                </a:rPr>
                <a:t>jj</a:t>
              </a:r>
              <a:r>
                <a:rPr lang="en-US" i="0" dirty="0" smtClean="0">
                  <a:solidFill>
                    <a:srgbClr val="00B050"/>
                  </a:solidFill>
                </a:rPr>
                <a:t>)</a:t>
              </a:r>
            </a:p>
          </p:txBody>
        </p:sp>
        <p:grpSp>
          <p:nvGrpSpPr>
            <p:cNvPr id="3" name="Group 12"/>
            <p:cNvGrpSpPr/>
            <p:nvPr/>
          </p:nvGrpSpPr>
          <p:grpSpPr>
            <a:xfrm>
              <a:off x="914400" y="3886200"/>
              <a:ext cx="2590800" cy="1905000"/>
              <a:chOff x="360218" y="1752600"/>
              <a:chExt cx="3691082" cy="2971800"/>
            </a:xfrm>
          </p:grpSpPr>
          <p:pic>
            <p:nvPicPr>
              <p:cNvPr id="14" name="Picture 2"/>
              <p:cNvPicPr>
                <a:picLocks noChangeAspect="1" noChangeArrowheads="1"/>
              </p:cNvPicPr>
              <p:nvPr/>
            </p:nvPicPr>
            <p:blipFill>
              <a:blip r:embed="rId4" cstate="screen"/>
              <a:srcRect/>
              <a:stretch>
                <a:fillRect/>
              </a:stretch>
            </p:blipFill>
            <p:spPr bwMode="auto">
              <a:xfrm>
                <a:off x="1066800" y="1905000"/>
                <a:ext cx="2895600" cy="2121114"/>
              </a:xfrm>
              <a:prstGeom prst="rect">
                <a:avLst/>
              </a:prstGeom>
              <a:noFill/>
              <a:ln w="9525" cap="flat" cmpd="sng" algn="ctr">
                <a:noFill/>
                <a:prstDash val="solid"/>
                <a:miter lim="800000"/>
                <a:headEnd/>
                <a:tailEnd/>
              </a:ln>
            </p:spPr>
          </p:pic>
          <p:graphicFrame>
            <p:nvGraphicFramePr>
              <p:cNvPr id="15" name="Object 14"/>
              <p:cNvGraphicFramePr>
                <a:graphicFrameLocks noChangeAspect="1"/>
              </p:cNvGraphicFramePr>
              <p:nvPr/>
            </p:nvGraphicFramePr>
            <p:xfrm>
              <a:off x="360218" y="1752600"/>
              <a:ext cx="687532" cy="1080407"/>
            </p:xfrm>
            <a:graphic>
              <a:graphicData uri="http://schemas.openxmlformats.org/presentationml/2006/ole">
                <p:oleObj spid="_x0000_s308226" name="Equation" r:id="rId5" imgW="266400" imgH="419040" progId="Equation.3">
                  <p:embed/>
                </p:oleObj>
              </a:graphicData>
            </a:graphic>
          </p:graphicFrame>
          <p:graphicFrame>
            <p:nvGraphicFramePr>
              <p:cNvPr id="17" name="Object 16"/>
              <p:cNvGraphicFramePr>
                <a:graphicFrameLocks noChangeAspect="1"/>
              </p:cNvGraphicFramePr>
              <p:nvPr/>
            </p:nvGraphicFramePr>
            <p:xfrm>
              <a:off x="2133600" y="4034028"/>
              <a:ext cx="1917700" cy="690372"/>
            </p:xfrm>
            <a:graphic>
              <a:graphicData uri="http://schemas.openxmlformats.org/presentationml/2006/ole">
                <p:oleObj spid="_x0000_s308227" name="Equation" r:id="rId6" imgW="634680" imgH="228600" progId="Equation.3">
                  <p:embed/>
                </p:oleObj>
              </a:graphicData>
            </a:graphic>
          </p:graphicFrame>
        </p:grpSp>
        <p:sp>
          <p:nvSpPr>
            <p:cNvPr id="20" name="TextBox 19"/>
            <p:cNvSpPr txBox="1"/>
            <p:nvPr/>
          </p:nvSpPr>
          <p:spPr>
            <a:xfrm>
              <a:off x="457200" y="5867400"/>
              <a:ext cx="4343400" cy="738664"/>
            </a:xfrm>
            <a:prstGeom prst="rect">
              <a:avLst/>
            </a:prstGeom>
            <a:noFill/>
          </p:spPr>
          <p:txBody>
            <a:bodyPr wrap="square" rtlCol="0">
              <a:spAutoFit/>
            </a:bodyPr>
            <a:lstStyle/>
            <a:p>
              <a:pPr>
                <a:buNone/>
              </a:pPr>
              <a:r>
                <a:rPr lang="en-US" altLang="zh-CN" sz="1400" i="0" dirty="0" smtClean="0">
                  <a:solidFill>
                    <a:srgbClr val="0070C0"/>
                  </a:solidFill>
                </a:rPr>
                <a:t>The choice of </a:t>
              </a:r>
              <a:r>
                <a:rPr lang="en-US" altLang="zh-CN" sz="1400" i="0" dirty="0" smtClean="0">
                  <a:solidFill>
                    <a:srgbClr val="0070C0"/>
                  </a:solidFill>
                  <a:sym typeface="Symbol"/>
                </a:rPr>
                <a:t> is motivated by the fact </a:t>
              </a:r>
              <a:r>
                <a:rPr lang="en-US" altLang="zh-CN" sz="1400" i="0" dirty="0" smtClean="0">
                  <a:solidFill>
                    <a:srgbClr val="0070C0"/>
                  </a:solidFill>
                </a:rPr>
                <a:t> that the lowest-order QCD cross section is independent of </a:t>
              </a:r>
              <a:r>
                <a:rPr lang="en-US" altLang="zh-CN" sz="1400" i="0" dirty="0" smtClean="0">
                  <a:solidFill>
                    <a:srgbClr val="0070C0"/>
                  </a:solidFill>
                  <a:sym typeface="Symbol"/>
                </a:rPr>
                <a:t> (distorted by </a:t>
              </a:r>
              <a:r>
                <a:rPr lang="en-US" altLang="zh-CN" sz="1400" i="0" dirty="0" err="1" smtClean="0">
                  <a:solidFill>
                    <a:srgbClr val="0070C0"/>
                  </a:solidFill>
                  <a:sym typeface="Symbol"/>
                </a:rPr>
                <a:t>radiative</a:t>
              </a:r>
              <a:r>
                <a:rPr lang="en-US" altLang="zh-CN" sz="1400" i="0" dirty="0" smtClean="0">
                  <a:solidFill>
                    <a:srgbClr val="0070C0"/>
                  </a:solidFill>
                  <a:sym typeface="Symbol"/>
                </a:rPr>
                <a:t> correction)</a:t>
              </a:r>
              <a:endParaRPr lang="zh-CN" altLang="en-US" sz="1400" i="0" dirty="0">
                <a:solidFill>
                  <a:srgbClr val="0070C0"/>
                </a:solidFill>
              </a:endParaRPr>
            </a:p>
          </p:txBody>
        </p:sp>
      </p:grpSp>
      <p:sp>
        <p:nvSpPr>
          <p:cNvPr id="23" name="TextBox 22"/>
          <p:cNvSpPr txBox="1"/>
          <p:nvPr/>
        </p:nvSpPr>
        <p:spPr>
          <a:xfrm>
            <a:off x="5257800" y="2590800"/>
            <a:ext cx="914400" cy="369332"/>
          </a:xfrm>
          <a:prstGeom prst="rect">
            <a:avLst/>
          </a:prstGeom>
          <a:noFill/>
        </p:spPr>
        <p:txBody>
          <a:bodyPr wrap="square" rtlCol="0">
            <a:spAutoFit/>
          </a:bodyPr>
          <a:lstStyle/>
          <a:p>
            <a:pPr>
              <a:buNone/>
            </a:pPr>
            <a:r>
              <a:rPr lang="en-US" altLang="zh-CN" sz="1800" i="0" dirty="0" smtClean="0"/>
              <a:t>ICHEP</a:t>
            </a:r>
            <a:endParaRPr lang="zh-CN" altLang="en-US" sz="1800" i="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ONF9-ang-01.png"/>
          <p:cNvPicPr>
            <a:picLocks noChangeAspect="1"/>
          </p:cNvPicPr>
          <p:nvPr/>
        </p:nvPicPr>
        <p:blipFill>
          <a:blip r:embed="rId3" cstate="screen"/>
          <a:stretch>
            <a:fillRect/>
          </a:stretch>
        </p:blipFill>
        <p:spPr>
          <a:xfrm>
            <a:off x="457200" y="1066800"/>
            <a:ext cx="3962400" cy="3797301"/>
          </a:xfrm>
          <a:prstGeom prst="rect">
            <a:avLst/>
          </a:prstGeom>
        </p:spPr>
      </p:pic>
      <p:grpSp>
        <p:nvGrpSpPr>
          <p:cNvPr id="15" name="Group 14"/>
          <p:cNvGrpSpPr/>
          <p:nvPr/>
        </p:nvGrpSpPr>
        <p:grpSpPr>
          <a:xfrm>
            <a:off x="4572000" y="1066800"/>
            <a:ext cx="4267200" cy="3810000"/>
            <a:chOff x="533400" y="2057400"/>
            <a:chExt cx="4495800" cy="4278261"/>
          </a:xfrm>
        </p:grpSpPr>
        <p:pic>
          <p:nvPicPr>
            <p:cNvPr id="18" name="Picture 17" descr="angular_pr_log.png"/>
            <p:cNvPicPr>
              <a:picLocks noChangeAspect="1"/>
            </p:cNvPicPr>
            <p:nvPr/>
          </p:nvPicPr>
          <p:blipFill>
            <a:blip r:embed="rId4" cstate="screen"/>
            <a:stretch>
              <a:fillRect/>
            </a:stretch>
          </p:blipFill>
          <p:spPr>
            <a:xfrm>
              <a:off x="533400" y="2057400"/>
              <a:ext cx="4495800" cy="4278261"/>
            </a:xfrm>
            <a:prstGeom prst="rect">
              <a:avLst/>
            </a:prstGeom>
          </p:spPr>
        </p:pic>
        <p:sp>
          <p:nvSpPr>
            <p:cNvPr id="21" name="TextBox 20"/>
            <p:cNvSpPr txBox="1"/>
            <p:nvPr/>
          </p:nvSpPr>
          <p:spPr>
            <a:xfrm>
              <a:off x="2819399" y="4495800"/>
              <a:ext cx="1882833" cy="288003"/>
            </a:xfrm>
            <a:prstGeom prst="rect">
              <a:avLst/>
            </a:prstGeom>
            <a:noFill/>
          </p:spPr>
          <p:txBody>
            <a:bodyPr wrap="square" rtlCol="0">
              <a:spAutoFit/>
            </a:bodyPr>
            <a:lstStyle/>
            <a:p>
              <a:pPr>
                <a:buNone/>
              </a:pPr>
              <a:r>
                <a:rPr lang="en-US" altLang="zh-CN" sz="1100" i="0" dirty="0" smtClean="0">
                  <a:solidFill>
                    <a:srgbClr val="FF0000"/>
                  </a:solidFill>
                </a:rPr>
                <a:t>Moved up by +0.03</a:t>
              </a:r>
              <a:endParaRPr lang="zh-CN" altLang="en-US" sz="1100" i="0" dirty="0">
                <a:solidFill>
                  <a:srgbClr val="FF0000"/>
                </a:solidFill>
              </a:endParaRPr>
            </a:p>
          </p:txBody>
        </p:sp>
      </p:grpSp>
      <p:sp>
        <p:nvSpPr>
          <p:cNvPr id="22" name="TextBox 21"/>
          <p:cNvSpPr txBox="1"/>
          <p:nvPr/>
        </p:nvSpPr>
        <p:spPr>
          <a:xfrm>
            <a:off x="609600" y="4876800"/>
            <a:ext cx="3886200" cy="1739964"/>
          </a:xfrm>
          <a:prstGeom prst="rect">
            <a:avLst/>
          </a:prstGeom>
          <a:noFill/>
        </p:spPr>
        <p:txBody>
          <a:bodyPr wrap="square" rtlCol="0">
            <a:spAutoFit/>
          </a:bodyPr>
          <a:lstStyle/>
          <a:p>
            <a:pPr>
              <a:spcBef>
                <a:spcPts val="0"/>
              </a:spcBef>
              <a:spcAft>
                <a:spcPts val="0"/>
              </a:spcAft>
              <a:buNone/>
            </a:pPr>
            <a:r>
              <a:rPr lang="en-US" sz="1600" i="0" dirty="0" smtClean="0"/>
              <a:t>Limit on quark contact interaction :</a:t>
            </a:r>
          </a:p>
          <a:p>
            <a:pPr>
              <a:spcBef>
                <a:spcPts val="0"/>
              </a:spcBef>
              <a:spcAft>
                <a:spcPts val="200"/>
              </a:spcAft>
              <a:buNone/>
            </a:pPr>
            <a:r>
              <a:rPr lang="en-US" altLang="zh-CN" sz="1800" i="0" dirty="0" smtClean="0">
                <a:solidFill>
                  <a:srgbClr val="0033CC"/>
                </a:solidFill>
                <a:sym typeface="Symbol"/>
              </a:rPr>
              <a:t>&gt;</a:t>
            </a:r>
            <a:r>
              <a:rPr lang="en-US" altLang="zh-CN" sz="1800" i="0" dirty="0" smtClean="0">
                <a:sym typeface="Symbol"/>
              </a:rPr>
              <a:t> </a:t>
            </a:r>
            <a:r>
              <a:rPr lang="en-US" sz="1800" i="0" dirty="0" smtClean="0">
                <a:solidFill>
                  <a:srgbClr val="0033CC"/>
                </a:solidFill>
                <a:sym typeface="Symbol"/>
              </a:rPr>
              <a:t>875 </a:t>
            </a:r>
            <a:r>
              <a:rPr lang="en-US" sz="1800" i="0" dirty="0" err="1" smtClean="0">
                <a:solidFill>
                  <a:srgbClr val="0033CC"/>
                </a:solidFill>
                <a:sym typeface="Symbol"/>
              </a:rPr>
              <a:t>GeV</a:t>
            </a:r>
            <a:r>
              <a:rPr lang="en-US" sz="1800" i="0" dirty="0" smtClean="0">
                <a:solidFill>
                  <a:srgbClr val="0033CC"/>
                </a:solidFill>
                <a:sym typeface="Symbol"/>
              </a:rPr>
              <a:t> </a:t>
            </a:r>
            <a:r>
              <a:rPr lang="en-US" sz="1600" i="0" dirty="0" smtClean="0">
                <a:solidFill>
                  <a:srgbClr val="0033CC"/>
                </a:solidFill>
                <a:sym typeface="Symbol"/>
              </a:rPr>
              <a:t>(61 nb</a:t>
            </a:r>
            <a:r>
              <a:rPr lang="en-US" altLang="zh-CN" sz="1600" i="0" dirty="0" smtClean="0">
                <a:solidFill>
                  <a:srgbClr val="0033CC"/>
                </a:solidFill>
                <a:sym typeface="Symbol"/>
              </a:rPr>
              <a:t>-1</a:t>
            </a:r>
            <a:r>
              <a:rPr lang="en-US" sz="1600" i="0" dirty="0" smtClean="0">
                <a:solidFill>
                  <a:srgbClr val="0033CC"/>
                </a:solidFill>
                <a:sym typeface="Symbol"/>
              </a:rPr>
              <a:t>) </a:t>
            </a:r>
            <a:r>
              <a:rPr lang="en-US" sz="1400" i="0" dirty="0" smtClean="0">
                <a:solidFill>
                  <a:srgbClr val="0033CC"/>
                </a:solidFill>
                <a:sym typeface="Symbol"/>
              </a:rPr>
              <a:t>for ICHEP 2010</a:t>
            </a:r>
            <a:endParaRPr lang="en-US" sz="1800" i="0" dirty="0" smtClean="0">
              <a:solidFill>
                <a:srgbClr val="0033CC"/>
              </a:solidFill>
            </a:endParaRPr>
          </a:p>
          <a:p>
            <a:pPr>
              <a:spcBef>
                <a:spcPts val="0"/>
              </a:spcBef>
              <a:spcAft>
                <a:spcPts val="600"/>
              </a:spcAft>
              <a:buNone/>
            </a:pPr>
            <a:r>
              <a:rPr lang="en-US" sz="1600" i="0" dirty="0" smtClean="0">
                <a:solidFill>
                  <a:srgbClr val="FF0000"/>
                </a:solidFill>
              </a:rPr>
              <a:t>This corresponds to : 2.3</a:t>
            </a:r>
            <a:r>
              <a:rPr lang="en-US" sz="1600" i="0" dirty="0" smtClean="0">
                <a:solidFill>
                  <a:srgbClr val="FF0000"/>
                </a:solidFill>
                <a:sym typeface="Symbol"/>
              </a:rPr>
              <a:t>10</a:t>
            </a:r>
            <a:r>
              <a:rPr lang="en-US" sz="1600" i="0" baseline="30000" dirty="0" smtClean="0">
                <a:solidFill>
                  <a:srgbClr val="FF0000"/>
                </a:solidFill>
                <a:sym typeface="Symbol"/>
              </a:rPr>
              <a:t>-4</a:t>
            </a:r>
            <a:r>
              <a:rPr lang="en-US" sz="1600" i="0" dirty="0" smtClean="0">
                <a:solidFill>
                  <a:srgbClr val="FF0000"/>
                </a:solidFill>
                <a:sym typeface="Symbol"/>
              </a:rPr>
              <a:t> fm</a:t>
            </a:r>
            <a:endParaRPr lang="en-US" sz="2000" b="0" i="0" dirty="0" smtClean="0"/>
          </a:p>
          <a:p>
            <a:pPr>
              <a:buNone/>
            </a:pPr>
            <a:r>
              <a:rPr lang="en-US" sz="1400" b="0" i="0" dirty="0" smtClean="0"/>
              <a:t>Latest published limit (</a:t>
            </a:r>
            <a:r>
              <a:rPr lang="en-US" altLang="zh-CN" sz="1400" b="0" i="0" dirty="0" smtClean="0"/>
              <a:t>DØ Collaboration) </a:t>
            </a:r>
            <a:r>
              <a:rPr lang="en-US" sz="1400" b="0" i="0" dirty="0" smtClean="0"/>
              <a:t>: </a:t>
            </a:r>
          </a:p>
          <a:p>
            <a:pPr>
              <a:buNone/>
            </a:pPr>
            <a:r>
              <a:rPr lang="en-US" sz="1400" i="0" dirty="0" smtClean="0">
                <a:sym typeface="Symbol"/>
              </a:rPr>
              <a:t>&gt;2.8 T</a:t>
            </a:r>
            <a:r>
              <a:rPr lang="en-US" sz="1400" i="0" dirty="0" smtClean="0"/>
              <a:t>eV  (0.7 fb</a:t>
            </a:r>
            <a:r>
              <a:rPr lang="en-US" sz="1400" i="0" baseline="30000" dirty="0" smtClean="0"/>
              <a:t>-1</a:t>
            </a:r>
            <a:r>
              <a:rPr lang="en-US" sz="1400" i="0" dirty="0" smtClean="0"/>
              <a:t>)</a:t>
            </a:r>
            <a:endParaRPr lang="en-US" sz="1600" b="0" i="0" dirty="0" smtClean="0"/>
          </a:p>
          <a:p>
            <a:pPr>
              <a:spcAft>
                <a:spcPts val="600"/>
              </a:spcAft>
              <a:buNone/>
            </a:pPr>
            <a:r>
              <a:rPr lang="en-US" sz="1400" b="0" i="0" dirty="0" smtClean="0"/>
              <a:t>Phys.Rev.Lett.103:191803,2009</a:t>
            </a:r>
          </a:p>
        </p:txBody>
      </p:sp>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Dijet angular distribution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25</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9</a:t>
            </a:r>
            <a:endParaRPr lang="en-US" sz="2000" dirty="0"/>
          </a:p>
        </p:txBody>
      </p:sp>
      <p:grpSp>
        <p:nvGrpSpPr>
          <p:cNvPr id="24" name="Group 23"/>
          <p:cNvGrpSpPr/>
          <p:nvPr/>
        </p:nvGrpSpPr>
        <p:grpSpPr>
          <a:xfrm>
            <a:off x="4953000" y="4953000"/>
            <a:ext cx="3429000" cy="1452265"/>
            <a:chOff x="914400" y="4800600"/>
            <a:chExt cx="3429000" cy="1452265"/>
          </a:xfrm>
        </p:grpSpPr>
        <p:graphicFrame>
          <p:nvGraphicFramePr>
            <p:cNvPr id="334850" name="Object 2"/>
            <p:cNvGraphicFramePr>
              <a:graphicFrameLocks noChangeAspect="1"/>
            </p:cNvGraphicFramePr>
            <p:nvPr/>
          </p:nvGraphicFramePr>
          <p:xfrm>
            <a:off x="976313" y="5257800"/>
            <a:ext cx="2528887" cy="566738"/>
          </p:xfrm>
          <a:graphic>
            <a:graphicData uri="http://schemas.openxmlformats.org/presentationml/2006/ole">
              <p:oleObj spid="_x0000_s334850" name="Equation" r:id="rId5" imgW="2095200" imgH="469800" progId="Equation.3">
                <p:embed/>
              </p:oleObj>
            </a:graphicData>
          </a:graphic>
        </p:graphicFrame>
        <p:sp>
          <p:nvSpPr>
            <p:cNvPr id="17" name="TextBox 16"/>
            <p:cNvSpPr txBox="1"/>
            <p:nvPr/>
          </p:nvSpPr>
          <p:spPr>
            <a:xfrm>
              <a:off x="914400" y="5791200"/>
              <a:ext cx="2590800" cy="461665"/>
            </a:xfrm>
            <a:prstGeom prst="rect">
              <a:avLst/>
            </a:prstGeom>
            <a:noFill/>
          </p:spPr>
          <p:txBody>
            <a:bodyPr wrap="square" rtlCol="0">
              <a:spAutoFit/>
            </a:bodyPr>
            <a:lstStyle/>
            <a:p>
              <a:pPr>
                <a:buNone/>
              </a:pPr>
              <a:r>
                <a:rPr lang="en-US" altLang="zh-CN" sz="1200" i="0" dirty="0" smtClean="0">
                  <a:solidFill>
                    <a:srgbClr val="0070C0"/>
                  </a:solidFill>
                </a:rPr>
                <a:t>Larger </a:t>
              </a:r>
              <a:r>
                <a:rPr lang="en-US" altLang="zh-CN" sz="1200" i="0" dirty="0" smtClean="0">
                  <a:solidFill>
                    <a:srgbClr val="0070C0"/>
                  </a:solidFill>
                  <a:sym typeface="Symbol"/>
                </a:rPr>
                <a:t> corresponds to weaker four-quark contact interaction </a:t>
              </a:r>
              <a:endParaRPr lang="zh-CN" altLang="en-US" sz="1200" dirty="0">
                <a:solidFill>
                  <a:srgbClr val="0070C0"/>
                </a:solidFill>
              </a:endParaRPr>
            </a:p>
          </p:txBody>
        </p:sp>
        <p:sp>
          <p:nvSpPr>
            <p:cNvPr id="19" name="TextBox 18"/>
            <p:cNvSpPr txBox="1"/>
            <p:nvPr/>
          </p:nvSpPr>
          <p:spPr>
            <a:xfrm>
              <a:off x="3657600" y="5410200"/>
              <a:ext cx="685800" cy="276999"/>
            </a:xfrm>
            <a:prstGeom prst="rect">
              <a:avLst/>
            </a:prstGeom>
            <a:noFill/>
          </p:spPr>
          <p:txBody>
            <a:bodyPr wrap="square" rtlCol="0">
              <a:spAutoFit/>
            </a:bodyPr>
            <a:lstStyle/>
            <a:p>
              <a:pPr>
                <a:buNone/>
              </a:pPr>
              <a:r>
                <a:rPr lang="en-US" altLang="zh-CN" sz="1200" i="0" dirty="0" smtClean="0">
                  <a:solidFill>
                    <a:srgbClr val="0070C0"/>
                  </a:solidFill>
                  <a:sym typeface="Symbol"/>
                </a:rPr>
                <a:t>(</a:t>
              </a:r>
              <a:r>
                <a:rPr lang="zh-CN" altLang="en-US" sz="1200" i="0" dirty="0" smtClean="0">
                  <a:solidFill>
                    <a:srgbClr val="0070C0"/>
                  </a:solidFill>
                  <a:sym typeface="Symbol"/>
                </a:rPr>
                <a:t></a:t>
              </a:r>
              <a:r>
                <a:rPr lang="en-US" altLang="zh-CN" sz="1200" i="0" dirty="0" smtClean="0">
                  <a:solidFill>
                    <a:srgbClr val="0070C0"/>
                  </a:solidFill>
                  <a:sym typeface="Symbol"/>
                </a:rPr>
                <a:t>=+1)</a:t>
              </a:r>
              <a:endParaRPr lang="zh-CN" altLang="en-US" sz="1200" i="0" dirty="0" smtClean="0">
                <a:solidFill>
                  <a:srgbClr val="0070C0"/>
                </a:solidFill>
                <a:sym typeface="Symbol"/>
              </a:endParaRPr>
            </a:p>
          </p:txBody>
        </p:sp>
        <p:sp>
          <p:nvSpPr>
            <p:cNvPr id="23" name="TextBox 22"/>
            <p:cNvSpPr txBox="1"/>
            <p:nvPr/>
          </p:nvSpPr>
          <p:spPr>
            <a:xfrm>
              <a:off x="914400" y="4800600"/>
              <a:ext cx="3200400" cy="498598"/>
            </a:xfrm>
            <a:prstGeom prst="rect">
              <a:avLst/>
            </a:prstGeom>
            <a:noFill/>
          </p:spPr>
          <p:txBody>
            <a:bodyPr wrap="square" rtlCol="0">
              <a:spAutoFit/>
            </a:bodyPr>
            <a:lstStyle/>
            <a:p>
              <a:pPr>
                <a:buNone/>
              </a:pPr>
              <a:r>
                <a:rPr lang="en-US" altLang="zh-CN" sz="1200" i="0" dirty="0" smtClean="0">
                  <a:solidFill>
                    <a:srgbClr val="0070C0"/>
                  </a:solidFill>
                </a:rPr>
                <a:t>Effective </a:t>
              </a:r>
              <a:r>
                <a:rPr lang="en-US" altLang="zh-CN" sz="1200" i="0" dirty="0" err="1" smtClean="0">
                  <a:solidFill>
                    <a:srgbClr val="0070C0"/>
                  </a:solidFill>
                </a:rPr>
                <a:t>Lagrangian</a:t>
              </a:r>
              <a:r>
                <a:rPr lang="en-US" altLang="zh-CN" sz="1200" i="0" dirty="0" smtClean="0">
                  <a:solidFill>
                    <a:srgbClr val="0070C0"/>
                  </a:solidFill>
                </a:rPr>
                <a:t> for four-quark </a:t>
              </a:r>
            </a:p>
            <a:p>
              <a:pPr>
                <a:buNone/>
              </a:pPr>
              <a:r>
                <a:rPr lang="en-US" altLang="zh-CN" sz="1200" i="0" dirty="0" smtClean="0">
                  <a:solidFill>
                    <a:srgbClr val="0070C0"/>
                  </a:solidFill>
                </a:rPr>
                <a:t>contact interaction model</a:t>
              </a:r>
            </a:p>
          </p:txBody>
        </p:sp>
      </p:grpSp>
      <p:sp>
        <p:nvSpPr>
          <p:cNvPr id="20" name="TextBox 19"/>
          <p:cNvSpPr txBox="1"/>
          <p:nvPr/>
        </p:nvSpPr>
        <p:spPr>
          <a:xfrm>
            <a:off x="5257800" y="914400"/>
            <a:ext cx="2057400" cy="307777"/>
          </a:xfrm>
          <a:prstGeom prst="rect">
            <a:avLst/>
          </a:prstGeom>
          <a:noFill/>
        </p:spPr>
        <p:txBody>
          <a:bodyPr wrap="square" rtlCol="0">
            <a:spAutoFit/>
          </a:bodyPr>
          <a:lstStyle/>
          <a:p>
            <a:pPr>
              <a:buNone/>
            </a:pPr>
            <a:r>
              <a:rPr lang="en-US" altLang="zh-CN" sz="1400" dirty="0" smtClean="0">
                <a:solidFill>
                  <a:srgbClr val="FF0000"/>
                </a:solidFill>
              </a:rPr>
              <a:t>Updated to 315 nb</a:t>
            </a:r>
            <a:r>
              <a:rPr lang="en-US" altLang="zh-CN" sz="1400" baseline="30000" dirty="0" smtClean="0">
                <a:solidFill>
                  <a:srgbClr val="FF0000"/>
                </a:solidFill>
              </a:rPr>
              <a:t>-1</a:t>
            </a:r>
            <a:endParaRPr lang="zh-CN" altLang="en-US" sz="1400" baseline="30000" dirty="0">
              <a:solidFill>
                <a:srgbClr val="FF0000"/>
              </a:solidFill>
            </a:endParaRPr>
          </a:p>
        </p:txBody>
      </p:sp>
      <p:sp>
        <p:nvSpPr>
          <p:cNvPr id="25" name="TextBox 24"/>
          <p:cNvSpPr txBox="1"/>
          <p:nvPr/>
        </p:nvSpPr>
        <p:spPr>
          <a:xfrm>
            <a:off x="2667000" y="838200"/>
            <a:ext cx="1676400" cy="533400"/>
          </a:xfrm>
          <a:prstGeom prst="rect">
            <a:avLst/>
          </a:prstGeom>
          <a:solidFill>
            <a:schemeClr val="bg1">
              <a:lumMod val="95000"/>
            </a:schemeClr>
          </a:solidFill>
          <a:effectLst/>
        </p:spPr>
        <p:txBody>
          <a:bodyPr wrap="square" rtlCol="0">
            <a:spAutoFit/>
          </a:bodyPr>
          <a:lstStyle/>
          <a:p>
            <a:pPr>
              <a:buNone/>
            </a:pPr>
            <a:r>
              <a:rPr lang="en-US" sz="1400" i="0" dirty="0" smtClean="0">
                <a:solidFill>
                  <a:srgbClr val="00B050"/>
                </a:solidFill>
                <a:sym typeface="Symbol"/>
              </a:rPr>
              <a:t> signal</a:t>
            </a:r>
            <a:r>
              <a:rPr lang="en-US" sz="1400" i="0" dirty="0" smtClean="0">
                <a:solidFill>
                  <a:srgbClr val="00B050"/>
                </a:solidFill>
              </a:rPr>
              <a:t> region: </a:t>
            </a:r>
            <a:r>
              <a:rPr lang="en-US" sz="1400" b="0" i="0" dirty="0" smtClean="0">
                <a:solidFill>
                  <a:srgbClr val="C00000"/>
                </a:solidFill>
              </a:rPr>
              <a:t>520&lt;</a:t>
            </a:r>
            <a:r>
              <a:rPr lang="en-US" sz="1400" b="0" i="0" dirty="0" err="1" smtClean="0">
                <a:solidFill>
                  <a:srgbClr val="C00000"/>
                </a:solidFill>
              </a:rPr>
              <a:t>m</a:t>
            </a:r>
            <a:r>
              <a:rPr lang="en-US" sz="1400" b="0" i="0" baseline="-25000" dirty="0" err="1" smtClean="0">
                <a:solidFill>
                  <a:srgbClr val="C00000"/>
                </a:solidFill>
              </a:rPr>
              <a:t>jj</a:t>
            </a:r>
            <a:r>
              <a:rPr lang="en-US" sz="1400" b="0" i="0" dirty="0" smtClean="0">
                <a:solidFill>
                  <a:srgbClr val="C00000"/>
                </a:solidFill>
              </a:rPr>
              <a:t>&lt;680 </a:t>
            </a:r>
            <a:r>
              <a:rPr lang="en-US" sz="1400" b="0" i="0" dirty="0" err="1" smtClean="0">
                <a:solidFill>
                  <a:srgbClr val="C00000"/>
                </a:solidFill>
              </a:rPr>
              <a:t>GeV</a:t>
            </a:r>
            <a:endParaRPr lang="en-US" sz="1400" b="0" i="0" dirty="0" smtClean="0">
              <a:solidFill>
                <a:srgbClr val="C00000"/>
              </a:solidFill>
            </a:endParaRPr>
          </a:p>
        </p:txBody>
      </p:sp>
      <p:sp>
        <p:nvSpPr>
          <p:cNvPr id="26" name="TextBox 25"/>
          <p:cNvSpPr txBox="1"/>
          <p:nvPr/>
        </p:nvSpPr>
        <p:spPr>
          <a:xfrm>
            <a:off x="1219200" y="838200"/>
            <a:ext cx="914400" cy="369332"/>
          </a:xfrm>
          <a:prstGeom prst="rect">
            <a:avLst/>
          </a:prstGeom>
          <a:noFill/>
        </p:spPr>
        <p:txBody>
          <a:bodyPr wrap="square" rtlCol="0">
            <a:spAutoFit/>
          </a:bodyPr>
          <a:lstStyle/>
          <a:p>
            <a:pPr>
              <a:buNone/>
            </a:pPr>
            <a:r>
              <a:rPr lang="en-US" altLang="zh-CN" sz="1800" i="0" dirty="0" smtClean="0"/>
              <a:t>ICHEP</a:t>
            </a:r>
            <a:endParaRPr lang="zh-CN" altLang="en-US" sz="1800" i="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Multi-body final states</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26</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10</a:t>
            </a:r>
            <a:endParaRPr lang="en-US" sz="2000" dirty="0"/>
          </a:p>
        </p:txBody>
      </p:sp>
      <p:sp>
        <p:nvSpPr>
          <p:cNvPr id="16" name="Rectangle 15"/>
          <p:cNvSpPr/>
          <p:nvPr/>
        </p:nvSpPr>
        <p:spPr>
          <a:xfrm>
            <a:off x="457200" y="838200"/>
            <a:ext cx="8458200" cy="707886"/>
          </a:xfrm>
          <a:prstGeom prst="rect">
            <a:avLst/>
          </a:prstGeom>
        </p:spPr>
        <p:txBody>
          <a:bodyPr wrap="square">
            <a:spAutoFit/>
          </a:bodyPr>
          <a:lstStyle/>
          <a:p>
            <a:pPr eaLnBrk="1" hangingPunct="1">
              <a:spcBef>
                <a:spcPct val="0"/>
              </a:spcBef>
              <a:buNone/>
            </a:pPr>
            <a:r>
              <a:rPr lang="en-US" altLang="zh-CN" sz="2000" dirty="0" smtClean="0"/>
              <a:t>Conf note 10 : </a:t>
            </a:r>
            <a:r>
              <a:rPr lang="en-US" sz="2000" dirty="0" smtClean="0">
                <a:solidFill>
                  <a:srgbClr val="FF0000"/>
                </a:solidFill>
                <a:latin typeface="Arial" pitchFamily="34" charset="0"/>
                <a:cs typeface="Arial" pitchFamily="34" charset="0"/>
              </a:rPr>
              <a:t>Search for new physics in multi-body final states at high invariant masses (HCP 2010, Toronto)</a:t>
            </a:r>
          </a:p>
        </p:txBody>
      </p:sp>
      <p:sp>
        <p:nvSpPr>
          <p:cNvPr id="13" name="Content Placeholder 12"/>
          <p:cNvSpPr>
            <a:spLocks noGrp="1"/>
          </p:cNvSpPr>
          <p:nvPr>
            <p:ph idx="1"/>
          </p:nvPr>
        </p:nvSpPr>
        <p:spPr>
          <a:xfrm>
            <a:off x="457200" y="2895600"/>
            <a:ext cx="8153400" cy="3352800"/>
          </a:xfrm>
        </p:spPr>
        <p:txBody>
          <a:bodyPr/>
          <a:lstStyle/>
          <a:p>
            <a:pPr lvl="0">
              <a:defRPr/>
            </a:pPr>
            <a:r>
              <a:rPr lang="en-US" sz="1800" dirty="0" smtClean="0">
                <a:solidFill>
                  <a:srgbClr val="000000"/>
                </a:solidFill>
              </a:rPr>
              <a:t>Search for deviations from the SM with </a:t>
            </a:r>
            <a:r>
              <a:rPr lang="en-US" altLang="zh-CN" sz="1800" dirty="0" smtClean="0">
                <a:solidFill>
                  <a:srgbClr val="000000"/>
                </a:solidFill>
              </a:rPr>
              <a:t>final state topologies</a:t>
            </a:r>
            <a:r>
              <a:rPr lang="en-US" sz="1800" dirty="0" smtClean="0">
                <a:solidFill>
                  <a:srgbClr val="000000"/>
                </a:solidFill>
              </a:rPr>
              <a:t> of large multiplicity, high total transverse energy of decay products and large invariant mass( </a:t>
            </a:r>
            <a:r>
              <a:rPr lang="en-US" sz="1800" dirty="0" smtClean="0">
                <a:solidFill>
                  <a:srgbClr val="FF0000"/>
                </a:solidFill>
              </a:rPr>
              <a:t>Black Hole signature </a:t>
            </a:r>
            <a:r>
              <a:rPr lang="en-US" sz="1800" dirty="0" smtClean="0">
                <a:solidFill>
                  <a:srgbClr val="000000"/>
                </a:solidFill>
              </a:rPr>
              <a:t>) .</a:t>
            </a:r>
          </a:p>
          <a:p>
            <a:pPr lvl="0">
              <a:defRPr/>
            </a:pPr>
            <a:r>
              <a:rPr lang="en-US" sz="1800" dirty="0" smtClean="0">
                <a:solidFill>
                  <a:srgbClr val="000000"/>
                </a:solidFill>
              </a:rPr>
              <a:t>These </a:t>
            </a:r>
            <a:r>
              <a:rPr lang="en-US" sz="1800" dirty="0" smtClean="0"/>
              <a:t>multi-body</a:t>
            </a:r>
            <a:r>
              <a:rPr lang="en-US" sz="1800" dirty="0" smtClean="0">
                <a:solidFill>
                  <a:srgbClr val="000000"/>
                </a:solidFill>
              </a:rPr>
              <a:t> topologies may be evidence of scenarios of low scale gravity from gravitationally mediated interactions.</a:t>
            </a:r>
          </a:p>
          <a:p>
            <a:pPr lvl="0">
              <a:defRPr/>
            </a:pPr>
            <a:r>
              <a:rPr lang="en-US" sz="1800" dirty="0" smtClean="0">
                <a:solidFill>
                  <a:srgbClr val="000000"/>
                </a:solidFill>
              </a:rPr>
              <a:t>The </a:t>
            </a:r>
            <a:r>
              <a:rPr lang="en-US" sz="1800" dirty="0" smtClean="0">
                <a:solidFill>
                  <a:srgbClr val="0070C0"/>
                </a:solidFill>
              </a:rPr>
              <a:t>electroweak scale </a:t>
            </a:r>
            <a:r>
              <a:rPr lang="en-US" sz="1800" dirty="0" smtClean="0">
                <a:solidFill>
                  <a:srgbClr val="000000"/>
                </a:solidFill>
              </a:rPr>
              <a:t>and the </a:t>
            </a:r>
            <a:r>
              <a:rPr lang="en-US" sz="1800" dirty="0" smtClean="0">
                <a:solidFill>
                  <a:srgbClr val="0070C0"/>
                </a:solidFill>
              </a:rPr>
              <a:t>Planck scale (~10</a:t>
            </a:r>
            <a:r>
              <a:rPr lang="en-US" sz="1800" baseline="30000" dirty="0" smtClean="0">
                <a:solidFill>
                  <a:srgbClr val="0070C0"/>
                </a:solidFill>
              </a:rPr>
              <a:t>18</a:t>
            </a:r>
            <a:r>
              <a:rPr lang="en-US" sz="1800" dirty="0" smtClean="0">
                <a:solidFill>
                  <a:srgbClr val="0070C0"/>
                </a:solidFill>
              </a:rPr>
              <a:t>GeV)</a:t>
            </a:r>
            <a:r>
              <a:rPr lang="en-US" sz="1800" dirty="0" smtClean="0">
                <a:solidFill>
                  <a:srgbClr val="000000"/>
                </a:solidFill>
              </a:rPr>
              <a:t>, at which gravitational interactions become strong, differ by ~</a:t>
            </a:r>
            <a:r>
              <a:rPr lang="en-US" sz="1800" dirty="0" smtClean="0"/>
              <a:t>16 orders of magnitude</a:t>
            </a:r>
          </a:p>
          <a:p>
            <a:pPr lvl="0">
              <a:defRPr/>
            </a:pPr>
            <a:r>
              <a:rPr lang="en-US" sz="1800" dirty="0" smtClean="0">
                <a:solidFill>
                  <a:srgbClr val="000000"/>
                </a:solidFill>
              </a:rPr>
              <a:t>This can be addressed by g</a:t>
            </a:r>
            <a:r>
              <a:rPr lang="en-US" sz="1800" dirty="0" smtClean="0">
                <a:solidFill>
                  <a:srgbClr val="000000"/>
                </a:solidFill>
                <a:ea typeface="+mn-ea"/>
                <a:cs typeface="+mn-cs"/>
              </a:rPr>
              <a:t>ravity </a:t>
            </a:r>
            <a:r>
              <a:rPr lang="en-US" sz="1800" dirty="0" smtClean="0">
                <a:solidFill>
                  <a:srgbClr val="0070C0"/>
                </a:solidFill>
                <a:ea typeface="+mn-ea"/>
                <a:cs typeface="+mn-cs"/>
              </a:rPr>
              <a:t>expanding into extra dimensions</a:t>
            </a:r>
            <a:r>
              <a:rPr lang="en-US" sz="1800" dirty="0" smtClean="0">
                <a:solidFill>
                  <a:srgbClr val="000000"/>
                </a:solidFill>
                <a:ea typeface="+mn-ea"/>
                <a:cs typeface="+mn-cs"/>
              </a:rPr>
              <a:t>, while the SM particles are confined to our familiar 4D space</a:t>
            </a:r>
          </a:p>
          <a:p>
            <a:pPr lvl="0">
              <a:defRPr/>
            </a:pPr>
            <a:r>
              <a:rPr lang="en-US" sz="1800" dirty="0" smtClean="0">
                <a:solidFill>
                  <a:srgbClr val="000000"/>
                </a:solidFill>
              </a:rPr>
              <a:t>For large extra dimensions, the fundamental scale of gravity can be as low as the electroweak scale and </a:t>
            </a:r>
            <a:r>
              <a:rPr lang="en-US" altLang="zh-CN" sz="1800" dirty="0" smtClean="0">
                <a:solidFill>
                  <a:srgbClr val="000000"/>
                </a:solidFill>
              </a:rPr>
              <a:t>black holes can be produced at the LHC</a:t>
            </a:r>
            <a:endParaRPr lang="en-US" sz="1800" dirty="0" smtClean="0">
              <a:solidFill>
                <a:srgbClr val="000000"/>
              </a:solidFill>
            </a:endParaRPr>
          </a:p>
        </p:txBody>
      </p:sp>
      <p:sp>
        <p:nvSpPr>
          <p:cNvPr id="14" name="Content Placeholder 10"/>
          <p:cNvSpPr txBox="1">
            <a:spLocks/>
          </p:cNvSpPr>
          <p:nvPr/>
        </p:nvSpPr>
        <p:spPr bwMode="auto">
          <a:xfrm>
            <a:off x="457200" y="16002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buNone/>
            </a:pPr>
            <a:r>
              <a:rPr kumimoji="0" lang="en-US" sz="1800" b="1" u="none" strike="noStrike" kern="0" cap="none" spc="0" normalizeH="0" baseline="0" noProof="0" dirty="0" smtClean="0">
                <a:ln>
                  <a:noFill/>
                </a:ln>
                <a:solidFill>
                  <a:srgbClr val="FF0000"/>
                </a:solidFill>
                <a:effectLst/>
                <a:uLnTx/>
                <a:uFillTx/>
                <a:latin typeface="+mn-lt"/>
                <a:ea typeface="+mn-ea"/>
                <a:cs typeface="+mn-cs"/>
              </a:rPr>
              <a:t>Motivation</a:t>
            </a:r>
            <a:r>
              <a:rPr kumimoji="0" lang="en-US" sz="1800" b="1" i="0" u="none" strike="noStrike" kern="0" cap="none" spc="0" normalizeH="0" baseline="0" noProof="0" dirty="0" smtClean="0">
                <a:ln>
                  <a:noFill/>
                </a:ln>
                <a:solidFill>
                  <a:schemeClr val="tx1"/>
                </a:solidFill>
                <a:effectLst/>
                <a:uLnTx/>
                <a:uFillTx/>
                <a:latin typeface="+mn-lt"/>
                <a:ea typeface="+mn-ea"/>
                <a:cs typeface="+mn-cs"/>
              </a:rPr>
              <a:t> : </a:t>
            </a:r>
            <a:r>
              <a:rPr lang="en-US" altLang="zh-CN" sz="1800" dirty="0" smtClean="0"/>
              <a:t>Look for signature of large multiplicity, high transverse energy and large invariant mass. </a:t>
            </a:r>
          </a:p>
          <a:p>
            <a:pPr>
              <a:spcAft>
                <a:spcPts val="600"/>
              </a:spcAft>
              <a:buNone/>
            </a:pPr>
            <a:r>
              <a:rPr lang="en-US" altLang="zh-CN" sz="1800" dirty="0" smtClean="0">
                <a:solidFill>
                  <a:srgbClr val="FF0000"/>
                </a:solidFill>
              </a:rPr>
              <a:t>Inspired by </a:t>
            </a:r>
            <a:r>
              <a:rPr lang="en-US" altLang="zh-CN" sz="1800" dirty="0" smtClean="0"/>
              <a:t>: Black Hole and String Ball signatures.</a:t>
            </a:r>
          </a:p>
          <a:p>
            <a:pPr marL="457200" marR="0" lvl="0" indent="-457200" algn="l" defTabSz="914400" rtl="0" eaLnBrk="0" fontAlgn="base" latinLnBrk="0" hangingPunct="0">
              <a:lnSpc>
                <a:spcPct val="100000"/>
              </a:lnSpc>
              <a:spcBef>
                <a:spcPct val="20000"/>
              </a:spcBef>
              <a:spcAft>
                <a:spcPts val="60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Multi-body final states</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27</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10</a:t>
            </a:r>
            <a:endParaRPr lang="en-US" sz="2000" dirty="0"/>
          </a:p>
        </p:txBody>
      </p:sp>
      <p:sp>
        <p:nvSpPr>
          <p:cNvPr id="16" name="Rectangle 15"/>
          <p:cNvSpPr/>
          <p:nvPr/>
        </p:nvSpPr>
        <p:spPr>
          <a:xfrm>
            <a:off x="457200" y="838200"/>
            <a:ext cx="8458200" cy="707886"/>
          </a:xfrm>
          <a:prstGeom prst="rect">
            <a:avLst/>
          </a:prstGeom>
        </p:spPr>
        <p:txBody>
          <a:bodyPr wrap="square">
            <a:spAutoFit/>
          </a:bodyPr>
          <a:lstStyle/>
          <a:p>
            <a:pPr eaLnBrk="1" hangingPunct="1">
              <a:spcBef>
                <a:spcPct val="0"/>
              </a:spcBef>
              <a:buNone/>
            </a:pPr>
            <a:r>
              <a:rPr lang="en-US" altLang="zh-CN" sz="2000" dirty="0" smtClean="0"/>
              <a:t>Conf note 10 : </a:t>
            </a:r>
            <a:r>
              <a:rPr lang="en-US" sz="2000" dirty="0" smtClean="0">
                <a:solidFill>
                  <a:srgbClr val="FF0000"/>
                </a:solidFill>
                <a:latin typeface="Arial" pitchFamily="34" charset="0"/>
                <a:cs typeface="Arial" pitchFamily="34" charset="0"/>
              </a:rPr>
              <a:t>Search for new physics in multi-body final states at high invariant masses (HCP 2010, Toronto)</a:t>
            </a:r>
          </a:p>
        </p:txBody>
      </p:sp>
      <p:sp>
        <p:nvSpPr>
          <p:cNvPr id="13" name="Content Placeholder 12"/>
          <p:cNvSpPr>
            <a:spLocks noGrp="1"/>
          </p:cNvSpPr>
          <p:nvPr>
            <p:ph idx="1"/>
          </p:nvPr>
        </p:nvSpPr>
        <p:spPr>
          <a:xfrm>
            <a:off x="457200" y="2438400"/>
            <a:ext cx="8305800" cy="3581401"/>
          </a:xfrm>
        </p:spPr>
        <p:txBody>
          <a:bodyPr/>
          <a:lstStyle/>
          <a:p>
            <a:pPr>
              <a:spcAft>
                <a:spcPts val="1200"/>
              </a:spcAft>
              <a:defRPr/>
            </a:pPr>
            <a:r>
              <a:rPr lang="en-US" sz="1800" dirty="0" smtClean="0"/>
              <a:t>The Black Hole mass is expected to be </a:t>
            </a:r>
            <a:r>
              <a:rPr lang="en-US" sz="1800" dirty="0" smtClean="0">
                <a:solidFill>
                  <a:srgbClr val="0070C0"/>
                </a:solidFill>
              </a:rPr>
              <a:t>greater 5 TeV</a:t>
            </a:r>
            <a:r>
              <a:rPr lang="en-US" sz="1800" dirty="0" smtClean="0"/>
              <a:t>; at √s=7TeV, the production cross section is small</a:t>
            </a:r>
          </a:p>
          <a:p>
            <a:pPr lvl="0">
              <a:spcAft>
                <a:spcPts val="1200"/>
              </a:spcAft>
              <a:defRPr/>
            </a:pPr>
            <a:r>
              <a:rPr lang="en-US" sz="1800" dirty="0" smtClean="0"/>
              <a:t>In string theory, black holes have a minimum mass below which they transition into highly excited long and jagged strings – “string balls”</a:t>
            </a:r>
          </a:p>
          <a:p>
            <a:pPr lvl="0">
              <a:spcAft>
                <a:spcPts val="1200"/>
              </a:spcAft>
              <a:defRPr/>
            </a:pPr>
            <a:r>
              <a:rPr lang="en-US" sz="1800" dirty="0" smtClean="0"/>
              <a:t>Because they are lighter, they may be more accessible to the LHC. String balls have the same signature as Black Hole.</a:t>
            </a:r>
          </a:p>
          <a:p>
            <a:pPr lvl="0">
              <a:spcAft>
                <a:spcPts val="1200"/>
              </a:spcAft>
              <a:defRPr/>
            </a:pPr>
            <a:r>
              <a:rPr lang="en-US" sz="1800" dirty="0" smtClean="0"/>
              <a:t>Our </a:t>
            </a:r>
            <a:r>
              <a:rPr lang="en-US" sz="1800" dirty="0" smtClean="0">
                <a:solidFill>
                  <a:srgbClr val="0070C0"/>
                </a:solidFill>
              </a:rPr>
              <a:t>multi-body analysis strategy </a:t>
            </a:r>
            <a:r>
              <a:rPr lang="en-US" sz="1800" dirty="0" smtClean="0"/>
              <a:t>can be used for the search for string balls; Its cross section can be large enough for discovery even with O(10 pb</a:t>
            </a:r>
            <a:r>
              <a:rPr lang="en-US" sz="1800" baseline="30000" dirty="0" smtClean="0"/>
              <a:t>-1</a:t>
            </a:r>
            <a:r>
              <a:rPr lang="en-US" sz="1800" dirty="0" smtClean="0"/>
              <a:t>)</a:t>
            </a:r>
          </a:p>
        </p:txBody>
      </p:sp>
      <p:sp>
        <p:nvSpPr>
          <p:cNvPr id="14" name="Content Placeholder 10"/>
          <p:cNvSpPr txBox="1">
            <a:spLocks/>
          </p:cNvSpPr>
          <p:nvPr/>
        </p:nvSpPr>
        <p:spPr bwMode="auto">
          <a:xfrm>
            <a:off x="533400" y="18288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Tx/>
              <a:buSzTx/>
              <a:buFontTx/>
              <a:buNone/>
              <a:tabLst/>
              <a:defRPr/>
            </a:pPr>
            <a:r>
              <a:rPr lang="en-US" sz="2400" kern="0" dirty="0" smtClean="0">
                <a:latin typeface="+mn-lt"/>
              </a:rPr>
              <a:t>Black holes </a:t>
            </a:r>
            <a:r>
              <a:rPr lang="en-US" sz="2400" kern="0" dirty="0" err="1" smtClean="0">
                <a:latin typeface="+mn-lt"/>
              </a:rPr>
              <a:t>vs</a:t>
            </a:r>
            <a:r>
              <a:rPr lang="en-US" sz="2400" kern="0" dirty="0" smtClean="0">
                <a:latin typeface="+mn-lt"/>
              </a:rPr>
              <a:t> </a:t>
            </a:r>
            <a:r>
              <a:rPr kumimoji="0" lang="en-US" sz="2400" b="1" u="none" strike="noStrike" kern="0" cap="none" spc="0" normalizeH="0" baseline="0" noProof="0" dirty="0" smtClean="0">
                <a:ln>
                  <a:noFill/>
                </a:ln>
                <a:solidFill>
                  <a:schemeClr val="tx1"/>
                </a:solidFill>
                <a:effectLst/>
                <a:uLnTx/>
                <a:uFillTx/>
                <a:latin typeface="+mn-lt"/>
                <a:ea typeface="+mn-ea"/>
                <a:cs typeface="+mn-cs"/>
              </a:rPr>
              <a:t>String balls</a:t>
            </a:r>
            <a:endParaRPr kumimoji="0" lang="en-US" sz="2400" b="0" u="none" strike="noStrike" kern="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ulti-body-pic-02.png"/>
          <p:cNvPicPr>
            <a:picLocks noChangeAspect="1"/>
          </p:cNvPicPr>
          <p:nvPr/>
        </p:nvPicPr>
        <p:blipFill>
          <a:blip r:embed="rId2" cstate="screen"/>
          <a:stretch>
            <a:fillRect/>
          </a:stretch>
        </p:blipFill>
        <p:spPr>
          <a:xfrm>
            <a:off x="4495800" y="1600200"/>
            <a:ext cx="3200246" cy="3124200"/>
          </a:xfrm>
          <a:prstGeom prst="rect">
            <a:avLst/>
          </a:prstGeom>
        </p:spPr>
      </p:pic>
      <p:pic>
        <p:nvPicPr>
          <p:cNvPr id="18" name="Picture 17" descr="multi-body-pic-01.png"/>
          <p:cNvPicPr>
            <a:picLocks noChangeAspect="1"/>
          </p:cNvPicPr>
          <p:nvPr/>
        </p:nvPicPr>
        <p:blipFill>
          <a:blip r:embed="rId3" cstate="screen"/>
          <a:stretch>
            <a:fillRect/>
          </a:stretch>
        </p:blipFill>
        <p:spPr>
          <a:xfrm>
            <a:off x="685800" y="1524000"/>
            <a:ext cx="3276600" cy="3257212"/>
          </a:xfrm>
          <a:prstGeom prst="rect">
            <a:avLst/>
          </a:prstGeom>
        </p:spPr>
      </p:pic>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Multi-body final states</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28</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10</a:t>
            </a:r>
            <a:endParaRPr lang="en-US" sz="2000" dirty="0"/>
          </a:p>
        </p:txBody>
      </p:sp>
      <p:sp>
        <p:nvSpPr>
          <p:cNvPr id="16" name="Rectangle 15"/>
          <p:cNvSpPr/>
          <p:nvPr/>
        </p:nvSpPr>
        <p:spPr>
          <a:xfrm>
            <a:off x="457200" y="838200"/>
            <a:ext cx="8458200" cy="707886"/>
          </a:xfrm>
          <a:prstGeom prst="rect">
            <a:avLst/>
          </a:prstGeom>
        </p:spPr>
        <p:txBody>
          <a:bodyPr wrap="square">
            <a:spAutoFit/>
          </a:bodyPr>
          <a:lstStyle/>
          <a:p>
            <a:pPr eaLnBrk="1" hangingPunct="1">
              <a:spcBef>
                <a:spcPct val="0"/>
              </a:spcBef>
              <a:buNone/>
            </a:pPr>
            <a:r>
              <a:rPr lang="en-US" altLang="zh-CN" sz="2000" dirty="0" smtClean="0"/>
              <a:t>Conf note 10 : </a:t>
            </a:r>
            <a:r>
              <a:rPr lang="en-US" sz="2000" dirty="0" smtClean="0">
                <a:solidFill>
                  <a:srgbClr val="FF0000"/>
                </a:solidFill>
                <a:latin typeface="Arial" pitchFamily="34" charset="0"/>
                <a:cs typeface="Arial" pitchFamily="34" charset="0"/>
              </a:rPr>
              <a:t>Search for new physics in multi-body final states at high invariant masses (HCP 2010, Toronto)</a:t>
            </a:r>
          </a:p>
        </p:txBody>
      </p:sp>
      <p:sp>
        <p:nvSpPr>
          <p:cNvPr id="13" name="Content Placeholder 12"/>
          <p:cNvSpPr>
            <a:spLocks noGrp="1"/>
          </p:cNvSpPr>
          <p:nvPr>
            <p:ph idx="1"/>
          </p:nvPr>
        </p:nvSpPr>
        <p:spPr>
          <a:xfrm>
            <a:off x="304800" y="4724400"/>
            <a:ext cx="8610600" cy="1981200"/>
          </a:xfrm>
          <a:noFill/>
        </p:spPr>
        <p:txBody>
          <a:bodyPr/>
          <a:lstStyle/>
          <a:p>
            <a:pPr lvl="0">
              <a:defRPr/>
            </a:pPr>
            <a:r>
              <a:rPr lang="en-US" sz="1800" dirty="0" smtClean="0">
                <a:solidFill>
                  <a:srgbClr val="FF0000"/>
                </a:solidFill>
              </a:rPr>
              <a:t>95%CL upper limit of </a:t>
            </a:r>
            <a:r>
              <a:rPr lang="en-US" sz="1800" b="1" dirty="0" smtClean="0">
                <a:solidFill>
                  <a:srgbClr val="FF0000"/>
                </a:solidFill>
              </a:rPr>
              <a:t>0.34 </a:t>
            </a:r>
            <a:r>
              <a:rPr lang="en-US" sz="1800" b="1" dirty="0" err="1" smtClean="0">
                <a:solidFill>
                  <a:srgbClr val="FF0000"/>
                </a:solidFill>
              </a:rPr>
              <a:t>nb</a:t>
            </a:r>
            <a:r>
              <a:rPr lang="en-US" sz="1800" b="1" dirty="0" smtClean="0">
                <a:solidFill>
                  <a:srgbClr val="FF0000"/>
                </a:solidFill>
              </a:rPr>
              <a:t> </a:t>
            </a:r>
            <a:r>
              <a:rPr lang="en-US" sz="1800" dirty="0" smtClean="0"/>
              <a:t>for cross section </a:t>
            </a:r>
            <a:r>
              <a:rPr lang="en-US" sz="1800" dirty="0" smtClean="0">
                <a:sym typeface="Symbol"/>
              </a:rPr>
              <a:t> </a:t>
            </a:r>
            <a:r>
              <a:rPr lang="en-US" sz="1800" dirty="0" smtClean="0"/>
              <a:t>acceptance for final states with at least three particles and an invariant mass above </a:t>
            </a:r>
            <a:r>
              <a:rPr lang="en-US" altLang="zh-CN" sz="1800" dirty="0" smtClean="0">
                <a:solidFill>
                  <a:srgbClr val="C00000"/>
                </a:solidFill>
                <a:sym typeface="Symbol"/>
              </a:rPr>
              <a:t>800GeV</a:t>
            </a:r>
            <a:r>
              <a:rPr lang="en-US" sz="1800" dirty="0" smtClean="0"/>
              <a:t> and </a:t>
            </a:r>
            <a:r>
              <a:rPr lang="en-US" altLang="zh-CN" sz="1800" dirty="0" smtClean="0">
                <a:solidFill>
                  <a:srgbClr val="C00000"/>
                </a:solidFill>
                <a:sym typeface="Symbol"/>
              </a:rPr>
              <a:t>|p</a:t>
            </a:r>
            <a:r>
              <a:rPr lang="en-US" altLang="zh-CN" sz="1800" baseline="-25000" dirty="0" smtClean="0">
                <a:solidFill>
                  <a:srgbClr val="C00000"/>
                </a:solidFill>
                <a:sym typeface="Symbol"/>
              </a:rPr>
              <a:t>T</a:t>
            </a:r>
            <a:r>
              <a:rPr lang="en-US" altLang="zh-CN" sz="1800" dirty="0" smtClean="0">
                <a:solidFill>
                  <a:srgbClr val="C00000"/>
                </a:solidFill>
                <a:sym typeface="Symbol"/>
              </a:rPr>
              <a:t>|&gt;700GeV</a:t>
            </a:r>
            <a:endParaRPr lang="en-US" sz="1800" dirty="0" smtClean="0"/>
          </a:p>
          <a:p>
            <a:pPr lvl="0">
              <a:defRPr/>
            </a:pPr>
            <a:r>
              <a:rPr lang="en-US" altLang="zh-CN" sz="1800" dirty="0" smtClean="0">
                <a:solidFill>
                  <a:srgbClr val="FF0000"/>
                </a:solidFill>
              </a:rPr>
              <a:t>95%CL upper limit of </a:t>
            </a:r>
            <a:r>
              <a:rPr lang="en-US" altLang="zh-CN" sz="1800" b="1" dirty="0" smtClean="0">
                <a:solidFill>
                  <a:srgbClr val="FF0000"/>
                </a:solidFill>
              </a:rPr>
              <a:t>0.6 </a:t>
            </a:r>
            <a:r>
              <a:rPr lang="en-US" altLang="zh-CN" sz="1800" b="1" dirty="0" err="1" smtClean="0">
                <a:solidFill>
                  <a:srgbClr val="FF0000"/>
                </a:solidFill>
              </a:rPr>
              <a:t>nb</a:t>
            </a:r>
            <a:r>
              <a:rPr lang="en-US" altLang="zh-CN" sz="1800" b="1" dirty="0" smtClean="0">
                <a:solidFill>
                  <a:srgbClr val="FF0000"/>
                </a:solidFill>
              </a:rPr>
              <a:t> </a:t>
            </a:r>
            <a:r>
              <a:rPr lang="en-US" altLang="zh-CN" sz="1800" dirty="0" smtClean="0"/>
              <a:t>for cross section</a:t>
            </a:r>
            <a:r>
              <a:rPr lang="en-US" altLang="zh-CN" sz="1400" dirty="0" smtClean="0"/>
              <a:t> ( acceptance ~55% for the model used )</a:t>
            </a:r>
            <a:endParaRPr lang="en-US" sz="1400" dirty="0" smtClean="0"/>
          </a:p>
          <a:p>
            <a:pPr lvl="0">
              <a:defRPr/>
            </a:pPr>
            <a:r>
              <a:rPr lang="en-US" sz="1800" dirty="0" smtClean="0"/>
              <a:t>The result is of interest for models of low-scale gravity and weakly-coupled string theory (cross section can be as high as O(100 </a:t>
            </a:r>
            <a:r>
              <a:rPr lang="en-US" sz="1800" dirty="0" err="1" smtClean="0"/>
              <a:t>nb</a:t>
            </a:r>
            <a:r>
              <a:rPr lang="en-US" sz="1800" dirty="0" smtClean="0"/>
              <a:t> ) (Black Max) )</a:t>
            </a:r>
          </a:p>
          <a:p>
            <a:pPr lvl="0">
              <a:defRPr/>
            </a:pPr>
            <a:r>
              <a:rPr lang="en-US" sz="1800" b="1" i="1" dirty="0" smtClean="0">
                <a:solidFill>
                  <a:srgbClr val="FF0000"/>
                </a:solidFill>
              </a:rPr>
              <a:t>This is the first search of this type</a:t>
            </a:r>
          </a:p>
        </p:txBody>
      </p:sp>
      <p:sp>
        <p:nvSpPr>
          <p:cNvPr id="15" name="TextBox 14"/>
          <p:cNvSpPr txBox="1"/>
          <p:nvPr/>
        </p:nvSpPr>
        <p:spPr>
          <a:xfrm>
            <a:off x="2971800" y="1600200"/>
            <a:ext cx="1524000" cy="523220"/>
          </a:xfrm>
          <a:prstGeom prst="rect">
            <a:avLst/>
          </a:prstGeom>
          <a:solidFill>
            <a:schemeClr val="bg1">
              <a:lumMod val="95000"/>
            </a:schemeClr>
          </a:solidFill>
          <a:effectLst/>
        </p:spPr>
        <p:txBody>
          <a:bodyPr wrap="square" rtlCol="0">
            <a:spAutoFit/>
          </a:bodyPr>
          <a:lstStyle/>
          <a:p>
            <a:pPr>
              <a:buNone/>
            </a:pPr>
            <a:r>
              <a:rPr lang="en-US" sz="1400" i="0" dirty="0" smtClean="0">
                <a:solidFill>
                  <a:srgbClr val="00B050"/>
                </a:solidFill>
              </a:rPr>
              <a:t>Control region: </a:t>
            </a:r>
            <a:r>
              <a:rPr lang="en-US" sz="1400" b="0" i="0" dirty="0" smtClean="0">
                <a:solidFill>
                  <a:srgbClr val="C00000"/>
                </a:solidFill>
                <a:sym typeface="Symbol"/>
              </a:rPr>
              <a:t>|p</a:t>
            </a:r>
            <a:r>
              <a:rPr lang="en-US" sz="1400" b="0" i="0" baseline="-25000" dirty="0" smtClean="0">
                <a:solidFill>
                  <a:srgbClr val="C00000"/>
                </a:solidFill>
                <a:sym typeface="Symbol"/>
              </a:rPr>
              <a:t>T</a:t>
            </a:r>
            <a:r>
              <a:rPr lang="en-US" sz="1400" b="0" i="0" dirty="0" smtClean="0">
                <a:solidFill>
                  <a:srgbClr val="C00000"/>
                </a:solidFill>
                <a:sym typeface="Symbol"/>
              </a:rPr>
              <a:t>|&gt;300GeV</a:t>
            </a:r>
          </a:p>
        </p:txBody>
      </p:sp>
      <p:sp>
        <p:nvSpPr>
          <p:cNvPr id="17" name="TextBox 16"/>
          <p:cNvSpPr txBox="1"/>
          <p:nvPr/>
        </p:nvSpPr>
        <p:spPr>
          <a:xfrm>
            <a:off x="7086600" y="1600200"/>
            <a:ext cx="1600200" cy="523220"/>
          </a:xfrm>
          <a:prstGeom prst="rect">
            <a:avLst/>
          </a:prstGeom>
          <a:solidFill>
            <a:schemeClr val="bg1">
              <a:lumMod val="95000"/>
            </a:schemeClr>
          </a:solidFill>
          <a:effectLst/>
        </p:spPr>
        <p:txBody>
          <a:bodyPr wrap="square" rtlCol="0">
            <a:spAutoFit/>
          </a:bodyPr>
          <a:lstStyle/>
          <a:p>
            <a:pPr>
              <a:buNone/>
            </a:pPr>
            <a:r>
              <a:rPr lang="en-US" sz="1400" i="0" dirty="0" smtClean="0">
                <a:solidFill>
                  <a:srgbClr val="00B050"/>
                </a:solidFill>
              </a:rPr>
              <a:t>Signal region: </a:t>
            </a:r>
            <a:r>
              <a:rPr lang="en-US" sz="1400" b="0" i="0" dirty="0" smtClean="0">
                <a:solidFill>
                  <a:srgbClr val="C00000"/>
                </a:solidFill>
                <a:sym typeface="Symbol"/>
              </a:rPr>
              <a:t>|p</a:t>
            </a:r>
            <a:r>
              <a:rPr lang="en-US" sz="1400" b="0" i="0" baseline="-25000" dirty="0" smtClean="0">
                <a:solidFill>
                  <a:srgbClr val="C00000"/>
                </a:solidFill>
                <a:sym typeface="Symbol"/>
              </a:rPr>
              <a:t>T</a:t>
            </a:r>
            <a:r>
              <a:rPr lang="en-US" sz="1400" b="0" i="0" dirty="0" smtClean="0">
                <a:solidFill>
                  <a:srgbClr val="C00000"/>
                </a:solidFill>
                <a:sym typeface="Symbol"/>
              </a:rPr>
              <a:t>|&gt;700GeV</a:t>
            </a:r>
            <a:endParaRPr lang="en-US" sz="1400" b="0" i="0" dirty="0" smtClean="0">
              <a:solidFill>
                <a:srgbClr val="C00000"/>
              </a:solidFill>
            </a:endParaRPr>
          </a:p>
        </p:txBody>
      </p:sp>
      <p:sp>
        <p:nvSpPr>
          <p:cNvPr id="14" name="TextBox 13"/>
          <p:cNvSpPr txBox="1"/>
          <p:nvPr/>
        </p:nvSpPr>
        <p:spPr>
          <a:xfrm>
            <a:off x="7543800" y="2438401"/>
            <a:ext cx="1447800" cy="1083374"/>
          </a:xfrm>
          <a:prstGeom prst="rect">
            <a:avLst/>
          </a:prstGeom>
          <a:noFill/>
        </p:spPr>
        <p:txBody>
          <a:bodyPr wrap="square" rtlCol="0">
            <a:spAutoFit/>
          </a:bodyPr>
          <a:lstStyle/>
          <a:p>
            <a:pPr>
              <a:buNone/>
            </a:pPr>
            <a:r>
              <a:rPr lang="en-US" altLang="zh-CN" sz="1400" i="0" dirty="0" smtClean="0">
                <a:solidFill>
                  <a:srgbClr val="0070C0"/>
                </a:solidFill>
              </a:rPr>
              <a:t>Observed</a:t>
            </a:r>
          </a:p>
          <a:p>
            <a:pPr>
              <a:buNone/>
            </a:pPr>
            <a:r>
              <a:rPr lang="en-US" altLang="zh-CN" sz="1400" i="0" dirty="0" smtClean="0">
                <a:solidFill>
                  <a:srgbClr val="0070C0"/>
                </a:solidFill>
              </a:rPr>
              <a:t> = 193 events</a:t>
            </a:r>
          </a:p>
          <a:p>
            <a:pPr>
              <a:buNone/>
            </a:pPr>
            <a:r>
              <a:rPr lang="en-US" altLang="zh-CN" sz="1400" i="0" dirty="0" smtClean="0">
                <a:solidFill>
                  <a:srgbClr val="0070C0"/>
                </a:solidFill>
              </a:rPr>
              <a:t>Expected </a:t>
            </a:r>
          </a:p>
          <a:p>
            <a:pPr>
              <a:buNone/>
            </a:pPr>
            <a:r>
              <a:rPr lang="en-US" altLang="zh-CN" sz="1400" i="0" dirty="0" smtClean="0">
                <a:solidFill>
                  <a:srgbClr val="0070C0"/>
                </a:solidFill>
              </a:rPr>
              <a:t>= 253</a:t>
            </a:r>
            <a:r>
              <a:rPr lang="en-US" altLang="zh-CN" sz="1400" b="0" i="0" kern="0" dirty="0" smtClean="0">
                <a:solidFill>
                  <a:srgbClr val="0070C0"/>
                </a:solidFill>
                <a:latin typeface="Arial"/>
                <a:sym typeface="Symbol"/>
              </a:rPr>
              <a:t> </a:t>
            </a:r>
            <a:r>
              <a:rPr lang="en-US" altLang="zh-CN" sz="1400" i="0" kern="0" dirty="0" smtClean="0">
                <a:solidFill>
                  <a:srgbClr val="0070C0"/>
                </a:solidFill>
                <a:latin typeface="Arial"/>
                <a:sym typeface="Symbol"/>
              </a:rPr>
              <a:t>18 84</a:t>
            </a:r>
            <a:endParaRPr lang="zh-CN" altLang="en-US" sz="1400" i="0"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5800" y="1600200"/>
            <a:ext cx="7620000" cy="14478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b="0" i="0" dirty="0" smtClean="0">
                <a:solidFill>
                  <a:srgbClr val="000000"/>
                </a:solidFill>
                <a:latin typeface="Arial" charset="0"/>
              </a:rPr>
              <a:t>W, Z and W’</a:t>
            </a:r>
          </a:p>
          <a:p>
            <a:pPr algn="ctr">
              <a:spcBef>
                <a:spcPct val="0"/>
              </a:spcBef>
              <a:buFontTx/>
              <a:buNone/>
              <a:defRPr/>
            </a:pPr>
            <a:r>
              <a:rPr lang="en-US" sz="2000" dirty="0" smtClean="0">
                <a:solidFill>
                  <a:srgbClr val="FF0000"/>
                </a:solidFill>
                <a:latin typeface="Arial" charset="0"/>
              </a:rPr>
              <a:t>S. L. Wu, Assistant scientist Flores, </a:t>
            </a:r>
            <a:r>
              <a:rPr lang="en-US" sz="2000" dirty="0" err="1" smtClean="0">
                <a:solidFill>
                  <a:srgbClr val="FF0000"/>
                </a:solidFill>
                <a:latin typeface="Arial" charset="0"/>
              </a:rPr>
              <a:t>Postdocs</a:t>
            </a:r>
            <a:r>
              <a:rPr lang="en-US" sz="2000" dirty="0" smtClean="0">
                <a:solidFill>
                  <a:srgbClr val="FF0000"/>
                </a:solidFill>
                <a:latin typeface="Arial" charset="0"/>
              </a:rPr>
              <a:t> Ma, </a:t>
            </a:r>
            <a:r>
              <a:rPr lang="en-US" sz="2000" dirty="0" err="1" smtClean="0">
                <a:solidFill>
                  <a:srgbClr val="FF0000"/>
                </a:solidFill>
                <a:latin typeface="Arial" charset="0"/>
              </a:rPr>
              <a:t>Sarangi</a:t>
            </a:r>
            <a:r>
              <a:rPr lang="en-US" sz="2000" dirty="0" smtClean="0">
                <a:solidFill>
                  <a:srgbClr val="FF0000"/>
                </a:solidFill>
                <a:latin typeface="Arial" charset="0"/>
              </a:rPr>
              <a:t>, </a:t>
            </a:r>
          </a:p>
          <a:p>
            <a:pPr algn="ctr">
              <a:spcBef>
                <a:spcPct val="0"/>
              </a:spcBef>
              <a:buFontTx/>
              <a:buNone/>
              <a:defRPr/>
            </a:pPr>
            <a:r>
              <a:rPr lang="en-US" sz="2000" dirty="0" smtClean="0">
                <a:solidFill>
                  <a:srgbClr val="FF0000"/>
                </a:solidFill>
                <a:latin typeface="Arial" charset="0"/>
              </a:rPr>
              <a:t>Grad. Students Carrillo, A. Castaneda, E. Castaneda, </a:t>
            </a:r>
            <a:r>
              <a:rPr lang="en-US" sz="2000" dirty="0" err="1" smtClean="0">
                <a:solidFill>
                  <a:srgbClr val="FF0000"/>
                </a:solidFill>
                <a:latin typeface="Arial" charset="0"/>
              </a:rPr>
              <a:t>Pedraza</a:t>
            </a:r>
            <a:r>
              <a:rPr lang="en-US" sz="2000" dirty="0" smtClean="0">
                <a:solidFill>
                  <a:srgbClr val="FF0000"/>
                </a:solidFill>
                <a:latin typeface="Arial" charset="0"/>
              </a:rPr>
              <a:t>  </a:t>
            </a:r>
            <a:endParaRPr lang="en-US" sz="2000" dirty="0">
              <a:solidFill>
                <a:srgbClr val="FF0000"/>
              </a:solidFill>
              <a:latin typeface="Arial" charset="0"/>
            </a:endParaRPr>
          </a:p>
        </p:txBody>
      </p:sp>
      <p:sp>
        <p:nvSpPr>
          <p:cNvPr id="252929" name="Rectangle 1"/>
          <p:cNvSpPr>
            <a:spLocks noChangeArrowheads="1"/>
          </p:cNvSpPr>
          <p:nvPr/>
        </p:nvSpPr>
        <p:spPr bwMode="auto">
          <a:xfrm>
            <a:off x="914400" y="3363725"/>
            <a:ext cx="7239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1" hangingPunct="1">
              <a:spcBef>
                <a:spcPct val="0"/>
              </a:spcBef>
              <a:spcAft>
                <a:spcPts val="600"/>
              </a:spcAft>
              <a:buFont typeface="+mj-lt"/>
              <a:buAutoNum type="arabicPeriod" startAt="11"/>
            </a:pPr>
            <a:r>
              <a:rPr lang="en-US" altLang="zh-CN" sz="1600" i="0" dirty="0" smtClean="0">
                <a:solidFill>
                  <a:srgbClr val="0033CC"/>
                </a:solidFill>
                <a:latin typeface="Arial" pitchFamily="34" charset="0"/>
                <a:cs typeface="Arial" pitchFamily="34" charset="0"/>
              </a:rPr>
              <a:t>Observation of W-&gt;l</a:t>
            </a:r>
            <a:r>
              <a:rPr lang="en-US" altLang="zh-CN" sz="1600" i="0" dirty="0" smtClean="0">
                <a:solidFill>
                  <a:srgbClr val="0033CC"/>
                </a:solidFill>
                <a:latin typeface="Arial" pitchFamily="34" charset="0"/>
                <a:cs typeface="Arial" pitchFamily="34" charset="0"/>
                <a:sym typeface="Symbol"/>
              </a:rPr>
              <a:t></a:t>
            </a:r>
            <a:r>
              <a:rPr lang="en-US" altLang="zh-CN" sz="1600" i="0" dirty="0" smtClean="0">
                <a:solidFill>
                  <a:srgbClr val="0033CC"/>
                </a:solidFill>
                <a:latin typeface="Arial" pitchFamily="34" charset="0"/>
                <a:cs typeface="Arial" pitchFamily="34" charset="0"/>
              </a:rPr>
              <a:t> and Z-&gt;</a:t>
            </a:r>
            <a:r>
              <a:rPr lang="en-US" altLang="zh-CN" sz="1600" i="0" dirty="0" err="1" smtClean="0">
                <a:solidFill>
                  <a:srgbClr val="0033CC"/>
                </a:solidFill>
                <a:latin typeface="Arial" pitchFamily="34" charset="0"/>
                <a:cs typeface="Arial" pitchFamily="34" charset="0"/>
              </a:rPr>
              <a:t>ll</a:t>
            </a:r>
            <a:r>
              <a:rPr lang="en-US" altLang="zh-CN" sz="1600" i="0" dirty="0" smtClean="0">
                <a:solidFill>
                  <a:srgbClr val="0033CC"/>
                </a:solidFill>
                <a:latin typeface="Arial" pitchFamily="34" charset="0"/>
                <a:cs typeface="Arial" pitchFamily="34" charset="0"/>
              </a:rPr>
              <a:t> production in proton-proton collisions at √s=7 TeV with the ATLAS detector</a:t>
            </a:r>
            <a:endParaRPr lang="en-US" altLang="zh-CN" sz="1400" b="0" i="0" dirty="0" smtClean="0">
              <a:solidFill>
                <a:srgbClr val="0033CC"/>
              </a:solidFill>
              <a:ea typeface="宋体" pitchFamily="2" charset="-122"/>
            </a:endParaRPr>
          </a:p>
          <a:p>
            <a:pPr marL="457200" indent="-457200" eaLnBrk="1" hangingPunct="1">
              <a:spcBef>
                <a:spcPct val="0"/>
              </a:spcBef>
              <a:spcAft>
                <a:spcPts val="600"/>
              </a:spcAft>
              <a:buFont typeface="+mj-lt"/>
              <a:buAutoNum type="arabicPeriod" startAt="11"/>
            </a:pPr>
            <a:r>
              <a:rPr lang="en-US" sz="1600" i="0" dirty="0" smtClean="0">
                <a:solidFill>
                  <a:srgbClr val="0033CC"/>
                </a:solidFill>
                <a:latin typeface="Arial" pitchFamily="34" charset="0"/>
                <a:cs typeface="Arial" pitchFamily="34" charset="0"/>
              </a:rPr>
              <a:t>Measurement of </a:t>
            </a:r>
            <a:r>
              <a:rPr lang="en-US" sz="1600" i="0" dirty="0" err="1" smtClean="0">
                <a:solidFill>
                  <a:srgbClr val="0033CC"/>
                </a:solidFill>
                <a:latin typeface="Arial" pitchFamily="34" charset="0"/>
                <a:cs typeface="Arial" pitchFamily="34" charset="0"/>
              </a:rPr>
              <a:t>W</a:t>
            </a:r>
            <a:r>
              <a:rPr lang="en-US" sz="1600" i="0" dirty="0" err="1" smtClean="0">
                <a:solidFill>
                  <a:srgbClr val="0033CC"/>
                </a:solidFill>
                <a:latin typeface="Arial" pitchFamily="34" charset="0"/>
                <a:cs typeface="Arial" pitchFamily="34" charset="0"/>
                <a:sym typeface="Symbol"/>
              </a:rPr>
              <a:t>l</a:t>
            </a:r>
            <a:r>
              <a:rPr lang="en-US" sz="1600" i="0" dirty="0" smtClean="0">
                <a:solidFill>
                  <a:srgbClr val="0033CC"/>
                </a:solidFill>
                <a:latin typeface="Arial" pitchFamily="34" charset="0"/>
                <a:cs typeface="Arial" pitchFamily="34" charset="0"/>
                <a:sym typeface="Symbol"/>
              </a:rPr>
              <a:t></a:t>
            </a:r>
            <a:r>
              <a:rPr lang="en-US" sz="1600" i="0" dirty="0" smtClean="0">
                <a:solidFill>
                  <a:srgbClr val="0033CC"/>
                </a:solidFill>
                <a:latin typeface="Arial" pitchFamily="34" charset="0"/>
                <a:cs typeface="Arial" pitchFamily="34" charset="0"/>
              </a:rPr>
              <a:t> production cross section and observation of Z </a:t>
            </a:r>
            <a:r>
              <a:rPr lang="en-US" sz="1600" i="0" dirty="0" smtClean="0">
                <a:solidFill>
                  <a:srgbClr val="0033CC"/>
                </a:solidFill>
                <a:latin typeface="Arial" pitchFamily="34" charset="0"/>
                <a:cs typeface="Arial" pitchFamily="34" charset="0"/>
                <a:sym typeface="Symbol"/>
              </a:rPr>
              <a:t></a:t>
            </a:r>
            <a:r>
              <a:rPr lang="en-US" sz="1600" i="0" dirty="0" err="1" smtClean="0">
                <a:solidFill>
                  <a:srgbClr val="0033CC"/>
                </a:solidFill>
                <a:latin typeface="Arial" pitchFamily="34" charset="0"/>
                <a:cs typeface="Arial" pitchFamily="34" charset="0"/>
                <a:sym typeface="Symbol"/>
              </a:rPr>
              <a:t>ll</a:t>
            </a:r>
            <a:r>
              <a:rPr lang="en-US" sz="1600" i="0" dirty="0" smtClean="0">
                <a:solidFill>
                  <a:srgbClr val="0033CC"/>
                </a:solidFill>
                <a:latin typeface="Arial" pitchFamily="34" charset="0"/>
                <a:cs typeface="Arial" pitchFamily="34" charset="0"/>
              </a:rPr>
              <a:t> production in proton-proton collisions at √s=7 TeV with the ATLAS Detector</a:t>
            </a:r>
          </a:p>
          <a:p>
            <a:pPr marL="457200" indent="-457200" eaLnBrk="1" hangingPunct="1">
              <a:spcBef>
                <a:spcPct val="0"/>
              </a:spcBef>
              <a:spcAft>
                <a:spcPts val="600"/>
              </a:spcAft>
              <a:buFont typeface="+mj-lt"/>
              <a:buAutoNum type="arabicPeriod" startAt="11"/>
            </a:pPr>
            <a:r>
              <a:rPr lang="en-US" sz="1600" i="0" dirty="0" smtClean="0">
                <a:solidFill>
                  <a:srgbClr val="0033CC"/>
                </a:solidFill>
                <a:latin typeface="Arial" pitchFamily="34" charset="0"/>
                <a:cs typeface="Arial" pitchFamily="34" charset="0"/>
              </a:rPr>
              <a:t>Measurement of the </a:t>
            </a:r>
            <a:r>
              <a:rPr lang="en-US" sz="1600" i="0" dirty="0" err="1" smtClean="0">
                <a:solidFill>
                  <a:srgbClr val="0033CC"/>
                </a:solidFill>
                <a:latin typeface="Arial" pitchFamily="34" charset="0"/>
                <a:cs typeface="Arial" pitchFamily="34" charset="0"/>
              </a:rPr>
              <a:t>Z</a:t>
            </a:r>
            <a:r>
              <a:rPr lang="en-US" sz="1600" i="0" dirty="0" err="1" smtClean="0">
                <a:solidFill>
                  <a:srgbClr val="0033CC"/>
                </a:solidFill>
                <a:latin typeface="Arial" pitchFamily="34" charset="0"/>
                <a:cs typeface="Arial" pitchFamily="34" charset="0"/>
                <a:sym typeface="Symbol"/>
              </a:rPr>
              <a:t></a:t>
            </a:r>
            <a:r>
              <a:rPr lang="en-US" sz="1600" i="0" dirty="0" err="1" smtClean="0">
                <a:solidFill>
                  <a:srgbClr val="0033CC"/>
                </a:solidFill>
                <a:latin typeface="Arial" pitchFamily="34" charset="0"/>
                <a:cs typeface="Arial" pitchFamily="34" charset="0"/>
              </a:rPr>
              <a:t>ll</a:t>
            </a:r>
            <a:r>
              <a:rPr lang="en-US" sz="1600" i="0" dirty="0" smtClean="0">
                <a:solidFill>
                  <a:srgbClr val="0033CC"/>
                </a:solidFill>
                <a:latin typeface="Arial" pitchFamily="34" charset="0"/>
                <a:cs typeface="Arial" pitchFamily="34" charset="0"/>
              </a:rPr>
              <a:t> production cross section in proton-proton collisions at √s=7 TeV with ATLAS detector</a:t>
            </a:r>
          </a:p>
          <a:p>
            <a:pPr marL="457200" indent="-457200" eaLnBrk="1" hangingPunct="1">
              <a:spcBef>
                <a:spcPct val="0"/>
              </a:spcBef>
              <a:spcAft>
                <a:spcPts val="600"/>
              </a:spcAft>
              <a:buFont typeface="+mj-lt"/>
              <a:buAutoNum type="arabicPeriod" startAt="11"/>
            </a:pPr>
            <a:r>
              <a:rPr lang="en-US" altLang="zh-CN" sz="1600" i="0" dirty="0" smtClean="0">
                <a:solidFill>
                  <a:srgbClr val="0033CC"/>
                </a:solidFill>
                <a:latin typeface="Arial" pitchFamily="34" charset="0"/>
                <a:cs typeface="Arial" pitchFamily="34" charset="0"/>
              </a:rPr>
              <a:t>Measurement of Z + Jets Cross Section at 1 pb</a:t>
            </a:r>
            <a:r>
              <a:rPr lang="en-US" altLang="zh-CN" sz="1600" i="0" baseline="30000" dirty="0" smtClean="0">
                <a:solidFill>
                  <a:srgbClr val="0033CC"/>
                </a:solidFill>
                <a:latin typeface="Arial" pitchFamily="34" charset="0"/>
                <a:cs typeface="Arial" pitchFamily="34" charset="0"/>
              </a:rPr>
              <a:t>-1</a:t>
            </a:r>
            <a:endParaRPr lang="en-US" sz="1600" i="0" baseline="30000" dirty="0" smtClean="0">
              <a:solidFill>
                <a:srgbClr val="0033CC"/>
              </a:solidFill>
              <a:latin typeface="Arial" pitchFamily="34" charset="0"/>
              <a:cs typeface="Arial" pitchFamily="34" charset="0"/>
            </a:endParaRPr>
          </a:p>
          <a:p>
            <a:pPr marL="457200" indent="-457200" eaLnBrk="1" hangingPunct="1">
              <a:spcBef>
                <a:spcPct val="0"/>
              </a:spcBef>
              <a:spcAft>
                <a:spcPts val="600"/>
              </a:spcAft>
              <a:buFont typeface="+mj-lt"/>
              <a:buAutoNum type="arabicPeriod" startAt="11"/>
            </a:pPr>
            <a:r>
              <a:rPr lang="en-US" sz="1600" i="0" dirty="0" smtClean="0">
                <a:solidFill>
                  <a:srgbClr val="0033CC"/>
                </a:solidFill>
                <a:latin typeface="Arial" pitchFamily="34" charset="0"/>
                <a:cs typeface="Arial" pitchFamily="34" charset="0"/>
              </a:rPr>
              <a:t>Search for high-mass states with lepton plus missing transverse energy using the ATLAS Detector at √s=7 TeV</a:t>
            </a:r>
          </a:p>
        </p:txBody>
      </p:sp>
      <p:sp>
        <p:nvSpPr>
          <p:cNvPr id="6" name="Rounded Rectangle 5"/>
          <p:cNvSpPr/>
          <p:nvPr/>
        </p:nvSpPr>
        <p:spPr bwMode="auto">
          <a:xfrm>
            <a:off x="609600" y="838200"/>
            <a:ext cx="7620000" cy="457200"/>
          </a:xfrm>
          <a:prstGeom prst="roundRect">
            <a:avLst>
              <a:gd name="adj" fmla="val 5000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sz="2000" b="0" i="0" dirty="0" smtClean="0">
                <a:solidFill>
                  <a:srgbClr val="000000"/>
                </a:solidFill>
                <a:latin typeface="Arial" charset="0"/>
              </a:rPr>
              <a:t>Physics results from first data since </a:t>
            </a:r>
            <a:r>
              <a:rPr lang="en-US" sz="2000" b="0" i="0" dirty="0">
                <a:solidFill>
                  <a:srgbClr val="000000"/>
                </a:solidFill>
                <a:latin typeface="Arial" charset="0"/>
              </a:rPr>
              <a:t>April </a:t>
            </a:r>
            <a:r>
              <a:rPr lang="en-US" sz="2000" b="0" i="0" dirty="0" smtClean="0">
                <a:solidFill>
                  <a:srgbClr val="000000"/>
                </a:solidFill>
                <a:latin typeface="Arial" charset="0"/>
              </a:rPr>
              <a:t>2010  </a:t>
            </a:r>
            <a:r>
              <a:rPr lang="en-US" altLang="zh-CN" sz="2000" dirty="0" smtClean="0">
                <a:solidFill>
                  <a:srgbClr val="FF0000"/>
                </a:solidFill>
              </a:rPr>
              <a:t>TASK H-1 (Wu)</a:t>
            </a:r>
            <a:endParaRPr lang="zh-CN" altLang="en-US" sz="2000" dirty="0" smtClean="0"/>
          </a:p>
        </p:txBody>
      </p:sp>
      <p:sp>
        <p:nvSpPr>
          <p:cNvPr id="5" name="Slide Number Placeholder 4"/>
          <p:cNvSpPr>
            <a:spLocks noGrp="1"/>
          </p:cNvSpPr>
          <p:nvPr>
            <p:ph type="sldNum" sz="quarter" idx="12"/>
          </p:nvPr>
        </p:nvSpPr>
        <p:spPr/>
        <p:txBody>
          <a:bodyPr/>
          <a:lstStyle/>
          <a:p>
            <a:pPr>
              <a:defRPr/>
            </a:pPr>
            <a:fld id="{5F550616-8EA6-4D80-BA8C-A49595DE14D6}" type="slidenum">
              <a:rPr lang="en-US" altLang="zh-CN" smtClean="0"/>
              <a:pPr>
                <a:defRPr/>
              </a:pPr>
              <a:t>29</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p>
            <a:fld id="{C141DD22-0042-45DC-9E1F-F4F11B266D65}" type="slidenum">
              <a:rPr lang="en-US" altLang="zh-CN" smtClean="0"/>
              <a:pPr/>
              <a:t>3</a:t>
            </a:fld>
            <a:endParaRPr lang="en-US" altLang="zh-CN" dirty="0" smtClean="0"/>
          </a:p>
        </p:txBody>
      </p:sp>
      <p:sp>
        <p:nvSpPr>
          <p:cNvPr id="512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8FBEBB01-F474-4313-A42A-D52BA417FEC5}" type="slidenum">
              <a:rPr lang="en-US" altLang="zh-CN" sz="1400" b="0" i="0">
                <a:latin typeface="Arial" charset="0"/>
                <a:ea typeface="宋体" pitchFamily="2" charset="-122"/>
              </a:rPr>
              <a:pPr algn="r" eaLnBrk="1" hangingPunct="1">
                <a:spcBef>
                  <a:spcPct val="0"/>
                </a:spcBef>
                <a:buFontTx/>
                <a:buNone/>
              </a:pPr>
              <a:t>3</a:t>
            </a:fld>
            <a:endParaRPr lang="en-US" altLang="zh-CN" sz="1400" b="0" i="0" dirty="0">
              <a:latin typeface="Arial" charset="0"/>
              <a:ea typeface="宋体" pitchFamily="2" charset="-122"/>
            </a:endParaRPr>
          </a:p>
        </p:txBody>
      </p:sp>
      <p:sp>
        <p:nvSpPr>
          <p:cNvPr id="5124" name="Rectangle 4"/>
          <p:cNvSpPr>
            <a:spLocks noChangeArrowheads="1"/>
          </p:cNvSpPr>
          <p:nvPr/>
        </p:nvSpPr>
        <p:spPr bwMode="auto">
          <a:xfrm>
            <a:off x="381000" y="152400"/>
            <a:ext cx="8458200" cy="5334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dirty="0">
                <a:solidFill>
                  <a:srgbClr val="0033CC"/>
                </a:solidFill>
                <a:latin typeface="Arial" charset="0"/>
                <a:ea typeface="宋体" pitchFamily="2" charset="-122"/>
              </a:rPr>
              <a:t>OUTLINE</a:t>
            </a:r>
          </a:p>
        </p:txBody>
      </p:sp>
      <p:sp>
        <p:nvSpPr>
          <p:cNvPr id="4101" name="Text Box 5"/>
          <p:cNvSpPr txBox="1">
            <a:spLocks noChangeArrowheads="1"/>
          </p:cNvSpPr>
          <p:nvPr/>
        </p:nvSpPr>
        <p:spPr bwMode="auto">
          <a:xfrm>
            <a:off x="152400" y="2286000"/>
            <a:ext cx="8763000" cy="2939266"/>
          </a:xfrm>
          <a:prstGeom prst="rect">
            <a:avLst/>
          </a:prstGeom>
          <a:noFill/>
          <a:ln w="9525">
            <a:noFill/>
            <a:miter lim="800000"/>
            <a:headEnd/>
            <a:tailEnd/>
          </a:ln>
        </p:spPr>
        <p:txBody>
          <a:bodyPr wrap="square">
            <a:spAutoFit/>
          </a:bodyPr>
          <a:lstStyle/>
          <a:p>
            <a:pPr marL="573088" indent="-573088">
              <a:spcBef>
                <a:spcPts val="1800"/>
              </a:spcBef>
              <a:buFontTx/>
              <a:buAutoNum type="arabicParenBoth"/>
              <a:tabLst>
                <a:tab pos="6632575" algn="l"/>
              </a:tabLst>
              <a:defRPr/>
            </a:pPr>
            <a:r>
              <a:rPr lang="en-US" altLang="zh-CN" sz="2400" i="0" dirty="0" smtClean="0">
                <a:ea typeface="宋体" pitchFamily="2" charset="-122"/>
              </a:rPr>
              <a:t>LHC Physics with </a:t>
            </a:r>
            <a:r>
              <a:rPr lang="en-US" altLang="zh-CN" sz="2400" i="0" dirty="0">
                <a:ea typeface="宋体" pitchFamily="2" charset="-122"/>
              </a:rPr>
              <a:t>data since April </a:t>
            </a:r>
            <a:r>
              <a:rPr lang="en-US" altLang="zh-CN" sz="2400" i="0" dirty="0" smtClean="0">
                <a:ea typeface="宋体" pitchFamily="2" charset="-122"/>
              </a:rPr>
              <a:t>2010   </a:t>
            </a:r>
            <a:r>
              <a:rPr lang="en-US" altLang="zh-CN" sz="2400" dirty="0" smtClean="0">
                <a:solidFill>
                  <a:srgbClr val="FF0000"/>
                </a:solidFill>
                <a:ea typeface="宋体" pitchFamily="2" charset="-122"/>
              </a:rPr>
              <a:t>Task H-1 (Wu)</a:t>
            </a:r>
            <a:endParaRPr lang="en-US" altLang="zh-CN" sz="2400" dirty="0">
              <a:solidFill>
                <a:srgbClr val="FF0000"/>
              </a:solidFill>
              <a:ea typeface="宋体" pitchFamily="2" charset="-122"/>
            </a:endParaRPr>
          </a:p>
          <a:p>
            <a:pPr marL="573088" indent="-573088">
              <a:spcBef>
                <a:spcPts val="1800"/>
              </a:spcBef>
              <a:buFontTx/>
              <a:buAutoNum type="arabicParenBoth"/>
              <a:tabLst>
                <a:tab pos="6632575" algn="l"/>
              </a:tabLst>
              <a:defRPr/>
            </a:pPr>
            <a:r>
              <a:rPr lang="en-US" altLang="zh-CN" sz="2400" i="0" dirty="0">
                <a:ea typeface="宋体" pitchFamily="2" charset="-122"/>
              </a:rPr>
              <a:t>Manpower</a:t>
            </a:r>
            <a:r>
              <a:rPr lang="en-US" altLang="zh-CN" sz="2400" b="0" i="0" dirty="0">
                <a:ea typeface="宋体" pitchFamily="2" charset="-122"/>
              </a:rPr>
              <a:t> </a:t>
            </a:r>
            <a:r>
              <a:rPr lang="en-US" altLang="zh-CN" sz="2400" i="0" dirty="0" smtClean="0">
                <a:ea typeface="宋体" pitchFamily="2" charset="-122"/>
              </a:rPr>
              <a:t>and University Contribution </a:t>
            </a:r>
            <a:r>
              <a:rPr lang="en-US" altLang="zh-CN" sz="2400" b="0" i="0" dirty="0">
                <a:ea typeface="宋体" pitchFamily="2" charset="-122"/>
              </a:rPr>
              <a:t> </a:t>
            </a:r>
            <a:r>
              <a:rPr lang="en-US" altLang="zh-CN" sz="2400" b="0" i="0" dirty="0" smtClean="0">
                <a:ea typeface="宋体" pitchFamily="2" charset="-122"/>
              </a:rPr>
              <a:t>  </a:t>
            </a:r>
            <a:r>
              <a:rPr lang="en-US" altLang="zh-CN" sz="2400" dirty="0" smtClean="0">
                <a:solidFill>
                  <a:srgbClr val="FF0000"/>
                </a:solidFill>
                <a:ea typeface="宋体" pitchFamily="2" charset="-122"/>
              </a:rPr>
              <a:t>Task H-1 (Wu)</a:t>
            </a:r>
          </a:p>
          <a:p>
            <a:pPr marL="573088" indent="-573088">
              <a:spcBef>
                <a:spcPts val="1800"/>
              </a:spcBef>
              <a:buFontTx/>
              <a:buAutoNum type="arabicParenBoth"/>
              <a:tabLst>
                <a:tab pos="6632575" algn="l"/>
              </a:tabLst>
              <a:defRPr/>
            </a:pPr>
            <a:r>
              <a:rPr lang="en-US" altLang="zh-CN" sz="2400" i="0" dirty="0" smtClean="0">
                <a:ea typeface="宋体" pitchFamily="2" charset="-122"/>
              </a:rPr>
              <a:t>Near </a:t>
            </a:r>
            <a:r>
              <a:rPr lang="en-US" altLang="zh-CN" sz="2400" i="0" dirty="0">
                <a:ea typeface="宋体" pitchFamily="2" charset="-122"/>
              </a:rPr>
              <a:t>term physics goals</a:t>
            </a:r>
            <a:r>
              <a:rPr lang="en-US" altLang="zh-CN" sz="2400" b="0" i="0" dirty="0">
                <a:ea typeface="宋体" pitchFamily="2" charset="-122"/>
              </a:rPr>
              <a:t> </a:t>
            </a:r>
            <a:r>
              <a:rPr lang="en-US" altLang="zh-CN" sz="2400" i="0" dirty="0" smtClean="0">
                <a:ea typeface="宋体" pitchFamily="2" charset="-122"/>
              </a:rPr>
              <a:t>(FY11-13)</a:t>
            </a:r>
            <a:r>
              <a:rPr lang="en-US" altLang="zh-CN" sz="2400" b="0" i="0" dirty="0">
                <a:ea typeface="宋体" pitchFamily="2" charset="-122"/>
              </a:rPr>
              <a:t> </a:t>
            </a:r>
            <a:r>
              <a:rPr lang="en-US" altLang="zh-CN" sz="2400" b="0" i="0" dirty="0" smtClean="0">
                <a:ea typeface="宋体" pitchFamily="2" charset="-122"/>
              </a:rPr>
              <a:t>           </a:t>
            </a:r>
            <a:r>
              <a:rPr lang="en-US" altLang="zh-CN" sz="2400" dirty="0" smtClean="0">
                <a:solidFill>
                  <a:srgbClr val="FF0000"/>
                </a:solidFill>
                <a:ea typeface="宋体" pitchFamily="2" charset="-122"/>
              </a:rPr>
              <a:t>Task H-1 (Wu)</a:t>
            </a:r>
          </a:p>
          <a:p>
            <a:pPr marL="573088" indent="-573088">
              <a:spcBef>
                <a:spcPts val="1800"/>
              </a:spcBef>
              <a:buFontTx/>
              <a:buAutoNum type="arabicParenBoth"/>
              <a:tabLst>
                <a:tab pos="6632575" algn="l"/>
              </a:tabLst>
              <a:defRPr/>
            </a:pPr>
            <a:r>
              <a:rPr lang="en-US" altLang="zh-CN" sz="2400" i="0" dirty="0" smtClean="0">
                <a:solidFill>
                  <a:srgbClr val="FF0000"/>
                </a:solidFill>
                <a:ea typeface="宋体" pitchFamily="2" charset="-122"/>
              </a:rPr>
              <a:t>Our contribution in detector and               </a:t>
            </a:r>
            <a:r>
              <a:rPr lang="en-US" altLang="zh-CN" sz="2400" dirty="0" smtClean="0">
                <a:solidFill>
                  <a:srgbClr val="FF0000"/>
                </a:solidFill>
                <a:ea typeface="宋体" pitchFamily="2" charset="-122"/>
              </a:rPr>
              <a:t>Task H-1 (Wu)</a:t>
            </a:r>
            <a:r>
              <a:rPr lang="en-US" altLang="zh-CN" sz="2400" i="0" dirty="0" smtClean="0">
                <a:solidFill>
                  <a:srgbClr val="FF0000"/>
                </a:solidFill>
                <a:ea typeface="宋体" pitchFamily="2" charset="-122"/>
              </a:rPr>
              <a:t/>
            </a:r>
            <a:br>
              <a:rPr lang="en-US" altLang="zh-CN" sz="2400" i="0" dirty="0" smtClean="0">
                <a:solidFill>
                  <a:srgbClr val="FF0000"/>
                </a:solidFill>
                <a:ea typeface="宋体" pitchFamily="2" charset="-122"/>
              </a:rPr>
            </a:br>
            <a:r>
              <a:rPr lang="en-US" altLang="zh-CN" sz="2400" i="0" dirty="0" smtClean="0">
                <a:solidFill>
                  <a:srgbClr val="FF0000"/>
                </a:solidFill>
                <a:ea typeface="宋体" pitchFamily="2" charset="-122"/>
              </a:rPr>
              <a:t>services – present and future</a:t>
            </a:r>
            <a:r>
              <a:rPr lang="en-US" altLang="zh-CN" sz="2400" b="0" i="0" dirty="0" smtClean="0">
                <a:ea typeface="宋体" pitchFamily="2" charset="-122"/>
              </a:rPr>
              <a:t>	</a:t>
            </a:r>
            <a:r>
              <a:rPr lang="en-US" altLang="zh-CN" sz="2400" i="0" dirty="0" smtClean="0">
                <a:ea typeface="宋体" pitchFamily="2" charset="-122"/>
              </a:rPr>
              <a:t/>
            </a:r>
            <a:br>
              <a:rPr lang="en-US" altLang="zh-CN" sz="2400" i="0" dirty="0" smtClean="0">
                <a:ea typeface="宋体" pitchFamily="2" charset="-122"/>
              </a:rPr>
            </a:br>
            <a:r>
              <a:rPr lang="en-US" altLang="zh-CN" sz="2000" b="0" dirty="0" smtClean="0">
                <a:solidFill>
                  <a:srgbClr val="0033CC"/>
                </a:solidFill>
                <a:ea typeface="宋体" pitchFamily="2" charset="-122"/>
              </a:rPr>
              <a:t>(presented by Assistant Scientist Luis Flores)</a:t>
            </a:r>
            <a:endParaRPr lang="en-US" altLang="zh-CN" sz="2400" b="0" dirty="0" smtClean="0">
              <a:solidFill>
                <a:srgbClr val="0033CC"/>
              </a:solidFill>
              <a:ea typeface="宋体" pitchFamily="2" charset="-122"/>
            </a:endParaRPr>
          </a:p>
        </p:txBody>
      </p:sp>
      <p:sp>
        <p:nvSpPr>
          <p:cNvPr id="9" name="TextBox 8"/>
          <p:cNvSpPr txBox="1"/>
          <p:nvPr/>
        </p:nvSpPr>
        <p:spPr>
          <a:xfrm>
            <a:off x="3505200" y="1143000"/>
            <a:ext cx="2209800" cy="646331"/>
          </a:xfrm>
          <a:prstGeom prst="rect">
            <a:avLst/>
          </a:prstGeom>
          <a:solidFill>
            <a:srgbClr val="FFFF00"/>
          </a:solidFill>
        </p:spPr>
        <p:txBody>
          <a:bodyPr wrap="square" rtlCol="0">
            <a:spAutoFit/>
          </a:bodyPr>
          <a:lstStyle/>
          <a:p>
            <a:pPr>
              <a:buNone/>
            </a:pPr>
            <a:r>
              <a:rPr lang="en-US" altLang="zh-CN" sz="3600" i="0" dirty="0" smtClean="0"/>
              <a:t>PART   1</a:t>
            </a:r>
            <a:endParaRPr lang="zh-CN" altLang="en-US" sz="3600" i="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W, Z </a:t>
            </a:r>
            <a:r>
              <a:rPr lang="en-US" altLang="zh-CN" dirty="0" smtClean="0"/>
              <a:t>Observation</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30</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11</a:t>
            </a:r>
            <a:endParaRPr lang="en-US" sz="2000" dirty="0"/>
          </a:p>
        </p:txBody>
      </p:sp>
      <p:sp>
        <p:nvSpPr>
          <p:cNvPr id="11" name="Content Placeholder 10"/>
          <p:cNvSpPr>
            <a:spLocks noGrp="1"/>
          </p:cNvSpPr>
          <p:nvPr>
            <p:ph idx="1"/>
          </p:nvPr>
        </p:nvSpPr>
        <p:spPr>
          <a:xfrm>
            <a:off x="914400" y="5257800"/>
            <a:ext cx="7239000" cy="1295400"/>
          </a:xfrm>
        </p:spPr>
        <p:txBody>
          <a:bodyPr/>
          <a:lstStyle/>
          <a:p>
            <a:pPr>
              <a:buNone/>
            </a:pPr>
            <a:r>
              <a:rPr lang="en-US" sz="2000" b="1" dirty="0" smtClean="0"/>
              <a:t>First observation of W and Z in ATLAS </a:t>
            </a:r>
            <a:r>
              <a:rPr lang="en-US" sz="2000" b="1" dirty="0" smtClean="0">
                <a:solidFill>
                  <a:srgbClr val="FF0000"/>
                </a:solidFill>
              </a:rPr>
              <a:t>(6.7 nb</a:t>
            </a:r>
            <a:r>
              <a:rPr lang="en-US" sz="2000" b="1" baseline="30000" dirty="0" smtClean="0">
                <a:solidFill>
                  <a:srgbClr val="FF0000"/>
                </a:solidFill>
              </a:rPr>
              <a:t>-1</a:t>
            </a:r>
            <a:r>
              <a:rPr lang="en-US" sz="2000" b="1" dirty="0" smtClean="0">
                <a:solidFill>
                  <a:srgbClr val="FF0000"/>
                </a:solidFill>
              </a:rPr>
              <a:t>)</a:t>
            </a:r>
          </a:p>
          <a:p>
            <a:pPr marL="174625" indent="-174625"/>
            <a:r>
              <a:rPr lang="en-US" sz="2000" dirty="0" smtClean="0">
                <a:solidFill>
                  <a:srgbClr val="0070C0"/>
                </a:solidFill>
              </a:rPr>
              <a:t>W </a:t>
            </a:r>
            <a:r>
              <a:rPr lang="en-US" sz="2000" dirty="0" smtClean="0">
                <a:solidFill>
                  <a:srgbClr val="0070C0"/>
                </a:solidFill>
                <a:sym typeface="Symbol"/>
              </a:rPr>
              <a:t></a:t>
            </a:r>
            <a:r>
              <a:rPr lang="en-US" sz="2000" dirty="0" smtClean="0">
                <a:solidFill>
                  <a:srgbClr val="0070C0"/>
                </a:solidFill>
              </a:rPr>
              <a:t> l</a:t>
            </a:r>
            <a:r>
              <a:rPr lang="el-GR" sz="2000" dirty="0" smtClean="0">
                <a:solidFill>
                  <a:srgbClr val="0070C0"/>
                </a:solidFill>
              </a:rPr>
              <a:t>ν </a:t>
            </a:r>
            <a:r>
              <a:rPr lang="en-US" sz="2000" dirty="0" smtClean="0">
                <a:solidFill>
                  <a:srgbClr val="0070C0"/>
                </a:solidFill>
              </a:rPr>
              <a:t>: 57 events</a:t>
            </a:r>
          </a:p>
          <a:p>
            <a:pPr marL="174625" indent="-174625"/>
            <a:r>
              <a:rPr lang="en-US" sz="2000" dirty="0" smtClean="0">
                <a:solidFill>
                  <a:srgbClr val="0070C0"/>
                </a:solidFill>
                <a:sym typeface="Symbol"/>
              </a:rPr>
              <a:t>Z </a:t>
            </a:r>
            <a:r>
              <a:rPr lang="en-US" sz="2000" dirty="0" smtClean="0">
                <a:solidFill>
                  <a:srgbClr val="0070C0"/>
                </a:solidFill>
              </a:rPr>
              <a:t> </a:t>
            </a:r>
            <a:r>
              <a:rPr lang="en-US" sz="2000" dirty="0" err="1" smtClean="0">
                <a:solidFill>
                  <a:srgbClr val="0070C0"/>
                </a:solidFill>
              </a:rPr>
              <a:t>ll</a:t>
            </a:r>
            <a:r>
              <a:rPr lang="el-GR" sz="2000" dirty="0" smtClean="0">
                <a:solidFill>
                  <a:srgbClr val="0070C0"/>
                </a:solidFill>
              </a:rPr>
              <a:t> </a:t>
            </a:r>
            <a:r>
              <a:rPr lang="en-US" sz="2000" dirty="0" smtClean="0">
                <a:solidFill>
                  <a:srgbClr val="0070C0"/>
                </a:solidFill>
              </a:rPr>
              <a:t> : 3 events</a:t>
            </a:r>
          </a:p>
        </p:txBody>
      </p:sp>
      <p:sp>
        <p:nvSpPr>
          <p:cNvPr id="16" name="Rectangle 15"/>
          <p:cNvSpPr/>
          <p:nvPr/>
        </p:nvSpPr>
        <p:spPr>
          <a:xfrm>
            <a:off x="381000" y="838200"/>
            <a:ext cx="8534400" cy="684803"/>
          </a:xfrm>
          <a:prstGeom prst="rect">
            <a:avLst/>
          </a:prstGeom>
        </p:spPr>
        <p:txBody>
          <a:bodyPr wrap="square">
            <a:spAutoFit/>
          </a:bodyPr>
          <a:lstStyle/>
          <a:p>
            <a:pPr eaLnBrk="1" hangingPunct="1">
              <a:spcBef>
                <a:spcPct val="0"/>
              </a:spcBef>
              <a:buNone/>
            </a:pPr>
            <a:r>
              <a:rPr lang="en-US" altLang="zh-CN" sz="1850" dirty="0" smtClean="0"/>
              <a:t>Conf note 11 : </a:t>
            </a:r>
            <a:r>
              <a:rPr lang="en-US" altLang="zh-CN" sz="1850" dirty="0" smtClean="0">
                <a:solidFill>
                  <a:srgbClr val="FF0000"/>
                </a:solidFill>
                <a:latin typeface="Arial" pitchFamily="34" charset="0"/>
                <a:cs typeface="Arial" pitchFamily="34" charset="0"/>
              </a:rPr>
              <a:t>Observation of W-&gt;l</a:t>
            </a:r>
            <a:r>
              <a:rPr lang="en-US" altLang="zh-CN" sz="1850" dirty="0" smtClean="0">
                <a:solidFill>
                  <a:srgbClr val="FF0000"/>
                </a:solidFill>
                <a:latin typeface="Arial" pitchFamily="34" charset="0"/>
                <a:cs typeface="Arial" pitchFamily="34" charset="0"/>
                <a:sym typeface="Symbol"/>
              </a:rPr>
              <a:t></a:t>
            </a:r>
            <a:r>
              <a:rPr lang="en-US" altLang="zh-CN" sz="1850" dirty="0" smtClean="0">
                <a:solidFill>
                  <a:srgbClr val="FF0000"/>
                </a:solidFill>
                <a:latin typeface="Arial" pitchFamily="34" charset="0"/>
                <a:cs typeface="Arial" pitchFamily="34" charset="0"/>
              </a:rPr>
              <a:t> and Z-&gt;</a:t>
            </a:r>
            <a:r>
              <a:rPr lang="en-US" altLang="zh-CN" sz="1850" dirty="0" err="1" smtClean="0">
                <a:solidFill>
                  <a:srgbClr val="FF0000"/>
                </a:solidFill>
                <a:latin typeface="Arial" pitchFamily="34" charset="0"/>
                <a:cs typeface="Arial" pitchFamily="34" charset="0"/>
              </a:rPr>
              <a:t>ll</a:t>
            </a:r>
            <a:r>
              <a:rPr lang="en-US" altLang="zh-CN" sz="1850" dirty="0" smtClean="0">
                <a:solidFill>
                  <a:srgbClr val="FF0000"/>
                </a:solidFill>
                <a:latin typeface="Arial" pitchFamily="34" charset="0"/>
                <a:cs typeface="Arial" pitchFamily="34" charset="0"/>
              </a:rPr>
              <a:t> production in proton-proton collisions at √s=7 TeV with the ATLAS detector </a:t>
            </a:r>
            <a:r>
              <a:rPr lang="en-US" altLang="zh-CN" sz="2000" dirty="0" smtClean="0">
                <a:solidFill>
                  <a:srgbClr val="FF0000"/>
                </a:solidFill>
                <a:latin typeface="Arial" pitchFamily="34" charset="0"/>
                <a:cs typeface="Arial" pitchFamily="34" charset="0"/>
              </a:rPr>
              <a:t>(PLHC 2010, DESY)</a:t>
            </a:r>
            <a:endParaRPr lang="en-US" sz="1850" dirty="0" smtClean="0">
              <a:solidFill>
                <a:srgbClr val="FF0000"/>
              </a:solidFill>
              <a:latin typeface="Arial" pitchFamily="34" charset="0"/>
              <a:cs typeface="Arial" pitchFamily="34" charset="0"/>
            </a:endParaRPr>
          </a:p>
        </p:txBody>
      </p:sp>
      <p:pic>
        <p:nvPicPr>
          <p:cNvPr id="12" name="Picture 11" descr="wz_obs_e.png"/>
          <p:cNvPicPr>
            <a:picLocks noChangeAspect="1"/>
          </p:cNvPicPr>
          <p:nvPr/>
        </p:nvPicPr>
        <p:blipFill>
          <a:blip r:embed="rId2" cstate="screen"/>
          <a:stretch>
            <a:fillRect/>
          </a:stretch>
        </p:blipFill>
        <p:spPr>
          <a:xfrm>
            <a:off x="609600" y="1981200"/>
            <a:ext cx="3505200" cy="3304493"/>
          </a:xfrm>
          <a:prstGeom prst="rect">
            <a:avLst/>
          </a:prstGeom>
        </p:spPr>
      </p:pic>
      <p:pic>
        <p:nvPicPr>
          <p:cNvPr id="13" name="Picture 12" descr="wz_obs_u.png"/>
          <p:cNvPicPr>
            <a:picLocks noChangeAspect="1"/>
          </p:cNvPicPr>
          <p:nvPr/>
        </p:nvPicPr>
        <p:blipFill>
          <a:blip r:embed="rId3" cstate="screen"/>
          <a:stretch>
            <a:fillRect/>
          </a:stretch>
        </p:blipFill>
        <p:spPr>
          <a:xfrm>
            <a:off x="4419600" y="1905000"/>
            <a:ext cx="3581400" cy="3325585"/>
          </a:xfrm>
          <a:prstGeom prst="rect">
            <a:avLst/>
          </a:prstGeom>
        </p:spPr>
      </p:pic>
      <p:pic>
        <p:nvPicPr>
          <p:cNvPr id="14" name="Picture 3"/>
          <p:cNvPicPr>
            <a:picLocks noChangeAspect="1" noChangeArrowheads="1"/>
          </p:cNvPicPr>
          <p:nvPr/>
        </p:nvPicPr>
        <p:blipFill>
          <a:blip r:embed="rId4" cstate="screen"/>
          <a:srcRect/>
          <a:stretch>
            <a:fillRect/>
          </a:stretch>
        </p:blipFill>
        <p:spPr bwMode="auto">
          <a:xfrm>
            <a:off x="1143000" y="1524000"/>
            <a:ext cx="2667000" cy="491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p:cNvPicPr>
            <a:picLocks noChangeAspect="1" noChangeArrowheads="1"/>
          </p:cNvPicPr>
          <p:nvPr/>
        </p:nvPicPr>
        <p:blipFill>
          <a:blip r:embed="rId3" cstate="screen"/>
          <a:srcRect/>
          <a:stretch>
            <a:fillRect/>
          </a:stretch>
        </p:blipFill>
        <p:spPr bwMode="auto">
          <a:xfrm>
            <a:off x="228600" y="2057400"/>
            <a:ext cx="3883010" cy="3048000"/>
          </a:xfrm>
          <a:prstGeom prst="rect">
            <a:avLst/>
          </a:prstGeom>
          <a:noFill/>
          <a:ln w="9525">
            <a:noFill/>
            <a:round/>
            <a:headEnd/>
            <a:tailEnd/>
          </a:ln>
          <a:effectLst/>
        </p:spPr>
      </p:pic>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W cross section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31</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12</a:t>
            </a:r>
            <a:endParaRPr lang="en-US" sz="2000" dirty="0"/>
          </a:p>
        </p:txBody>
      </p:sp>
      <p:sp>
        <p:nvSpPr>
          <p:cNvPr id="16" name="Rectangle 15"/>
          <p:cNvSpPr/>
          <p:nvPr/>
        </p:nvSpPr>
        <p:spPr>
          <a:xfrm>
            <a:off x="381000" y="838200"/>
            <a:ext cx="8534400" cy="946413"/>
          </a:xfrm>
          <a:prstGeom prst="rect">
            <a:avLst/>
          </a:prstGeom>
        </p:spPr>
        <p:txBody>
          <a:bodyPr wrap="square">
            <a:spAutoFit/>
          </a:bodyPr>
          <a:lstStyle/>
          <a:p>
            <a:pPr eaLnBrk="1" hangingPunct="1">
              <a:spcBef>
                <a:spcPct val="0"/>
              </a:spcBef>
              <a:buNone/>
            </a:pPr>
            <a:r>
              <a:rPr lang="en-US" altLang="zh-CN" sz="1850" dirty="0" smtClean="0"/>
              <a:t>Conf note 12 : </a:t>
            </a:r>
            <a:r>
              <a:rPr lang="en-US" sz="1850" dirty="0" smtClean="0">
                <a:solidFill>
                  <a:srgbClr val="FF0000"/>
                </a:solidFill>
                <a:latin typeface="Arial" pitchFamily="34" charset="0"/>
                <a:cs typeface="Arial" pitchFamily="34" charset="0"/>
              </a:rPr>
              <a:t>Measurement of </a:t>
            </a:r>
            <a:r>
              <a:rPr lang="en-US" sz="1850" dirty="0" err="1" smtClean="0">
                <a:solidFill>
                  <a:srgbClr val="FF0000"/>
                </a:solidFill>
                <a:latin typeface="Arial" pitchFamily="34" charset="0"/>
                <a:cs typeface="Arial" pitchFamily="34" charset="0"/>
              </a:rPr>
              <a:t>W</a:t>
            </a:r>
            <a:r>
              <a:rPr lang="en-US" sz="1850" dirty="0" err="1" smtClean="0">
                <a:solidFill>
                  <a:srgbClr val="FF0000"/>
                </a:solidFill>
                <a:latin typeface="Arial" pitchFamily="34" charset="0"/>
                <a:cs typeface="Arial" pitchFamily="34" charset="0"/>
                <a:sym typeface="Symbol"/>
              </a:rPr>
              <a:t>l</a:t>
            </a:r>
            <a:r>
              <a:rPr lang="en-US" sz="1850" dirty="0" smtClean="0">
                <a:solidFill>
                  <a:srgbClr val="FF0000"/>
                </a:solidFill>
                <a:latin typeface="Arial" pitchFamily="34" charset="0"/>
                <a:cs typeface="Arial" pitchFamily="34" charset="0"/>
                <a:sym typeface="Symbol"/>
              </a:rPr>
              <a:t></a:t>
            </a:r>
            <a:r>
              <a:rPr lang="en-US" sz="1850" dirty="0" smtClean="0">
                <a:solidFill>
                  <a:srgbClr val="FF0000"/>
                </a:solidFill>
                <a:latin typeface="Arial" pitchFamily="34" charset="0"/>
                <a:cs typeface="Arial" pitchFamily="34" charset="0"/>
              </a:rPr>
              <a:t> production cross section and observation of </a:t>
            </a:r>
            <a:r>
              <a:rPr lang="en-US" sz="1850" dirty="0" err="1" smtClean="0">
                <a:solidFill>
                  <a:srgbClr val="FF0000"/>
                </a:solidFill>
                <a:latin typeface="Arial" pitchFamily="34" charset="0"/>
                <a:cs typeface="Arial" pitchFamily="34" charset="0"/>
              </a:rPr>
              <a:t>Z</a:t>
            </a:r>
            <a:r>
              <a:rPr lang="en-US" sz="1850" dirty="0" err="1" smtClean="0">
                <a:solidFill>
                  <a:srgbClr val="FF0000"/>
                </a:solidFill>
                <a:latin typeface="Arial" pitchFamily="34" charset="0"/>
                <a:cs typeface="Arial" pitchFamily="34" charset="0"/>
                <a:sym typeface="Symbol"/>
              </a:rPr>
              <a:t></a:t>
            </a:r>
            <a:r>
              <a:rPr lang="en-US" sz="1850" dirty="0" err="1" smtClean="0">
                <a:solidFill>
                  <a:srgbClr val="FF0000"/>
                </a:solidFill>
                <a:latin typeface="Arial" pitchFamily="34" charset="0"/>
                <a:cs typeface="Arial" pitchFamily="34" charset="0"/>
              </a:rPr>
              <a:t>ll</a:t>
            </a:r>
            <a:r>
              <a:rPr lang="en-US" sz="1850" dirty="0" smtClean="0">
                <a:solidFill>
                  <a:srgbClr val="FF0000"/>
                </a:solidFill>
                <a:latin typeface="Arial" pitchFamily="34" charset="0"/>
                <a:cs typeface="Arial" pitchFamily="34" charset="0"/>
              </a:rPr>
              <a:t> production in proton-proton collisions at √s=7 TeV  (ICHEP 2010, Paris)</a:t>
            </a:r>
          </a:p>
        </p:txBody>
      </p:sp>
      <p:pic>
        <p:nvPicPr>
          <p:cNvPr id="293891" name="Picture 3"/>
          <p:cNvPicPr>
            <a:picLocks noChangeAspect="1" noChangeArrowheads="1"/>
          </p:cNvPicPr>
          <p:nvPr/>
        </p:nvPicPr>
        <p:blipFill>
          <a:blip r:embed="rId4" cstate="screen"/>
          <a:srcRect/>
          <a:stretch>
            <a:fillRect/>
          </a:stretch>
        </p:blipFill>
        <p:spPr bwMode="auto">
          <a:xfrm>
            <a:off x="914400" y="1676400"/>
            <a:ext cx="2667000" cy="491728"/>
          </a:xfrm>
          <a:prstGeom prst="rect">
            <a:avLst/>
          </a:prstGeom>
          <a:noFill/>
          <a:ln w="9525">
            <a:noFill/>
            <a:miter lim="800000"/>
            <a:headEnd/>
            <a:tailEnd/>
          </a:ln>
        </p:spPr>
      </p:pic>
      <p:sp>
        <p:nvSpPr>
          <p:cNvPr id="13" name="Content Placeholder 10"/>
          <p:cNvSpPr txBox="1">
            <a:spLocks/>
          </p:cNvSpPr>
          <p:nvPr/>
        </p:nvSpPr>
        <p:spPr bwMode="auto">
          <a:xfrm>
            <a:off x="4267200" y="1752600"/>
            <a:ext cx="4572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Asymmetry (ICHEP results 17 nb</a:t>
            </a:r>
            <a:r>
              <a:rPr kumimoji="0" lang="en-US" sz="2000" b="1" i="0" u="none" strike="noStrike" kern="0" cap="none" spc="0" normalizeH="0" baseline="30000" noProof="0" dirty="0" smtClean="0">
                <a:ln>
                  <a:noFill/>
                </a:ln>
                <a:solidFill>
                  <a:schemeClr val="tx1"/>
                </a:solidFill>
                <a:effectLst/>
                <a:uLnTx/>
                <a:uFillTx/>
                <a:latin typeface="+mn-lt"/>
                <a:ea typeface="+mn-ea"/>
                <a:cs typeface="+mn-cs"/>
              </a:rPr>
              <a:t>-1</a:t>
            </a:r>
            <a:r>
              <a:rPr kumimoji="0" lang="en-US" sz="2000" b="1"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174625" lvl="0" indent="-174625">
              <a:defRPr/>
            </a:pPr>
            <a:r>
              <a:rPr lang="en-US" sz="2000" b="0" i="0" kern="0" dirty="0" smtClean="0">
                <a:solidFill>
                  <a:srgbClr val="0070C0"/>
                </a:solidFill>
              </a:rPr>
              <a:t>A(W</a:t>
            </a:r>
            <a:r>
              <a:rPr lang="en-US" sz="2000" b="0" i="0" kern="0" dirty="0" smtClean="0">
                <a:solidFill>
                  <a:srgbClr val="0070C0"/>
                </a:solidFill>
                <a:sym typeface="Symbol"/>
              </a:rPr>
              <a:t></a:t>
            </a:r>
            <a:r>
              <a:rPr lang="en-US" sz="2000" b="0" i="0" kern="0" dirty="0" smtClean="0">
                <a:solidFill>
                  <a:srgbClr val="0070C0"/>
                </a:solidFill>
              </a:rPr>
              <a:t> e</a:t>
            </a:r>
            <a:r>
              <a:rPr lang="el-GR" sz="2000" b="0" i="0" kern="0" dirty="0" smtClean="0">
                <a:solidFill>
                  <a:srgbClr val="0070C0"/>
                </a:solidFill>
              </a:rPr>
              <a:t>ν</a:t>
            </a:r>
            <a:r>
              <a:rPr lang="en-US" sz="2000" b="0" i="0" kern="0" dirty="0" smtClean="0">
                <a:solidFill>
                  <a:srgbClr val="0070C0"/>
                </a:solidFill>
              </a:rPr>
              <a:t>) = 0.21 </a:t>
            </a:r>
            <a:r>
              <a:rPr lang="en-US" sz="2000" b="0" i="0" kern="0" dirty="0" smtClean="0">
                <a:solidFill>
                  <a:srgbClr val="0070C0"/>
                </a:solidFill>
                <a:sym typeface="Symbol"/>
              </a:rPr>
              <a:t> 0.18  0.01(</a:t>
            </a:r>
            <a:r>
              <a:rPr lang="en-US" sz="2000" b="0" i="0" kern="0" dirty="0" err="1" smtClean="0">
                <a:solidFill>
                  <a:srgbClr val="0070C0"/>
                </a:solidFill>
                <a:latin typeface="Arial Narrow" pitchFamily="34" charset="0"/>
                <a:sym typeface="Symbol"/>
              </a:rPr>
              <a:t>syst</a:t>
            </a:r>
            <a:r>
              <a:rPr lang="en-US" sz="2000" b="0" i="0" kern="0" dirty="0" smtClean="0">
                <a:solidFill>
                  <a:srgbClr val="0070C0"/>
                </a:solidFill>
                <a:sym typeface="Symbol"/>
              </a:rPr>
              <a:t>)</a:t>
            </a:r>
          </a:p>
          <a:p>
            <a:pPr marL="174625" indent="-174625"/>
            <a:r>
              <a:rPr lang="en-US" sz="2000" b="0" i="0" kern="0" dirty="0" smtClean="0">
                <a:solidFill>
                  <a:srgbClr val="0070C0"/>
                </a:solidFill>
              </a:rPr>
              <a:t>A(W</a:t>
            </a:r>
            <a:r>
              <a:rPr lang="en-US" sz="2000" b="0" i="0" kern="0" dirty="0" smtClean="0">
                <a:solidFill>
                  <a:srgbClr val="0070C0"/>
                </a:solidFill>
                <a:sym typeface="Symbol"/>
              </a:rPr>
              <a:t></a:t>
            </a:r>
            <a:r>
              <a:rPr lang="en-US" sz="2000" b="0" i="0" kern="0" dirty="0" smtClean="0">
                <a:solidFill>
                  <a:srgbClr val="0070C0"/>
                </a:solidFill>
              </a:rPr>
              <a:t> </a:t>
            </a:r>
            <a:r>
              <a:rPr lang="en-US" sz="2000" b="0" i="0" kern="0" dirty="0" smtClean="0">
                <a:solidFill>
                  <a:srgbClr val="0070C0"/>
                </a:solidFill>
                <a:sym typeface="Symbol"/>
              </a:rPr>
              <a:t></a:t>
            </a:r>
            <a:r>
              <a:rPr lang="el-GR" sz="2000" b="0" i="0" kern="0" dirty="0" smtClean="0">
                <a:solidFill>
                  <a:srgbClr val="0070C0"/>
                </a:solidFill>
              </a:rPr>
              <a:t>ν</a:t>
            </a:r>
            <a:r>
              <a:rPr lang="en-US" sz="2000" b="0" i="0" kern="0" dirty="0" smtClean="0">
                <a:solidFill>
                  <a:srgbClr val="0070C0"/>
                </a:solidFill>
              </a:rPr>
              <a:t>) = 0.33 </a:t>
            </a:r>
            <a:r>
              <a:rPr lang="en-US" sz="2000" b="0" i="0" kern="0" dirty="0" smtClean="0">
                <a:solidFill>
                  <a:srgbClr val="0070C0"/>
                </a:solidFill>
                <a:sym typeface="Symbol"/>
              </a:rPr>
              <a:t> 0.12  0.01(</a:t>
            </a:r>
            <a:r>
              <a:rPr lang="en-US" sz="2000" b="0" i="0" kern="0" dirty="0" err="1" smtClean="0">
                <a:solidFill>
                  <a:srgbClr val="0070C0"/>
                </a:solidFill>
                <a:latin typeface="Arial Narrow" pitchFamily="34" charset="0"/>
                <a:sym typeface="Symbol"/>
              </a:rPr>
              <a:t>syst</a:t>
            </a:r>
            <a:r>
              <a:rPr lang="en-US" sz="2000" b="0" i="0" kern="0" dirty="0" smtClean="0">
                <a:solidFill>
                  <a:srgbClr val="0070C0"/>
                </a:solidFill>
                <a:sym typeface="Symbol"/>
              </a:rPr>
              <a:t>)</a:t>
            </a:r>
          </a:p>
          <a:p>
            <a:pPr marL="174625" indent="-174625">
              <a:spcBef>
                <a:spcPts val="600"/>
              </a:spcBef>
              <a:buNone/>
            </a:pPr>
            <a:r>
              <a:rPr lang="en-US" sz="1800" b="0" i="0" kern="0" dirty="0" smtClean="0">
                <a:sym typeface="Symbol"/>
              </a:rPr>
              <a:t>		</a:t>
            </a:r>
            <a:r>
              <a:rPr lang="en-US" sz="1800" b="0" i="0" kern="0" dirty="0" smtClean="0">
                <a:solidFill>
                  <a:srgbClr val="00B050"/>
                </a:solidFill>
                <a:sym typeface="Symbol"/>
              </a:rPr>
              <a:t>(NNLO prediction: A=0.2)</a:t>
            </a:r>
          </a:p>
        </p:txBody>
      </p:sp>
      <p:graphicFrame>
        <p:nvGraphicFramePr>
          <p:cNvPr id="14" name="Object 13"/>
          <p:cNvGraphicFramePr>
            <a:graphicFrameLocks noChangeAspect="1"/>
          </p:cNvGraphicFramePr>
          <p:nvPr/>
        </p:nvGraphicFramePr>
        <p:xfrm>
          <a:off x="5105400" y="2286000"/>
          <a:ext cx="3048000" cy="675190"/>
        </p:xfrm>
        <a:graphic>
          <a:graphicData uri="http://schemas.openxmlformats.org/presentationml/2006/ole">
            <p:oleObj spid="_x0000_s328706" name="Equation" r:id="rId5" imgW="2006280" imgH="444240" progId="Equation.3">
              <p:embed/>
            </p:oleObj>
          </a:graphicData>
        </a:graphic>
      </p:graphicFrame>
      <p:sp>
        <p:nvSpPr>
          <p:cNvPr id="15" name="Rectangle 14"/>
          <p:cNvSpPr/>
          <p:nvPr/>
        </p:nvSpPr>
        <p:spPr bwMode="auto">
          <a:xfrm>
            <a:off x="152400" y="5486400"/>
            <a:ext cx="7467600" cy="609600"/>
          </a:xfrm>
          <a:prstGeom prst="rect">
            <a:avLst/>
          </a:prstGeom>
          <a:noFill/>
          <a:ln w="25400" cap="flat" cmpd="sng" algn="ctr">
            <a:solidFill>
              <a:srgbClr val="0070C0">
                <a:alpha val="90000"/>
              </a:srgbClr>
            </a:solid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342900" lvl="0" indent="-342900" algn="ctr">
              <a:buNone/>
              <a:tabLst>
                <a:tab pos="2005013" algn="l"/>
              </a:tabLst>
            </a:pPr>
            <a:r>
              <a:rPr lang="en-US" sz="2400" i="0" kern="0" dirty="0" smtClean="0">
                <a:solidFill>
                  <a:srgbClr val="FF0000"/>
                </a:solidFill>
                <a:latin typeface="Arial"/>
                <a:sym typeface="Symbol"/>
              </a:rPr>
              <a:t>(</a:t>
            </a:r>
            <a:r>
              <a:rPr lang="en-US" sz="2400" i="0" kern="0" dirty="0" err="1" smtClean="0">
                <a:solidFill>
                  <a:srgbClr val="FF0000"/>
                </a:solidFill>
                <a:latin typeface="Arial"/>
                <a:sym typeface="Symbol"/>
              </a:rPr>
              <a:t>Wl</a:t>
            </a:r>
            <a:r>
              <a:rPr lang="en-US" sz="2400" i="0" kern="0" dirty="0" smtClean="0">
                <a:solidFill>
                  <a:srgbClr val="FF0000"/>
                </a:solidFill>
                <a:latin typeface="Arial"/>
                <a:sym typeface="Symbol"/>
              </a:rPr>
              <a:t>) =  9.3  0.9</a:t>
            </a:r>
            <a:r>
              <a:rPr lang="en-US" sz="2400" b="0" i="0" kern="0" dirty="0" smtClean="0">
                <a:solidFill>
                  <a:srgbClr val="FF0000"/>
                </a:solidFill>
                <a:latin typeface="Arial"/>
                <a:sym typeface="Symbol"/>
              </a:rPr>
              <a:t>(stat)</a:t>
            </a:r>
            <a:r>
              <a:rPr lang="en-US" sz="2400" i="0" kern="0" dirty="0" smtClean="0">
                <a:solidFill>
                  <a:srgbClr val="FF0000"/>
                </a:solidFill>
                <a:sym typeface="Symbol"/>
              </a:rPr>
              <a:t>  0.6</a:t>
            </a:r>
            <a:r>
              <a:rPr lang="en-US" sz="2400" b="0" i="0" kern="0" dirty="0" smtClean="0">
                <a:solidFill>
                  <a:srgbClr val="FF0000"/>
                </a:solidFill>
                <a:sym typeface="Symbol"/>
              </a:rPr>
              <a:t>(</a:t>
            </a:r>
            <a:r>
              <a:rPr lang="en-US" sz="2400" b="0" i="0" kern="0" dirty="0" err="1" smtClean="0">
                <a:solidFill>
                  <a:srgbClr val="FF0000"/>
                </a:solidFill>
                <a:sym typeface="Symbol"/>
              </a:rPr>
              <a:t>syst</a:t>
            </a:r>
            <a:r>
              <a:rPr lang="en-US" sz="2400" b="0" i="0" kern="0" dirty="0" smtClean="0">
                <a:solidFill>
                  <a:srgbClr val="FF0000"/>
                </a:solidFill>
                <a:sym typeface="Symbol"/>
              </a:rPr>
              <a:t>)</a:t>
            </a:r>
            <a:r>
              <a:rPr lang="en-US" sz="2400" i="0" kern="0" dirty="0" smtClean="0">
                <a:solidFill>
                  <a:srgbClr val="FF0000"/>
                </a:solidFill>
                <a:sym typeface="Symbol"/>
              </a:rPr>
              <a:t> </a:t>
            </a:r>
            <a:r>
              <a:rPr lang="en-US" sz="2400" i="0" kern="0" dirty="0" smtClean="0">
                <a:solidFill>
                  <a:srgbClr val="FF0000"/>
                </a:solidFill>
                <a:latin typeface="Arial"/>
                <a:sym typeface="Symbol"/>
              </a:rPr>
              <a:t> 1.0</a:t>
            </a:r>
            <a:r>
              <a:rPr lang="en-US" sz="2400" b="0" i="0" kern="0" dirty="0" smtClean="0">
                <a:solidFill>
                  <a:srgbClr val="FF0000"/>
                </a:solidFill>
                <a:latin typeface="Arial"/>
                <a:sym typeface="Symbol"/>
              </a:rPr>
              <a:t>(</a:t>
            </a:r>
            <a:r>
              <a:rPr lang="en-US" sz="2400" b="0" i="0" kern="0" dirty="0" err="1" smtClean="0">
                <a:solidFill>
                  <a:srgbClr val="FF0000"/>
                </a:solidFill>
                <a:latin typeface="Arial"/>
                <a:sym typeface="Symbol"/>
              </a:rPr>
              <a:t>lumi</a:t>
            </a:r>
            <a:r>
              <a:rPr lang="en-US" sz="2400" b="0" i="0" kern="0" dirty="0" smtClean="0">
                <a:solidFill>
                  <a:srgbClr val="FF0000"/>
                </a:solidFill>
                <a:latin typeface="Arial"/>
                <a:sym typeface="Symbol"/>
              </a:rPr>
              <a:t>)</a:t>
            </a:r>
            <a:r>
              <a:rPr lang="en-US" sz="2400" i="0" kern="0" dirty="0" smtClean="0">
                <a:solidFill>
                  <a:srgbClr val="FF0000"/>
                </a:solidFill>
                <a:latin typeface="Arial"/>
                <a:sym typeface="Symbol"/>
              </a:rPr>
              <a:t> </a:t>
            </a:r>
            <a:r>
              <a:rPr lang="en-US" sz="2400" i="0" kern="0" dirty="0" err="1" smtClean="0">
                <a:solidFill>
                  <a:srgbClr val="FF0000"/>
                </a:solidFill>
                <a:latin typeface="Arial"/>
                <a:sym typeface="Symbol"/>
              </a:rPr>
              <a:t>nb</a:t>
            </a:r>
            <a:endParaRPr lang="en-US" sz="2400" i="0" kern="0" dirty="0" smtClean="0">
              <a:solidFill>
                <a:srgbClr val="FF0000"/>
              </a:solidFill>
              <a:latin typeface="Arial"/>
              <a:sym typeface="Symbol"/>
            </a:endParaRPr>
          </a:p>
        </p:txBody>
      </p:sp>
      <p:sp>
        <p:nvSpPr>
          <p:cNvPr id="17" name="Rectangle 16"/>
          <p:cNvSpPr/>
          <p:nvPr/>
        </p:nvSpPr>
        <p:spPr>
          <a:xfrm>
            <a:off x="990600" y="6172200"/>
            <a:ext cx="6324600" cy="523220"/>
          </a:xfrm>
          <a:prstGeom prst="rect">
            <a:avLst/>
          </a:prstGeom>
        </p:spPr>
        <p:txBody>
          <a:bodyPr wrap="square">
            <a:spAutoFit/>
          </a:bodyPr>
          <a:lstStyle/>
          <a:p>
            <a:pPr>
              <a:buNone/>
            </a:pPr>
            <a:r>
              <a:rPr lang="en-US" sz="1400" b="0" i="0" kern="0" dirty="0" smtClean="0">
                <a:solidFill>
                  <a:srgbClr val="0070C0"/>
                </a:solidFill>
                <a:latin typeface="Arial"/>
                <a:sym typeface="Symbol"/>
              </a:rPr>
              <a:t>(</a:t>
            </a:r>
            <a:r>
              <a:rPr lang="en-US" sz="1400" b="0" i="0" kern="0" dirty="0" err="1" smtClean="0">
                <a:solidFill>
                  <a:srgbClr val="0070C0"/>
                </a:solidFill>
                <a:latin typeface="Arial"/>
                <a:sym typeface="Symbol"/>
              </a:rPr>
              <a:t>We</a:t>
            </a:r>
            <a:r>
              <a:rPr lang="en-US" sz="1400" b="0" i="0" kern="0" dirty="0" smtClean="0">
                <a:solidFill>
                  <a:srgbClr val="0070C0"/>
                </a:solidFill>
                <a:latin typeface="Arial"/>
                <a:sym typeface="Symbol"/>
              </a:rPr>
              <a:t>) =    8.5  1.3(stat)</a:t>
            </a:r>
            <a:r>
              <a:rPr lang="en-US" sz="1400" b="0" i="0" kern="0" dirty="0" smtClean="0">
                <a:solidFill>
                  <a:srgbClr val="0070C0"/>
                </a:solidFill>
                <a:sym typeface="Symbol"/>
              </a:rPr>
              <a:t>  0.7(</a:t>
            </a:r>
            <a:r>
              <a:rPr lang="en-US" sz="1400" b="0" i="0" kern="0" dirty="0" err="1" smtClean="0">
                <a:solidFill>
                  <a:srgbClr val="0070C0"/>
                </a:solidFill>
                <a:sym typeface="Symbol"/>
              </a:rPr>
              <a:t>syst</a:t>
            </a:r>
            <a:r>
              <a:rPr lang="en-US" sz="1400" b="0" i="0" kern="0" dirty="0" smtClean="0">
                <a:solidFill>
                  <a:srgbClr val="0070C0"/>
                </a:solidFill>
                <a:sym typeface="Symbol"/>
              </a:rPr>
              <a:t>) </a:t>
            </a:r>
            <a:r>
              <a:rPr lang="en-US" sz="1400" b="0" i="0" kern="0" dirty="0" smtClean="0">
                <a:solidFill>
                  <a:srgbClr val="0070C0"/>
                </a:solidFill>
                <a:latin typeface="Arial"/>
                <a:sym typeface="Symbol"/>
              </a:rPr>
              <a:t> 0.9(</a:t>
            </a:r>
            <a:r>
              <a:rPr lang="en-US" sz="1400" b="0" i="0" kern="0" dirty="0" err="1" smtClean="0">
                <a:solidFill>
                  <a:srgbClr val="0070C0"/>
                </a:solidFill>
                <a:latin typeface="Arial"/>
                <a:sym typeface="Symbol"/>
              </a:rPr>
              <a:t>lumi</a:t>
            </a:r>
            <a:r>
              <a:rPr lang="en-US" sz="1400" b="0" i="0" kern="0" dirty="0" smtClean="0">
                <a:solidFill>
                  <a:srgbClr val="0070C0"/>
                </a:solidFill>
                <a:latin typeface="Arial"/>
                <a:sym typeface="Symbol"/>
              </a:rPr>
              <a:t>) </a:t>
            </a:r>
            <a:r>
              <a:rPr lang="en-US" sz="1400" b="0" i="0" kern="0" dirty="0" err="1" smtClean="0">
                <a:solidFill>
                  <a:srgbClr val="0070C0"/>
                </a:solidFill>
                <a:latin typeface="Arial"/>
                <a:sym typeface="Symbol"/>
              </a:rPr>
              <a:t>nb</a:t>
            </a:r>
            <a:r>
              <a:rPr lang="en-US" sz="1400" b="0" i="0" kern="0" dirty="0" smtClean="0">
                <a:solidFill>
                  <a:srgbClr val="0070C0"/>
                </a:solidFill>
                <a:latin typeface="Arial"/>
                <a:sym typeface="Symbol"/>
              </a:rPr>
              <a:t/>
            </a:r>
            <a:br>
              <a:rPr lang="en-US" sz="1400" b="0" i="0" kern="0" dirty="0" smtClean="0">
                <a:solidFill>
                  <a:srgbClr val="0070C0"/>
                </a:solidFill>
                <a:latin typeface="Arial"/>
                <a:sym typeface="Symbol"/>
              </a:rPr>
            </a:br>
            <a:r>
              <a:rPr lang="en-US" sz="1400" b="0" i="0" kern="0" dirty="0" smtClean="0">
                <a:solidFill>
                  <a:srgbClr val="0070C0"/>
                </a:solidFill>
                <a:latin typeface="Arial"/>
                <a:sym typeface="Symbol"/>
              </a:rPr>
              <a:t>(W) =  10.3  1.3(stat)</a:t>
            </a:r>
            <a:r>
              <a:rPr lang="en-US" sz="1400" b="0" i="0" kern="0" dirty="0" smtClean="0">
                <a:solidFill>
                  <a:srgbClr val="0070C0"/>
                </a:solidFill>
                <a:sym typeface="Symbol"/>
              </a:rPr>
              <a:t>  0.8(</a:t>
            </a:r>
            <a:r>
              <a:rPr lang="en-US" sz="1400" b="0" i="0" kern="0" dirty="0" err="1" smtClean="0">
                <a:solidFill>
                  <a:srgbClr val="0070C0"/>
                </a:solidFill>
                <a:sym typeface="Symbol"/>
              </a:rPr>
              <a:t>syst</a:t>
            </a:r>
            <a:r>
              <a:rPr lang="en-US" sz="1400" b="0" i="0" kern="0" dirty="0" smtClean="0">
                <a:solidFill>
                  <a:srgbClr val="0070C0"/>
                </a:solidFill>
                <a:sym typeface="Symbol"/>
              </a:rPr>
              <a:t>) </a:t>
            </a:r>
            <a:r>
              <a:rPr lang="en-US" sz="1400" b="0" i="0" kern="0" dirty="0" smtClean="0">
                <a:solidFill>
                  <a:srgbClr val="0070C0"/>
                </a:solidFill>
                <a:latin typeface="Arial"/>
                <a:sym typeface="Symbol"/>
              </a:rPr>
              <a:t> 1.1(</a:t>
            </a:r>
            <a:r>
              <a:rPr lang="en-US" sz="1400" b="0" i="0" kern="0" dirty="0" err="1" smtClean="0">
                <a:solidFill>
                  <a:srgbClr val="0070C0"/>
                </a:solidFill>
                <a:latin typeface="Arial"/>
                <a:sym typeface="Symbol"/>
              </a:rPr>
              <a:t>lumi</a:t>
            </a:r>
            <a:r>
              <a:rPr lang="en-US" sz="1400" b="0" i="0" kern="0" dirty="0" smtClean="0">
                <a:solidFill>
                  <a:srgbClr val="0070C0"/>
                </a:solidFill>
                <a:latin typeface="Arial"/>
                <a:sym typeface="Symbol"/>
              </a:rPr>
              <a:t>) </a:t>
            </a:r>
            <a:r>
              <a:rPr lang="en-US" sz="1400" b="0" i="0" kern="0" dirty="0" err="1" smtClean="0">
                <a:solidFill>
                  <a:srgbClr val="0070C0"/>
                </a:solidFill>
                <a:latin typeface="Arial"/>
                <a:sym typeface="Symbol"/>
              </a:rPr>
              <a:t>nb</a:t>
            </a:r>
            <a:endParaRPr lang="en-US" sz="1400" b="0" i="0" kern="0" dirty="0" smtClean="0">
              <a:solidFill>
                <a:srgbClr val="0070C0"/>
              </a:solidFill>
              <a:latin typeface="Arial"/>
              <a:sym typeface="Symbol"/>
            </a:endParaRPr>
          </a:p>
        </p:txBody>
      </p:sp>
      <p:sp>
        <p:nvSpPr>
          <p:cNvPr id="18" name="TextBox 17"/>
          <p:cNvSpPr txBox="1"/>
          <p:nvPr/>
        </p:nvSpPr>
        <p:spPr>
          <a:xfrm>
            <a:off x="7620000" y="5334000"/>
            <a:ext cx="1447800" cy="929485"/>
          </a:xfrm>
          <a:prstGeom prst="rect">
            <a:avLst/>
          </a:prstGeom>
          <a:noFill/>
        </p:spPr>
        <p:txBody>
          <a:bodyPr wrap="square" rtlCol="0">
            <a:spAutoFit/>
          </a:bodyPr>
          <a:lstStyle/>
          <a:p>
            <a:pPr>
              <a:buNone/>
            </a:pPr>
            <a:r>
              <a:rPr lang="en-US" altLang="zh-CN" sz="1600" i="0" dirty="0" smtClean="0">
                <a:solidFill>
                  <a:srgbClr val="0070C0"/>
                </a:solidFill>
              </a:rPr>
              <a:t>119 events:</a:t>
            </a:r>
          </a:p>
          <a:p>
            <a:pPr>
              <a:buNone/>
            </a:pPr>
            <a:r>
              <a:rPr lang="en-US" altLang="zh-CN" sz="1600" i="0" dirty="0" smtClean="0">
                <a:solidFill>
                  <a:srgbClr val="0070C0"/>
                </a:solidFill>
              </a:rPr>
              <a:t>47 W</a:t>
            </a:r>
            <a:r>
              <a:rPr lang="en-US" altLang="zh-CN" sz="1600" i="0" dirty="0" smtClean="0">
                <a:solidFill>
                  <a:srgbClr val="0070C0"/>
                </a:solidFill>
                <a:sym typeface="Symbol"/>
              </a:rPr>
              <a:t></a:t>
            </a:r>
            <a:r>
              <a:rPr lang="en-US" altLang="zh-CN" sz="1600" i="0" dirty="0" smtClean="0">
                <a:solidFill>
                  <a:srgbClr val="0070C0"/>
                </a:solidFill>
              </a:rPr>
              <a:t> e</a:t>
            </a:r>
            <a:r>
              <a:rPr lang="el-GR" altLang="zh-CN" sz="1600" i="0" dirty="0" smtClean="0">
                <a:solidFill>
                  <a:srgbClr val="0070C0"/>
                </a:solidFill>
              </a:rPr>
              <a:t>ν </a:t>
            </a:r>
            <a:endParaRPr lang="en-US" altLang="zh-CN" sz="1600" i="0" dirty="0" smtClean="0">
              <a:solidFill>
                <a:srgbClr val="0070C0"/>
              </a:solidFill>
            </a:endParaRPr>
          </a:p>
          <a:p>
            <a:pPr>
              <a:buNone/>
            </a:pPr>
            <a:r>
              <a:rPr lang="en-US" altLang="zh-CN" sz="1600" i="0" dirty="0" smtClean="0">
                <a:solidFill>
                  <a:srgbClr val="0070C0"/>
                </a:solidFill>
              </a:rPr>
              <a:t>72 W</a:t>
            </a:r>
            <a:r>
              <a:rPr lang="en-US" altLang="zh-CN" sz="1600" i="0" dirty="0" smtClean="0">
                <a:solidFill>
                  <a:srgbClr val="0070C0"/>
                </a:solidFill>
                <a:sym typeface="Symbol"/>
              </a:rPr>
              <a:t></a:t>
            </a:r>
            <a:r>
              <a:rPr lang="en-US" altLang="zh-CN" sz="1600" i="0" dirty="0" smtClean="0">
                <a:solidFill>
                  <a:srgbClr val="0070C0"/>
                </a:solidFill>
              </a:rPr>
              <a:t> </a:t>
            </a:r>
            <a:r>
              <a:rPr lang="el-GR" altLang="zh-CN" sz="1600" i="0" dirty="0" smtClean="0">
                <a:solidFill>
                  <a:srgbClr val="0070C0"/>
                </a:solidFill>
              </a:rPr>
              <a:t>μν </a:t>
            </a:r>
            <a:endParaRPr lang="zh-CN" altLang="en-US" sz="1600" i="0" dirty="0">
              <a:solidFill>
                <a:srgbClr val="0070C0"/>
              </a:solidFill>
            </a:endParaRPr>
          </a:p>
        </p:txBody>
      </p:sp>
      <p:sp>
        <p:nvSpPr>
          <p:cNvPr id="19" name="TextBox 18"/>
          <p:cNvSpPr txBox="1"/>
          <p:nvPr/>
        </p:nvSpPr>
        <p:spPr>
          <a:xfrm>
            <a:off x="152400" y="5105400"/>
            <a:ext cx="3581400" cy="400110"/>
          </a:xfrm>
          <a:prstGeom prst="rect">
            <a:avLst/>
          </a:prstGeom>
          <a:noFill/>
        </p:spPr>
        <p:txBody>
          <a:bodyPr wrap="square" rtlCol="0">
            <a:spAutoFit/>
          </a:bodyPr>
          <a:lstStyle/>
          <a:p>
            <a:pPr>
              <a:buNone/>
            </a:pPr>
            <a:r>
              <a:rPr lang="en-US" altLang="zh-CN" sz="2000" dirty="0" smtClean="0">
                <a:solidFill>
                  <a:srgbClr val="0070C0"/>
                </a:solidFill>
              </a:rPr>
              <a:t>ICHEP results (17 nb</a:t>
            </a:r>
            <a:r>
              <a:rPr lang="en-US" altLang="zh-CN" sz="2000" baseline="30000" dirty="0" smtClean="0">
                <a:solidFill>
                  <a:srgbClr val="0070C0"/>
                </a:solidFill>
              </a:rPr>
              <a:t>-1</a:t>
            </a:r>
            <a:r>
              <a:rPr lang="en-US" altLang="zh-CN" sz="2000" dirty="0" smtClean="0">
                <a:solidFill>
                  <a:srgbClr val="0070C0"/>
                </a:solidFill>
              </a:rPr>
              <a:t>)</a:t>
            </a:r>
            <a:endParaRPr lang="zh-CN" altLang="en-US" sz="2000" dirty="0">
              <a:solidFill>
                <a:srgbClr val="0070C0"/>
              </a:solidFill>
            </a:endParaRPr>
          </a:p>
        </p:txBody>
      </p:sp>
      <p:sp>
        <p:nvSpPr>
          <p:cNvPr id="21" name="Rectangle 20"/>
          <p:cNvSpPr/>
          <p:nvPr/>
        </p:nvSpPr>
        <p:spPr>
          <a:xfrm>
            <a:off x="5638800" y="6248400"/>
            <a:ext cx="1851789" cy="369332"/>
          </a:xfrm>
          <a:prstGeom prst="rect">
            <a:avLst/>
          </a:prstGeom>
        </p:spPr>
        <p:txBody>
          <a:bodyPr wrap="none">
            <a:spAutoFit/>
          </a:bodyPr>
          <a:lstStyle/>
          <a:p>
            <a:pPr>
              <a:buNone/>
            </a:pPr>
            <a:r>
              <a:rPr lang="en-US" sz="1800" b="0" i="0" dirty="0" smtClean="0"/>
              <a:t>NNLO: </a:t>
            </a:r>
            <a:r>
              <a:rPr lang="en-US" sz="1800" i="0" dirty="0" smtClean="0"/>
              <a:t>10.46</a:t>
            </a:r>
            <a:r>
              <a:rPr lang="en-US" sz="1800" b="0" i="0" dirty="0" smtClean="0"/>
              <a:t> </a:t>
            </a:r>
            <a:r>
              <a:rPr lang="en-US" sz="1800" b="0" i="0" dirty="0" err="1" smtClean="0"/>
              <a:t>nb</a:t>
            </a:r>
            <a:endParaRPr lang="en-US" sz="1800" b="0" i="0" dirty="0" smtClean="0"/>
          </a:p>
        </p:txBody>
      </p:sp>
      <p:sp>
        <p:nvSpPr>
          <p:cNvPr id="23" name="TextBox 22"/>
          <p:cNvSpPr txBox="1"/>
          <p:nvPr/>
        </p:nvSpPr>
        <p:spPr>
          <a:xfrm>
            <a:off x="2209800" y="2819400"/>
            <a:ext cx="1219200" cy="276999"/>
          </a:xfrm>
          <a:prstGeom prst="rect">
            <a:avLst/>
          </a:prstGeom>
          <a:noFill/>
        </p:spPr>
        <p:txBody>
          <a:bodyPr wrap="square" rtlCol="0">
            <a:spAutoFit/>
          </a:bodyPr>
          <a:lstStyle/>
          <a:p>
            <a:pPr>
              <a:buNone/>
            </a:pPr>
            <a:r>
              <a:rPr lang="en-GB" altLang="zh-CN" sz="1200" i="0" dirty="0" err="1" smtClean="0">
                <a:solidFill>
                  <a:srgbClr val="FF0000"/>
                </a:solidFill>
                <a:latin typeface="Arial" charset="0"/>
                <a:ea typeface="DejaVu Sans" pitchFamily="34" charset="2"/>
                <a:cs typeface="DejaVu Sans" pitchFamily="34" charset="2"/>
              </a:rPr>
              <a:t>E</a:t>
            </a:r>
            <a:r>
              <a:rPr lang="en-GB" altLang="zh-CN" sz="1200" i="0" baseline="-33000" dirty="0" err="1" smtClean="0">
                <a:solidFill>
                  <a:srgbClr val="FF0000"/>
                </a:solidFill>
                <a:latin typeface="Arial" charset="0"/>
                <a:ea typeface="DejaVu Sans" pitchFamily="34" charset="2"/>
                <a:cs typeface="DejaVu Sans" pitchFamily="34" charset="2"/>
              </a:rPr>
              <a:t>T</a:t>
            </a:r>
            <a:r>
              <a:rPr lang="en-GB" altLang="zh-CN" sz="1200" i="0" baseline="33000" dirty="0" err="1" smtClean="0">
                <a:solidFill>
                  <a:srgbClr val="FF0000"/>
                </a:solidFill>
                <a:latin typeface="Arial" charset="0"/>
                <a:ea typeface="DejaVu Sans" pitchFamily="34" charset="2"/>
                <a:cs typeface="DejaVu Sans" pitchFamily="34" charset="2"/>
              </a:rPr>
              <a:t>miss</a:t>
            </a:r>
            <a:r>
              <a:rPr lang="en-GB" altLang="zh-CN" sz="1200" i="0" dirty="0" smtClean="0">
                <a:solidFill>
                  <a:srgbClr val="FF0000"/>
                </a:solidFill>
                <a:latin typeface="Arial" charset="0"/>
                <a:ea typeface="DejaVu Sans" pitchFamily="34" charset="2"/>
                <a:cs typeface="DejaVu Sans" pitchFamily="34" charset="2"/>
              </a:rPr>
              <a:t>&gt;25 </a:t>
            </a:r>
            <a:r>
              <a:rPr lang="en-GB" altLang="zh-CN" sz="1200" i="0" dirty="0" err="1" smtClean="0">
                <a:solidFill>
                  <a:srgbClr val="FF0000"/>
                </a:solidFill>
                <a:latin typeface="Arial" charset="0"/>
                <a:ea typeface="DejaVu Sans" pitchFamily="34" charset="2"/>
                <a:cs typeface="DejaVu Sans" pitchFamily="34" charset="2"/>
              </a:rPr>
              <a:t>GeV</a:t>
            </a:r>
            <a:endParaRPr lang="zh-CN" altLang="en-US" sz="1200" i="0" dirty="0"/>
          </a:p>
        </p:txBody>
      </p:sp>
      <p:graphicFrame>
        <p:nvGraphicFramePr>
          <p:cNvPr id="20" name="Object 19"/>
          <p:cNvGraphicFramePr>
            <a:graphicFrameLocks noChangeAspect="1"/>
          </p:cNvGraphicFramePr>
          <p:nvPr/>
        </p:nvGraphicFramePr>
        <p:xfrm>
          <a:off x="6019800" y="4495800"/>
          <a:ext cx="1143000" cy="762000"/>
        </p:xfrm>
        <a:graphic>
          <a:graphicData uri="http://schemas.openxmlformats.org/presentationml/2006/ole">
            <p:oleObj spid="_x0000_s328707" name="Equation" r:id="rId6" imgW="583920" imgH="66024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 Z cross section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32</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8" name="Rectangle 7"/>
          <p:cNvSpPr/>
          <p:nvPr/>
        </p:nvSpPr>
        <p:spPr>
          <a:xfrm>
            <a:off x="609600" y="838200"/>
            <a:ext cx="8077200" cy="677108"/>
          </a:xfrm>
          <a:prstGeom prst="rect">
            <a:avLst/>
          </a:prstGeom>
        </p:spPr>
        <p:txBody>
          <a:bodyPr wrap="square">
            <a:spAutoFit/>
          </a:bodyPr>
          <a:lstStyle/>
          <a:p>
            <a:pPr eaLnBrk="1" hangingPunct="1">
              <a:spcBef>
                <a:spcPct val="0"/>
              </a:spcBef>
              <a:buNone/>
            </a:pPr>
            <a:r>
              <a:rPr lang="en-US" altLang="zh-CN" sz="1900" dirty="0" smtClean="0"/>
              <a:t>Conf note 13 : </a:t>
            </a:r>
            <a:r>
              <a:rPr lang="en-US" sz="1900" dirty="0" smtClean="0">
                <a:solidFill>
                  <a:srgbClr val="FF0000"/>
                </a:solidFill>
                <a:latin typeface="Arial" pitchFamily="34" charset="0"/>
                <a:cs typeface="Arial" pitchFamily="34" charset="0"/>
              </a:rPr>
              <a:t>Measurement of the </a:t>
            </a:r>
            <a:r>
              <a:rPr lang="en-US" sz="1900" dirty="0" err="1" smtClean="0">
                <a:solidFill>
                  <a:srgbClr val="FF0000"/>
                </a:solidFill>
                <a:latin typeface="Arial" pitchFamily="34" charset="0"/>
                <a:cs typeface="Arial" pitchFamily="34" charset="0"/>
              </a:rPr>
              <a:t>Z</a:t>
            </a:r>
            <a:r>
              <a:rPr lang="en-US" sz="1900" dirty="0" err="1" smtClean="0">
                <a:solidFill>
                  <a:srgbClr val="FF0000"/>
                </a:solidFill>
                <a:latin typeface="Arial" pitchFamily="34" charset="0"/>
                <a:cs typeface="Arial" pitchFamily="34" charset="0"/>
                <a:sym typeface="Symbol"/>
              </a:rPr>
              <a:t>ll</a:t>
            </a:r>
            <a:r>
              <a:rPr lang="en-US" sz="1900" dirty="0" smtClean="0">
                <a:solidFill>
                  <a:srgbClr val="FF0000"/>
                </a:solidFill>
                <a:latin typeface="Arial" pitchFamily="34" charset="0"/>
                <a:cs typeface="Arial" pitchFamily="34" charset="0"/>
              </a:rPr>
              <a:t> production cross section in proton-proton collisions at √s =7 TeV (ICHEP 2010, Paris)</a:t>
            </a:r>
          </a:p>
        </p:txBody>
      </p:sp>
      <p:sp>
        <p:nvSpPr>
          <p:cNvPr id="9" name="TextBox 8"/>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0" name="TextBox 9"/>
          <p:cNvSpPr txBox="1"/>
          <p:nvPr/>
        </p:nvSpPr>
        <p:spPr>
          <a:xfrm>
            <a:off x="533400" y="262053"/>
            <a:ext cx="2286000" cy="400110"/>
          </a:xfrm>
          <a:prstGeom prst="rect">
            <a:avLst/>
          </a:prstGeom>
          <a:noFill/>
        </p:spPr>
        <p:txBody>
          <a:bodyPr wrap="square" rtlCol="0">
            <a:spAutoFit/>
          </a:bodyPr>
          <a:lstStyle/>
          <a:p>
            <a:pPr>
              <a:buNone/>
            </a:pPr>
            <a:r>
              <a:rPr lang="en-US" sz="2000" dirty="0" smtClean="0"/>
              <a:t>Conf note 13</a:t>
            </a:r>
            <a:endParaRPr lang="en-US" sz="2000" dirty="0"/>
          </a:p>
        </p:txBody>
      </p:sp>
      <p:pic>
        <p:nvPicPr>
          <p:cNvPr id="295938" name="Picture 2"/>
          <p:cNvPicPr>
            <a:picLocks noChangeAspect="1" noChangeArrowheads="1"/>
          </p:cNvPicPr>
          <p:nvPr/>
        </p:nvPicPr>
        <p:blipFill>
          <a:blip r:embed="rId2" cstate="screen"/>
          <a:srcRect/>
          <a:stretch>
            <a:fillRect/>
          </a:stretch>
        </p:blipFill>
        <p:spPr bwMode="auto">
          <a:xfrm>
            <a:off x="990600" y="1524000"/>
            <a:ext cx="3657600" cy="3292021"/>
          </a:xfrm>
          <a:prstGeom prst="rect">
            <a:avLst/>
          </a:prstGeom>
          <a:noFill/>
          <a:ln w="9525">
            <a:noFill/>
            <a:miter lim="800000"/>
            <a:headEnd/>
            <a:tailEnd/>
          </a:ln>
        </p:spPr>
      </p:pic>
      <p:sp>
        <p:nvSpPr>
          <p:cNvPr id="12" name="Rectangle 11"/>
          <p:cNvSpPr/>
          <p:nvPr/>
        </p:nvSpPr>
        <p:spPr bwMode="auto">
          <a:xfrm>
            <a:off x="609600" y="5105400"/>
            <a:ext cx="8077200" cy="609600"/>
          </a:xfrm>
          <a:prstGeom prst="rect">
            <a:avLst/>
          </a:prstGeom>
          <a:noFill/>
          <a:ln w="28575" cap="flat" cmpd="sng" algn="ctr">
            <a:solidFill>
              <a:srgbClr val="0070C0"/>
            </a:solid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342900" lvl="0" indent="-342900" algn="ctr">
              <a:buNone/>
              <a:tabLst>
                <a:tab pos="2005013" algn="l"/>
              </a:tabLst>
            </a:pPr>
            <a:r>
              <a:rPr lang="en-US" sz="2400" i="0" kern="0" dirty="0" smtClean="0">
                <a:solidFill>
                  <a:srgbClr val="FF0000"/>
                </a:solidFill>
                <a:latin typeface="Arial"/>
                <a:sym typeface="Symbol"/>
              </a:rPr>
              <a:t>(</a:t>
            </a:r>
            <a:r>
              <a:rPr lang="en-US" sz="2400" i="0" kern="0" dirty="0" err="1" smtClean="0">
                <a:solidFill>
                  <a:srgbClr val="FF0000"/>
                </a:solidFill>
                <a:latin typeface="Arial"/>
                <a:sym typeface="Symbol"/>
              </a:rPr>
              <a:t>Zll</a:t>
            </a:r>
            <a:r>
              <a:rPr lang="en-US" sz="2400" i="0" kern="0" dirty="0" smtClean="0">
                <a:solidFill>
                  <a:srgbClr val="FF0000"/>
                </a:solidFill>
                <a:latin typeface="Arial"/>
                <a:sym typeface="Symbol"/>
              </a:rPr>
              <a:t>) =  0.83  0.07</a:t>
            </a:r>
            <a:r>
              <a:rPr lang="en-US" sz="2400" b="0" i="0" kern="0" dirty="0" smtClean="0">
                <a:solidFill>
                  <a:srgbClr val="FF0000"/>
                </a:solidFill>
                <a:latin typeface="Arial"/>
                <a:sym typeface="Symbol"/>
              </a:rPr>
              <a:t>(stat)</a:t>
            </a:r>
            <a:r>
              <a:rPr lang="en-US" sz="2400" i="0" kern="0" dirty="0" smtClean="0">
                <a:solidFill>
                  <a:srgbClr val="FF0000"/>
                </a:solidFill>
                <a:sym typeface="Symbol"/>
              </a:rPr>
              <a:t>  0.06</a:t>
            </a:r>
            <a:r>
              <a:rPr lang="en-US" sz="2400" b="0" i="0" kern="0" dirty="0" smtClean="0">
                <a:solidFill>
                  <a:srgbClr val="FF0000"/>
                </a:solidFill>
                <a:sym typeface="Symbol"/>
              </a:rPr>
              <a:t>(</a:t>
            </a:r>
            <a:r>
              <a:rPr lang="en-US" sz="2400" b="0" i="0" kern="0" dirty="0" err="1" smtClean="0">
                <a:solidFill>
                  <a:srgbClr val="FF0000"/>
                </a:solidFill>
                <a:sym typeface="Symbol"/>
              </a:rPr>
              <a:t>syst</a:t>
            </a:r>
            <a:r>
              <a:rPr lang="en-US" sz="2400" b="0" i="0" kern="0" dirty="0" smtClean="0">
                <a:solidFill>
                  <a:srgbClr val="FF0000"/>
                </a:solidFill>
                <a:sym typeface="Symbol"/>
              </a:rPr>
              <a:t>)</a:t>
            </a:r>
            <a:r>
              <a:rPr lang="en-US" sz="2400" i="0" kern="0" dirty="0" smtClean="0">
                <a:solidFill>
                  <a:srgbClr val="FF0000"/>
                </a:solidFill>
                <a:sym typeface="Symbol"/>
              </a:rPr>
              <a:t> </a:t>
            </a:r>
            <a:r>
              <a:rPr lang="en-US" sz="2400" i="0" kern="0" dirty="0" smtClean="0">
                <a:solidFill>
                  <a:srgbClr val="FF0000"/>
                </a:solidFill>
                <a:latin typeface="Arial"/>
                <a:sym typeface="Symbol"/>
              </a:rPr>
              <a:t> 0.09</a:t>
            </a:r>
            <a:r>
              <a:rPr lang="en-US" sz="2400" b="0" i="0" kern="0" dirty="0" smtClean="0">
                <a:solidFill>
                  <a:srgbClr val="FF0000"/>
                </a:solidFill>
                <a:latin typeface="Arial"/>
                <a:sym typeface="Symbol"/>
              </a:rPr>
              <a:t>(</a:t>
            </a:r>
            <a:r>
              <a:rPr lang="en-US" sz="2400" b="0" i="0" kern="0" dirty="0" err="1" smtClean="0">
                <a:solidFill>
                  <a:srgbClr val="FF0000"/>
                </a:solidFill>
                <a:latin typeface="Arial"/>
                <a:sym typeface="Symbol"/>
              </a:rPr>
              <a:t>lumi</a:t>
            </a:r>
            <a:r>
              <a:rPr lang="en-US" sz="2400" b="0" i="0" kern="0" dirty="0" smtClean="0">
                <a:solidFill>
                  <a:srgbClr val="FF0000"/>
                </a:solidFill>
                <a:latin typeface="Arial"/>
                <a:sym typeface="Symbol"/>
              </a:rPr>
              <a:t>)</a:t>
            </a:r>
            <a:r>
              <a:rPr lang="en-US" sz="2400" i="0" kern="0" dirty="0" smtClean="0">
                <a:solidFill>
                  <a:srgbClr val="FF0000"/>
                </a:solidFill>
                <a:latin typeface="Arial"/>
                <a:sym typeface="Symbol"/>
              </a:rPr>
              <a:t> </a:t>
            </a:r>
            <a:r>
              <a:rPr lang="en-US" sz="2400" i="0" kern="0" dirty="0" err="1" smtClean="0">
                <a:solidFill>
                  <a:srgbClr val="FF0000"/>
                </a:solidFill>
                <a:latin typeface="Arial"/>
                <a:sym typeface="Symbol"/>
              </a:rPr>
              <a:t>nb</a:t>
            </a:r>
            <a:endParaRPr lang="en-US" sz="2400" i="0" kern="0" dirty="0" smtClean="0">
              <a:solidFill>
                <a:srgbClr val="FF0000"/>
              </a:solidFill>
              <a:latin typeface="Arial"/>
              <a:sym typeface="Symbol"/>
            </a:endParaRPr>
          </a:p>
        </p:txBody>
      </p:sp>
      <p:sp>
        <p:nvSpPr>
          <p:cNvPr id="14" name="Rectangle 13"/>
          <p:cNvSpPr/>
          <p:nvPr/>
        </p:nvSpPr>
        <p:spPr>
          <a:xfrm>
            <a:off x="838200" y="5726668"/>
            <a:ext cx="4333238" cy="369332"/>
          </a:xfrm>
          <a:prstGeom prst="rect">
            <a:avLst/>
          </a:prstGeom>
        </p:spPr>
        <p:txBody>
          <a:bodyPr wrap="none">
            <a:spAutoFit/>
          </a:bodyPr>
          <a:lstStyle/>
          <a:p>
            <a:pPr>
              <a:buNone/>
            </a:pPr>
            <a:r>
              <a:rPr lang="en-US" sz="1800" b="0" i="0" dirty="0" smtClean="0"/>
              <a:t>NNLO: </a:t>
            </a:r>
            <a:r>
              <a:rPr lang="en-US" sz="1800" i="0" dirty="0" smtClean="0"/>
              <a:t>0.99</a:t>
            </a:r>
            <a:r>
              <a:rPr lang="en-US" sz="1800" b="0" i="0" dirty="0" smtClean="0"/>
              <a:t> </a:t>
            </a:r>
            <a:r>
              <a:rPr lang="en-US" sz="1800" b="0" i="0" dirty="0" err="1" smtClean="0"/>
              <a:t>nb</a:t>
            </a:r>
            <a:r>
              <a:rPr lang="en-US" sz="1800" b="0" i="0" dirty="0" smtClean="0"/>
              <a:t> per family for </a:t>
            </a:r>
            <a:r>
              <a:rPr lang="en-US" sz="1800" b="0" i="0" dirty="0" err="1" smtClean="0"/>
              <a:t>m</a:t>
            </a:r>
            <a:r>
              <a:rPr lang="en-US" sz="1800" b="0" i="0" baseline="-25000" dirty="0" err="1" smtClean="0"/>
              <a:t>ll</a:t>
            </a:r>
            <a:r>
              <a:rPr lang="en-US" sz="1800" b="0" i="0" dirty="0" smtClean="0"/>
              <a:t>&gt;60GeV</a:t>
            </a:r>
          </a:p>
        </p:txBody>
      </p:sp>
      <p:sp>
        <p:nvSpPr>
          <p:cNvPr id="13" name="Rectangle 12"/>
          <p:cNvSpPr/>
          <p:nvPr/>
        </p:nvSpPr>
        <p:spPr>
          <a:xfrm>
            <a:off x="838200" y="6096000"/>
            <a:ext cx="6324600" cy="523220"/>
          </a:xfrm>
          <a:prstGeom prst="rect">
            <a:avLst/>
          </a:prstGeom>
        </p:spPr>
        <p:txBody>
          <a:bodyPr wrap="square">
            <a:spAutoFit/>
          </a:bodyPr>
          <a:lstStyle/>
          <a:p>
            <a:pPr>
              <a:buNone/>
            </a:pPr>
            <a:r>
              <a:rPr lang="en-US" sz="1400" b="0" i="0" kern="0" dirty="0" smtClean="0">
                <a:solidFill>
                  <a:srgbClr val="0070C0"/>
                </a:solidFill>
                <a:latin typeface="Arial"/>
                <a:sym typeface="Symbol"/>
              </a:rPr>
              <a:t>(</a:t>
            </a:r>
            <a:r>
              <a:rPr lang="en-US" sz="1400" b="0" i="0" kern="0" dirty="0" err="1" smtClean="0">
                <a:solidFill>
                  <a:srgbClr val="0070C0"/>
                </a:solidFill>
                <a:latin typeface="Arial"/>
                <a:sym typeface="Symbol"/>
              </a:rPr>
              <a:t>Zee</a:t>
            </a:r>
            <a:r>
              <a:rPr lang="en-US" sz="1400" b="0" i="0" kern="0" dirty="0" smtClean="0">
                <a:solidFill>
                  <a:srgbClr val="0070C0"/>
                </a:solidFill>
                <a:latin typeface="Arial"/>
                <a:sym typeface="Symbol"/>
              </a:rPr>
              <a:t>) =  0.72  0.11(stat)</a:t>
            </a:r>
            <a:r>
              <a:rPr lang="en-US" sz="1400" b="0" i="0" kern="0" dirty="0" smtClean="0">
                <a:solidFill>
                  <a:srgbClr val="0070C0"/>
                </a:solidFill>
                <a:sym typeface="Symbol"/>
              </a:rPr>
              <a:t>  0.10(</a:t>
            </a:r>
            <a:r>
              <a:rPr lang="en-US" sz="1400" b="0" i="0" kern="0" dirty="0" err="1" smtClean="0">
                <a:solidFill>
                  <a:srgbClr val="0070C0"/>
                </a:solidFill>
                <a:sym typeface="Symbol"/>
              </a:rPr>
              <a:t>syst</a:t>
            </a:r>
            <a:r>
              <a:rPr lang="en-US" sz="1400" b="0" i="0" kern="0" dirty="0" smtClean="0">
                <a:solidFill>
                  <a:srgbClr val="0070C0"/>
                </a:solidFill>
                <a:sym typeface="Symbol"/>
              </a:rPr>
              <a:t>) </a:t>
            </a:r>
            <a:r>
              <a:rPr lang="en-US" sz="1400" b="0" i="0" kern="0" dirty="0" smtClean="0">
                <a:solidFill>
                  <a:srgbClr val="0070C0"/>
                </a:solidFill>
                <a:latin typeface="Arial"/>
                <a:sym typeface="Symbol"/>
              </a:rPr>
              <a:t> 0.08(</a:t>
            </a:r>
            <a:r>
              <a:rPr lang="en-US" sz="1400" b="0" i="0" kern="0" dirty="0" err="1" smtClean="0">
                <a:solidFill>
                  <a:srgbClr val="0070C0"/>
                </a:solidFill>
                <a:latin typeface="Arial"/>
                <a:sym typeface="Symbol"/>
              </a:rPr>
              <a:t>lumi</a:t>
            </a:r>
            <a:r>
              <a:rPr lang="en-US" sz="1400" b="0" i="0" kern="0" dirty="0" smtClean="0">
                <a:solidFill>
                  <a:srgbClr val="0070C0"/>
                </a:solidFill>
                <a:latin typeface="Arial"/>
                <a:sym typeface="Symbol"/>
              </a:rPr>
              <a:t>) </a:t>
            </a:r>
            <a:r>
              <a:rPr lang="en-US" sz="1400" b="0" i="0" kern="0" dirty="0" err="1" smtClean="0">
                <a:solidFill>
                  <a:srgbClr val="0070C0"/>
                </a:solidFill>
                <a:latin typeface="Arial"/>
                <a:sym typeface="Symbol"/>
              </a:rPr>
              <a:t>nb</a:t>
            </a:r>
            <a:r>
              <a:rPr lang="en-US" sz="1400" b="0" i="0" kern="0" dirty="0" smtClean="0">
                <a:solidFill>
                  <a:srgbClr val="0070C0"/>
                </a:solidFill>
                <a:latin typeface="Arial"/>
                <a:sym typeface="Symbol"/>
              </a:rPr>
              <a:t/>
            </a:r>
            <a:br>
              <a:rPr lang="en-US" sz="1400" b="0" i="0" kern="0" dirty="0" smtClean="0">
                <a:solidFill>
                  <a:srgbClr val="0070C0"/>
                </a:solidFill>
                <a:latin typeface="Arial"/>
                <a:sym typeface="Symbol"/>
              </a:rPr>
            </a:br>
            <a:r>
              <a:rPr lang="en-US" sz="1400" b="0" i="0" kern="0" dirty="0" smtClean="0">
                <a:solidFill>
                  <a:srgbClr val="0070C0"/>
                </a:solidFill>
                <a:latin typeface="Arial"/>
                <a:sym typeface="Symbol"/>
              </a:rPr>
              <a:t>(Z) =  0.89  0.10(stat)</a:t>
            </a:r>
            <a:r>
              <a:rPr lang="en-US" sz="1400" b="0" i="0" kern="0" dirty="0" smtClean="0">
                <a:solidFill>
                  <a:srgbClr val="0070C0"/>
                </a:solidFill>
                <a:sym typeface="Symbol"/>
              </a:rPr>
              <a:t>  0.07(</a:t>
            </a:r>
            <a:r>
              <a:rPr lang="en-US" sz="1400" b="0" i="0" kern="0" dirty="0" err="1" smtClean="0">
                <a:solidFill>
                  <a:srgbClr val="0070C0"/>
                </a:solidFill>
                <a:sym typeface="Symbol"/>
              </a:rPr>
              <a:t>syst</a:t>
            </a:r>
            <a:r>
              <a:rPr lang="en-US" sz="1400" b="0" i="0" kern="0" dirty="0" smtClean="0">
                <a:solidFill>
                  <a:srgbClr val="0070C0"/>
                </a:solidFill>
                <a:sym typeface="Symbol"/>
              </a:rPr>
              <a:t>) </a:t>
            </a:r>
            <a:r>
              <a:rPr lang="en-US" sz="1400" b="0" i="0" kern="0" dirty="0" smtClean="0">
                <a:solidFill>
                  <a:srgbClr val="0070C0"/>
                </a:solidFill>
                <a:latin typeface="Arial"/>
                <a:sym typeface="Symbol"/>
              </a:rPr>
              <a:t> 0.10(</a:t>
            </a:r>
            <a:r>
              <a:rPr lang="en-US" sz="1400" b="0" i="0" kern="0" dirty="0" err="1" smtClean="0">
                <a:solidFill>
                  <a:srgbClr val="0070C0"/>
                </a:solidFill>
                <a:latin typeface="Arial"/>
                <a:sym typeface="Symbol"/>
              </a:rPr>
              <a:t>lumi</a:t>
            </a:r>
            <a:r>
              <a:rPr lang="en-US" sz="1400" b="0" i="0" kern="0" dirty="0" smtClean="0">
                <a:solidFill>
                  <a:srgbClr val="0070C0"/>
                </a:solidFill>
                <a:latin typeface="Arial"/>
                <a:sym typeface="Symbol"/>
              </a:rPr>
              <a:t>) </a:t>
            </a:r>
            <a:r>
              <a:rPr lang="en-US" sz="1400" b="0" i="0" kern="0" dirty="0" err="1" smtClean="0">
                <a:solidFill>
                  <a:srgbClr val="0070C0"/>
                </a:solidFill>
                <a:latin typeface="Arial"/>
                <a:sym typeface="Symbol"/>
              </a:rPr>
              <a:t>nb</a:t>
            </a:r>
            <a:endParaRPr lang="en-US" sz="1400" b="0" i="0" kern="0" dirty="0" smtClean="0">
              <a:solidFill>
                <a:srgbClr val="0070C0"/>
              </a:solidFill>
              <a:latin typeface="Arial"/>
              <a:sym typeface="Symbol"/>
            </a:endParaRPr>
          </a:p>
        </p:txBody>
      </p:sp>
      <p:sp>
        <p:nvSpPr>
          <p:cNvPr id="15" name="TextBox 14"/>
          <p:cNvSpPr txBox="1"/>
          <p:nvPr/>
        </p:nvSpPr>
        <p:spPr>
          <a:xfrm>
            <a:off x="152400" y="4724400"/>
            <a:ext cx="3048000" cy="400110"/>
          </a:xfrm>
          <a:prstGeom prst="rect">
            <a:avLst/>
          </a:prstGeom>
          <a:noFill/>
        </p:spPr>
        <p:txBody>
          <a:bodyPr wrap="square" rtlCol="0">
            <a:spAutoFit/>
          </a:bodyPr>
          <a:lstStyle/>
          <a:p>
            <a:pPr>
              <a:buNone/>
            </a:pPr>
            <a:r>
              <a:rPr lang="en-US" altLang="zh-CN" sz="2000" dirty="0" smtClean="0">
                <a:solidFill>
                  <a:srgbClr val="0070C0"/>
                </a:solidFill>
              </a:rPr>
              <a:t>ICHEP results 225 nb</a:t>
            </a:r>
            <a:r>
              <a:rPr lang="en-US" altLang="zh-CN" sz="2000" baseline="30000" dirty="0" smtClean="0">
                <a:solidFill>
                  <a:srgbClr val="0070C0"/>
                </a:solidFill>
              </a:rPr>
              <a:t>-1</a:t>
            </a:r>
            <a:r>
              <a:rPr lang="en-US" altLang="zh-CN" sz="2000" dirty="0" smtClean="0">
                <a:solidFill>
                  <a:srgbClr val="0070C0"/>
                </a:solidFill>
              </a:rPr>
              <a:t> </a:t>
            </a:r>
            <a:endParaRPr lang="zh-CN" altLang="en-US" sz="2000" dirty="0">
              <a:solidFill>
                <a:srgbClr val="0070C0"/>
              </a:solidFill>
            </a:endParaRPr>
          </a:p>
        </p:txBody>
      </p:sp>
      <p:sp>
        <p:nvSpPr>
          <p:cNvPr id="16" name="TextBox 15"/>
          <p:cNvSpPr txBox="1"/>
          <p:nvPr/>
        </p:nvSpPr>
        <p:spPr>
          <a:xfrm>
            <a:off x="6781800" y="5791200"/>
            <a:ext cx="1447800" cy="929485"/>
          </a:xfrm>
          <a:prstGeom prst="rect">
            <a:avLst/>
          </a:prstGeom>
          <a:noFill/>
        </p:spPr>
        <p:txBody>
          <a:bodyPr wrap="square" rtlCol="0">
            <a:spAutoFit/>
          </a:bodyPr>
          <a:lstStyle/>
          <a:p>
            <a:pPr>
              <a:buNone/>
            </a:pPr>
            <a:r>
              <a:rPr lang="en-US" altLang="zh-CN" sz="1600" i="0" dirty="0" smtClean="0">
                <a:solidFill>
                  <a:srgbClr val="0070C0"/>
                </a:solidFill>
              </a:rPr>
              <a:t>125 events:</a:t>
            </a:r>
          </a:p>
          <a:p>
            <a:pPr>
              <a:buNone/>
            </a:pPr>
            <a:r>
              <a:rPr lang="en-US" altLang="zh-CN" sz="1600" i="0" dirty="0" smtClean="0">
                <a:solidFill>
                  <a:srgbClr val="0070C0"/>
                </a:solidFill>
              </a:rPr>
              <a:t>46 Z</a:t>
            </a:r>
            <a:r>
              <a:rPr lang="en-US" altLang="zh-CN" sz="1600" i="0" dirty="0" smtClean="0">
                <a:solidFill>
                  <a:srgbClr val="0070C0"/>
                </a:solidFill>
                <a:sym typeface="Symbol"/>
              </a:rPr>
              <a:t></a:t>
            </a:r>
            <a:r>
              <a:rPr lang="en-US" altLang="zh-CN" sz="1600" i="0" dirty="0" smtClean="0">
                <a:solidFill>
                  <a:srgbClr val="0070C0"/>
                </a:solidFill>
              </a:rPr>
              <a:t> </a:t>
            </a:r>
            <a:r>
              <a:rPr lang="en-US" altLang="zh-CN" sz="1600" i="0" dirty="0" err="1" smtClean="0">
                <a:solidFill>
                  <a:srgbClr val="0070C0"/>
                </a:solidFill>
              </a:rPr>
              <a:t>ee</a:t>
            </a:r>
            <a:r>
              <a:rPr lang="el-GR" altLang="zh-CN" sz="1600" i="0" dirty="0" smtClean="0">
                <a:solidFill>
                  <a:srgbClr val="0070C0"/>
                </a:solidFill>
              </a:rPr>
              <a:t> </a:t>
            </a:r>
            <a:endParaRPr lang="en-US" altLang="zh-CN" sz="1600" i="0" dirty="0" smtClean="0">
              <a:solidFill>
                <a:srgbClr val="0070C0"/>
              </a:solidFill>
            </a:endParaRPr>
          </a:p>
          <a:p>
            <a:pPr>
              <a:buNone/>
            </a:pPr>
            <a:r>
              <a:rPr lang="en-US" altLang="zh-CN" sz="1600" i="0" dirty="0" smtClean="0">
                <a:solidFill>
                  <a:srgbClr val="0070C0"/>
                </a:solidFill>
              </a:rPr>
              <a:t>79 Z</a:t>
            </a:r>
            <a:r>
              <a:rPr lang="en-US" altLang="zh-CN" sz="1600" i="0" dirty="0" smtClean="0">
                <a:solidFill>
                  <a:srgbClr val="0070C0"/>
                </a:solidFill>
                <a:sym typeface="Symbol"/>
              </a:rPr>
              <a:t></a:t>
            </a:r>
            <a:r>
              <a:rPr lang="en-US" altLang="zh-CN" sz="1600" i="0" dirty="0" smtClean="0">
                <a:solidFill>
                  <a:srgbClr val="0070C0"/>
                </a:solidFill>
              </a:rPr>
              <a:t> </a:t>
            </a:r>
            <a:r>
              <a:rPr lang="el-GR" altLang="zh-CN" sz="1600" i="0" dirty="0" smtClean="0">
                <a:solidFill>
                  <a:srgbClr val="0070C0"/>
                </a:solidFill>
              </a:rPr>
              <a:t>μμ </a:t>
            </a:r>
            <a:endParaRPr lang="zh-CN" altLang="en-US" sz="1600" i="0" dirty="0">
              <a:solidFill>
                <a:srgbClr val="0070C0"/>
              </a:solidFill>
            </a:endParaRPr>
          </a:p>
        </p:txBody>
      </p:sp>
      <p:pic>
        <p:nvPicPr>
          <p:cNvPr id="17" name="Picture 19" descr="zmu.png"/>
          <p:cNvPicPr preferRelativeResize="0">
            <a:picLocks noChangeAspect="1"/>
          </p:cNvPicPr>
          <p:nvPr/>
        </p:nvPicPr>
        <p:blipFill>
          <a:blip r:embed="rId3" cstate="screen"/>
          <a:srcRect/>
          <a:stretch>
            <a:fillRect/>
          </a:stretch>
        </p:blipFill>
        <p:spPr bwMode="auto">
          <a:xfrm>
            <a:off x="4648200" y="1524000"/>
            <a:ext cx="3414811"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Z cross section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33</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9" name="TextBox 8"/>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5" name="TextBox 14"/>
          <p:cNvSpPr txBox="1"/>
          <p:nvPr/>
        </p:nvSpPr>
        <p:spPr>
          <a:xfrm>
            <a:off x="4419600" y="838200"/>
            <a:ext cx="4495800" cy="400110"/>
          </a:xfrm>
          <a:prstGeom prst="rect">
            <a:avLst/>
          </a:prstGeom>
          <a:noFill/>
        </p:spPr>
        <p:txBody>
          <a:bodyPr wrap="square" rtlCol="0">
            <a:spAutoFit/>
          </a:bodyPr>
          <a:lstStyle/>
          <a:p>
            <a:pPr>
              <a:buNone/>
            </a:pPr>
            <a:r>
              <a:rPr lang="en-US" altLang="zh-CN" sz="2000" dirty="0" smtClean="0">
                <a:solidFill>
                  <a:srgbClr val="0070C0"/>
                </a:solidFill>
              </a:rPr>
              <a:t>Z mass is updated to  1.22 pb</a:t>
            </a:r>
            <a:r>
              <a:rPr lang="en-US" altLang="zh-CN" sz="2000" baseline="30000" dirty="0" smtClean="0">
                <a:solidFill>
                  <a:srgbClr val="0070C0"/>
                </a:solidFill>
              </a:rPr>
              <a:t>-1</a:t>
            </a:r>
            <a:r>
              <a:rPr lang="en-US" altLang="zh-CN" sz="2000" dirty="0" smtClean="0">
                <a:solidFill>
                  <a:srgbClr val="0070C0"/>
                </a:solidFill>
              </a:rPr>
              <a:t> </a:t>
            </a:r>
            <a:endParaRPr lang="zh-CN" altLang="en-US" sz="2000" dirty="0">
              <a:solidFill>
                <a:srgbClr val="0070C0"/>
              </a:solidFill>
            </a:endParaRPr>
          </a:p>
        </p:txBody>
      </p:sp>
      <p:sp>
        <p:nvSpPr>
          <p:cNvPr id="19" name="TextBox 18"/>
          <p:cNvSpPr txBox="1"/>
          <p:nvPr/>
        </p:nvSpPr>
        <p:spPr>
          <a:xfrm>
            <a:off x="4495800" y="1295400"/>
            <a:ext cx="4114800" cy="400110"/>
          </a:xfrm>
          <a:prstGeom prst="rect">
            <a:avLst/>
          </a:prstGeom>
          <a:noFill/>
        </p:spPr>
        <p:txBody>
          <a:bodyPr wrap="square" rtlCol="0">
            <a:spAutoFit/>
          </a:bodyPr>
          <a:lstStyle/>
          <a:p>
            <a:pPr>
              <a:buNone/>
            </a:pPr>
            <a:r>
              <a:rPr lang="en-US" altLang="zh-CN" sz="2000" dirty="0" smtClean="0">
                <a:solidFill>
                  <a:srgbClr val="FF0000"/>
                </a:solidFill>
              </a:rPr>
              <a:t>424 Z→</a:t>
            </a:r>
            <a:r>
              <a:rPr lang="en-US" altLang="zh-CN" sz="2000" dirty="0" smtClean="0">
                <a:solidFill>
                  <a:srgbClr val="FF0000"/>
                </a:solidFill>
                <a:sym typeface="Symbol"/>
              </a:rPr>
              <a:t> c</a:t>
            </a:r>
            <a:r>
              <a:rPr lang="en-US" altLang="zh-CN" sz="2000" dirty="0" smtClean="0">
                <a:solidFill>
                  <a:srgbClr val="FF0000"/>
                </a:solidFill>
              </a:rPr>
              <a:t>andidates (</a:t>
            </a:r>
            <a:r>
              <a:rPr lang="en-US" altLang="zh-CN" sz="2000" dirty="0" err="1" smtClean="0">
                <a:solidFill>
                  <a:srgbClr val="FF0000"/>
                </a:solidFill>
              </a:rPr>
              <a:t>Staco</a:t>
            </a:r>
            <a:r>
              <a:rPr lang="en-US" altLang="zh-CN" sz="2000" dirty="0" smtClean="0">
                <a:solidFill>
                  <a:srgbClr val="FF0000"/>
                </a:solidFill>
              </a:rPr>
              <a:t>)</a:t>
            </a:r>
            <a:endParaRPr lang="zh-CN" altLang="en-US" sz="2000" dirty="0">
              <a:solidFill>
                <a:srgbClr val="FF0000"/>
              </a:solidFill>
            </a:endParaRPr>
          </a:p>
        </p:txBody>
      </p:sp>
      <p:pic>
        <p:nvPicPr>
          <p:cNvPr id="10" name="Picture 11"/>
          <p:cNvPicPr>
            <a:picLocks noChangeAspect="1" noChangeArrowheads="1"/>
          </p:cNvPicPr>
          <p:nvPr/>
        </p:nvPicPr>
        <p:blipFill>
          <a:blip r:embed="rId2" cstate="screen"/>
          <a:srcRect/>
          <a:stretch>
            <a:fillRect/>
          </a:stretch>
        </p:blipFill>
        <p:spPr bwMode="auto">
          <a:xfrm>
            <a:off x="152400" y="1524000"/>
            <a:ext cx="3798518" cy="3200400"/>
          </a:xfrm>
          <a:prstGeom prst="rect">
            <a:avLst/>
          </a:prstGeom>
          <a:noFill/>
          <a:ln w="9525">
            <a:noFill/>
            <a:miter lim="800000"/>
            <a:headEnd/>
            <a:tailEnd/>
          </a:ln>
          <a:effectLst/>
        </p:spPr>
      </p:pic>
      <p:pic>
        <p:nvPicPr>
          <p:cNvPr id="14" name="Picture 13" descr="mll_DOE.png"/>
          <p:cNvPicPr>
            <a:picLocks noChangeAspect="1"/>
          </p:cNvPicPr>
          <p:nvPr/>
        </p:nvPicPr>
        <p:blipFill>
          <a:blip r:embed="rId3" cstate="screen"/>
          <a:stretch>
            <a:fillRect/>
          </a:stretch>
        </p:blipFill>
        <p:spPr>
          <a:xfrm>
            <a:off x="3962400" y="1676400"/>
            <a:ext cx="4074011" cy="3810000"/>
          </a:xfrm>
          <a:prstGeom prst="rect">
            <a:avLst/>
          </a:prstGeom>
        </p:spPr>
      </p:pic>
      <p:sp>
        <p:nvSpPr>
          <p:cNvPr id="16" name="TextBox 15"/>
          <p:cNvSpPr txBox="1"/>
          <p:nvPr/>
        </p:nvSpPr>
        <p:spPr>
          <a:xfrm>
            <a:off x="6934200" y="1905000"/>
            <a:ext cx="990600" cy="307777"/>
          </a:xfrm>
          <a:prstGeom prst="rect">
            <a:avLst/>
          </a:prstGeom>
          <a:noFill/>
        </p:spPr>
        <p:txBody>
          <a:bodyPr wrap="square" rtlCol="0">
            <a:spAutoFit/>
          </a:bodyPr>
          <a:lstStyle/>
          <a:p>
            <a:pPr>
              <a:buNone/>
            </a:pPr>
            <a:r>
              <a:rPr lang="en-US" altLang="zh-CN" sz="1400" i="0" dirty="0" smtClean="0"/>
              <a:t>STACO</a:t>
            </a:r>
            <a:endParaRPr lang="zh-CN" altLang="en-US" sz="1400" i="0" dirty="0"/>
          </a:p>
        </p:txBody>
      </p:sp>
      <p:pic>
        <p:nvPicPr>
          <p:cNvPr id="17" name="Picture 16" descr="formula_DOE.png"/>
          <p:cNvPicPr>
            <a:picLocks noChangeAspect="1"/>
          </p:cNvPicPr>
          <p:nvPr/>
        </p:nvPicPr>
        <p:blipFill>
          <a:blip r:embed="rId4" cstate="screen"/>
          <a:stretch>
            <a:fillRect/>
          </a:stretch>
        </p:blipFill>
        <p:spPr>
          <a:xfrm>
            <a:off x="304800" y="5867400"/>
            <a:ext cx="3547732" cy="533400"/>
          </a:xfrm>
          <a:prstGeom prst="rect">
            <a:avLst/>
          </a:prstGeom>
        </p:spPr>
      </p:pic>
      <p:sp>
        <p:nvSpPr>
          <p:cNvPr id="18" name="TextBox 17"/>
          <p:cNvSpPr txBox="1"/>
          <p:nvPr/>
        </p:nvSpPr>
        <p:spPr>
          <a:xfrm>
            <a:off x="304800" y="5029200"/>
            <a:ext cx="3733800" cy="769441"/>
          </a:xfrm>
          <a:prstGeom prst="rect">
            <a:avLst/>
          </a:prstGeom>
          <a:noFill/>
        </p:spPr>
        <p:txBody>
          <a:bodyPr wrap="square" rtlCol="0">
            <a:spAutoFit/>
          </a:bodyPr>
          <a:lstStyle/>
          <a:p>
            <a:pPr>
              <a:buNone/>
            </a:pPr>
            <a:r>
              <a:rPr lang="en-US" altLang="zh-CN" sz="1600" b="0" i="0" dirty="0" smtClean="0"/>
              <a:t>Fitting function for Z mass : </a:t>
            </a:r>
            <a:br>
              <a:rPr lang="en-US" altLang="zh-CN" sz="1600" b="0" i="0" dirty="0" smtClean="0"/>
            </a:br>
            <a:r>
              <a:rPr lang="en-US" altLang="zh-CN" sz="1400" b="0" i="0" dirty="0" err="1" smtClean="0"/>
              <a:t>Breit</a:t>
            </a:r>
            <a:r>
              <a:rPr lang="en-US" altLang="zh-CN" sz="1400" b="0" i="0" dirty="0" smtClean="0"/>
              <a:t>-Wigner (Z) convoluted with a Gaussian (Resolution) + Exponential (Low </a:t>
            </a:r>
            <a:r>
              <a:rPr lang="en-US" altLang="zh-CN" sz="1400" b="0" i="0" dirty="0" err="1" smtClean="0"/>
              <a:t>Drell</a:t>
            </a:r>
            <a:r>
              <a:rPr lang="en-US" altLang="zh-CN" sz="1400" b="0" i="0" dirty="0" smtClean="0"/>
              <a:t>-Yan)</a:t>
            </a:r>
            <a:endParaRPr lang="zh-CN" altLang="en-US" sz="1400" b="0" i="0" dirty="0"/>
          </a:p>
        </p:txBody>
      </p:sp>
      <p:sp>
        <p:nvSpPr>
          <p:cNvPr id="20" name="TextBox 19"/>
          <p:cNvSpPr txBox="1"/>
          <p:nvPr/>
        </p:nvSpPr>
        <p:spPr>
          <a:xfrm>
            <a:off x="4953000" y="5562600"/>
            <a:ext cx="3276600" cy="369332"/>
          </a:xfrm>
          <a:prstGeom prst="rect">
            <a:avLst/>
          </a:prstGeom>
          <a:solidFill>
            <a:schemeClr val="bg1"/>
          </a:solidFill>
        </p:spPr>
        <p:txBody>
          <a:bodyPr wrap="square" rtlCol="0">
            <a:spAutoFit/>
          </a:bodyPr>
          <a:lstStyle/>
          <a:p>
            <a:pPr>
              <a:buFont typeface="Symbol"/>
              <a:buChar char="s"/>
            </a:pPr>
            <a:r>
              <a:rPr lang="en-US" altLang="zh-CN" sz="1800" i="0" dirty="0" smtClean="0">
                <a:sym typeface="Symbol"/>
              </a:rPr>
              <a:t> = 3.160.28  </a:t>
            </a:r>
            <a:r>
              <a:rPr lang="en-US" altLang="zh-CN" sz="1800" i="0" dirty="0" err="1" smtClean="0">
                <a:sym typeface="Symbol"/>
              </a:rPr>
              <a:t>GeV</a:t>
            </a:r>
            <a:r>
              <a:rPr lang="en-US" altLang="zh-CN" sz="1800" i="0" dirty="0" smtClean="0">
                <a:sym typeface="Symbol"/>
              </a:rPr>
              <a:t> (data)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   W and Z cross sections</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34</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9" name="TextBox 8"/>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0" name="TextBox 9"/>
          <p:cNvSpPr txBox="1"/>
          <p:nvPr/>
        </p:nvSpPr>
        <p:spPr>
          <a:xfrm>
            <a:off x="533400" y="262053"/>
            <a:ext cx="2286000" cy="400110"/>
          </a:xfrm>
          <a:prstGeom prst="rect">
            <a:avLst/>
          </a:prstGeom>
          <a:noFill/>
        </p:spPr>
        <p:txBody>
          <a:bodyPr wrap="square" rtlCol="0">
            <a:spAutoFit/>
          </a:bodyPr>
          <a:lstStyle/>
          <a:p>
            <a:pPr>
              <a:buNone/>
            </a:pPr>
            <a:r>
              <a:rPr lang="en-US" sz="2000" dirty="0" smtClean="0"/>
              <a:t>Conf notes 12,13</a:t>
            </a:r>
            <a:endParaRPr lang="en-US" sz="2000" dirty="0"/>
          </a:p>
        </p:txBody>
      </p:sp>
      <p:sp>
        <p:nvSpPr>
          <p:cNvPr id="13" name="Content Placeholder 12"/>
          <p:cNvSpPr>
            <a:spLocks noGrp="1"/>
          </p:cNvSpPr>
          <p:nvPr>
            <p:ph idx="1"/>
          </p:nvPr>
        </p:nvSpPr>
        <p:spPr>
          <a:xfrm>
            <a:off x="381000" y="4953000"/>
            <a:ext cx="8458200" cy="1447800"/>
          </a:xfrm>
        </p:spPr>
        <p:txBody>
          <a:bodyPr/>
          <a:lstStyle/>
          <a:p>
            <a:r>
              <a:rPr lang="en-US" sz="2200" b="1" i="1" dirty="0" smtClean="0"/>
              <a:t>Good agreement with theoretical expectations, both on cross sections and asymmetry.</a:t>
            </a:r>
          </a:p>
          <a:p>
            <a:r>
              <a:rPr lang="en-US" sz="2200" b="1" i="1" dirty="0" smtClean="0"/>
              <a:t>Submission for publication is expected in September/October for 300 nb</a:t>
            </a:r>
            <a:r>
              <a:rPr lang="en-US" sz="2200" b="1" i="1" baseline="30000" dirty="0" smtClean="0"/>
              <a:t>-1</a:t>
            </a:r>
            <a:r>
              <a:rPr lang="en-US" sz="2200" b="1" i="1" dirty="0" smtClean="0"/>
              <a:t> data.</a:t>
            </a:r>
            <a:endParaRPr lang="en-US" sz="2200" b="1" i="1" dirty="0"/>
          </a:p>
        </p:txBody>
      </p:sp>
      <p:pic>
        <p:nvPicPr>
          <p:cNvPr id="294916" name="Picture 4"/>
          <p:cNvPicPr>
            <a:picLocks noChangeAspect="1" noChangeArrowheads="1"/>
          </p:cNvPicPr>
          <p:nvPr/>
        </p:nvPicPr>
        <p:blipFill>
          <a:blip r:embed="rId2" cstate="screen"/>
          <a:srcRect/>
          <a:stretch>
            <a:fillRect/>
          </a:stretch>
        </p:blipFill>
        <p:spPr bwMode="auto">
          <a:xfrm>
            <a:off x="4644970" y="1600200"/>
            <a:ext cx="4422830" cy="3127963"/>
          </a:xfrm>
          <a:prstGeom prst="rect">
            <a:avLst/>
          </a:prstGeom>
          <a:noFill/>
          <a:ln w="9525">
            <a:noFill/>
            <a:miter lim="800000"/>
            <a:headEnd/>
            <a:tailEnd/>
          </a:ln>
        </p:spPr>
      </p:pic>
      <p:pic>
        <p:nvPicPr>
          <p:cNvPr id="294917" name="Picture 5"/>
          <p:cNvPicPr>
            <a:picLocks noChangeAspect="1" noChangeArrowheads="1"/>
          </p:cNvPicPr>
          <p:nvPr/>
        </p:nvPicPr>
        <p:blipFill>
          <a:blip r:embed="rId3" cstate="screen"/>
          <a:srcRect/>
          <a:stretch>
            <a:fillRect/>
          </a:stretch>
        </p:blipFill>
        <p:spPr bwMode="auto">
          <a:xfrm>
            <a:off x="76200" y="1600200"/>
            <a:ext cx="441751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ZmumuDisplay.png"/>
          <p:cNvPicPr>
            <a:picLocks noChangeAspect="1"/>
          </p:cNvPicPr>
          <p:nvPr/>
        </p:nvPicPr>
        <p:blipFill>
          <a:blip r:embed="rId2" cstate="screen"/>
          <a:stretch>
            <a:fillRect/>
          </a:stretch>
        </p:blipFill>
        <p:spPr>
          <a:xfrm>
            <a:off x="1219200" y="1371600"/>
            <a:ext cx="6934200" cy="5358245"/>
          </a:xfrm>
          <a:prstGeom prst="rect">
            <a:avLst/>
          </a:prstGeom>
        </p:spPr>
      </p:pic>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Z + Jets Cross Section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35</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9" name="TextBox 8"/>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0" name="TextBox 9"/>
          <p:cNvSpPr txBox="1"/>
          <p:nvPr/>
        </p:nvSpPr>
        <p:spPr>
          <a:xfrm>
            <a:off x="533400" y="262053"/>
            <a:ext cx="2133600" cy="400110"/>
          </a:xfrm>
          <a:prstGeom prst="rect">
            <a:avLst/>
          </a:prstGeom>
          <a:noFill/>
        </p:spPr>
        <p:txBody>
          <a:bodyPr wrap="square" rtlCol="0">
            <a:spAutoFit/>
          </a:bodyPr>
          <a:lstStyle/>
          <a:p>
            <a:pPr>
              <a:buNone/>
            </a:pPr>
            <a:r>
              <a:rPr lang="en-US" sz="2000" dirty="0" smtClean="0"/>
              <a:t>Conf notes 14</a:t>
            </a:r>
            <a:endParaRPr lang="en-US" sz="2000" dirty="0"/>
          </a:p>
        </p:txBody>
      </p:sp>
      <p:sp>
        <p:nvSpPr>
          <p:cNvPr id="11" name="Rectangle 10"/>
          <p:cNvSpPr/>
          <p:nvPr/>
        </p:nvSpPr>
        <p:spPr>
          <a:xfrm>
            <a:off x="381000" y="838200"/>
            <a:ext cx="7772400" cy="869469"/>
          </a:xfrm>
          <a:prstGeom prst="rect">
            <a:avLst/>
          </a:prstGeom>
        </p:spPr>
        <p:txBody>
          <a:bodyPr wrap="square">
            <a:spAutoFit/>
          </a:bodyPr>
          <a:lstStyle/>
          <a:p>
            <a:pPr eaLnBrk="1" hangingPunct="1">
              <a:spcBef>
                <a:spcPct val="0"/>
              </a:spcBef>
              <a:buNone/>
            </a:pPr>
            <a:r>
              <a:rPr lang="en-US" altLang="zh-CN" sz="1850" dirty="0" smtClean="0"/>
              <a:t>Conf note 14 : </a:t>
            </a:r>
            <a:r>
              <a:rPr lang="en-US" sz="1850" dirty="0" smtClean="0">
                <a:solidFill>
                  <a:srgbClr val="FF0000"/>
                </a:solidFill>
                <a:latin typeface="Arial" pitchFamily="34" charset="0"/>
                <a:cs typeface="Arial" pitchFamily="34" charset="0"/>
              </a:rPr>
              <a:t>Measurement of Z + Jets Cross Section at 1 pb</a:t>
            </a:r>
            <a:r>
              <a:rPr lang="en-US" sz="1850" baseline="30000" dirty="0" smtClean="0">
                <a:solidFill>
                  <a:srgbClr val="FF0000"/>
                </a:solidFill>
                <a:latin typeface="Arial" pitchFamily="34" charset="0"/>
                <a:cs typeface="Arial" pitchFamily="34" charset="0"/>
              </a:rPr>
              <a:t>-1 </a:t>
            </a:r>
          </a:p>
          <a:p>
            <a:pPr eaLnBrk="1" hangingPunct="1">
              <a:spcBef>
                <a:spcPct val="0"/>
              </a:spcBef>
              <a:buNone/>
            </a:pPr>
            <a:r>
              <a:rPr lang="en-US" sz="1600" b="0" dirty="0" smtClean="0">
                <a:solidFill>
                  <a:srgbClr val="FF0000"/>
                </a:solidFill>
                <a:latin typeface="Arial" pitchFamily="34" charset="0"/>
                <a:cs typeface="Arial" pitchFamily="34" charset="0"/>
              </a:rPr>
              <a:t>(</a:t>
            </a:r>
            <a:r>
              <a:rPr lang="en-US" altLang="zh-CN" sz="1600" b="0" dirty="0" smtClean="0">
                <a:solidFill>
                  <a:srgbClr val="FF0000"/>
                </a:solidFill>
                <a:latin typeface="Arial" pitchFamily="34" charset="0"/>
                <a:cs typeface="Arial" pitchFamily="34" charset="0"/>
              </a:rPr>
              <a:t>International Symposium On </a:t>
            </a:r>
            <a:r>
              <a:rPr lang="en-US" altLang="zh-CN" sz="1600" b="0" dirty="0" err="1" smtClean="0">
                <a:solidFill>
                  <a:srgbClr val="FF0000"/>
                </a:solidFill>
                <a:latin typeface="Arial" pitchFamily="34" charset="0"/>
                <a:cs typeface="Arial" pitchFamily="34" charset="0"/>
              </a:rPr>
              <a:t>Multiparticle</a:t>
            </a:r>
            <a:r>
              <a:rPr lang="en-US" altLang="zh-CN" sz="1600" b="0" dirty="0" smtClean="0">
                <a:solidFill>
                  <a:srgbClr val="FF0000"/>
                </a:solidFill>
                <a:latin typeface="Arial" pitchFamily="34" charset="0"/>
                <a:cs typeface="Arial" pitchFamily="34" charset="0"/>
              </a:rPr>
              <a:t> Dynamics (ISMD 2010). Sep 2010, Antwerp, Belgium; Figures shown in HCP 2010, Toronto</a:t>
            </a:r>
            <a:r>
              <a:rPr lang="en-US" sz="1600" b="0" dirty="0" smtClean="0">
                <a:solidFill>
                  <a:srgbClr val="FF0000"/>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Z + Jets Cross Section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36</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9" name="TextBox 8"/>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0" name="TextBox 9"/>
          <p:cNvSpPr txBox="1"/>
          <p:nvPr/>
        </p:nvSpPr>
        <p:spPr>
          <a:xfrm>
            <a:off x="533400" y="262053"/>
            <a:ext cx="2133600" cy="400110"/>
          </a:xfrm>
          <a:prstGeom prst="rect">
            <a:avLst/>
          </a:prstGeom>
          <a:noFill/>
        </p:spPr>
        <p:txBody>
          <a:bodyPr wrap="square" rtlCol="0">
            <a:spAutoFit/>
          </a:bodyPr>
          <a:lstStyle/>
          <a:p>
            <a:pPr>
              <a:buNone/>
            </a:pPr>
            <a:r>
              <a:rPr lang="en-US" sz="2000" dirty="0" smtClean="0"/>
              <a:t>Conf notes 14</a:t>
            </a:r>
            <a:endParaRPr lang="en-US" sz="2000" dirty="0"/>
          </a:p>
        </p:txBody>
      </p:sp>
      <p:sp>
        <p:nvSpPr>
          <p:cNvPr id="11" name="Rectangle 10"/>
          <p:cNvSpPr/>
          <p:nvPr/>
        </p:nvSpPr>
        <p:spPr>
          <a:xfrm>
            <a:off x="381000" y="838200"/>
            <a:ext cx="8763000" cy="623248"/>
          </a:xfrm>
          <a:prstGeom prst="rect">
            <a:avLst/>
          </a:prstGeom>
        </p:spPr>
        <p:txBody>
          <a:bodyPr wrap="square">
            <a:spAutoFit/>
          </a:bodyPr>
          <a:lstStyle/>
          <a:p>
            <a:pPr eaLnBrk="1" hangingPunct="1">
              <a:spcBef>
                <a:spcPct val="0"/>
              </a:spcBef>
              <a:buNone/>
            </a:pPr>
            <a:r>
              <a:rPr lang="en-US" altLang="zh-CN" sz="1850" dirty="0" smtClean="0"/>
              <a:t>Conf note 14 : </a:t>
            </a:r>
            <a:r>
              <a:rPr lang="en-US" sz="1850" dirty="0" smtClean="0">
                <a:solidFill>
                  <a:srgbClr val="FF0000"/>
                </a:solidFill>
                <a:latin typeface="Arial" pitchFamily="34" charset="0"/>
                <a:cs typeface="Arial" pitchFamily="34" charset="0"/>
              </a:rPr>
              <a:t>Measurement of Z + Jets Cross Section at 1 pb</a:t>
            </a:r>
            <a:r>
              <a:rPr lang="en-US" sz="1850" baseline="30000" dirty="0" smtClean="0">
                <a:solidFill>
                  <a:srgbClr val="FF0000"/>
                </a:solidFill>
                <a:latin typeface="Arial" pitchFamily="34" charset="0"/>
                <a:cs typeface="Arial" pitchFamily="34" charset="0"/>
              </a:rPr>
              <a:t>-1 </a:t>
            </a:r>
          </a:p>
          <a:p>
            <a:pPr eaLnBrk="1" hangingPunct="1">
              <a:spcBef>
                <a:spcPct val="0"/>
              </a:spcBef>
              <a:buNone/>
            </a:pPr>
            <a:r>
              <a:rPr lang="en-US" sz="1600" dirty="0" smtClean="0">
                <a:solidFill>
                  <a:srgbClr val="FF0000"/>
                </a:solidFill>
                <a:latin typeface="Arial" pitchFamily="34" charset="0"/>
                <a:cs typeface="Arial" pitchFamily="34" charset="0"/>
              </a:rPr>
              <a:t>(</a:t>
            </a:r>
            <a:r>
              <a:rPr lang="en-US" altLang="zh-CN" sz="1600" dirty="0" smtClean="0">
                <a:solidFill>
                  <a:srgbClr val="FF0000"/>
                </a:solidFill>
                <a:latin typeface="Arial" pitchFamily="34" charset="0"/>
                <a:cs typeface="Arial" pitchFamily="34" charset="0"/>
              </a:rPr>
              <a:t>ISMD 2010, Antwerp, Belgium; Figures shown in HCP 2010, Toronto</a:t>
            </a:r>
            <a:r>
              <a:rPr lang="en-US" sz="1600" dirty="0" smtClean="0">
                <a:solidFill>
                  <a:srgbClr val="FF0000"/>
                </a:solidFill>
                <a:latin typeface="Arial" pitchFamily="34" charset="0"/>
                <a:cs typeface="Arial" pitchFamily="34" charset="0"/>
              </a:rPr>
              <a:t>)</a:t>
            </a:r>
          </a:p>
        </p:txBody>
      </p:sp>
      <p:sp>
        <p:nvSpPr>
          <p:cNvPr id="17" name="TextBox 16"/>
          <p:cNvSpPr txBox="1"/>
          <p:nvPr/>
        </p:nvSpPr>
        <p:spPr>
          <a:xfrm>
            <a:off x="609600" y="1371600"/>
            <a:ext cx="7848600" cy="523220"/>
          </a:xfrm>
          <a:prstGeom prst="rect">
            <a:avLst/>
          </a:prstGeom>
          <a:noFill/>
        </p:spPr>
        <p:txBody>
          <a:bodyPr wrap="square" rtlCol="0">
            <a:spAutoFit/>
          </a:bodyPr>
          <a:lstStyle/>
          <a:p>
            <a:pPr>
              <a:buNone/>
            </a:pPr>
            <a:r>
              <a:rPr lang="en-US" altLang="zh-CN" sz="1400" b="0" i="0" dirty="0" smtClean="0">
                <a:solidFill>
                  <a:srgbClr val="0070C0"/>
                </a:solidFill>
              </a:rPr>
              <a:t>Measure the cross section ratio Z(→</a:t>
            </a:r>
            <a:r>
              <a:rPr lang="en-US" altLang="zh-CN" sz="1400" b="0" i="0" dirty="0" err="1" smtClean="0">
                <a:solidFill>
                  <a:srgbClr val="0070C0"/>
                </a:solidFill>
              </a:rPr>
              <a:t>l</a:t>
            </a:r>
            <a:r>
              <a:rPr lang="en-US" altLang="zh-CN" sz="1400" b="0" i="0" baseline="30000" dirty="0" err="1" smtClean="0">
                <a:solidFill>
                  <a:srgbClr val="0070C0"/>
                </a:solidFill>
                <a:sym typeface="Symbol"/>
              </a:rPr>
              <a:t>+</a:t>
            </a:r>
            <a:r>
              <a:rPr lang="en-US" altLang="zh-CN" sz="1400" b="0" i="0" dirty="0" err="1" smtClean="0">
                <a:solidFill>
                  <a:srgbClr val="0070C0"/>
                </a:solidFill>
                <a:sym typeface="Symbol"/>
              </a:rPr>
              <a:t>l</a:t>
            </a:r>
            <a:r>
              <a:rPr lang="en-US" altLang="zh-CN" sz="1400" b="0" i="0" baseline="30000" dirty="0" smtClean="0">
                <a:solidFill>
                  <a:srgbClr val="0070C0"/>
                </a:solidFill>
                <a:sym typeface="Symbol"/>
              </a:rPr>
              <a:t>-</a:t>
            </a:r>
            <a:r>
              <a:rPr lang="en-US" altLang="zh-CN" sz="1400" b="0" i="0" dirty="0" smtClean="0">
                <a:solidFill>
                  <a:srgbClr val="0070C0"/>
                </a:solidFill>
              </a:rPr>
              <a:t>) + N jets </a:t>
            </a:r>
            <a:r>
              <a:rPr lang="en-US" altLang="zh-CN" sz="1400" i="0" dirty="0" smtClean="0">
                <a:solidFill>
                  <a:srgbClr val="0070C0"/>
                </a:solidFill>
              </a:rPr>
              <a:t>/</a:t>
            </a:r>
            <a:r>
              <a:rPr lang="en-US" altLang="zh-CN" sz="1400" b="0" i="0" dirty="0" smtClean="0">
                <a:solidFill>
                  <a:srgbClr val="0070C0"/>
                </a:solidFill>
              </a:rPr>
              <a:t> Z(→ </a:t>
            </a:r>
            <a:r>
              <a:rPr lang="en-US" altLang="zh-CN" sz="1400" b="0" i="0" dirty="0" err="1" smtClean="0">
                <a:solidFill>
                  <a:srgbClr val="0070C0"/>
                </a:solidFill>
              </a:rPr>
              <a:t>l</a:t>
            </a:r>
            <a:r>
              <a:rPr lang="en-US" altLang="zh-CN" sz="1400" b="0" i="0" baseline="30000" dirty="0" err="1" smtClean="0">
                <a:solidFill>
                  <a:srgbClr val="0070C0"/>
                </a:solidFill>
                <a:sym typeface="Symbol"/>
              </a:rPr>
              <a:t>+</a:t>
            </a:r>
            <a:r>
              <a:rPr lang="en-US" altLang="zh-CN" sz="1400" b="0" i="0" dirty="0" err="1" smtClean="0">
                <a:solidFill>
                  <a:srgbClr val="0070C0"/>
                </a:solidFill>
                <a:sym typeface="Symbol"/>
              </a:rPr>
              <a:t>l</a:t>
            </a:r>
            <a:r>
              <a:rPr lang="en-US" altLang="zh-CN" sz="1400" b="0" i="0" baseline="30000" dirty="0" smtClean="0">
                <a:solidFill>
                  <a:srgbClr val="0070C0"/>
                </a:solidFill>
                <a:sym typeface="Symbol"/>
              </a:rPr>
              <a:t>-</a:t>
            </a:r>
            <a:r>
              <a:rPr lang="en-US" altLang="zh-CN" sz="1400" b="0" i="0" dirty="0" smtClean="0">
                <a:solidFill>
                  <a:srgbClr val="0070C0"/>
                </a:solidFill>
              </a:rPr>
              <a:t>) and compare with theoretical predictions from fixed-order NLO</a:t>
            </a:r>
            <a:endParaRPr lang="zh-CN" altLang="en-US" sz="1400" b="0" i="0" dirty="0">
              <a:solidFill>
                <a:srgbClr val="0070C0"/>
              </a:solidFill>
            </a:endParaRPr>
          </a:p>
        </p:txBody>
      </p:sp>
      <p:pic>
        <p:nvPicPr>
          <p:cNvPr id="21" name="Picture 20" descr="InclusiveJetMultiplicity_Zcombined_logscale.png"/>
          <p:cNvPicPr>
            <a:picLocks noChangeAspect="1"/>
          </p:cNvPicPr>
          <p:nvPr/>
        </p:nvPicPr>
        <p:blipFill>
          <a:blip r:embed="rId2" cstate="screen"/>
          <a:stretch>
            <a:fillRect/>
          </a:stretch>
        </p:blipFill>
        <p:spPr>
          <a:xfrm>
            <a:off x="381000" y="2209800"/>
            <a:ext cx="3969860" cy="3810000"/>
          </a:xfrm>
          <a:prstGeom prst="rect">
            <a:avLst/>
          </a:prstGeom>
        </p:spPr>
      </p:pic>
      <p:pic>
        <p:nvPicPr>
          <p:cNvPr id="22" name="Picture 21" descr="LeadingJetPT_Zcombined_logscale.png"/>
          <p:cNvPicPr>
            <a:picLocks noChangeAspect="1"/>
          </p:cNvPicPr>
          <p:nvPr/>
        </p:nvPicPr>
        <p:blipFill>
          <a:blip r:embed="rId3" cstate="screen"/>
          <a:stretch>
            <a:fillRect/>
          </a:stretch>
        </p:blipFill>
        <p:spPr>
          <a:xfrm>
            <a:off x="4267200" y="2209800"/>
            <a:ext cx="3962400" cy="3802840"/>
          </a:xfrm>
          <a:prstGeom prst="rect">
            <a:avLst/>
          </a:prstGeom>
        </p:spPr>
      </p:pic>
      <p:sp>
        <p:nvSpPr>
          <p:cNvPr id="23" name="TextBox 22"/>
          <p:cNvSpPr txBox="1"/>
          <p:nvPr/>
        </p:nvSpPr>
        <p:spPr>
          <a:xfrm>
            <a:off x="2667000" y="1828800"/>
            <a:ext cx="3505200" cy="461665"/>
          </a:xfrm>
          <a:prstGeom prst="rect">
            <a:avLst/>
          </a:prstGeom>
          <a:noFill/>
        </p:spPr>
        <p:txBody>
          <a:bodyPr wrap="square" rtlCol="0">
            <a:spAutoFit/>
          </a:bodyPr>
          <a:lstStyle/>
          <a:p>
            <a:pPr>
              <a:buNone/>
            </a:pPr>
            <a:r>
              <a:rPr lang="en-US" altLang="zh-CN" sz="2400" i="0" dirty="0" smtClean="0"/>
              <a:t>Z →</a:t>
            </a:r>
            <a:r>
              <a:rPr lang="en-US" altLang="zh-CN" sz="2400" i="0" dirty="0" err="1" smtClean="0"/>
              <a:t>ee</a:t>
            </a:r>
            <a:r>
              <a:rPr lang="en-US" altLang="zh-CN" sz="2400" i="0" dirty="0" smtClean="0"/>
              <a:t>,</a:t>
            </a:r>
            <a:r>
              <a:rPr lang="en-US" altLang="zh-CN" sz="2400" i="0" dirty="0" smtClean="0">
                <a:sym typeface="Symbol"/>
              </a:rPr>
              <a:t> combined</a:t>
            </a:r>
            <a:endParaRPr lang="zh-CN" altLang="en-US" sz="2400" i="0" dirty="0"/>
          </a:p>
        </p:txBody>
      </p:sp>
      <p:sp>
        <p:nvSpPr>
          <p:cNvPr id="25" name="TextBox 24"/>
          <p:cNvSpPr txBox="1"/>
          <p:nvPr/>
        </p:nvSpPr>
        <p:spPr>
          <a:xfrm>
            <a:off x="7086600" y="1905000"/>
            <a:ext cx="1295400" cy="430887"/>
          </a:xfrm>
          <a:prstGeom prst="rect">
            <a:avLst/>
          </a:prstGeom>
          <a:noFill/>
        </p:spPr>
        <p:txBody>
          <a:bodyPr wrap="square" rtlCol="0">
            <a:spAutoFit/>
          </a:bodyPr>
          <a:lstStyle/>
          <a:p>
            <a:pPr>
              <a:buNone/>
            </a:pPr>
            <a:r>
              <a:rPr lang="en-US" altLang="zh-CN" dirty="0" smtClean="0"/>
              <a:t>0.9 pb</a:t>
            </a:r>
            <a:r>
              <a:rPr lang="en-US" altLang="zh-CN" baseline="30000" dirty="0" smtClean="0"/>
              <a:t>-1</a:t>
            </a:r>
            <a:endParaRPr lang="zh-CN" altLang="en-US" baseline="30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W’ search</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37</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6" name="TextBox 5"/>
          <p:cNvSpPr txBox="1"/>
          <p:nvPr/>
        </p:nvSpPr>
        <p:spPr>
          <a:xfrm>
            <a:off x="6787376" y="25967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15</a:t>
            </a:r>
            <a:endParaRPr lang="en-US" sz="2000" dirty="0"/>
          </a:p>
        </p:txBody>
      </p:sp>
      <p:sp>
        <p:nvSpPr>
          <p:cNvPr id="11" name="Content Placeholder 10"/>
          <p:cNvSpPr>
            <a:spLocks noGrp="1"/>
          </p:cNvSpPr>
          <p:nvPr>
            <p:ph idx="1"/>
          </p:nvPr>
        </p:nvSpPr>
        <p:spPr>
          <a:xfrm>
            <a:off x="762000" y="4495800"/>
            <a:ext cx="8001000" cy="1676400"/>
          </a:xfrm>
        </p:spPr>
        <p:txBody>
          <a:bodyPr/>
          <a:lstStyle/>
          <a:p>
            <a:r>
              <a:rPr lang="en-US" sz="2200" dirty="0" smtClean="0"/>
              <a:t>For Sequential Standard Model, we obtain limits on </a:t>
            </a:r>
            <a:r>
              <a:rPr lang="en-US" sz="2200" dirty="0" smtClean="0">
                <a:solidFill>
                  <a:srgbClr val="0070C0"/>
                </a:solidFill>
              </a:rPr>
              <a:t>cross </a:t>
            </a:r>
            <a:r>
              <a:rPr lang="en-US" sz="2200" dirty="0" err="1" smtClean="0">
                <a:solidFill>
                  <a:srgbClr val="0070C0"/>
                </a:solidFill>
              </a:rPr>
              <a:t>section</a:t>
            </a:r>
            <a:r>
              <a:rPr lang="en-US" sz="2200" dirty="0" err="1" smtClean="0">
                <a:solidFill>
                  <a:srgbClr val="0070C0"/>
                </a:solidFill>
                <a:sym typeface="Symbol"/>
              </a:rPr>
              <a:t>BR</a:t>
            </a:r>
            <a:r>
              <a:rPr lang="en-US" sz="2200" dirty="0" smtClean="0"/>
              <a:t> as a function of </a:t>
            </a:r>
            <a:r>
              <a:rPr lang="en-US" sz="2200" dirty="0" err="1" smtClean="0"/>
              <a:t>m</a:t>
            </a:r>
            <a:r>
              <a:rPr lang="en-US" sz="2200" baseline="-25000" dirty="0" err="1" smtClean="0"/>
              <a:t>W</a:t>
            </a:r>
            <a:r>
              <a:rPr lang="en-US" sz="2200" baseline="-25000" dirty="0" smtClean="0"/>
              <a:t>’</a:t>
            </a:r>
            <a:endParaRPr lang="en-US" sz="2200" baseline="-25000" dirty="0" smtClean="0">
              <a:solidFill>
                <a:srgbClr val="00B050"/>
              </a:solidFill>
            </a:endParaRPr>
          </a:p>
          <a:p>
            <a:r>
              <a:rPr lang="en-US" sz="2200" dirty="0" smtClean="0"/>
              <a:t>95% C.L. exclusion: </a:t>
            </a:r>
            <a:r>
              <a:rPr lang="en-US" sz="2200" b="1" dirty="0" err="1" smtClean="0">
                <a:solidFill>
                  <a:srgbClr val="FF0000"/>
                </a:solidFill>
              </a:rPr>
              <a:t>m</a:t>
            </a:r>
            <a:r>
              <a:rPr lang="en-US" sz="2200" b="1" baseline="-25000" dirty="0" err="1" smtClean="0">
                <a:solidFill>
                  <a:srgbClr val="FF0000"/>
                </a:solidFill>
              </a:rPr>
              <a:t>W</a:t>
            </a:r>
            <a:r>
              <a:rPr lang="en-US" sz="2200" b="1" baseline="-25000" dirty="0" smtClean="0">
                <a:solidFill>
                  <a:srgbClr val="FF0000"/>
                </a:solidFill>
              </a:rPr>
              <a:t>’</a:t>
            </a:r>
            <a:r>
              <a:rPr lang="en-US" sz="2200" b="1" dirty="0" smtClean="0">
                <a:solidFill>
                  <a:srgbClr val="FF0000"/>
                </a:solidFill>
              </a:rPr>
              <a:t> &gt; 460 </a:t>
            </a:r>
            <a:r>
              <a:rPr lang="en-US" sz="2200" b="1" dirty="0" err="1" smtClean="0">
                <a:solidFill>
                  <a:srgbClr val="FF0000"/>
                </a:solidFill>
              </a:rPr>
              <a:t>GeV</a:t>
            </a:r>
            <a:endParaRPr lang="en-US" sz="2200" dirty="0" smtClean="0">
              <a:solidFill>
                <a:srgbClr val="FF0000"/>
              </a:solidFill>
            </a:endParaRPr>
          </a:p>
          <a:p>
            <a:pPr lvl="1"/>
            <a:r>
              <a:rPr lang="en-US" sz="2000" dirty="0" smtClean="0"/>
              <a:t>Tevatron limit: </a:t>
            </a:r>
            <a:r>
              <a:rPr lang="en-US" sz="2000" b="1" dirty="0" err="1" smtClean="0">
                <a:solidFill>
                  <a:srgbClr val="30883F"/>
                </a:solidFill>
              </a:rPr>
              <a:t>m</a:t>
            </a:r>
            <a:r>
              <a:rPr lang="en-US" sz="2000" b="1" baseline="-25000" dirty="0" err="1" smtClean="0">
                <a:solidFill>
                  <a:srgbClr val="30883F"/>
                </a:solidFill>
              </a:rPr>
              <a:t>W</a:t>
            </a:r>
            <a:r>
              <a:rPr lang="en-US" sz="2000" b="1" baseline="-25000" dirty="0" smtClean="0">
                <a:solidFill>
                  <a:srgbClr val="30883F"/>
                </a:solidFill>
              </a:rPr>
              <a:t>’</a:t>
            </a:r>
            <a:r>
              <a:rPr lang="en-US" sz="2000" b="1" dirty="0" smtClean="0">
                <a:solidFill>
                  <a:srgbClr val="30883F"/>
                </a:solidFill>
              </a:rPr>
              <a:t> &gt; 1 TeV</a:t>
            </a:r>
          </a:p>
          <a:p>
            <a:r>
              <a:rPr lang="en-US" sz="2200" dirty="0" smtClean="0"/>
              <a:t>ATLAS limit will be competitive with Tevatron with ~ 5 pb</a:t>
            </a:r>
            <a:r>
              <a:rPr lang="en-US" sz="2200" baseline="30000" dirty="0" smtClean="0"/>
              <a:t>-1</a:t>
            </a:r>
            <a:endParaRPr lang="en-US" sz="2200" dirty="0" smtClean="0"/>
          </a:p>
        </p:txBody>
      </p:sp>
      <p:sp>
        <p:nvSpPr>
          <p:cNvPr id="16" name="Rectangle 15"/>
          <p:cNvSpPr/>
          <p:nvPr/>
        </p:nvSpPr>
        <p:spPr>
          <a:xfrm>
            <a:off x="457200" y="838200"/>
            <a:ext cx="8305800" cy="923330"/>
          </a:xfrm>
          <a:prstGeom prst="rect">
            <a:avLst/>
          </a:prstGeom>
        </p:spPr>
        <p:txBody>
          <a:bodyPr wrap="square">
            <a:spAutoFit/>
          </a:bodyPr>
          <a:lstStyle/>
          <a:p>
            <a:pPr eaLnBrk="1" hangingPunct="1">
              <a:spcBef>
                <a:spcPct val="0"/>
              </a:spcBef>
              <a:buNone/>
            </a:pPr>
            <a:r>
              <a:rPr lang="en-US" altLang="zh-CN" sz="1800" dirty="0" smtClean="0"/>
              <a:t>Conf note 15 : </a:t>
            </a:r>
            <a:r>
              <a:rPr lang="en-US" sz="1800" dirty="0" smtClean="0">
                <a:solidFill>
                  <a:srgbClr val="FF0000"/>
                </a:solidFill>
                <a:latin typeface="Arial" pitchFamily="34" charset="0"/>
                <a:cs typeface="Arial" pitchFamily="34" charset="0"/>
              </a:rPr>
              <a:t>Search for high-mass states with lepton plus missing transverse energy using the ATLAS Detector at √s=7 TeV (HCP 2010, Toronto)</a:t>
            </a:r>
          </a:p>
        </p:txBody>
      </p:sp>
      <p:pic>
        <p:nvPicPr>
          <p:cNvPr id="306178" name="Picture 2"/>
          <p:cNvPicPr>
            <a:picLocks noChangeAspect="1" noChangeArrowheads="1"/>
          </p:cNvPicPr>
          <p:nvPr/>
        </p:nvPicPr>
        <p:blipFill>
          <a:blip r:embed="rId2" cstate="screen"/>
          <a:srcRect/>
          <a:stretch>
            <a:fillRect/>
          </a:stretch>
        </p:blipFill>
        <p:spPr bwMode="auto">
          <a:xfrm>
            <a:off x="183277" y="1752600"/>
            <a:ext cx="4244309" cy="2738437"/>
          </a:xfrm>
          <a:prstGeom prst="rect">
            <a:avLst/>
          </a:prstGeom>
          <a:noFill/>
          <a:ln w="9525">
            <a:noFill/>
            <a:miter lim="800000"/>
            <a:headEnd/>
            <a:tailEnd/>
          </a:ln>
        </p:spPr>
      </p:pic>
      <p:grpSp>
        <p:nvGrpSpPr>
          <p:cNvPr id="14" name="Group 13"/>
          <p:cNvGrpSpPr/>
          <p:nvPr/>
        </p:nvGrpSpPr>
        <p:grpSpPr>
          <a:xfrm>
            <a:off x="4495800" y="1600200"/>
            <a:ext cx="4361237" cy="2952690"/>
            <a:chOff x="4495799" y="1543110"/>
            <a:chExt cx="4361237" cy="2952690"/>
          </a:xfrm>
        </p:grpSpPr>
        <p:pic>
          <p:nvPicPr>
            <p:cNvPr id="12" name="Picture 11" descr="limits_e_log.png"/>
            <p:cNvPicPr>
              <a:picLocks noChangeAspect="1"/>
            </p:cNvPicPr>
            <p:nvPr/>
          </p:nvPicPr>
          <p:blipFill>
            <a:blip r:embed="rId3" cstate="screen"/>
            <a:stretch>
              <a:fillRect/>
            </a:stretch>
          </p:blipFill>
          <p:spPr>
            <a:xfrm>
              <a:off x="4495799" y="1543110"/>
              <a:ext cx="4361237" cy="2952690"/>
            </a:xfrm>
            <a:prstGeom prst="rect">
              <a:avLst/>
            </a:prstGeom>
          </p:spPr>
        </p:pic>
        <p:sp>
          <p:nvSpPr>
            <p:cNvPr id="13" name="TextBox 12"/>
            <p:cNvSpPr txBox="1"/>
            <p:nvPr/>
          </p:nvSpPr>
          <p:spPr>
            <a:xfrm>
              <a:off x="7391399" y="2762310"/>
              <a:ext cx="914400" cy="261610"/>
            </a:xfrm>
            <a:prstGeom prst="rect">
              <a:avLst/>
            </a:prstGeom>
            <a:noFill/>
          </p:spPr>
          <p:txBody>
            <a:bodyPr wrap="square" rtlCol="0">
              <a:spAutoFit/>
            </a:bodyPr>
            <a:lstStyle/>
            <a:p>
              <a:pPr>
                <a:buNone/>
              </a:pPr>
              <a:r>
                <a:rPr lang="en-US" altLang="zh-CN" sz="1100" b="0" i="0" dirty="0" smtClean="0"/>
                <a:t>Preliminary</a:t>
              </a:r>
              <a:endParaRPr lang="zh-CN" altLang="en-US" sz="1100" b="0" i="0"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1981200"/>
            <a:ext cx="7162800" cy="14478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b="0" i="0" dirty="0" smtClean="0">
                <a:solidFill>
                  <a:srgbClr val="000000"/>
                </a:solidFill>
                <a:latin typeface="Arial" charset="0"/>
              </a:rPr>
              <a:t>Physics with photons</a:t>
            </a:r>
          </a:p>
          <a:p>
            <a:pPr algn="ctr">
              <a:spcBef>
                <a:spcPct val="0"/>
              </a:spcBef>
              <a:buFontTx/>
              <a:buNone/>
              <a:defRPr/>
            </a:pPr>
            <a:r>
              <a:rPr lang="en-US" sz="2000" dirty="0" smtClean="0">
                <a:solidFill>
                  <a:srgbClr val="FF0000"/>
                </a:solidFill>
                <a:latin typeface="Arial" charset="0"/>
              </a:rPr>
              <a:t>S. L. Wu, </a:t>
            </a:r>
            <a:r>
              <a:rPr lang="en-US" sz="2000" dirty="0" err="1" smtClean="0">
                <a:solidFill>
                  <a:srgbClr val="FF0000"/>
                </a:solidFill>
                <a:latin typeface="Arial" charset="0"/>
              </a:rPr>
              <a:t>Postdocs</a:t>
            </a:r>
            <a:r>
              <a:rPr lang="en-US" sz="2000" dirty="0" smtClean="0">
                <a:solidFill>
                  <a:srgbClr val="FF0000"/>
                </a:solidFill>
                <a:latin typeface="Arial" charset="0"/>
              </a:rPr>
              <a:t> Fang, Ma, Grad. Students Wang</a:t>
            </a:r>
            <a:endParaRPr lang="en-US" sz="2000" dirty="0">
              <a:solidFill>
                <a:srgbClr val="FF0000"/>
              </a:solidFill>
              <a:latin typeface="Arial" charset="0"/>
            </a:endParaRPr>
          </a:p>
        </p:txBody>
      </p:sp>
      <p:sp>
        <p:nvSpPr>
          <p:cNvPr id="252929" name="Rectangle 1"/>
          <p:cNvSpPr>
            <a:spLocks noChangeArrowheads="1"/>
          </p:cNvSpPr>
          <p:nvPr/>
        </p:nvSpPr>
        <p:spPr bwMode="auto">
          <a:xfrm>
            <a:off x="914400" y="3886200"/>
            <a:ext cx="7239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1" hangingPunct="1">
              <a:spcBef>
                <a:spcPct val="0"/>
              </a:spcBef>
              <a:spcAft>
                <a:spcPts val="1200"/>
              </a:spcAft>
              <a:buFont typeface="+mj-lt"/>
              <a:buAutoNum type="arabicPeriod" startAt="16"/>
            </a:pPr>
            <a:r>
              <a:rPr lang="en-US" sz="1600" i="0" dirty="0" smtClean="0">
                <a:solidFill>
                  <a:srgbClr val="0033CC"/>
                </a:solidFill>
                <a:latin typeface="Arial" pitchFamily="34" charset="0"/>
                <a:cs typeface="Arial" pitchFamily="34" charset="0"/>
              </a:rPr>
              <a:t>Evidence for prompt photon production in pp collisions at √s=7 TeV</a:t>
            </a:r>
          </a:p>
          <a:p>
            <a:pPr marL="457200" indent="-457200" eaLnBrk="1" hangingPunct="1">
              <a:spcBef>
                <a:spcPct val="0"/>
              </a:spcBef>
              <a:spcAft>
                <a:spcPts val="1200"/>
              </a:spcAft>
              <a:buFont typeface="+mj-lt"/>
              <a:buAutoNum type="arabicPeriod" startAt="16"/>
            </a:pPr>
            <a:r>
              <a:rPr lang="en-US" sz="1600" i="0" dirty="0" smtClean="0">
                <a:solidFill>
                  <a:srgbClr val="0033CC"/>
                </a:solidFill>
                <a:latin typeface="Arial" pitchFamily="34" charset="0"/>
                <a:cs typeface="Arial" pitchFamily="34" charset="0"/>
              </a:rPr>
              <a:t>Search for a two photon + ETmiss final state in √s=7 TeV pp collisions at the LHC using the ATLAS detector in the context of the One Universal Extra Dimension model with gravity mediated decays</a:t>
            </a:r>
          </a:p>
        </p:txBody>
      </p:sp>
      <p:sp>
        <p:nvSpPr>
          <p:cNvPr id="6" name="Rounded Rectangle 5"/>
          <p:cNvSpPr/>
          <p:nvPr/>
        </p:nvSpPr>
        <p:spPr bwMode="auto">
          <a:xfrm>
            <a:off x="685800" y="1219200"/>
            <a:ext cx="7620000" cy="457200"/>
          </a:xfrm>
          <a:prstGeom prst="roundRect">
            <a:avLst>
              <a:gd name="adj" fmla="val 5000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sz="2000" b="0" i="0" dirty="0" smtClean="0">
                <a:solidFill>
                  <a:srgbClr val="000000"/>
                </a:solidFill>
                <a:latin typeface="Arial" charset="0"/>
              </a:rPr>
              <a:t>Physics results from first data since </a:t>
            </a:r>
            <a:r>
              <a:rPr lang="en-US" sz="2000" b="0" i="0" dirty="0">
                <a:solidFill>
                  <a:srgbClr val="000000"/>
                </a:solidFill>
                <a:latin typeface="Arial" charset="0"/>
              </a:rPr>
              <a:t>April </a:t>
            </a:r>
            <a:r>
              <a:rPr lang="en-US" sz="2000" b="0" i="0" dirty="0" smtClean="0">
                <a:solidFill>
                  <a:srgbClr val="000000"/>
                </a:solidFill>
                <a:latin typeface="Arial" charset="0"/>
              </a:rPr>
              <a:t>2010  </a:t>
            </a:r>
            <a:r>
              <a:rPr lang="en-US" altLang="zh-CN" sz="2000" dirty="0" smtClean="0">
                <a:solidFill>
                  <a:srgbClr val="FF0000"/>
                </a:solidFill>
              </a:rPr>
              <a:t>TASK H-1 (Wu)</a:t>
            </a:r>
            <a:endParaRPr lang="zh-CN" altLang="en-US" sz="2000" dirty="0" smtClean="0"/>
          </a:p>
        </p:txBody>
      </p:sp>
      <p:sp>
        <p:nvSpPr>
          <p:cNvPr id="5" name="Slide Number Placeholder 4"/>
          <p:cNvSpPr>
            <a:spLocks noGrp="1"/>
          </p:cNvSpPr>
          <p:nvPr>
            <p:ph type="sldNum" sz="quarter" idx="12"/>
          </p:nvPr>
        </p:nvSpPr>
        <p:spPr/>
        <p:txBody>
          <a:bodyPr/>
          <a:lstStyle/>
          <a:p>
            <a:pPr>
              <a:defRPr/>
            </a:pPr>
            <a:fld id="{5F550616-8EA6-4D80-BA8C-A49595DE14D6}" type="slidenum">
              <a:rPr lang="en-US" altLang="zh-CN" smtClean="0"/>
              <a:pPr>
                <a:defRPr/>
              </a:pPr>
              <a:t>38</a:t>
            </a:fld>
            <a:endParaRPr lang="en-US" altLang="zh-C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screen"/>
          <a:srcRect/>
          <a:stretch>
            <a:fillRect/>
          </a:stretch>
        </p:blipFill>
        <p:spPr bwMode="auto">
          <a:xfrm>
            <a:off x="4495800" y="1600200"/>
            <a:ext cx="4114800" cy="2994629"/>
          </a:xfrm>
          <a:prstGeom prst="rect">
            <a:avLst/>
          </a:prstGeom>
          <a:noFill/>
          <a:ln w="9525">
            <a:noFill/>
            <a:miter lim="800000"/>
            <a:headEnd/>
            <a:tailEnd/>
          </a:ln>
        </p:spPr>
      </p:pic>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Prompt photon production </a:t>
            </a:r>
            <a:endParaRPr lang="en-US" dirty="0"/>
          </a:p>
        </p:txBody>
      </p:sp>
      <p:sp>
        <p:nvSpPr>
          <p:cNvPr id="3" name="Content Placeholder 2"/>
          <p:cNvSpPr>
            <a:spLocks noGrp="1"/>
          </p:cNvSpPr>
          <p:nvPr>
            <p:ph idx="1"/>
          </p:nvPr>
        </p:nvSpPr>
        <p:spPr>
          <a:xfrm>
            <a:off x="533400" y="4648200"/>
            <a:ext cx="8077200" cy="1981200"/>
          </a:xfrm>
        </p:spPr>
        <p:txBody>
          <a:bodyPr/>
          <a:lstStyle/>
          <a:p>
            <a:pPr marL="228600" indent="-228600"/>
            <a:r>
              <a:rPr lang="en-US" sz="2000" dirty="0" smtClean="0"/>
              <a:t>Measurement of inclusive prompt-photon production would give a test of </a:t>
            </a:r>
            <a:r>
              <a:rPr lang="en-US" sz="2000" dirty="0" err="1" smtClean="0"/>
              <a:t>perturbative</a:t>
            </a:r>
            <a:r>
              <a:rPr lang="en-US" sz="2000" dirty="0" smtClean="0"/>
              <a:t> QCD with the potential to constrain PDF </a:t>
            </a:r>
          </a:p>
          <a:p>
            <a:pPr marL="228600" indent="-228600"/>
            <a:r>
              <a:rPr lang="en-US" sz="2000" dirty="0" smtClean="0"/>
              <a:t>Statistically significant signal of prompt photons from 16 </a:t>
            </a:r>
            <a:r>
              <a:rPr lang="en-US" altLang="zh-CN" sz="2000" dirty="0" smtClean="0"/>
              <a:t>nb</a:t>
            </a:r>
            <a:r>
              <a:rPr lang="en-US" altLang="zh-CN" sz="2000" baseline="30000" dirty="0" smtClean="0"/>
              <a:t>-1</a:t>
            </a:r>
            <a:endParaRPr lang="en-US" sz="2000" dirty="0" smtClean="0"/>
          </a:p>
          <a:p>
            <a:pPr marL="628650" lvl="1" indent="-228600"/>
            <a:r>
              <a:rPr lang="en-US" sz="1600" dirty="0" smtClean="0"/>
              <a:t>Yield:    N = ( 618 </a:t>
            </a:r>
            <a:r>
              <a:rPr lang="en-US" sz="1600" dirty="0" smtClean="0">
                <a:sym typeface="Symbol"/>
              </a:rPr>
              <a:t> 72 )</a:t>
            </a:r>
          </a:p>
          <a:p>
            <a:pPr marL="628650" lvl="1" indent="-228600"/>
            <a:r>
              <a:rPr lang="en-US" sz="1600" dirty="0" smtClean="0">
                <a:sym typeface="Symbol"/>
              </a:rPr>
              <a:t>Purity :  P = ( 72  7 ) %</a:t>
            </a:r>
            <a:endParaRPr lang="en-US" sz="1600"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39</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TextBox 6"/>
          <p:cNvSpPr txBox="1"/>
          <p:nvPr/>
        </p:nvSpPr>
        <p:spPr>
          <a:xfrm>
            <a:off x="533400" y="892314"/>
            <a:ext cx="8153400" cy="707886"/>
          </a:xfrm>
          <a:prstGeom prst="rect">
            <a:avLst/>
          </a:prstGeom>
          <a:noFill/>
        </p:spPr>
        <p:txBody>
          <a:bodyPr wrap="square" rtlCol="0">
            <a:spAutoFit/>
          </a:bodyPr>
          <a:lstStyle/>
          <a:p>
            <a:pPr>
              <a:buNone/>
            </a:pPr>
            <a:r>
              <a:rPr lang="en-US" altLang="zh-CN" sz="2000" dirty="0" smtClean="0"/>
              <a:t>Conf note 16 : </a:t>
            </a:r>
            <a:r>
              <a:rPr lang="en-US" altLang="zh-CN" sz="2000" dirty="0" smtClean="0">
                <a:solidFill>
                  <a:srgbClr val="FF0000"/>
                </a:solidFill>
                <a:latin typeface="+mn-lt"/>
                <a:cs typeface="Arial" pitchFamily="34" charset="0"/>
              </a:rPr>
              <a:t>Evidence for prompt photon production in pp collisions at √s=7 TeV</a:t>
            </a:r>
            <a:r>
              <a:rPr lang="zh-CN" altLang="en-US" sz="2000" dirty="0" smtClean="0">
                <a:solidFill>
                  <a:srgbClr val="FF0000"/>
                </a:solidFill>
                <a:latin typeface="+mn-lt"/>
              </a:rPr>
              <a:t> </a:t>
            </a:r>
            <a:r>
              <a:rPr lang="en-US" altLang="zh-CN" sz="2000" dirty="0" smtClean="0">
                <a:solidFill>
                  <a:srgbClr val="FF0000"/>
                </a:solidFill>
                <a:latin typeface="+mn-lt"/>
              </a:rPr>
              <a:t>(ICHEP 2010, Paris)</a:t>
            </a:r>
            <a:endParaRPr lang="en-US" altLang="zh-CN" sz="2000" dirty="0" smtClean="0">
              <a:solidFill>
                <a:srgbClr val="FF0000"/>
              </a:solidFill>
              <a:latin typeface="+mn-lt"/>
              <a:cs typeface="Arial" pitchFamily="34" charset="0"/>
            </a:endParaRPr>
          </a:p>
        </p:txBody>
      </p:sp>
      <p:sp>
        <p:nvSpPr>
          <p:cNvPr id="8" name="TextBox 7"/>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9" name="TextBox 8"/>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16</a:t>
            </a:r>
            <a:endParaRPr lang="en-US" sz="2000" dirty="0"/>
          </a:p>
        </p:txBody>
      </p:sp>
      <p:pic>
        <p:nvPicPr>
          <p:cNvPr id="10" name="Picture 9" descr="promptPhoton.png"/>
          <p:cNvPicPr>
            <a:picLocks noChangeAspect="1"/>
          </p:cNvPicPr>
          <p:nvPr/>
        </p:nvPicPr>
        <p:blipFill>
          <a:blip r:embed="rId3" cstate="screen"/>
          <a:stretch>
            <a:fillRect/>
          </a:stretch>
        </p:blipFill>
        <p:spPr>
          <a:xfrm>
            <a:off x="304800" y="1600200"/>
            <a:ext cx="4114800" cy="2988644"/>
          </a:xfrm>
          <a:prstGeom prst="rect">
            <a:avLst/>
          </a:prstGeom>
        </p:spPr>
      </p:pic>
      <p:sp>
        <p:nvSpPr>
          <p:cNvPr id="11" name="TextBox 10"/>
          <p:cNvSpPr txBox="1"/>
          <p:nvPr/>
        </p:nvSpPr>
        <p:spPr>
          <a:xfrm>
            <a:off x="3657600" y="5791200"/>
            <a:ext cx="4495800" cy="338554"/>
          </a:xfrm>
          <a:prstGeom prst="rect">
            <a:avLst/>
          </a:prstGeom>
          <a:noFill/>
        </p:spPr>
        <p:txBody>
          <a:bodyPr wrap="square" rtlCol="0">
            <a:spAutoFit/>
          </a:bodyPr>
          <a:lstStyle/>
          <a:p>
            <a:pPr>
              <a:buNone/>
            </a:pPr>
            <a:r>
              <a:rPr lang="en-US" altLang="zh-CN" sz="1600" b="0" i="0" dirty="0" smtClean="0">
                <a:latin typeface="+mn-lt"/>
                <a:sym typeface="Symbol"/>
              </a:rPr>
              <a:t>(Use shower shapes and isolation variables)</a:t>
            </a:r>
            <a:endParaRPr lang="zh-CN" altLang="en-US" sz="1600" b="0" i="0" dirty="0" smtClean="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p>
            <a:fld id="{C141DD22-0042-45DC-9E1F-F4F11B266D65}" type="slidenum">
              <a:rPr lang="en-US" altLang="zh-CN" smtClean="0"/>
              <a:pPr/>
              <a:t>4</a:t>
            </a:fld>
            <a:endParaRPr lang="en-US" altLang="zh-CN" dirty="0" smtClean="0"/>
          </a:p>
        </p:txBody>
      </p:sp>
      <p:sp>
        <p:nvSpPr>
          <p:cNvPr id="512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8FBEBB01-F474-4313-A42A-D52BA417FEC5}" type="slidenum">
              <a:rPr lang="en-US" altLang="zh-CN" sz="1400" b="0" i="0">
                <a:latin typeface="Arial" charset="0"/>
                <a:ea typeface="宋体" pitchFamily="2" charset="-122"/>
              </a:rPr>
              <a:pPr algn="r" eaLnBrk="1" hangingPunct="1">
                <a:spcBef>
                  <a:spcPct val="0"/>
                </a:spcBef>
                <a:buFontTx/>
                <a:buNone/>
              </a:pPr>
              <a:t>4</a:t>
            </a:fld>
            <a:endParaRPr lang="en-US" altLang="zh-CN" sz="1400" b="0" i="0" dirty="0">
              <a:latin typeface="Arial" charset="0"/>
              <a:ea typeface="宋体" pitchFamily="2" charset="-122"/>
            </a:endParaRPr>
          </a:p>
        </p:txBody>
      </p:sp>
      <p:sp>
        <p:nvSpPr>
          <p:cNvPr id="5124" name="Rectangle 4"/>
          <p:cNvSpPr>
            <a:spLocks noChangeArrowheads="1"/>
          </p:cNvSpPr>
          <p:nvPr/>
        </p:nvSpPr>
        <p:spPr bwMode="auto">
          <a:xfrm>
            <a:off x="381000" y="152400"/>
            <a:ext cx="8458200" cy="5334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dirty="0">
                <a:solidFill>
                  <a:srgbClr val="0033CC"/>
                </a:solidFill>
                <a:latin typeface="Arial" charset="0"/>
                <a:ea typeface="宋体" pitchFamily="2" charset="-122"/>
              </a:rPr>
              <a:t>OUTLINE</a:t>
            </a:r>
          </a:p>
        </p:txBody>
      </p:sp>
      <p:sp>
        <p:nvSpPr>
          <p:cNvPr id="4101" name="Text Box 5"/>
          <p:cNvSpPr txBox="1">
            <a:spLocks noChangeArrowheads="1"/>
          </p:cNvSpPr>
          <p:nvPr/>
        </p:nvSpPr>
        <p:spPr bwMode="auto">
          <a:xfrm>
            <a:off x="228600" y="2209800"/>
            <a:ext cx="8763000" cy="1431161"/>
          </a:xfrm>
          <a:prstGeom prst="rect">
            <a:avLst/>
          </a:prstGeom>
          <a:noFill/>
          <a:ln w="9525">
            <a:noFill/>
            <a:miter lim="800000"/>
            <a:headEnd/>
            <a:tailEnd/>
          </a:ln>
        </p:spPr>
        <p:txBody>
          <a:bodyPr wrap="square">
            <a:spAutoFit/>
          </a:bodyPr>
          <a:lstStyle/>
          <a:p>
            <a:pPr marL="573088" indent="-573088">
              <a:spcBef>
                <a:spcPts val="1800"/>
              </a:spcBef>
              <a:buFontTx/>
              <a:buAutoNum type="arabicParenBoth"/>
              <a:tabLst>
                <a:tab pos="6632575" algn="l"/>
              </a:tabLst>
              <a:defRPr/>
            </a:pPr>
            <a:r>
              <a:rPr lang="en-US" altLang="zh-CN" sz="2400" i="0" dirty="0" smtClean="0">
                <a:ea typeface="宋体" pitchFamily="2" charset="-122"/>
              </a:rPr>
              <a:t>ATLAS notes with Data                   </a:t>
            </a:r>
            <a:r>
              <a:rPr lang="en-US" altLang="zh-CN" sz="2400" dirty="0" smtClean="0">
                <a:solidFill>
                  <a:srgbClr val="0070C0"/>
                </a:solidFill>
                <a:ea typeface="宋体" pitchFamily="2" charset="-122"/>
              </a:rPr>
              <a:t>Task H-2 </a:t>
            </a:r>
            <a:r>
              <a:rPr lang="en-US" altLang="zh-CN" sz="2000" dirty="0" smtClean="0">
                <a:solidFill>
                  <a:srgbClr val="0070C0"/>
                </a:solidFill>
                <a:ea typeface="宋体" pitchFamily="2" charset="-122"/>
              </a:rPr>
              <a:t>(Mellado, Pan)</a:t>
            </a:r>
          </a:p>
          <a:p>
            <a:pPr marL="573088" indent="-573088">
              <a:spcBef>
                <a:spcPts val="1800"/>
              </a:spcBef>
              <a:buFontTx/>
              <a:buAutoNum type="arabicParenBoth"/>
              <a:tabLst>
                <a:tab pos="6632575" algn="l"/>
              </a:tabLst>
              <a:defRPr/>
            </a:pPr>
            <a:r>
              <a:rPr lang="en-US" altLang="zh-CN" sz="2400" i="0" dirty="0" smtClean="0">
                <a:ea typeface="宋体" pitchFamily="2" charset="-122"/>
              </a:rPr>
              <a:t>Progress </a:t>
            </a:r>
            <a:r>
              <a:rPr lang="en-US" altLang="zh-CN" sz="2400" i="0" dirty="0">
                <a:ea typeface="宋体" pitchFamily="2" charset="-122"/>
              </a:rPr>
              <a:t>report of the past 3 years </a:t>
            </a:r>
            <a:r>
              <a:rPr lang="en-US" altLang="zh-CN" sz="2400" i="0" dirty="0" smtClean="0">
                <a:ea typeface="宋体" pitchFamily="2" charset="-122"/>
              </a:rPr>
              <a:t>          </a:t>
            </a:r>
            <a:r>
              <a:rPr lang="en-US" altLang="zh-CN" sz="2400" dirty="0" smtClean="0">
                <a:solidFill>
                  <a:srgbClr val="0070C0"/>
                </a:solidFill>
                <a:ea typeface="宋体" pitchFamily="2" charset="-122"/>
              </a:rPr>
              <a:t>Task H  ( All )</a:t>
            </a:r>
            <a:r>
              <a:rPr lang="en-US" altLang="zh-CN" sz="2400" i="0" dirty="0">
                <a:ea typeface="宋体" pitchFamily="2" charset="-122"/>
              </a:rPr>
              <a:t/>
            </a:r>
            <a:br>
              <a:rPr lang="en-US" altLang="zh-CN" sz="2400" i="0" dirty="0">
                <a:ea typeface="宋体" pitchFamily="2" charset="-122"/>
              </a:rPr>
            </a:br>
            <a:r>
              <a:rPr lang="en-US" altLang="zh-CN" sz="2400" b="0" i="0" dirty="0" smtClean="0">
                <a:ea typeface="宋体" pitchFamily="2" charset="-122"/>
              </a:rPr>
              <a:t>(2007 to March </a:t>
            </a:r>
            <a:r>
              <a:rPr lang="en-US" altLang="zh-CN" sz="2400" b="0" i="0" dirty="0">
                <a:ea typeface="宋体" pitchFamily="2" charset="-122"/>
              </a:rPr>
              <a:t>2010)  </a:t>
            </a:r>
            <a:r>
              <a:rPr lang="en-US" altLang="zh-CN" sz="2400" b="0" i="0" dirty="0" smtClean="0">
                <a:ea typeface="宋体" pitchFamily="2" charset="-122"/>
              </a:rPr>
              <a:t>                              </a:t>
            </a:r>
            <a:r>
              <a:rPr lang="en-US" altLang="zh-CN" sz="2000" dirty="0" smtClean="0">
                <a:solidFill>
                  <a:srgbClr val="0070C0"/>
                </a:solidFill>
                <a:ea typeface="宋体" pitchFamily="2" charset="-122"/>
              </a:rPr>
              <a:t>( Mellado, Pan, Wu)</a:t>
            </a:r>
            <a:endParaRPr lang="en-US" altLang="zh-CN" sz="2000" dirty="0">
              <a:solidFill>
                <a:srgbClr val="0070C0"/>
              </a:solidFill>
              <a:ea typeface="宋体" pitchFamily="2" charset="-122"/>
            </a:endParaRPr>
          </a:p>
        </p:txBody>
      </p:sp>
      <p:sp>
        <p:nvSpPr>
          <p:cNvPr id="12" name="TextBox 5"/>
          <p:cNvSpPr txBox="1">
            <a:spLocks noChangeArrowheads="1"/>
          </p:cNvSpPr>
          <p:nvPr/>
        </p:nvSpPr>
        <p:spPr bwMode="auto">
          <a:xfrm>
            <a:off x="152400" y="4267200"/>
            <a:ext cx="8915400" cy="923330"/>
          </a:xfrm>
          <a:prstGeom prst="rect">
            <a:avLst/>
          </a:prstGeom>
          <a:noFill/>
          <a:ln w="9525">
            <a:noFill/>
            <a:miter lim="800000"/>
            <a:headEnd/>
            <a:tailEnd/>
          </a:ln>
        </p:spPr>
        <p:txBody>
          <a:bodyPr wrap="square">
            <a:spAutoFit/>
          </a:bodyPr>
          <a:lstStyle/>
          <a:p>
            <a:pPr>
              <a:spcAft>
                <a:spcPts val="1200"/>
              </a:spcAft>
              <a:buNone/>
            </a:pPr>
            <a:r>
              <a:rPr lang="en-US" altLang="zh-CN" sz="2000" b="1" i="0" dirty="0"/>
              <a:t>Contribution and future plans for hardware will be covered by </a:t>
            </a:r>
            <a:r>
              <a:rPr lang="en-US" altLang="zh-CN" sz="2000" b="1" i="0" dirty="0" smtClean="0"/>
              <a:t>B.Mellado </a:t>
            </a:r>
          </a:p>
          <a:p>
            <a:pPr>
              <a:spcAft>
                <a:spcPts val="1200"/>
              </a:spcAft>
              <a:buNone/>
            </a:pPr>
            <a:r>
              <a:rPr lang="en-US" altLang="zh-CN" sz="2000" b="1" i="0" dirty="0" smtClean="0"/>
              <a:t>Future </a:t>
            </a:r>
            <a:r>
              <a:rPr lang="en-US" altLang="zh-CN" sz="2000" b="1" i="0" dirty="0"/>
              <a:t>plans for physics analysis will be covered by Y.Pan</a:t>
            </a:r>
          </a:p>
        </p:txBody>
      </p:sp>
      <p:sp>
        <p:nvSpPr>
          <p:cNvPr id="9" name="TextBox 8"/>
          <p:cNvSpPr txBox="1"/>
          <p:nvPr/>
        </p:nvSpPr>
        <p:spPr>
          <a:xfrm>
            <a:off x="3505200" y="1143000"/>
            <a:ext cx="2209800" cy="646331"/>
          </a:xfrm>
          <a:prstGeom prst="rect">
            <a:avLst/>
          </a:prstGeom>
          <a:solidFill>
            <a:srgbClr val="FFFF00"/>
          </a:solidFill>
        </p:spPr>
        <p:txBody>
          <a:bodyPr wrap="square" rtlCol="0">
            <a:spAutoFit/>
          </a:bodyPr>
          <a:lstStyle/>
          <a:p>
            <a:pPr>
              <a:buNone/>
            </a:pPr>
            <a:r>
              <a:rPr lang="en-US" altLang="zh-CN" sz="3600" i="0" dirty="0" smtClean="0"/>
              <a:t>PART   2</a:t>
            </a:r>
            <a:endParaRPr lang="zh-CN" altLang="en-US" sz="3600" i="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screen"/>
          <a:srcRect/>
          <a:stretch>
            <a:fillRect/>
          </a:stretch>
        </p:blipFill>
        <p:spPr bwMode="auto">
          <a:xfrm>
            <a:off x="5410200" y="2286000"/>
            <a:ext cx="2900242" cy="2362200"/>
          </a:xfrm>
          <a:prstGeom prst="rect">
            <a:avLst/>
          </a:prstGeom>
          <a:noFill/>
          <a:ln w="9525">
            <a:noFill/>
            <a:round/>
            <a:headEnd/>
            <a:tailEnd/>
          </a:ln>
          <a:effectLst/>
        </p:spPr>
      </p:pic>
      <p:sp>
        <p:nvSpPr>
          <p:cNvPr id="14" name="TextBox 13"/>
          <p:cNvSpPr txBox="1"/>
          <p:nvPr/>
        </p:nvSpPr>
        <p:spPr>
          <a:xfrm>
            <a:off x="457200" y="2209801"/>
            <a:ext cx="8382000" cy="4468916"/>
          </a:xfrm>
          <a:prstGeom prst="rect">
            <a:avLst/>
          </a:prstGeom>
          <a:noFill/>
        </p:spPr>
        <p:txBody>
          <a:bodyPr wrap="square" rtlCol="0">
            <a:spAutoFit/>
          </a:bodyPr>
          <a:lstStyle/>
          <a:p>
            <a:pPr>
              <a:buNone/>
            </a:pPr>
            <a:r>
              <a:rPr lang="en-US" altLang="zh-CN" sz="1800" dirty="0" smtClean="0">
                <a:solidFill>
                  <a:srgbClr val="FF0000"/>
                </a:solidFill>
                <a:latin typeface="+mn-lt"/>
              </a:rPr>
              <a:t>Motivation</a:t>
            </a:r>
            <a:r>
              <a:rPr lang="en-US" altLang="zh-CN" sz="1800" dirty="0" smtClean="0">
                <a:latin typeface="+mn-lt"/>
              </a:rPr>
              <a:t> :  Look for signature of two photons </a:t>
            </a:r>
          </a:p>
          <a:p>
            <a:pPr>
              <a:buNone/>
            </a:pPr>
            <a:r>
              <a:rPr lang="en-US" altLang="zh-CN" sz="1800" dirty="0" smtClean="0">
                <a:latin typeface="+mn-lt"/>
              </a:rPr>
              <a:t>                      and missing energy</a:t>
            </a:r>
          </a:p>
          <a:p>
            <a:pPr>
              <a:buNone/>
            </a:pPr>
            <a:r>
              <a:rPr lang="en-US" altLang="zh-CN" sz="1800" dirty="0" smtClean="0">
                <a:solidFill>
                  <a:srgbClr val="FF0000"/>
                </a:solidFill>
                <a:latin typeface="+mn-lt"/>
              </a:rPr>
              <a:t>Inspired by </a:t>
            </a:r>
            <a:r>
              <a:rPr lang="en-US" altLang="zh-CN" sz="1800" dirty="0" smtClean="0">
                <a:latin typeface="+mn-lt"/>
              </a:rPr>
              <a:t>: Theory of UED</a:t>
            </a:r>
          </a:p>
          <a:p>
            <a:pPr>
              <a:buNone/>
            </a:pPr>
            <a:r>
              <a:rPr lang="en-US" altLang="zh-CN" sz="1800" b="0" i="0" dirty="0" smtClean="0">
                <a:latin typeface="+mn-lt"/>
              </a:rPr>
              <a:t>In one-dimensional UED, each SM particle </a:t>
            </a:r>
          </a:p>
          <a:p>
            <a:pPr>
              <a:buNone/>
            </a:pPr>
            <a:r>
              <a:rPr lang="en-US" altLang="zh-CN" sz="1800" b="0" i="0" dirty="0" smtClean="0">
                <a:latin typeface="+mn-lt"/>
              </a:rPr>
              <a:t>has n = 1, 2, 3, ... </a:t>
            </a:r>
            <a:r>
              <a:rPr lang="en-US" altLang="zh-CN" sz="1800" b="0" i="0" dirty="0" err="1" smtClean="0">
                <a:latin typeface="+mn-lt"/>
              </a:rPr>
              <a:t>Kaluza</a:t>
            </a:r>
            <a:r>
              <a:rPr lang="en-US" altLang="zh-CN" sz="1800" b="0" i="0" dirty="0" smtClean="0">
                <a:latin typeface="+mn-lt"/>
              </a:rPr>
              <a:t>-Klein (KK) </a:t>
            </a:r>
          </a:p>
          <a:p>
            <a:pPr>
              <a:buNone/>
            </a:pPr>
            <a:r>
              <a:rPr lang="en-US" altLang="zh-CN" sz="1800" b="0" i="0" dirty="0" smtClean="0">
                <a:latin typeface="+mn-lt"/>
              </a:rPr>
              <a:t>excitations of squared mass</a:t>
            </a:r>
          </a:p>
          <a:p>
            <a:pPr>
              <a:buNone/>
            </a:pPr>
            <a:r>
              <a:rPr lang="en-US" altLang="zh-CN" sz="1800" b="0" i="0" dirty="0" smtClean="0">
                <a:latin typeface="+mn-lt"/>
              </a:rPr>
              <a:t> </a:t>
            </a:r>
          </a:p>
          <a:p>
            <a:pPr>
              <a:buNone/>
            </a:pPr>
            <a:r>
              <a:rPr lang="en-US" altLang="zh-CN" sz="1800" b="0" i="0" dirty="0" smtClean="0">
                <a:latin typeface="+mn-lt"/>
              </a:rPr>
              <a:t>with the n = 0 state corresponding to the SM particle. Due to momentum conservation in the extra dimension, KK particles are not produced singly.</a:t>
            </a:r>
          </a:p>
          <a:p>
            <a:pPr>
              <a:buNone/>
            </a:pPr>
            <a:r>
              <a:rPr lang="en-US" altLang="zh-CN" sz="1800" b="0" i="0" dirty="0" smtClean="0">
                <a:latin typeface="+mn-lt"/>
              </a:rPr>
              <a:t>If the (4+1)-dimensional UED space is embedded into a larger space of (4+N) dimensions into which only gravity propagates, KK particles may decay directly to photon by emitting a graviton. </a:t>
            </a:r>
          </a:p>
          <a:p>
            <a:pPr>
              <a:buNone/>
            </a:pPr>
            <a:r>
              <a:rPr lang="en-US" altLang="zh-CN" sz="1800" dirty="0" smtClean="0">
                <a:solidFill>
                  <a:srgbClr val="FF0000"/>
                </a:solidFill>
                <a:latin typeface="+mn-lt"/>
              </a:rPr>
              <a:t>Signature : Two photons and two gravitons → two photons + missing energy</a:t>
            </a:r>
          </a:p>
        </p:txBody>
      </p:sp>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dirty="0" smtClean="0"/>
              <a:t> Universal Extra Dimension</a:t>
            </a:r>
            <a:endParaRPr lang="en-US"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40</a:t>
            </a:fld>
            <a:endParaRPr lang="en-US" altLang="zh-CN"/>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9" name="TextBox 8"/>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17</a:t>
            </a:r>
            <a:endParaRPr lang="en-US" sz="2000" dirty="0"/>
          </a:p>
        </p:txBody>
      </p:sp>
      <p:sp>
        <p:nvSpPr>
          <p:cNvPr id="11" name="TextBox 10"/>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2" name="TextBox 11"/>
          <p:cNvSpPr txBox="1"/>
          <p:nvPr/>
        </p:nvSpPr>
        <p:spPr>
          <a:xfrm>
            <a:off x="533400" y="914400"/>
            <a:ext cx="8077200" cy="1169551"/>
          </a:xfrm>
          <a:prstGeom prst="rect">
            <a:avLst/>
          </a:prstGeom>
          <a:noFill/>
        </p:spPr>
        <p:txBody>
          <a:bodyPr wrap="square" rtlCol="0">
            <a:spAutoFit/>
          </a:bodyPr>
          <a:lstStyle/>
          <a:p>
            <a:pPr>
              <a:buNone/>
            </a:pPr>
            <a:r>
              <a:rPr lang="en-US" altLang="zh-CN" sz="1800" dirty="0" smtClean="0"/>
              <a:t>Conf note 17 : </a:t>
            </a:r>
            <a:r>
              <a:rPr lang="en-US" altLang="zh-CN" sz="1800" dirty="0" smtClean="0">
                <a:solidFill>
                  <a:srgbClr val="FF0000"/>
                </a:solidFill>
                <a:latin typeface="Arial" pitchFamily="34" charset="0"/>
                <a:cs typeface="Arial" pitchFamily="34" charset="0"/>
              </a:rPr>
              <a:t>Search for a two photon + ETmiss final state in √s=7 TeV in the context of the One Universal Extra Dimension model with gravity mediated decays </a:t>
            </a:r>
            <a:r>
              <a:rPr lang="en-US" altLang="zh-CN" sz="1400" b="0" i="0" dirty="0" smtClean="0">
                <a:solidFill>
                  <a:schemeClr val="tx2"/>
                </a:solidFill>
                <a:latin typeface="Arial" pitchFamily="34" charset="0"/>
                <a:cs typeface="Arial" pitchFamily="34" charset="0"/>
              </a:rPr>
              <a:t>(Fourth ATLAS Physics Workshop of the Americas. August , 2010, University of Texas, Arlington, TX)  (</a:t>
            </a:r>
            <a:r>
              <a:rPr lang="en-US" altLang="zh-CN" sz="1400" b="0" i="0" dirty="0" smtClean="0">
                <a:latin typeface="Arial" pitchFamily="34" charset="0"/>
                <a:cs typeface="Arial" pitchFamily="34" charset="0"/>
              </a:rPr>
              <a:t>ISMD 2010. Sep 2010, Antwerp, Belgium</a:t>
            </a:r>
            <a:r>
              <a:rPr lang="en-US" altLang="zh-CN" sz="1400" b="0" i="0" dirty="0" smtClean="0">
                <a:solidFill>
                  <a:schemeClr val="tx2"/>
                </a:solidFill>
                <a:latin typeface="Arial" pitchFamily="34" charset="0"/>
                <a:cs typeface="Arial" pitchFamily="34" charset="0"/>
              </a:rPr>
              <a:t>)</a:t>
            </a:r>
            <a:endParaRPr lang="zh-CN" altLang="en-US" sz="1400" b="0" dirty="0">
              <a:solidFill>
                <a:schemeClr val="tx2"/>
              </a:solidFill>
            </a:endParaRPr>
          </a:p>
        </p:txBody>
      </p:sp>
      <p:graphicFrame>
        <p:nvGraphicFramePr>
          <p:cNvPr id="15" name="Object 14"/>
          <p:cNvGraphicFramePr>
            <a:graphicFrameLocks noChangeAspect="1"/>
          </p:cNvGraphicFramePr>
          <p:nvPr/>
        </p:nvGraphicFramePr>
        <p:xfrm>
          <a:off x="1752600" y="4191000"/>
          <a:ext cx="2971800" cy="460932"/>
        </p:xfrm>
        <a:graphic>
          <a:graphicData uri="http://schemas.openxmlformats.org/presentationml/2006/ole">
            <p:oleObj spid="_x0000_s302082" name="Equation" r:id="rId4" imgW="1130040" imgH="241200" progId="Equation.3">
              <p:embed/>
            </p:oleObj>
          </a:graphicData>
        </a:graphic>
      </p:graphicFrame>
      <p:sp>
        <p:nvSpPr>
          <p:cNvPr id="13" name="Text Box 5"/>
          <p:cNvSpPr txBox="1">
            <a:spLocks noChangeArrowheads="1"/>
          </p:cNvSpPr>
          <p:nvPr/>
        </p:nvSpPr>
        <p:spPr bwMode="auto">
          <a:xfrm>
            <a:off x="7924800" y="3352800"/>
            <a:ext cx="1219200" cy="1066800"/>
          </a:xfrm>
          <a:prstGeom prst="rect">
            <a:avLst/>
          </a:prstGeom>
          <a:noFill/>
          <a:ln w="9525">
            <a:noFill/>
            <a:round/>
            <a:headEnd/>
            <a:tailEnd/>
          </a:ln>
          <a:effectLst/>
        </p:spPr>
        <p:txBody>
          <a:bodyPr lIns="90000" tIns="45000" rIns="90000" bIns="45000"/>
          <a:lstStyle/>
          <a:p>
            <a:pPr>
              <a:buNone/>
              <a:tabLst>
                <a:tab pos="723900" algn="l"/>
                <a:tab pos="1447800" algn="l"/>
              </a:tabLst>
            </a:pPr>
            <a:r>
              <a:rPr lang="en-US" sz="1600" b="1" dirty="0">
                <a:solidFill>
                  <a:srgbClr val="0000FF"/>
                </a:solidFill>
                <a:ea typeface="DejaVu Sans" charset="0"/>
                <a:cs typeface="DejaVu Sans" charset="0"/>
              </a:rPr>
              <a:t>Cascade decay of </a:t>
            </a:r>
            <a:endParaRPr lang="en-US" sz="1600" b="1" dirty="0" smtClean="0">
              <a:solidFill>
                <a:srgbClr val="0000FF"/>
              </a:solidFill>
              <a:ea typeface="DejaVu Sans" charset="0"/>
              <a:cs typeface="DejaVu Sans" charset="0"/>
            </a:endParaRPr>
          </a:p>
          <a:p>
            <a:pPr>
              <a:buNone/>
              <a:tabLst>
                <a:tab pos="723900" algn="l"/>
                <a:tab pos="1447800" algn="l"/>
              </a:tabLst>
            </a:pPr>
            <a:r>
              <a:rPr lang="en-US" sz="1600" b="1" dirty="0" smtClean="0">
                <a:solidFill>
                  <a:srgbClr val="0000FF"/>
                </a:solidFill>
                <a:ea typeface="DejaVu Sans" charset="0"/>
                <a:cs typeface="DejaVu Sans" charset="0"/>
              </a:rPr>
              <a:t>KK particles</a:t>
            </a:r>
            <a:endParaRPr lang="en-US" sz="1600" b="1" dirty="0">
              <a:solidFill>
                <a:srgbClr val="0000FF"/>
              </a:solidFill>
              <a:ea typeface="DejaVu Sans" charset="0"/>
              <a:cs typeface="DejaVu Sans" charset="0"/>
            </a:endParaRPr>
          </a:p>
        </p:txBody>
      </p:sp>
      <p:sp>
        <p:nvSpPr>
          <p:cNvPr id="16" name="TextBox 15"/>
          <p:cNvSpPr txBox="1"/>
          <p:nvPr/>
        </p:nvSpPr>
        <p:spPr>
          <a:xfrm>
            <a:off x="5486400" y="2057400"/>
            <a:ext cx="3657600" cy="230832"/>
          </a:xfrm>
          <a:prstGeom prst="rect">
            <a:avLst/>
          </a:prstGeom>
          <a:noFill/>
        </p:spPr>
        <p:txBody>
          <a:bodyPr wrap="square" rtlCol="0">
            <a:spAutoFit/>
          </a:bodyPr>
          <a:lstStyle/>
          <a:p>
            <a:pPr>
              <a:buNone/>
            </a:pPr>
            <a:r>
              <a:rPr lang="en-US" altLang="zh-CN" sz="900" i="0" dirty="0" smtClean="0"/>
              <a:t>Cheng, </a:t>
            </a:r>
            <a:r>
              <a:rPr lang="en-US" altLang="zh-CN" sz="900" i="0" dirty="0" err="1" smtClean="0"/>
              <a:t>Matchev</a:t>
            </a:r>
            <a:r>
              <a:rPr lang="en-US" altLang="zh-CN" sz="900" i="0" dirty="0" smtClean="0"/>
              <a:t>, and Schmaltz [Phys. Rev. D66, 056006 (2002)]</a:t>
            </a:r>
            <a:endParaRPr lang="zh-CN" altLang="en-US" sz="900" i="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altLang="zh-CN" dirty="0" smtClean="0"/>
              <a:t>Universal Extra Dimension</a:t>
            </a:r>
            <a:endParaRPr lang="en-US" dirty="0"/>
          </a:p>
        </p:txBody>
      </p:sp>
      <p:sp>
        <p:nvSpPr>
          <p:cNvPr id="3" name="Content Placeholder 2"/>
          <p:cNvSpPr>
            <a:spLocks noGrp="1"/>
          </p:cNvSpPr>
          <p:nvPr>
            <p:ph idx="1"/>
          </p:nvPr>
        </p:nvSpPr>
        <p:spPr>
          <a:xfrm>
            <a:off x="609600" y="3733800"/>
            <a:ext cx="8382000" cy="2971800"/>
          </a:xfrm>
        </p:spPr>
        <p:txBody>
          <a:bodyPr/>
          <a:lstStyle/>
          <a:p>
            <a:r>
              <a:rPr lang="en-US" sz="2000" dirty="0" smtClean="0"/>
              <a:t>We use cross section and branch ratio given by </a:t>
            </a:r>
            <a:br>
              <a:rPr lang="en-US" sz="2000" dirty="0" smtClean="0"/>
            </a:br>
            <a:r>
              <a:rPr lang="en-US" altLang="zh-CN" sz="2000" i="1" dirty="0" smtClean="0"/>
              <a:t>“New signal for universal extra dimensions”</a:t>
            </a:r>
            <a:r>
              <a:rPr lang="en-US" altLang="zh-CN" sz="2000" dirty="0" smtClean="0"/>
              <a:t/>
            </a:r>
            <a:br>
              <a:rPr lang="en-US" altLang="zh-CN" sz="2000" dirty="0" smtClean="0"/>
            </a:br>
            <a:r>
              <a:rPr lang="en-US" altLang="zh-CN" sz="1400" dirty="0" smtClean="0">
                <a:hlinkClick r:id="rId2"/>
              </a:rPr>
              <a:t>C. </a:t>
            </a:r>
            <a:r>
              <a:rPr lang="en-US" altLang="zh-CN" sz="1400" dirty="0" err="1" smtClean="0">
                <a:hlinkClick r:id="rId2"/>
              </a:rPr>
              <a:t>Macesanu</a:t>
            </a:r>
            <a:r>
              <a:rPr lang="en-US" altLang="zh-CN" sz="1400" dirty="0" smtClean="0"/>
              <a:t>, </a:t>
            </a:r>
            <a:r>
              <a:rPr lang="en-US" altLang="zh-CN" sz="1400" dirty="0" smtClean="0">
                <a:hlinkClick r:id="rId3"/>
              </a:rPr>
              <a:t>C.D. McMullen</a:t>
            </a:r>
            <a:r>
              <a:rPr lang="en-US" altLang="zh-CN" sz="1400" dirty="0" smtClean="0"/>
              <a:t>, </a:t>
            </a:r>
            <a:r>
              <a:rPr lang="en-US" altLang="zh-CN" sz="1400" dirty="0" smtClean="0">
                <a:hlinkClick r:id="rId4"/>
              </a:rPr>
              <a:t>S. Nandi</a:t>
            </a:r>
            <a:r>
              <a:rPr lang="en-US" altLang="zh-CN" sz="1400" dirty="0" smtClean="0"/>
              <a:t>, Phys. </a:t>
            </a:r>
            <a:r>
              <a:rPr lang="en-US" altLang="zh-CN" sz="1400" dirty="0" err="1" smtClean="0"/>
              <a:t>Lett</a:t>
            </a:r>
            <a:r>
              <a:rPr lang="en-US" altLang="zh-CN" sz="1400" dirty="0" smtClean="0"/>
              <a:t>. B 546 (2002), 253</a:t>
            </a:r>
          </a:p>
          <a:p>
            <a:r>
              <a:rPr lang="en-US" altLang="zh-CN" sz="2000" b="1" i="1" dirty="0" smtClean="0">
                <a:solidFill>
                  <a:srgbClr val="FF0000"/>
                </a:solidFill>
              </a:rPr>
              <a:t>The gravity mediated UED model with N=6 and </a:t>
            </a:r>
            <a:r>
              <a:rPr lang="en-US" altLang="zh-CN" sz="2000" b="1" i="1" dirty="0" smtClean="0">
                <a:solidFill>
                  <a:srgbClr val="FF0000"/>
                </a:solidFill>
                <a:sym typeface="Symbol"/>
              </a:rPr>
              <a:t></a:t>
            </a:r>
            <a:r>
              <a:rPr lang="en-US" altLang="zh-CN" sz="2000" b="1" i="1" dirty="0" smtClean="0">
                <a:solidFill>
                  <a:srgbClr val="FF0000"/>
                </a:solidFill>
              </a:rPr>
              <a:t>R =20 </a:t>
            </a:r>
            <a:br>
              <a:rPr lang="en-US" altLang="zh-CN" sz="2000" b="1" i="1" dirty="0" smtClean="0">
                <a:solidFill>
                  <a:srgbClr val="FF0000"/>
                </a:solidFill>
              </a:rPr>
            </a:br>
            <a:r>
              <a:rPr lang="en-US" altLang="zh-CN" sz="2000" b="1" i="1" dirty="0" smtClean="0">
                <a:solidFill>
                  <a:srgbClr val="FF0000"/>
                </a:solidFill>
              </a:rPr>
              <a:t>is excluded for a curvature 1/R= 520 </a:t>
            </a:r>
            <a:r>
              <a:rPr lang="en-US" altLang="zh-CN" sz="2000" b="1" i="1" dirty="0" err="1" smtClean="0">
                <a:solidFill>
                  <a:srgbClr val="FF0000"/>
                </a:solidFill>
              </a:rPr>
              <a:t>GeV</a:t>
            </a:r>
            <a:r>
              <a:rPr lang="en-US" altLang="zh-CN" sz="2000" b="1" i="1" dirty="0" smtClean="0">
                <a:solidFill>
                  <a:srgbClr val="FF0000"/>
                </a:solidFill>
              </a:rPr>
              <a:t> at 95% C.L. with </a:t>
            </a:r>
            <a:br>
              <a:rPr lang="en-US" altLang="zh-CN" sz="2000" b="1" i="1" dirty="0" smtClean="0">
                <a:solidFill>
                  <a:srgbClr val="FF0000"/>
                </a:solidFill>
              </a:rPr>
            </a:br>
            <a:r>
              <a:rPr lang="en-US" altLang="zh-CN" sz="2000" b="1" i="1" dirty="0" smtClean="0">
                <a:solidFill>
                  <a:srgbClr val="FF0000"/>
                </a:solidFill>
              </a:rPr>
              <a:t>316nb</a:t>
            </a:r>
            <a:r>
              <a:rPr lang="en-US" altLang="zh-CN" sz="2000" b="1" i="1" baseline="30000" dirty="0" smtClean="0">
                <a:solidFill>
                  <a:srgbClr val="FF0000"/>
                </a:solidFill>
              </a:rPr>
              <a:t>-1</a:t>
            </a:r>
            <a:r>
              <a:rPr lang="en-US" altLang="zh-CN" sz="2000" b="1" i="1" dirty="0" smtClean="0">
                <a:solidFill>
                  <a:srgbClr val="FF0000"/>
                </a:solidFill>
              </a:rPr>
              <a:t> (In progress, not official)</a:t>
            </a:r>
          </a:p>
          <a:p>
            <a:r>
              <a:rPr lang="en-US" altLang="zh-CN" sz="2000" dirty="0" smtClean="0"/>
              <a:t>Excluded by D0  for a curvature 1/R</a:t>
            </a:r>
            <a:r>
              <a:rPr lang="en-US" altLang="zh-CN" sz="2000" dirty="0" smtClean="0">
                <a:sym typeface="Symbol"/>
              </a:rPr>
              <a:t></a:t>
            </a:r>
            <a:r>
              <a:rPr lang="en-US" altLang="zh-CN" sz="2000" dirty="0" smtClean="0"/>
              <a:t>477 </a:t>
            </a:r>
            <a:r>
              <a:rPr lang="en-US" altLang="zh-CN" sz="2000" dirty="0" err="1" smtClean="0"/>
              <a:t>GeV</a:t>
            </a:r>
            <a:r>
              <a:rPr lang="en-US" altLang="zh-CN" sz="2000" dirty="0" smtClean="0"/>
              <a:t> at 95% C.L  (6.3 fb</a:t>
            </a:r>
            <a:r>
              <a:rPr lang="en-US" altLang="zh-CN" sz="2000" baseline="30000" dirty="0" smtClean="0"/>
              <a:t>-1</a:t>
            </a:r>
            <a:r>
              <a:rPr lang="en-US" altLang="zh-CN" sz="2000" dirty="0" smtClean="0"/>
              <a:t>)</a:t>
            </a:r>
            <a:br>
              <a:rPr lang="en-US" altLang="zh-CN" sz="2000" dirty="0" smtClean="0"/>
            </a:br>
            <a:r>
              <a:rPr lang="en-US" altLang="zh-CN" sz="1400" dirty="0" smtClean="0"/>
              <a:t>(</a:t>
            </a:r>
            <a:r>
              <a:rPr lang="en-US" altLang="zh-CN" sz="1400" dirty="0" err="1" smtClean="0"/>
              <a:t>arXiv</a:t>
            </a:r>
            <a:r>
              <a:rPr lang="en-US" altLang="zh-CN" sz="1400" dirty="0" smtClean="0"/>
              <a:t> : 1008.2113v1 [</a:t>
            </a:r>
            <a:r>
              <a:rPr lang="en-US" altLang="zh-CN" sz="1400" dirty="0" err="1" smtClean="0"/>
              <a:t>hep</a:t>
            </a:r>
            <a:r>
              <a:rPr lang="en-US" altLang="zh-CN" sz="1400" dirty="0" smtClean="0"/>
              <a:t>-ex]  12 Aug 2010)</a:t>
            </a:r>
            <a:endParaRPr lang="en-US" sz="1400" dirty="0" smtClean="0"/>
          </a:p>
          <a:p>
            <a:r>
              <a:rPr lang="en-US" sz="2000" dirty="0" smtClean="0"/>
              <a:t>R is the radius of the Universal Extra Dimension</a:t>
            </a:r>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pPr>
                <a:defRPr/>
              </a:pPr>
              <a:t>41</a:t>
            </a:fld>
            <a:endParaRPr lang="en-US" altLang="zh-CN" dirty="0"/>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TextBox 6"/>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17</a:t>
            </a:r>
            <a:endParaRPr lang="en-US" sz="2000" dirty="0"/>
          </a:p>
        </p:txBody>
      </p:sp>
      <p:sp>
        <p:nvSpPr>
          <p:cNvPr id="8" name="TextBox 7"/>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pic>
        <p:nvPicPr>
          <p:cNvPr id="11" name="Picture 4"/>
          <p:cNvPicPr>
            <a:picLocks noChangeAspect="1" noChangeArrowheads="1"/>
          </p:cNvPicPr>
          <p:nvPr/>
        </p:nvPicPr>
        <p:blipFill>
          <a:blip r:embed="rId5" cstate="screen"/>
          <a:srcRect/>
          <a:stretch>
            <a:fillRect/>
          </a:stretch>
        </p:blipFill>
        <p:spPr bwMode="auto">
          <a:xfrm>
            <a:off x="533400" y="990600"/>
            <a:ext cx="3616138" cy="2819400"/>
          </a:xfrm>
          <a:prstGeom prst="rect">
            <a:avLst/>
          </a:prstGeom>
          <a:noFill/>
          <a:ln w="9525">
            <a:noFill/>
            <a:round/>
            <a:headEnd/>
            <a:tailEnd/>
          </a:ln>
          <a:effectLst/>
        </p:spPr>
      </p:pic>
      <p:pic>
        <p:nvPicPr>
          <p:cNvPr id="12" name="Picture 11" descr="UED_newLimit.png"/>
          <p:cNvPicPr>
            <a:picLocks noChangeAspect="1"/>
          </p:cNvPicPr>
          <p:nvPr/>
        </p:nvPicPr>
        <p:blipFill>
          <a:blip r:embed="rId6" cstate="screen"/>
          <a:stretch>
            <a:fillRect/>
          </a:stretch>
        </p:blipFill>
        <p:spPr>
          <a:xfrm>
            <a:off x="4114800" y="990599"/>
            <a:ext cx="3581400" cy="2806103"/>
          </a:xfrm>
          <a:prstGeom prst="rect">
            <a:avLst/>
          </a:prstGeom>
        </p:spPr>
      </p:pic>
      <p:sp>
        <p:nvSpPr>
          <p:cNvPr id="10" name="TextBox 9"/>
          <p:cNvSpPr txBox="1"/>
          <p:nvPr/>
        </p:nvSpPr>
        <p:spPr>
          <a:xfrm>
            <a:off x="5105400" y="2743200"/>
            <a:ext cx="1295400" cy="523220"/>
          </a:xfrm>
          <a:prstGeom prst="rect">
            <a:avLst/>
          </a:prstGeom>
          <a:noFill/>
        </p:spPr>
        <p:txBody>
          <a:bodyPr wrap="square" rtlCol="0">
            <a:spAutoFit/>
          </a:bodyPr>
          <a:lstStyle/>
          <a:p>
            <a:pPr>
              <a:buNone/>
            </a:pPr>
            <a:r>
              <a:rPr lang="en-US" altLang="zh-CN" sz="1400" dirty="0" smtClean="0"/>
              <a:t>In progress not official</a:t>
            </a:r>
            <a:endParaRPr lang="zh-CN" altLang="en-US" sz="1400" dirty="0"/>
          </a:p>
        </p:txBody>
      </p:sp>
      <p:sp>
        <p:nvSpPr>
          <p:cNvPr id="13" name="TextBox 12"/>
          <p:cNvSpPr txBox="1"/>
          <p:nvPr/>
        </p:nvSpPr>
        <p:spPr>
          <a:xfrm>
            <a:off x="7620000" y="1524000"/>
            <a:ext cx="1371600" cy="738664"/>
          </a:xfrm>
          <a:prstGeom prst="rect">
            <a:avLst/>
          </a:prstGeom>
          <a:noFill/>
        </p:spPr>
        <p:txBody>
          <a:bodyPr wrap="square" rtlCol="0">
            <a:spAutoFit/>
          </a:bodyPr>
          <a:lstStyle/>
          <a:p>
            <a:pPr>
              <a:buNone/>
            </a:pPr>
            <a:r>
              <a:rPr lang="en-US" altLang="zh-CN" sz="1400" dirty="0" smtClean="0"/>
              <a:t>ATLAS workshop in Arlington, TX </a:t>
            </a:r>
            <a:endParaRPr lang="zh-CN" altLang="en-US" sz="1400" dirty="0"/>
          </a:p>
        </p:txBody>
      </p:sp>
      <p:sp>
        <p:nvSpPr>
          <p:cNvPr id="14" name="TextBox 13"/>
          <p:cNvSpPr txBox="1"/>
          <p:nvPr/>
        </p:nvSpPr>
        <p:spPr>
          <a:xfrm>
            <a:off x="7696200" y="2667000"/>
            <a:ext cx="1295400" cy="954107"/>
          </a:xfrm>
          <a:prstGeom prst="rect">
            <a:avLst/>
          </a:prstGeom>
          <a:noFill/>
        </p:spPr>
        <p:txBody>
          <a:bodyPr wrap="square" rtlCol="0">
            <a:spAutoFit/>
          </a:bodyPr>
          <a:lstStyle/>
          <a:p>
            <a:pPr>
              <a:buNone/>
            </a:pPr>
            <a:r>
              <a:rPr lang="en-US" altLang="zh-CN" sz="1400" dirty="0" smtClean="0"/>
              <a:t>Plan to submit for publication in Sept./Oct.</a:t>
            </a:r>
            <a:endParaRPr lang="zh-CN" altLang="en-U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38200" y="2133600"/>
            <a:ext cx="7315200" cy="16764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b="0" i="0" dirty="0" smtClean="0">
                <a:solidFill>
                  <a:srgbClr val="000000"/>
                </a:solidFill>
                <a:latin typeface="Arial" charset="0"/>
              </a:rPr>
              <a:t>SUSY</a:t>
            </a:r>
          </a:p>
          <a:p>
            <a:pPr algn="ctr">
              <a:spcBef>
                <a:spcPct val="0"/>
              </a:spcBef>
              <a:buFontTx/>
              <a:buNone/>
              <a:defRPr/>
            </a:pPr>
            <a:r>
              <a:rPr lang="en-US" sz="2000" dirty="0" smtClean="0">
                <a:solidFill>
                  <a:srgbClr val="FF0000"/>
                </a:solidFill>
                <a:latin typeface="Arial" charset="0"/>
              </a:rPr>
              <a:t>S. L. Wu, </a:t>
            </a:r>
            <a:r>
              <a:rPr lang="en-US" sz="2000" dirty="0" err="1" smtClean="0">
                <a:solidFill>
                  <a:srgbClr val="FF0000"/>
                </a:solidFill>
                <a:latin typeface="Arial" charset="0"/>
              </a:rPr>
              <a:t>Postdocs</a:t>
            </a:r>
            <a:r>
              <a:rPr lang="en-US" sz="2000" dirty="0" smtClean="0">
                <a:solidFill>
                  <a:srgbClr val="FF0000"/>
                </a:solidFill>
                <a:latin typeface="Arial" charset="0"/>
              </a:rPr>
              <a:t> Chen, </a:t>
            </a:r>
            <a:r>
              <a:rPr lang="en-US" sz="2000" dirty="0" err="1" smtClean="0">
                <a:solidFill>
                  <a:srgbClr val="FF0000"/>
                </a:solidFill>
                <a:latin typeface="Arial" charset="0"/>
              </a:rPr>
              <a:t>Poveda</a:t>
            </a:r>
            <a:r>
              <a:rPr lang="en-US" sz="2000" dirty="0" smtClean="0">
                <a:solidFill>
                  <a:srgbClr val="FF0000"/>
                </a:solidFill>
                <a:latin typeface="Arial" charset="0"/>
              </a:rPr>
              <a:t>, </a:t>
            </a:r>
            <a:r>
              <a:rPr lang="en-US" sz="2000" dirty="0" err="1" smtClean="0">
                <a:solidFill>
                  <a:srgbClr val="FF0000"/>
                </a:solidFill>
                <a:latin typeface="Arial" charset="0"/>
              </a:rPr>
              <a:t>Sarangi</a:t>
            </a:r>
            <a:r>
              <a:rPr lang="en-US" sz="2000" dirty="0" smtClean="0">
                <a:solidFill>
                  <a:srgbClr val="FF0000"/>
                </a:solidFill>
                <a:latin typeface="Arial" charset="0"/>
              </a:rPr>
              <a:t>, </a:t>
            </a:r>
          </a:p>
          <a:p>
            <a:pPr algn="ctr">
              <a:spcBef>
                <a:spcPct val="0"/>
              </a:spcBef>
              <a:buFontTx/>
              <a:buNone/>
              <a:defRPr/>
            </a:pPr>
            <a:r>
              <a:rPr lang="en-US" sz="2000" dirty="0" smtClean="0">
                <a:solidFill>
                  <a:srgbClr val="FF0000"/>
                </a:solidFill>
                <a:latin typeface="Arial" charset="0"/>
              </a:rPr>
              <a:t>Grad. Student </a:t>
            </a:r>
            <a:r>
              <a:rPr lang="en-US" sz="2000" dirty="0" err="1" smtClean="0">
                <a:solidFill>
                  <a:srgbClr val="FF0000"/>
                </a:solidFill>
                <a:latin typeface="Arial" charset="0"/>
              </a:rPr>
              <a:t>A.Castaneda</a:t>
            </a:r>
            <a:endParaRPr lang="en-US" sz="2000" dirty="0">
              <a:solidFill>
                <a:srgbClr val="FF0000"/>
              </a:solidFill>
              <a:latin typeface="Arial" charset="0"/>
            </a:endParaRPr>
          </a:p>
        </p:txBody>
      </p:sp>
      <p:sp>
        <p:nvSpPr>
          <p:cNvPr id="252929" name="Rectangle 1"/>
          <p:cNvSpPr>
            <a:spLocks noChangeArrowheads="1"/>
          </p:cNvSpPr>
          <p:nvPr/>
        </p:nvSpPr>
        <p:spPr bwMode="auto">
          <a:xfrm>
            <a:off x="1066800" y="4343400"/>
            <a:ext cx="701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1" hangingPunct="1">
              <a:spcBef>
                <a:spcPct val="0"/>
              </a:spcBef>
              <a:buFont typeface="+mj-lt"/>
              <a:buAutoNum type="arabicPeriod" startAt="18"/>
            </a:pPr>
            <a:r>
              <a:rPr lang="en-US" sz="1600" i="0" dirty="0" smtClean="0">
                <a:solidFill>
                  <a:srgbClr val="0033CC"/>
                </a:solidFill>
                <a:latin typeface="Arial" pitchFamily="34" charset="0"/>
                <a:cs typeface="Arial" pitchFamily="34" charset="0"/>
              </a:rPr>
              <a:t>Early </a:t>
            </a:r>
            <a:r>
              <a:rPr lang="en-US" sz="1600" i="0" dirty="0" err="1" smtClean="0">
                <a:solidFill>
                  <a:srgbClr val="0033CC"/>
                </a:solidFill>
                <a:latin typeface="Arial" pitchFamily="34" charset="0"/>
                <a:cs typeface="Arial" pitchFamily="34" charset="0"/>
              </a:rPr>
              <a:t>supersymmetry</a:t>
            </a:r>
            <a:r>
              <a:rPr lang="en-US" sz="1600" i="0" dirty="0" smtClean="0">
                <a:solidFill>
                  <a:srgbClr val="0033CC"/>
                </a:solidFill>
                <a:latin typeface="Arial" pitchFamily="34" charset="0"/>
                <a:cs typeface="Arial" pitchFamily="34" charset="0"/>
              </a:rPr>
              <a:t> searches with jets, missing transverse momentum and one or more leptons with the ATLAS Detector</a:t>
            </a:r>
          </a:p>
        </p:txBody>
      </p:sp>
      <p:sp>
        <p:nvSpPr>
          <p:cNvPr id="6" name="Rounded Rectangle 5"/>
          <p:cNvSpPr/>
          <p:nvPr/>
        </p:nvSpPr>
        <p:spPr bwMode="auto">
          <a:xfrm>
            <a:off x="685800" y="1219200"/>
            <a:ext cx="7620000" cy="457200"/>
          </a:xfrm>
          <a:prstGeom prst="roundRect">
            <a:avLst>
              <a:gd name="adj" fmla="val 5000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sz="2000" b="0" i="0" dirty="0" smtClean="0">
                <a:solidFill>
                  <a:srgbClr val="000000"/>
                </a:solidFill>
                <a:latin typeface="Arial" charset="0"/>
              </a:rPr>
              <a:t>Physics results from first data since </a:t>
            </a:r>
            <a:r>
              <a:rPr lang="en-US" sz="2000" b="0" i="0" dirty="0">
                <a:solidFill>
                  <a:srgbClr val="000000"/>
                </a:solidFill>
                <a:latin typeface="Arial" charset="0"/>
              </a:rPr>
              <a:t>April </a:t>
            </a:r>
            <a:r>
              <a:rPr lang="en-US" sz="2000" b="0" i="0" dirty="0" smtClean="0">
                <a:solidFill>
                  <a:srgbClr val="000000"/>
                </a:solidFill>
                <a:latin typeface="Arial" charset="0"/>
              </a:rPr>
              <a:t>2010  </a:t>
            </a:r>
            <a:r>
              <a:rPr lang="en-US" altLang="zh-CN" sz="2000" dirty="0" smtClean="0">
                <a:solidFill>
                  <a:srgbClr val="FF0000"/>
                </a:solidFill>
              </a:rPr>
              <a:t>TASK H-1 (Wu)</a:t>
            </a:r>
            <a:endParaRPr lang="zh-CN" altLang="en-US" sz="2000" dirty="0" smtClean="0"/>
          </a:p>
        </p:txBody>
      </p:sp>
      <p:sp>
        <p:nvSpPr>
          <p:cNvPr id="5" name="Slide Number Placeholder 4"/>
          <p:cNvSpPr>
            <a:spLocks noGrp="1"/>
          </p:cNvSpPr>
          <p:nvPr>
            <p:ph type="sldNum" sz="quarter" idx="12"/>
          </p:nvPr>
        </p:nvSpPr>
        <p:spPr/>
        <p:txBody>
          <a:bodyPr/>
          <a:lstStyle/>
          <a:p>
            <a:pPr>
              <a:defRPr/>
            </a:pPr>
            <a:fld id="{5F550616-8EA6-4D80-BA8C-A49595DE14D6}" type="slidenum">
              <a:rPr lang="en-US" altLang="zh-CN" smtClean="0"/>
              <a:pPr>
                <a:defRPr/>
              </a:pPr>
              <a:t>42</a:t>
            </a:fld>
            <a:endParaRPr lang="en-US" altLang="zh-C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usy_electron.png"/>
          <p:cNvPicPr>
            <a:picLocks noChangeAspect="1"/>
          </p:cNvPicPr>
          <p:nvPr/>
        </p:nvPicPr>
        <p:blipFill>
          <a:blip r:embed="rId2" cstate="screen"/>
          <a:stretch>
            <a:fillRect/>
          </a:stretch>
        </p:blipFill>
        <p:spPr>
          <a:xfrm>
            <a:off x="6172200" y="4419600"/>
            <a:ext cx="2557477" cy="2286000"/>
          </a:xfrm>
          <a:prstGeom prst="rect">
            <a:avLst/>
          </a:prstGeom>
        </p:spPr>
      </p:pic>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r>
              <a:rPr lang="en-US" dirty="0" smtClean="0"/>
              <a:t>SUSY (1-lepton channel)</a:t>
            </a:r>
            <a:endParaRPr lang="en-US" dirty="0"/>
          </a:p>
        </p:txBody>
      </p:sp>
      <p:sp>
        <p:nvSpPr>
          <p:cNvPr id="11" name="Content Placeholder 10"/>
          <p:cNvSpPr>
            <a:spLocks noGrp="1"/>
          </p:cNvSpPr>
          <p:nvPr>
            <p:ph idx="1"/>
          </p:nvPr>
        </p:nvSpPr>
        <p:spPr>
          <a:xfrm>
            <a:off x="457200" y="4572000"/>
            <a:ext cx="8153400" cy="1828800"/>
          </a:xfrm>
        </p:spPr>
        <p:txBody>
          <a:bodyPr>
            <a:noAutofit/>
          </a:bodyPr>
          <a:lstStyle/>
          <a:p>
            <a:r>
              <a:rPr lang="en-US" sz="1800" dirty="0" smtClean="0"/>
              <a:t>Analysis with very loose cuts: 1 isolated lepton, </a:t>
            </a:r>
            <a:br>
              <a:rPr lang="en-US" sz="1800" dirty="0" smtClean="0"/>
            </a:br>
            <a:r>
              <a:rPr lang="en-US" sz="1800" dirty="0" smtClean="0"/>
              <a:t>2 jets with 30 </a:t>
            </a:r>
            <a:r>
              <a:rPr lang="en-US" sz="1800" dirty="0" err="1" smtClean="0"/>
              <a:t>GeV</a:t>
            </a:r>
            <a:r>
              <a:rPr lang="en-US" sz="1800" dirty="0" smtClean="0"/>
              <a:t>, </a:t>
            </a:r>
            <a:r>
              <a:rPr lang="en-US" sz="1800" dirty="0" err="1" smtClean="0"/>
              <a:t>E</a:t>
            </a:r>
            <a:r>
              <a:rPr lang="en-US" sz="1800" baseline="-25000" dirty="0" err="1" smtClean="0"/>
              <a:t>T</a:t>
            </a:r>
            <a:r>
              <a:rPr lang="en-US" sz="1800" baseline="30000" dirty="0" err="1" smtClean="0"/>
              <a:t>miss</a:t>
            </a:r>
            <a:r>
              <a:rPr lang="en-US" sz="1800" dirty="0" smtClean="0"/>
              <a:t>&gt;30 </a:t>
            </a:r>
            <a:r>
              <a:rPr lang="en-US" sz="1800" dirty="0" err="1" smtClean="0"/>
              <a:t>GeV</a:t>
            </a:r>
            <a:r>
              <a:rPr lang="en-US" sz="1800" dirty="0" smtClean="0"/>
              <a:t> and M</a:t>
            </a:r>
            <a:r>
              <a:rPr lang="en-US" sz="1800" baseline="-25000" dirty="0" smtClean="0"/>
              <a:t>T</a:t>
            </a:r>
            <a:r>
              <a:rPr lang="en-US" sz="1800" dirty="0" smtClean="0"/>
              <a:t>&gt;100 </a:t>
            </a:r>
            <a:r>
              <a:rPr lang="en-US" sz="1800" dirty="0" err="1" smtClean="0"/>
              <a:t>GeV</a:t>
            </a:r>
            <a:endParaRPr lang="en-US" sz="1800" dirty="0" smtClean="0"/>
          </a:p>
          <a:p>
            <a:r>
              <a:rPr lang="en-US" sz="1800" dirty="0" smtClean="0"/>
              <a:t>With 70 nb</a:t>
            </a:r>
            <a:r>
              <a:rPr lang="en-US" sz="1800" baseline="30000" dirty="0" smtClean="0"/>
              <a:t>-1</a:t>
            </a:r>
            <a:r>
              <a:rPr lang="en-US" sz="1800" dirty="0" smtClean="0"/>
              <a:t>, some events passing the cuts </a:t>
            </a:r>
            <a:br>
              <a:rPr lang="en-US" sz="1800" dirty="0" smtClean="0"/>
            </a:br>
            <a:r>
              <a:rPr lang="en-US" sz="1800" dirty="0" smtClean="0"/>
              <a:t>are observed with good agreement with Monte Carlo</a:t>
            </a:r>
          </a:p>
          <a:p>
            <a:r>
              <a:rPr lang="en-US" sz="1400" dirty="0" smtClean="0"/>
              <a:t>Typical low-mass SUSY point included in the plots </a:t>
            </a:r>
            <a:br>
              <a:rPr lang="en-US" sz="1400" dirty="0" smtClean="0"/>
            </a:br>
            <a:r>
              <a:rPr lang="en-US" sz="1400" dirty="0" smtClean="0"/>
              <a:t>as a reference (“SU4”: point with </a:t>
            </a:r>
            <a:r>
              <a:rPr lang="en-US" sz="1400" dirty="0" err="1" smtClean="0"/>
              <a:t>squark</a:t>
            </a:r>
            <a:r>
              <a:rPr lang="en-US" sz="1400" dirty="0" smtClean="0"/>
              <a:t> and </a:t>
            </a:r>
            <a:r>
              <a:rPr lang="en-US" sz="1400" dirty="0" err="1" smtClean="0"/>
              <a:t>gluino</a:t>
            </a:r>
            <a:r>
              <a:rPr lang="en-US" sz="1400" dirty="0" smtClean="0"/>
              <a:t> </a:t>
            </a:r>
            <a:br>
              <a:rPr lang="en-US" sz="1400" dirty="0" smtClean="0"/>
            </a:br>
            <a:r>
              <a:rPr lang="en-US" sz="1400" dirty="0" smtClean="0"/>
              <a:t>masses around 410 </a:t>
            </a:r>
            <a:r>
              <a:rPr lang="en-US" sz="1400" dirty="0" err="1" smtClean="0"/>
              <a:t>GeV</a:t>
            </a:r>
            <a:r>
              <a:rPr lang="en-US" sz="1400" dirty="0" smtClean="0"/>
              <a:t>)</a:t>
            </a:r>
            <a:endParaRPr lang="en-US" sz="1400" dirty="0"/>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43</a:t>
            </a:fld>
            <a:endParaRPr lang="en-US" altLang="zh-CN"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12" name="TextBox 11"/>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5" name="TextBox 14"/>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18</a:t>
            </a:r>
            <a:endParaRPr lang="en-US" sz="2000" dirty="0"/>
          </a:p>
        </p:txBody>
      </p:sp>
      <p:sp>
        <p:nvSpPr>
          <p:cNvPr id="16" name="TextBox 15"/>
          <p:cNvSpPr txBox="1"/>
          <p:nvPr/>
        </p:nvSpPr>
        <p:spPr>
          <a:xfrm>
            <a:off x="609600" y="838200"/>
            <a:ext cx="8001000" cy="615553"/>
          </a:xfrm>
          <a:prstGeom prst="rect">
            <a:avLst/>
          </a:prstGeom>
          <a:noFill/>
        </p:spPr>
        <p:txBody>
          <a:bodyPr wrap="square" rtlCol="0">
            <a:spAutoFit/>
          </a:bodyPr>
          <a:lstStyle/>
          <a:p>
            <a:pPr>
              <a:buNone/>
            </a:pPr>
            <a:r>
              <a:rPr lang="en-US" altLang="zh-CN" sz="1800" dirty="0" smtClean="0"/>
              <a:t>Conf note 18 : </a:t>
            </a:r>
            <a:r>
              <a:rPr lang="en-US" altLang="zh-CN" sz="1600" dirty="0" smtClean="0">
                <a:solidFill>
                  <a:srgbClr val="FF0000"/>
                </a:solidFill>
                <a:latin typeface="Arial" pitchFamily="34" charset="0"/>
                <a:cs typeface="Arial" pitchFamily="34" charset="0"/>
              </a:rPr>
              <a:t>Early </a:t>
            </a:r>
            <a:r>
              <a:rPr lang="en-US" altLang="zh-CN" sz="1600" dirty="0" err="1" smtClean="0">
                <a:solidFill>
                  <a:srgbClr val="FF0000"/>
                </a:solidFill>
                <a:latin typeface="Arial" pitchFamily="34" charset="0"/>
                <a:cs typeface="Arial" pitchFamily="34" charset="0"/>
              </a:rPr>
              <a:t>supersymmetry</a:t>
            </a:r>
            <a:r>
              <a:rPr lang="en-US" altLang="zh-CN" sz="1600" dirty="0" smtClean="0">
                <a:solidFill>
                  <a:srgbClr val="FF0000"/>
                </a:solidFill>
                <a:latin typeface="Arial" pitchFamily="34" charset="0"/>
                <a:cs typeface="Arial" pitchFamily="34" charset="0"/>
              </a:rPr>
              <a:t> searches with jets, missing transverse momentum and one or more leptons with the ATLAS Detector (ICHEP 2010 )</a:t>
            </a:r>
          </a:p>
        </p:txBody>
      </p:sp>
      <p:pic>
        <p:nvPicPr>
          <p:cNvPr id="19" name="Picture 18" descr="susy_muon_01.png"/>
          <p:cNvPicPr>
            <a:picLocks noChangeAspect="1"/>
          </p:cNvPicPr>
          <p:nvPr/>
        </p:nvPicPr>
        <p:blipFill>
          <a:blip r:embed="rId3" cstate="screen"/>
          <a:stretch>
            <a:fillRect/>
          </a:stretch>
        </p:blipFill>
        <p:spPr>
          <a:xfrm>
            <a:off x="533400" y="1371600"/>
            <a:ext cx="3810000" cy="3038265"/>
          </a:xfrm>
          <a:prstGeom prst="rect">
            <a:avLst/>
          </a:prstGeom>
        </p:spPr>
      </p:pic>
      <p:pic>
        <p:nvPicPr>
          <p:cNvPr id="23" name="Picture 22" descr="susy_muon_02.png"/>
          <p:cNvPicPr>
            <a:picLocks noChangeAspect="1"/>
          </p:cNvPicPr>
          <p:nvPr/>
        </p:nvPicPr>
        <p:blipFill>
          <a:blip r:embed="rId4" cstate="screen"/>
          <a:stretch>
            <a:fillRect/>
          </a:stretch>
        </p:blipFill>
        <p:spPr>
          <a:xfrm>
            <a:off x="4343400" y="1371600"/>
            <a:ext cx="3733800" cy="3075798"/>
          </a:xfrm>
          <a:prstGeom prst="rect">
            <a:avLst/>
          </a:prstGeom>
        </p:spPr>
      </p:pic>
      <p:sp>
        <p:nvSpPr>
          <p:cNvPr id="8" name="Rounded Rectangle 7"/>
          <p:cNvSpPr/>
          <p:nvPr/>
        </p:nvSpPr>
        <p:spPr bwMode="auto">
          <a:xfrm>
            <a:off x="7772400" y="1371600"/>
            <a:ext cx="1371600" cy="457200"/>
          </a:xfrm>
          <a:prstGeom prst="roundRect">
            <a:avLst>
              <a:gd name="adj" fmla="val 25610"/>
            </a:avLst>
          </a:prstGeom>
          <a:noFill/>
          <a:ln w="28575" cap="flat" cmpd="sng" algn="ctr">
            <a:noFill/>
            <a:prstDash val="solid"/>
            <a:round/>
            <a:headEnd type="none" w="med" len="med"/>
            <a:tailEnd type="none" w="med" len="med"/>
          </a:ln>
          <a:effectLst/>
        </p:spPr>
        <p:txBody>
          <a:bodyPr wrap="none" anchor="ctr"/>
          <a:lstStyle/>
          <a:p>
            <a:pPr algn="ctr">
              <a:buNone/>
            </a:pPr>
            <a:r>
              <a:rPr lang="en-US" sz="1200" b="0" i="0" dirty="0" err="1" smtClean="0"/>
              <a:t>M</a:t>
            </a:r>
            <a:r>
              <a:rPr lang="en-US" sz="1200" b="0" i="0" baseline="-25000" dirty="0" err="1" smtClean="0"/>
              <a:t>eff</a:t>
            </a:r>
            <a:r>
              <a:rPr lang="en-US" sz="1200" b="0" i="0" dirty="0" smtClean="0"/>
              <a:t>=</a:t>
            </a:r>
            <a:r>
              <a:rPr lang="en-US" sz="1200" b="0" i="0" dirty="0" err="1" smtClean="0"/>
              <a:t>p</a:t>
            </a:r>
            <a:r>
              <a:rPr lang="en-US" sz="1200" b="0" i="0" baseline="-25000" dirty="0" err="1" smtClean="0"/>
              <a:t>T</a:t>
            </a:r>
            <a:r>
              <a:rPr lang="en-US" sz="1200" b="0" i="0" dirty="0" smtClean="0"/>
              <a:t>(lepton)+</a:t>
            </a:r>
            <a:br>
              <a:rPr lang="en-US" sz="1200" b="0" i="0" dirty="0" smtClean="0"/>
            </a:br>
            <a:r>
              <a:rPr lang="en-US" sz="1200" b="0" i="0" dirty="0" err="1" smtClean="0"/>
              <a:t>Σp</a:t>
            </a:r>
            <a:r>
              <a:rPr lang="en-US" sz="1200" b="0" i="0" baseline="-25000" dirty="0" err="1" smtClean="0"/>
              <a:t>T</a:t>
            </a:r>
            <a:r>
              <a:rPr lang="en-US" sz="1200" b="0" i="0" dirty="0" smtClean="0"/>
              <a:t>(jets)+E</a:t>
            </a:r>
            <a:r>
              <a:rPr lang="en-US" sz="1200" b="0" i="0" baseline="-25000" dirty="0" smtClean="0"/>
              <a:t>T</a:t>
            </a:r>
            <a:r>
              <a:rPr lang="en-US" sz="1200" b="0" i="0" baseline="30000" dirty="0" smtClean="0"/>
              <a:t>miss</a:t>
            </a:r>
            <a:endParaRPr lang="en-US" sz="1200" b="0" i="0" baseline="30000" dirty="0"/>
          </a:p>
        </p:txBody>
      </p:sp>
      <p:sp>
        <p:nvSpPr>
          <p:cNvPr id="13" name="TextBox 12"/>
          <p:cNvSpPr txBox="1"/>
          <p:nvPr/>
        </p:nvSpPr>
        <p:spPr>
          <a:xfrm>
            <a:off x="533400" y="4267200"/>
            <a:ext cx="2209800" cy="430887"/>
          </a:xfrm>
          <a:prstGeom prst="rect">
            <a:avLst/>
          </a:prstGeom>
          <a:noFill/>
        </p:spPr>
        <p:txBody>
          <a:bodyPr wrap="square" rtlCol="0">
            <a:spAutoFit/>
          </a:bodyPr>
          <a:lstStyle/>
          <a:p>
            <a:pPr>
              <a:buNone/>
            </a:pPr>
            <a:r>
              <a:rPr lang="en-US" altLang="zh-CN" dirty="0" smtClean="0">
                <a:solidFill>
                  <a:srgbClr val="0070C0"/>
                </a:solidFill>
              </a:rPr>
              <a:t>ICHEP results</a:t>
            </a:r>
            <a:endParaRPr lang="zh-CN" altLang="en-US" dirty="0">
              <a:solidFill>
                <a:srgbClr val="0070C0"/>
              </a:solidFill>
            </a:endParaRPr>
          </a:p>
        </p:txBody>
      </p:sp>
      <p:sp>
        <p:nvSpPr>
          <p:cNvPr id="14" name="TextBox 13"/>
          <p:cNvSpPr txBox="1"/>
          <p:nvPr/>
        </p:nvSpPr>
        <p:spPr>
          <a:xfrm>
            <a:off x="1219200" y="1600200"/>
            <a:ext cx="685800" cy="307777"/>
          </a:xfrm>
          <a:prstGeom prst="rect">
            <a:avLst/>
          </a:prstGeom>
          <a:noFill/>
        </p:spPr>
        <p:txBody>
          <a:bodyPr wrap="square" rtlCol="0">
            <a:spAutoFit/>
          </a:bodyPr>
          <a:lstStyle/>
          <a:p>
            <a:pPr>
              <a:buNone/>
            </a:pPr>
            <a:r>
              <a:rPr lang="en-US" altLang="zh-CN" sz="1400" i="0" dirty="0" err="1" smtClean="0"/>
              <a:t>Muon</a:t>
            </a:r>
            <a:endParaRPr lang="zh-CN" altLang="en-US" sz="1400" i="0" dirty="0"/>
          </a:p>
        </p:txBody>
      </p:sp>
      <p:sp>
        <p:nvSpPr>
          <p:cNvPr id="17" name="TextBox 16"/>
          <p:cNvSpPr txBox="1"/>
          <p:nvPr/>
        </p:nvSpPr>
        <p:spPr>
          <a:xfrm>
            <a:off x="4953000" y="1676400"/>
            <a:ext cx="685800" cy="307777"/>
          </a:xfrm>
          <a:prstGeom prst="rect">
            <a:avLst/>
          </a:prstGeom>
          <a:noFill/>
        </p:spPr>
        <p:txBody>
          <a:bodyPr wrap="square" rtlCol="0">
            <a:spAutoFit/>
          </a:bodyPr>
          <a:lstStyle/>
          <a:p>
            <a:pPr>
              <a:buNone/>
            </a:pPr>
            <a:r>
              <a:rPr lang="en-US" altLang="zh-CN" sz="1400" i="0" dirty="0" err="1" smtClean="0"/>
              <a:t>Muon</a:t>
            </a:r>
            <a:endParaRPr lang="zh-CN" altLang="en-US" sz="1400" i="0" dirty="0"/>
          </a:p>
        </p:txBody>
      </p:sp>
      <p:sp>
        <p:nvSpPr>
          <p:cNvPr id="18" name="TextBox 17"/>
          <p:cNvSpPr txBox="1"/>
          <p:nvPr/>
        </p:nvSpPr>
        <p:spPr>
          <a:xfrm>
            <a:off x="6324600" y="4191000"/>
            <a:ext cx="914400" cy="307777"/>
          </a:xfrm>
          <a:prstGeom prst="rect">
            <a:avLst/>
          </a:prstGeom>
          <a:noFill/>
        </p:spPr>
        <p:txBody>
          <a:bodyPr wrap="square" rtlCol="0">
            <a:spAutoFit/>
          </a:bodyPr>
          <a:lstStyle/>
          <a:p>
            <a:pPr>
              <a:buNone/>
            </a:pPr>
            <a:r>
              <a:rPr lang="en-US" altLang="zh-CN" sz="1400" i="0" dirty="0" smtClean="0"/>
              <a:t>Electron</a:t>
            </a:r>
            <a:endParaRPr lang="zh-CN" altLang="en-US" sz="1400" i="0" dirty="0"/>
          </a:p>
        </p:txBody>
      </p:sp>
      <p:sp>
        <p:nvSpPr>
          <p:cNvPr id="20" name="TextBox 19"/>
          <p:cNvSpPr txBox="1"/>
          <p:nvPr/>
        </p:nvSpPr>
        <p:spPr>
          <a:xfrm>
            <a:off x="8001000" y="4191000"/>
            <a:ext cx="990600" cy="307777"/>
          </a:xfrm>
          <a:prstGeom prst="rect">
            <a:avLst/>
          </a:prstGeom>
          <a:noFill/>
        </p:spPr>
        <p:txBody>
          <a:bodyPr wrap="square" rtlCol="0">
            <a:spAutoFit/>
          </a:bodyPr>
          <a:lstStyle/>
          <a:p>
            <a:pPr>
              <a:buNone/>
            </a:pPr>
            <a:r>
              <a:rPr lang="en-US" altLang="zh-CN" sz="1400" i="0" dirty="0" smtClean="0"/>
              <a:t>SU4(</a:t>
            </a:r>
            <a:r>
              <a:rPr lang="en-US" altLang="zh-CN" sz="1400" i="0" dirty="0" smtClean="0">
                <a:sym typeface="Symbol"/>
              </a:rPr>
              <a:t>10</a:t>
            </a:r>
            <a:r>
              <a:rPr lang="en-US" altLang="zh-CN" sz="1400" i="0" dirty="0" smtClean="0"/>
              <a:t>)</a:t>
            </a:r>
            <a:endParaRPr lang="zh-CN" altLang="en-US" sz="1400" i="0" dirty="0"/>
          </a:p>
        </p:txBody>
      </p:sp>
      <p:sp>
        <p:nvSpPr>
          <p:cNvPr id="21" name="TextBox 20"/>
          <p:cNvSpPr txBox="1"/>
          <p:nvPr/>
        </p:nvSpPr>
        <p:spPr>
          <a:xfrm>
            <a:off x="6553200" y="2895600"/>
            <a:ext cx="990600" cy="307777"/>
          </a:xfrm>
          <a:prstGeom prst="rect">
            <a:avLst/>
          </a:prstGeom>
          <a:noFill/>
        </p:spPr>
        <p:txBody>
          <a:bodyPr wrap="square" rtlCol="0">
            <a:spAutoFit/>
          </a:bodyPr>
          <a:lstStyle/>
          <a:p>
            <a:pPr>
              <a:buNone/>
            </a:pPr>
            <a:r>
              <a:rPr lang="en-US" altLang="zh-CN" sz="1400" i="0" dirty="0" smtClean="0"/>
              <a:t>SU4(</a:t>
            </a:r>
            <a:r>
              <a:rPr lang="en-US" altLang="zh-CN" sz="1400" i="0" dirty="0" smtClean="0">
                <a:sym typeface="Symbol"/>
              </a:rPr>
              <a:t>10</a:t>
            </a:r>
            <a:r>
              <a:rPr lang="en-US" altLang="zh-CN" sz="1400" i="0" dirty="0" smtClean="0"/>
              <a:t>)</a:t>
            </a:r>
            <a:endParaRPr lang="zh-CN" altLang="en-US" sz="1400" i="0" dirty="0"/>
          </a:p>
        </p:txBody>
      </p:sp>
      <p:sp>
        <p:nvSpPr>
          <p:cNvPr id="24" name="TextBox 23"/>
          <p:cNvSpPr txBox="1"/>
          <p:nvPr/>
        </p:nvSpPr>
        <p:spPr>
          <a:xfrm>
            <a:off x="2819400" y="2819400"/>
            <a:ext cx="990600" cy="307777"/>
          </a:xfrm>
          <a:prstGeom prst="rect">
            <a:avLst/>
          </a:prstGeom>
          <a:noFill/>
        </p:spPr>
        <p:txBody>
          <a:bodyPr wrap="square" rtlCol="0">
            <a:spAutoFit/>
          </a:bodyPr>
          <a:lstStyle/>
          <a:p>
            <a:pPr>
              <a:buNone/>
            </a:pPr>
            <a:r>
              <a:rPr lang="en-US" altLang="zh-CN" sz="1400" i="0" dirty="0" smtClean="0"/>
              <a:t>SU4(</a:t>
            </a:r>
            <a:r>
              <a:rPr lang="en-US" altLang="zh-CN" sz="1400" i="0" dirty="0" smtClean="0">
                <a:sym typeface="Symbol"/>
              </a:rPr>
              <a:t>10</a:t>
            </a:r>
            <a:r>
              <a:rPr lang="en-US" altLang="zh-CN" sz="1400" i="0" dirty="0" smtClean="0"/>
              <a:t>)</a:t>
            </a:r>
            <a:endParaRPr lang="zh-CN" altLang="en-US" sz="1400" i="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UONS_800.png"/>
          <p:cNvPicPr>
            <a:picLocks noChangeAspect="1"/>
          </p:cNvPicPr>
          <p:nvPr/>
        </p:nvPicPr>
        <p:blipFill>
          <a:blip r:embed="rId2" cstate="screen"/>
          <a:stretch>
            <a:fillRect/>
          </a:stretch>
        </p:blipFill>
        <p:spPr>
          <a:xfrm>
            <a:off x="4267200" y="1371600"/>
            <a:ext cx="3962400" cy="3252539"/>
          </a:xfrm>
          <a:prstGeom prst="rect">
            <a:avLst/>
          </a:prstGeom>
        </p:spPr>
      </p:pic>
      <p:pic>
        <p:nvPicPr>
          <p:cNvPr id="20" name="Picture 19" descr="ELE_800.png"/>
          <p:cNvPicPr>
            <a:picLocks noChangeAspect="1"/>
          </p:cNvPicPr>
          <p:nvPr/>
        </p:nvPicPr>
        <p:blipFill>
          <a:blip r:embed="rId3" cstate="screen"/>
          <a:stretch>
            <a:fillRect/>
          </a:stretch>
        </p:blipFill>
        <p:spPr>
          <a:xfrm>
            <a:off x="228600" y="1371600"/>
            <a:ext cx="4025660" cy="3200400"/>
          </a:xfrm>
          <a:prstGeom prst="rect">
            <a:avLst/>
          </a:prstGeom>
        </p:spPr>
      </p:pic>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r>
              <a:rPr lang="en-US" dirty="0" smtClean="0"/>
              <a:t>SUSY (1-lepton channel)</a:t>
            </a:r>
            <a:endParaRPr lang="en-US" dirty="0"/>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44</a:t>
            </a:fld>
            <a:endParaRPr lang="en-US" altLang="zh-CN"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12" name="TextBox 11"/>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6" name="TextBox 15"/>
          <p:cNvSpPr txBox="1"/>
          <p:nvPr/>
        </p:nvSpPr>
        <p:spPr>
          <a:xfrm>
            <a:off x="2209800" y="990600"/>
            <a:ext cx="4724400" cy="461665"/>
          </a:xfrm>
          <a:prstGeom prst="rect">
            <a:avLst/>
          </a:prstGeom>
          <a:noFill/>
        </p:spPr>
        <p:txBody>
          <a:bodyPr wrap="square" rtlCol="0">
            <a:spAutoFit/>
          </a:bodyPr>
          <a:lstStyle/>
          <a:p>
            <a:pPr>
              <a:buNone/>
            </a:pPr>
            <a:r>
              <a:rPr lang="en-US" altLang="zh-CN" sz="2400" b="0" i="0" dirty="0" smtClean="0">
                <a:solidFill>
                  <a:srgbClr val="FF0000"/>
                </a:solidFill>
                <a:latin typeface="Arial" pitchFamily="34" charset="0"/>
                <a:cs typeface="Arial" pitchFamily="34" charset="0"/>
              </a:rPr>
              <a:t>Updated to 0.8 pb</a:t>
            </a:r>
            <a:r>
              <a:rPr lang="en-US" altLang="zh-CN" sz="2400" b="0" i="0" baseline="30000" dirty="0" smtClean="0">
                <a:solidFill>
                  <a:srgbClr val="FF0000"/>
                </a:solidFill>
                <a:latin typeface="Arial" pitchFamily="34" charset="0"/>
                <a:cs typeface="Arial" pitchFamily="34" charset="0"/>
              </a:rPr>
              <a:t>-1</a:t>
            </a:r>
            <a:r>
              <a:rPr lang="en-US" altLang="zh-CN" sz="2400" b="0" i="0" dirty="0" smtClean="0">
                <a:solidFill>
                  <a:srgbClr val="FF0000"/>
                </a:solidFill>
                <a:latin typeface="Arial" pitchFamily="34" charset="0"/>
                <a:cs typeface="Arial" pitchFamily="34" charset="0"/>
              </a:rPr>
              <a:t> (In progress)</a:t>
            </a:r>
          </a:p>
        </p:txBody>
      </p:sp>
      <p:sp>
        <p:nvSpPr>
          <p:cNvPr id="18" name="TextBox 17"/>
          <p:cNvSpPr txBox="1"/>
          <p:nvPr/>
        </p:nvSpPr>
        <p:spPr>
          <a:xfrm>
            <a:off x="914400" y="4572000"/>
            <a:ext cx="7010400" cy="1895904"/>
          </a:xfrm>
          <a:prstGeom prst="rect">
            <a:avLst/>
          </a:prstGeom>
          <a:noFill/>
        </p:spPr>
        <p:txBody>
          <a:bodyPr wrap="square" rtlCol="0">
            <a:spAutoFit/>
          </a:bodyPr>
          <a:lstStyle/>
          <a:p>
            <a:pPr>
              <a:buNone/>
            </a:pPr>
            <a:r>
              <a:rPr lang="en-US" altLang="zh-CN" sz="1600" i="0" dirty="0" smtClean="0"/>
              <a:t>Cuts</a:t>
            </a:r>
          </a:p>
          <a:p>
            <a:pPr>
              <a:buNone/>
            </a:pPr>
            <a:r>
              <a:rPr lang="en-US" altLang="zh-CN" sz="1600" b="0" i="0" dirty="0" smtClean="0"/>
              <a:t>- 3 jets (pT leading jet more than 60 </a:t>
            </a:r>
            <a:r>
              <a:rPr lang="en-US" altLang="zh-CN" sz="1600" b="0" i="0" dirty="0" err="1" smtClean="0"/>
              <a:t>GeV</a:t>
            </a:r>
            <a:r>
              <a:rPr lang="en-US" altLang="zh-CN" sz="1600" b="0" i="0" dirty="0" smtClean="0"/>
              <a:t>, pT other jets more than 30 </a:t>
            </a:r>
            <a:r>
              <a:rPr lang="en-US" altLang="zh-CN" sz="1600" b="0" i="0" dirty="0" err="1" smtClean="0"/>
              <a:t>GeV</a:t>
            </a:r>
            <a:r>
              <a:rPr lang="en-US" altLang="zh-CN" sz="1600" b="0" i="0" dirty="0" smtClean="0"/>
              <a:t>)</a:t>
            </a:r>
            <a:br>
              <a:rPr lang="en-US" altLang="zh-CN" sz="1600" b="0" i="0" dirty="0" smtClean="0"/>
            </a:br>
            <a:r>
              <a:rPr lang="en-US" altLang="zh-CN" sz="1600" b="0" i="0" dirty="0" smtClean="0"/>
              <a:t>- </a:t>
            </a:r>
            <a:r>
              <a:rPr lang="en-US" altLang="zh-CN" sz="1600" b="0" i="0" dirty="0" err="1" smtClean="0"/>
              <a:t>E</a:t>
            </a:r>
            <a:r>
              <a:rPr lang="en-US" altLang="zh-CN" sz="1800" b="0" i="0" kern="0" baseline="-25000" dirty="0" err="1" smtClean="0">
                <a:solidFill>
                  <a:srgbClr val="000000"/>
                </a:solidFill>
                <a:latin typeface="Arial"/>
              </a:rPr>
              <a:t>T</a:t>
            </a:r>
            <a:r>
              <a:rPr lang="en-US" altLang="zh-CN" sz="1800" b="0" i="0" kern="0" baseline="30000" dirty="0" err="1" smtClean="0">
                <a:solidFill>
                  <a:srgbClr val="000000"/>
                </a:solidFill>
                <a:latin typeface="Arial"/>
              </a:rPr>
              <a:t>miss</a:t>
            </a:r>
            <a:r>
              <a:rPr lang="en-US" altLang="zh-CN" sz="1800" b="0" i="0" kern="0" dirty="0" smtClean="0">
                <a:solidFill>
                  <a:srgbClr val="000000"/>
                </a:solidFill>
                <a:latin typeface="Arial"/>
              </a:rPr>
              <a:t>&gt;</a:t>
            </a:r>
            <a:r>
              <a:rPr lang="en-US" altLang="zh-CN" sz="1600" b="0" i="0" dirty="0" smtClean="0"/>
              <a:t>60 </a:t>
            </a:r>
            <a:r>
              <a:rPr lang="en-US" altLang="zh-CN" sz="1600" b="0" i="0" dirty="0" err="1" smtClean="0"/>
              <a:t>GeV</a:t>
            </a:r>
            <a:r>
              <a:rPr lang="en-US" altLang="zh-CN" sz="1600" b="0" i="0" dirty="0" smtClean="0"/>
              <a:t> and M</a:t>
            </a:r>
            <a:r>
              <a:rPr lang="en-US" altLang="zh-CN" sz="1600" b="0" i="0" baseline="-25000" dirty="0" smtClean="0"/>
              <a:t>T</a:t>
            </a:r>
            <a:r>
              <a:rPr lang="en-US" altLang="zh-CN" sz="1600" b="0" i="0" dirty="0" smtClean="0"/>
              <a:t>&gt;100 </a:t>
            </a:r>
            <a:r>
              <a:rPr lang="en-US" altLang="zh-CN" sz="1600" b="0" i="0" dirty="0" err="1" smtClean="0"/>
              <a:t>GeV</a:t>
            </a:r>
            <a:r>
              <a:rPr lang="en-US" altLang="zh-CN" sz="1600" b="0" i="0" dirty="0" smtClean="0"/>
              <a:t> </a:t>
            </a:r>
            <a:br>
              <a:rPr lang="en-US" altLang="zh-CN" sz="1600" b="0" i="0" dirty="0" smtClean="0"/>
            </a:br>
            <a:r>
              <a:rPr lang="en-US" altLang="zh-CN" sz="1600" b="0" i="0" dirty="0" smtClean="0"/>
              <a:t/>
            </a:r>
            <a:br>
              <a:rPr lang="en-US" altLang="zh-CN" sz="1600" b="0" i="0" dirty="0" smtClean="0"/>
            </a:br>
            <a:r>
              <a:rPr lang="en-US" altLang="zh-CN" sz="1600" i="0" dirty="0" smtClean="0"/>
              <a:t>The number of events</a:t>
            </a:r>
            <a:r>
              <a:rPr lang="en-US" altLang="zh-CN" sz="1600" b="0" i="0" dirty="0" smtClean="0"/>
              <a:t>:</a:t>
            </a:r>
            <a:br>
              <a:rPr lang="en-US" altLang="zh-CN" sz="1600" b="0" i="0" dirty="0" smtClean="0"/>
            </a:br>
            <a:r>
              <a:rPr lang="en-US" altLang="zh-CN" sz="1600" b="0" i="0" dirty="0" smtClean="0"/>
              <a:t>- Electron channel: data = 1 ; (Background MC = 1.5 +/- 0.5;  SU4 : 0.78)</a:t>
            </a:r>
            <a:br>
              <a:rPr lang="en-US" altLang="zh-CN" sz="1600" b="0" i="0" dirty="0" smtClean="0"/>
            </a:br>
            <a:r>
              <a:rPr lang="en-US" altLang="zh-CN" sz="1600" b="0" i="0" dirty="0" smtClean="0"/>
              <a:t>- </a:t>
            </a:r>
            <a:r>
              <a:rPr lang="en-US" altLang="zh-CN" sz="1600" b="0" i="0" dirty="0" err="1" smtClean="0"/>
              <a:t>Muon</a:t>
            </a:r>
            <a:r>
              <a:rPr lang="en-US" altLang="zh-CN" sz="1600" b="0" i="0" dirty="0" smtClean="0"/>
              <a:t> channel: data = 2; (Background MC: 1.6 +/- 0.6;   SU4: 0.72)</a:t>
            </a:r>
            <a:endParaRPr lang="zh-CN" altLang="en-US" sz="1600" b="0" i="0" dirty="0"/>
          </a:p>
        </p:txBody>
      </p:sp>
      <p:sp>
        <p:nvSpPr>
          <p:cNvPr id="11" name="TextBox 10"/>
          <p:cNvSpPr txBox="1"/>
          <p:nvPr/>
        </p:nvSpPr>
        <p:spPr>
          <a:xfrm>
            <a:off x="914400" y="1185446"/>
            <a:ext cx="1295400" cy="338554"/>
          </a:xfrm>
          <a:prstGeom prst="rect">
            <a:avLst/>
          </a:prstGeom>
          <a:noFill/>
        </p:spPr>
        <p:txBody>
          <a:bodyPr wrap="square" rtlCol="0">
            <a:spAutoFit/>
          </a:bodyPr>
          <a:lstStyle/>
          <a:p>
            <a:pPr>
              <a:buNone/>
            </a:pPr>
            <a:r>
              <a:rPr lang="en-US" altLang="zh-CN" sz="1600" i="0" dirty="0" smtClean="0"/>
              <a:t>Electron</a:t>
            </a:r>
            <a:endParaRPr lang="zh-CN" altLang="en-US" sz="1600" i="0" dirty="0"/>
          </a:p>
        </p:txBody>
      </p:sp>
      <p:sp>
        <p:nvSpPr>
          <p:cNvPr id="13" name="TextBox 12"/>
          <p:cNvSpPr txBox="1"/>
          <p:nvPr/>
        </p:nvSpPr>
        <p:spPr>
          <a:xfrm>
            <a:off x="7315200" y="1219200"/>
            <a:ext cx="1143000" cy="338554"/>
          </a:xfrm>
          <a:prstGeom prst="rect">
            <a:avLst/>
          </a:prstGeom>
          <a:noFill/>
        </p:spPr>
        <p:txBody>
          <a:bodyPr wrap="square" rtlCol="0">
            <a:spAutoFit/>
          </a:bodyPr>
          <a:lstStyle/>
          <a:p>
            <a:pPr>
              <a:buNone/>
            </a:pPr>
            <a:r>
              <a:rPr lang="en-US" altLang="zh-CN" sz="1600" i="0" dirty="0" err="1" smtClean="0"/>
              <a:t>Muon</a:t>
            </a:r>
            <a:endParaRPr lang="zh-CN" altLang="en-US" sz="1600" i="0" dirty="0"/>
          </a:p>
        </p:txBody>
      </p:sp>
      <p:sp>
        <p:nvSpPr>
          <p:cNvPr id="15" name="TextBox 14"/>
          <p:cNvSpPr txBox="1"/>
          <p:nvPr/>
        </p:nvSpPr>
        <p:spPr>
          <a:xfrm>
            <a:off x="2819400" y="2819400"/>
            <a:ext cx="990600" cy="307777"/>
          </a:xfrm>
          <a:prstGeom prst="rect">
            <a:avLst/>
          </a:prstGeom>
          <a:noFill/>
        </p:spPr>
        <p:txBody>
          <a:bodyPr wrap="square" rtlCol="0">
            <a:spAutoFit/>
          </a:bodyPr>
          <a:lstStyle/>
          <a:p>
            <a:pPr>
              <a:buNone/>
            </a:pPr>
            <a:r>
              <a:rPr lang="en-US" altLang="zh-CN" sz="1400" i="0" dirty="0" smtClean="0"/>
              <a:t>SU4(</a:t>
            </a:r>
            <a:r>
              <a:rPr lang="en-US" altLang="zh-CN" sz="1400" i="0" dirty="0" smtClean="0">
                <a:sym typeface="Symbol"/>
              </a:rPr>
              <a:t>1</a:t>
            </a:r>
            <a:r>
              <a:rPr lang="en-US" altLang="zh-CN" sz="1400" i="0" dirty="0" smtClean="0"/>
              <a:t>)</a:t>
            </a:r>
            <a:endParaRPr lang="zh-CN" altLang="en-US" sz="1400" i="0" dirty="0"/>
          </a:p>
        </p:txBody>
      </p:sp>
      <p:sp>
        <p:nvSpPr>
          <p:cNvPr id="19" name="TextBox 18"/>
          <p:cNvSpPr txBox="1"/>
          <p:nvPr/>
        </p:nvSpPr>
        <p:spPr>
          <a:xfrm>
            <a:off x="7086600" y="2895600"/>
            <a:ext cx="990600" cy="307777"/>
          </a:xfrm>
          <a:prstGeom prst="rect">
            <a:avLst/>
          </a:prstGeom>
          <a:noFill/>
        </p:spPr>
        <p:txBody>
          <a:bodyPr wrap="square" rtlCol="0">
            <a:spAutoFit/>
          </a:bodyPr>
          <a:lstStyle/>
          <a:p>
            <a:pPr>
              <a:buNone/>
            </a:pPr>
            <a:r>
              <a:rPr lang="en-US" altLang="zh-CN" sz="1400" i="0" dirty="0" smtClean="0"/>
              <a:t>SU4(</a:t>
            </a:r>
            <a:r>
              <a:rPr lang="en-US" altLang="zh-CN" sz="1400" i="0" dirty="0" smtClean="0">
                <a:sym typeface="Symbol"/>
              </a:rPr>
              <a:t>1</a:t>
            </a:r>
            <a:r>
              <a:rPr lang="en-US" altLang="zh-CN" sz="1400" i="0" dirty="0" smtClean="0"/>
              <a:t>)</a:t>
            </a:r>
            <a:endParaRPr lang="zh-CN" altLang="en-US" sz="1400" i="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38200" y="2133600"/>
            <a:ext cx="7467600" cy="15240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b="0" i="0" dirty="0" smtClean="0">
                <a:solidFill>
                  <a:srgbClr val="000000"/>
                </a:solidFill>
                <a:latin typeface="Arial" charset="0"/>
              </a:rPr>
              <a:t>Higgs</a:t>
            </a:r>
          </a:p>
          <a:p>
            <a:pPr algn="ctr">
              <a:spcBef>
                <a:spcPct val="0"/>
              </a:spcBef>
              <a:buFontTx/>
              <a:buNone/>
              <a:defRPr/>
            </a:pPr>
            <a:r>
              <a:rPr lang="en-US" sz="2000" dirty="0" smtClean="0">
                <a:solidFill>
                  <a:srgbClr val="FF0000"/>
                </a:solidFill>
                <a:latin typeface="Arial" charset="0"/>
              </a:rPr>
              <a:t>S. L. Wu, Assistant scientists Flores, </a:t>
            </a:r>
            <a:r>
              <a:rPr lang="en-US" sz="2000" dirty="0" err="1" smtClean="0">
                <a:solidFill>
                  <a:srgbClr val="FF0000"/>
                </a:solidFill>
                <a:latin typeface="Arial" charset="0"/>
              </a:rPr>
              <a:t>Postdocs</a:t>
            </a:r>
            <a:r>
              <a:rPr lang="en-US" sz="2000" dirty="0" smtClean="0">
                <a:solidFill>
                  <a:srgbClr val="FF0000"/>
                </a:solidFill>
                <a:latin typeface="Arial" charset="0"/>
              </a:rPr>
              <a:t> Fang, Quayle,</a:t>
            </a:r>
          </a:p>
          <a:p>
            <a:pPr algn="ctr">
              <a:spcBef>
                <a:spcPct val="0"/>
              </a:spcBef>
              <a:buFontTx/>
              <a:buNone/>
              <a:defRPr/>
            </a:pPr>
            <a:r>
              <a:rPr lang="en-US" sz="2000" dirty="0" smtClean="0">
                <a:solidFill>
                  <a:srgbClr val="FF0000"/>
                </a:solidFill>
                <a:latin typeface="Arial" charset="0"/>
              </a:rPr>
              <a:t>Grad. Students </a:t>
            </a:r>
            <a:r>
              <a:rPr lang="en-US" sz="2000" dirty="0" err="1" smtClean="0">
                <a:solidFill>
                  <a:srgbClr val="FF0000"/>
                </a:solidFill>
                <a:latin typeface="Arial" charset="0"/>
              </a:rPr>
              <a:t>Asfandiyarov</a:t>
            </a:r>
            <a:r>
              <a:rPr lang="en-US" sz="2000" dirty="0" smtClean="0">
                <a:solidFill>
                  <a:srgbClr val="FF0000"/>
                </a:solidFill>
                <a:latin typeface="Arial" charset="0"/>
              </a:rPr>
              <a:t>, Carrillo, </a:t>
            </a:r>
            <a:r>
              <a:rPr lang="en-US" sz="2000" dirty="0" err="1" smtClean="0">
                <a:solidFill>
                  <a:srgbClr val="FF0000"/>
                </a:solidFill>
                <a:latin typeface="Arial" charset="0"/>
              </a:rPr>
              <a:t>Sabbatini</a:t>
            </a:r>
            <a:r>
              <a:rPr lang="en-US" sz="2000" dirty="0" smtClean="0">
                <a:solidFill>
                  <a:srgbClr val="FF0000"/>
                </a:solidFill>
                <a:latin typeface="Arial" charset="0"/>
              </a:rPr>
              <a:t>, Wang</a:t>
            </a:r>
            <a:endParaRPr lang="en-US" sz="2000" dirty="0">
              <a:solidFill>
                <a:srgbClr val="FF0000"/>
              </a:solidFill>
              <a:latin typeface="Arial" charset="0"/>
            </a:endParaRPr>
          </a:p>
        </p:txBody>
      </p:sp>
      <p:sp>
        <p:nvSpPr>
          <p:cNvPr id="252929" name="Rectangle 1"/>
          <p:cNvSpPr>
            <a:spLocks noChangeArrowheads="1"/>
          </p:cNvSpPr>
          <p:nvPr/>
        </p:nvSpPr>
        <p:spPr bwMode="auto">
          <a:xfrm>
            <a:off x="990600" y="4038600"/>
            <a:ext cx="73152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1" hangingPunct="1">
              <a:spcBef>
                <a:spcPct val="0"/>
              </a:spcBef>
              <a:spcAft>
                <a:spcPts val="1200"/>
              </a:spcAft>
              <a:buFont typeface="+mj-lt"/>
              <a:buAutoNum type="arabicPeriod" startAt="19"/>
            </a:pPr>
            <a:r>
              <a:rPr lang="en-US" altLang="zh-CN" sz="1600" i="0" dirty="0" smtClean="0">
                <a:solidFill>
                  <a:srgbClr val="0033CC"/>
                </a:solidFill>
                <a:latin typeface="Arial" pitchFamily="34" charset="0"/>
                <a:cs typeface="Arial" pitchFamily="34" charset="0"/>
              </a:rPr>
              <a:t>Measurement of Background from </a:t>
            </a:r>
            <a:r>
              <a:rPr lang="en-US" altLang="zh-CN" sz="1600" i="0" dirty="0" err="1" smtClean="0">
                <a:solidFill>
                  <a:srgbClr val="0033CC"/>
                </a:solidFill>
                <a:latin typeface="Arial" pitchFamily="34" charset="0"/>
                <a:cs typeface="Arial" pitchFamily="34" charset="0"/>
              </a:rPr>
              <a:t>W+jets</a:t>
            </a:r>
            <a:r>
              <a:rPr lang="en-US" altLang="zh-CN" sz="1600" i="0" dirty="0" smtClean="0">
                <a:solidFill>
                  <a:srgbClr val="0033CC"/>
                </a:solidFill>
                <a:latin typeface="Arial" pitchFamily="34" charset="0"/>
                <a:cs typeface="Arial" pitchFamily="34" charset="0"/>
              </a:rPr>
              <a:t> to the </a:t>
            </a:r>
            <a:br>
              <a:rPr lang="en-US" altLang="zh-CN" sz="1600" i="0" dirty="0" smtClean="0">
                <a:solidFill>
                  <a:srgbClr val="0033CC"/>
                </a:solidFill>
                <a:latin typeface="Arial" pitchFamily="34" charset="0"/>
                <a:cs typeface="Arial" pitchFamily="34" charset="0"/>
              </a:rPr>
            </a:br>
            <a:r>
              <a:rPr lang="en-US" altLang="zh-CN" sz="1600" i="0" dirty="0" smtClean="0">
                <a:solidFill>
                  <a:srgbClr val="0033CC"/>
                </a:solidFill>
                <a:latin typeface="Arial" pitchFamily="34" charset="0"/>
                <a:cs typeface="Arial" pitchFamily="34" charset="0"/>
              </a:rPr>
              <a:t>H</a:t>
            </a:r>
            <a:r>
              <a:rPr lang="en-US" altLang="zh-CN" sz="1600" i="0" dirty="0" smtClean="0">
                <a:solidFill>
                  <a:srgbClr val="0033CC"/>
                </a:solidFill>
                <a:latin typeface="Arial" pitchFamily="34" charset="0"/>
                <a:cs typeface="Arial" pitchFamily="34" charset="0"/>
                <a:sym typeface="Symbol"/>
              </a:rPr>
              <a:t></a:t>
            </a:r>
            <a:r>
              <a:rPr lang="en-US" altLang="zh-CN" sz="1600" i="0" dirty="0" smtClean="0">
                <a:solidFill>
                  <a:srgbClr val="0033CC"/>
                </a:solidFill>
                <a:latin typeface="Arial" pitchFamily="34" charset="0"/>
                <a:cs typeface="Arial" pitchFamily="34" charset="0"/>
              </a:rPr>
              <a:t>WW*</a:t>
            </a:r>
            <a:r>
              <a:rPr lang="en-US" altLang="zh-CN" sz="1600" i="0" dirty="0" smtClean="0">
                <a:solidFill>
                  <a:srgbClr val="0033CC"/>
                </a:solidFill>
                <a:latin typeface="Arial" pitchFamily="34" charset="0"/>
                <a:cs typeface="Arial" pitchFamily="34" charset="0"/>
                <a:sym typeface="Symbol"/>
              </a:rPr>
              <a:t> </a:t>
            </a:r>
            <a:r>
              <a:rPr lang="en-US" altLang="zh-CN" sz="1600" i="0" dirty="0" err="1" smtClean="0">
                <a:solidFill>
                  <a:srgbClr val="0033CC"/>
                </a:solidFill>
                <a:latin typeface="Arial" pitchFamily="34" charset="0"/>
                <a:cs typeface="Arial" pitchFamily="34" charset="0"/>
              </a:rPr>
              <a:t>l</a:t>
            </a:r>
            <a:r>
              <a:rPr lang="en-US" altLang="zh-CN" sz="1600" i="0" dirty="0" err="1" smtClean="0">
                <a:solidFill>
                  <a:srgbClr val="0033CC"/>
                </a:solidFill>
                <a:latin typeface="Arial" pitchFamily="34" charset="0"/>
                <a:cs typeface="Arial" pitchFamily="34" charset="0"/>
                <a:sym typeface="Symbol"/>
              </a:rPr>
              <a:t>l</a:t>
            </a:r>
            <a:r>
              <a:rPr lang="en-US" altLang="zh-CN" sz="1600" i="0" dirty="0" smtClean="0">
                <a:solidFill>
                  <a:srgbClr val="0033CC"/>
                </a:solidFill>
                <a:latin typeface="Arial" pitchFamily="34" charset="0"/>
                <a:cs typeface="Arial" pitchFamily="34" charset="0"/>
                <a:sym typeface="Symbol"/>
              </a:rPr>
              <a:t></a:t>
            </a:r>
            <a:r>
              <a:rPr lang="el-GR" altLang="zh-CN" sz="1600" i="0" dirty="0" smtClean="0">
                <a:solidFill>
                  <a:srgbClr val="0033CC"/>
                </a:solidFill>
                <a:latin typeface="Arial" pitchFamily="34" charset="0"/>
                <a:cs typeface="Arial" pitchFamily="34" charset="0"/>
              </a:rPr>
              <a:t> </a:t>
            </a:r>
            <a:r>
              <a:rPr lang="en-US" altLang="zh-CN" sz="1600" i="0" dirty="0" smtClean="0">
                <a:solidFill>
                  <a:srgbClr val="0033CC"/>
                </a:solidFill>
                <a:latin typeface="Arial" pitchFamily="34" charset="0"/>
                <a:cs typeface="Arial" pitchFamily="34" charset="0"/>
              </a:rPr>
              <a:t>Search at √s=7 TeV</a:t>
            </a:r>
            <a:endParaRPr lang="en-US" sz="1600" i="0" dirty="0" smtClean="0">
              <a:solidFill>
                <a:srgbClr val="0033CC"/>
              </a:solidFill>
              <a:latin typeface="Arial" pitchFamily="34" charset="0"/>
              <a:cs typeface="Arial" pitchFamily="34" charset="0"/>
            </a:endParaRPr>
          </a:p>
          <a:p>
            <a:pPr marL="457200" indent="-457200" eaLnBrk="1" hangingPunct="1">
              <a:spcBef>
                <a:spcPct val="0"/>
              </a:spcBef>
              <a:spcAft>
                <a:spcPts val="1200"/>
              </a:spcAft>
              <a:buFont typeface="+mj-lt"/>
              <a:buAutoNum type="arabicPeriod" startAt="19"/>
            </a:pPr>
            <a:r>
              <a:rPr lang="en-US" altLang="zh-CN" sz="1600" i="0" dirty="0" smtClean="0">
                <a:solidFill>
                  <a:srgbClr val="0033CC"/>
                </a:solidFill>
                <a:latin typeface="Arial" pitchFamily="34" charset="0"/>
                <a:cs typeface="Arial" pitchFamily="34" charset="0"/>
              </a:rPr>
              <a:t>Test of data driven ZZ and </a:t>
            </a:r>
            <a:r>
              <a:rPr lang="en-US" altLang="zh-CN" sz="1600" i="0" dirty="0" err="1" smtClean="0">
                <a:solidFill>
                  <a:srgbClr val="0033CC"/>
                </a:solidFill>
                <a:latin typeface="Arial" pitchFamily="34" charset="0"/>
                <a:cs typeface="Arial" pitchFamily="34" charset="0"/>
              </a:rPr>
              <a:t>Z+jets</a:t>
            </a:r>
            <a:r>
              <a:rPr lang="en-US" altLang="zh-CN" sz="1600" i="0" dirty="0" smtClean="0">
                <a:solidFill>
                  <a:srgbClr val="0033CC"/>
                </a:solidFill>
                <a:latin typeface="Arial" pitchFamily="34" charset="0"/>
                <a:cs typeface="Arial" pitchFamily="34" charset="0"/>
              </a:rPr>
              <a:t> background estimation methods for the Higgs boson search in the 4-lepton final state</a:t>
            </a:r>
            <a:endParaRPr lang="en-US" sz="1600" i="0" dirty="0" smtClean="0">
              <a:solidFill>
                <a:srgbClr val="0033CC"/>
              </a:solidFill>
              <a:latin typeface="Arial" pitchFamily="34" charset="0"/>
              <a:cs typeface="Arial" pitchFamily="34" charset="0"/>
            </a:endParaRPr>
          </a:p>
        </p:txBody>
      </p:sp>
      <p:sp>
        <p:nvSpPr>
          <p:cNvPr id="6" name="Rounded Rectangle 5"/>
          <p:cNvSpPr/>
          <p:nvPr/>
        </p:nvSpPr>
        <p:spPr bwMode="auto">
          <a:xfrm>
            <a:off x="685800" y="1219200"/>
            <a:ext cx="7620000" cy="457200"/>
          </a:xfrm>
          <a:prstGeom prst="roundRect">
            <a:avLst>
              <a:gd name="adj" fmla="val 5000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sz="2000" b="0" i="0" dirty="0" smtClean="0">
                <a:solidFill>
                  <a:srgbClr val="000000"/>
                </a:solidFill>
                <a:latin typeface="Arial" charset="0"/>
              </a:rPr>
              <a:t>Physics results from first data since </a:t>
            </a:r>
            <a:r>
              <a:rPr lang="en-US" sz="2000" b="0" i="0" dirty="0">
                <a:solidFill>
                  <a:srgbClr val="000000"/>
                </a:solidFill>
                <a:latin typeface="Arial" charset="0"/>
              </a:rPr>
              <a:t>April </a:t>
            </a:r>
            <a:r>
              <a:rPr lang="en-US" sz="2000" b="0" i="0" dirty="0" smtClean="0">
                <a:solidFill>
                  <a:srgbClr val="000000"/>
                </a:solidFill>
                <a:latin typeface="Arial" charset="0"/>
              </a:rPr>
              <a:t>2010  </a:t>
            </a:r>
            <a:r>
              <a:rPr lang="en-US" altLang="zh-CN" sz="2000" dirty="0" smtClean="0">
                <a:solidFill>
                  <a:srgbClr val="FF0000"/>
                </a:solidFill>
              </a:rPr>
              <a:t>TASK H-1 (Wu)</a:t>
            </a:r>
            <a:endParaRPr lang="zh-CN" altLang="en-US" sz="2000" dirty="0" smtClean="0"/>
          </a:p>
        </p:txBody>
      </p:sp>
      <p:sp>
        <p:nvSpPr>
          <p:cNvPr id="5" name="Slide Number Placeholder 4"/>
          <p:cNvSpPr>
            <a:spLocks noGrp="1"/>
          </p:cNvSpPr>
          <p:nvPr>
            <p:ph type="sldNum" sz="quarter" idx="12"/>
          </p:nvPr>
        </p:nvSpPr>
        <p:spPr/>
        <p:txBody>
          <a:bodyPr/>
          <a:lstStyle/>
          <a:p>
            <a:pPr>
              <a:defRPr/>
            </a:pPr>
            <a:fld id="{5F550616-8EA6-4D80-BA8C-A49595DE14D6}" type="slidenum">
              <a:rPr lang="en-US" altLang="zh-CN" smtClean="0"/>
              <a:pPr>
                <a:defRPr/>
              </a:pPr>
              <a:t>45</a:t>
            </a:fld>
            <a:endParaRPr lang="en-US" altLang="zh-C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2" cstate="screen"/>
          <a:srcRect/>
          <a:stretch>
            <a:fillRect/>
          </a:stretch>
        </p:blipFill>
        <p:spPr bwMode="auto">
          <a:xfrm>
            <a:off x="4800600" y="2057400"/>
            <a:ext cx="4093336" cy="3657600"/>
          </a:xfrm>
          <a:prstGeom prst="rect">
            <a:avLst/>
          </a:prstGeom>
          <a:noFill/>
          <a:ln w="9525">
            <a:noFill/>
            <a:miter lim="800000"/>
            <a:headEnd/>
            <a:tailEnd/>
          </a:ln>
        </p:spPr>
      </p:pic>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r>
              <a:rPr lang="en-US" dirty="0" smtClean="0"/>
              <a:t>Higgs to WW</a:t>
            </a:r>
            <a:endParaRPr lang="en-US" dirty="0"/>
          </a:p>
        </p:txBody>
      </p:sp>
      <p:sp>
        <p:nvSpPr>
          <p:cNvPr id="11" name="Content Placeholder 10"/>
          <p:cNvSpPr>
            <a:spLocks noGrp="1"/>
          </p:cNvSpPr>
          <p:nvPr>
            <p:ph idx="1"/>
          </p:nvPr>
        </p:nvSpPr>
        <p:spPr>
          <a:xfrm>
            <a:off x="304800" y="1676400"/>
            <a:ext cx="4800600" cy="4267200"/>
          </a:xfrm>
        </p:spPr>
        <p:txBody>
          <a:bodyPr/>
          <a:lstStyle/>
          <a:p>
            <a:pPr>
              <a:spcBef>
                <a:spcPts val="1200"/>
              </a:spcBef>
              <a:buNone/>
            </a:pPr>
            <a:r>
              <a:rPr lang="en-US" altLang="zh-CN" sz="1800" dirty="0" smtClean="0">
                <a:latin typeface="Arial" pitchFamily="34" charset="0"/>
                <a:cs typeface="Arial" pitchFamily="34" charset="0"/>
              </a:rPr>
              <a:t>H </a:t>
            </a:r>
            <a:r>
              <a:rPr lang="en-US" altLang="zh-CN" sz="1800" dirty="0" smtClean="0">
                <a:latin typeface="Arial" pitchFamily="34" charset="0"/>
                <a:cs typeface="Arial" pitchFamily="34" charset="0"/>
                <a:sym typeface="Symbol"/>
              </a:rPr>
              <a:t> </a:t>
            </a:r>
            <a:r>
              <a:rPr lang="en-US" altLang="zh-CN" sz="1800" dirty="0" smtClean="0">
                <a:latin typeface="Arial" pitchFamily="34" charset="0"/>
                <a:cs typeface="Arial" pitchFamily="34" charset="0"/>
              </a:rPr>
              <a:t>WW </a:t>
            </a:r>
            <a:r>
              <a:rPr lang="en-US" altLang="zh-CN" sz="1800" dirty="0" smtClean="0">
                <a:latin typeface="Arial" pitchFamily="34" charset="0"/>
                <a:cs typeface="Arial" pitchFamily="34" charset="0"/>
                <a:sym typeface="Symbol"/>
              </a:rPr>
              <a:t></a:t>
            </a:r>
            <a:r>
              <a:rPr lang="en-US" altLang="zh-CN" sz="1800" dirty="0" err="1" smtClean="0">
                <a:latin typeface="Arial" pitchFamily="34" charset="0"/>
                <a:cs typeface="Arial" pitchFamily="34" charset="0"/>
              </a:rPr>
              <a:t>l</a:t>
            </a:r>
            <a:r>
              <a:rPr lang="en-US" altLang="zh-CN" sz="1800" dirty="0" err="1" smtClean="0">
                <a:latin typeface="Arial" pitchFamily="34" charset="0"/>
                <a:cs typeface="Arial" pitchFamily="34" charset="0"/>
                <a:sym typeface="Symbol"/>
              </a:rPr>
              <a:t>l</a:t>
            </a:r>
            <a:r>
              <a:rPr lang="en-US" altLang="zh-CN" sz="1800" dirty="0" smtClean="0">
                <a:latin typeface="Arial" pitchFamily="34" charset="0"/>
                <a:cs typeface="Arial" pitchFamily="34" charset="0"/>
                <a:sym typeface="Symbol"/>
              </a:rPr>
              <a:t></a:t>
            </a:r>
            <a:endParaRPr lang="en-US" altLang="zh-CN" sz="1800" dirty="0" smtClean="0">
              <a:latin typeface="Arial" pitchFamily="34" charset="0"/>
              <a:cs typeface="Arial" pitchFamily="34" charset="0"/>
            </a:endParaRPr>
          </a:p>
          <a:p>
            <a:pPr>
              <a:spcBef>
                <a:spcPts val="1200"/>
              </a:spcBef>
            </a:pPr>
            <a:r>
              <a:rPr lang="en-US" altLang="zh-CN" sz="1800" dirty="0" smtClean="0">
                <a:latin typeface="Arial" pitchFamily="34" charset="0"/>
                <a:cs typeface="Arial" pitchFamily="34" charset="0"/>
              </a:rPr>
              <a:t>Background : W + jets </a:t>
            </a:r>
            <a:br>
              <a:rPr lang="en-US" altLang="zh-CN" sz="1800" dirty="0" smtClean="0">
                <a:latin typeface="Arial" pitchFamily="34" charset="0"/>
                <a:cs typeface="Arial" pitchFamily="34" charset="0"/>
              </a:rPr>
            </a:br>
            <a:r>
              <a:rPr lang="en-US" altLang="zh-CN" sz="1800" dirty="0" smtClean="0">
                <a:latin typeface="Arial" pitchFamily="34" charset="0"/>
                <a:cs typeface="Arial" pitchFamily="34" charset="0"/>
              </a:rPr>
              <a:t>(jet gives fake lepton)</a:t>
            </a:r>
            <a:br>
              <a:rPr lang="en-US" altLang="zh-CN" sz="1800" dirty="0" smtClean="0">
                <a:latin typeface="Arial" pitchFamily="34" charset="0"/>
                <a:cs typeface="Arial" pitchFamily="34" charset="0"/>
              </a:rPr>
            </a:br>
            <a:r>
              <a:rPr lang="en-US" altLang="zh-CN" sz="1800" dirty="0" smtClean="0">
                <a:latin typeface="Arial" pitchFamily="34" charset="0"/>
                <a:cs typeface="Arial" pitchFamily="34" charset="0"/>
              </a:rPr>
              <a:t>Need to measure the fake rate of e or </a:t>
            </a:r>
            <a:r>
              <a:rPr lang="en-US" altLang="zh-CN" sz="1800" dirty="0" smtClean="0">
                <a:latin typeface="Arial" pitchFamily="34" charset="0"/>
                <a:cs typeface="Arial" pitchFamily="34" charset="0"/>
                <a:sym typeface="Symbol"/>
              </a:rPr>
              <a:t></a:t>
            </a:r>
            <a:r>
              <a:rPr lang="en-US" altLang="zh-CN" sz="1800" dirty="0" smtClean="0">
                <a:latin typeface="Arial" pitchFamily="34" charset="0"/>
                <a:cs typeface="Arial" pitchFamily="34" charset="0"/>
              </a:rPr>
              <a:t> </a:t>
            </a:r>
            <a:br>
              <a:rPr lang="en-US" altLang="zh-CN" sz="1800" dirty="0" smtClean="0">
                <a:latin typeface="Arial" pitchFamily="34" charset="0"/>
                <a:cs typeface="Arial" pitchFamily="34" charset="0"/>
              </a:rPr>
            </a:br>
            <a:r>
              <a:rPr lang="en-US" altLang="zh-CN" sz="1800" dirty="0" smtClean="0">
                <a:latin typeface="Arial" pitchFamily="34" charset="0"/>
                <a:cs typeface="Arial" pitchFamily="34" charset="0"/>
              </a:rPr>
              <a:t>from jets in data</a:t>
            </a:r>
          </a:p>
          <a:p>
            <a:pPr>
              <a:spcBef>
                <a:spcPts val="1200"/>
              </a:spcBef>
            </a:pPr>
            <a:r>
              <a:rPr lang="en-US" altLang="zh-CN" sz="1800" dirty="0" smtClean="0">
                <a:latin typeface="Arial" pitchFamily="34" charset="0"/>
                <a:cs typeface="Arial" pitchFamily="34" charset="0"/>
              </a:rPr>
              <a:t>From 311 nb</a:t>
            </a:r>
            <a:r>
              <a:rPr lang="en-US" altLang="zh-CN" sz="1800" baseline="30000" dirty="0" smtClean="0">
                <a:latin typeface="Arial" pitchFamily="34" charset="0"/>
                <a:cs typeface="Arial" pitchFamily="34" charset="0"/>
              </a:rPr>
              <a:t>-1</a:t>
            </a:r>
            <a:r>
              <a:rPr lang="en-US" altLang="zh-CN" sz="1800" dirty="0" smtClean="0">
                <a:latin typeface="Arial" pitchFamily="34" charset="0"/>
                <a:cs typeface="Arial" pitchFamily="34" charset="0"/>
              </a:rPr>
              <a:t> data, events with one good lepton and one fake lepton together with large Missing ET.</a:t>
            </a:r>
            <a:br>
              <a:rPr lang="en-US" altLang="zh-CN" sz="1800" dirty="0" smtClean="0">
                <a:latin typeface="Arial" pitchFamily="34" charset="0"/>
                <a:cs typeface="Arial" pitchFamily="34" charset="0"/>
              </a:rPr>
            </a:br>
            <a:r>
              <a:rPr lang="en-US" altLang="zh-CN" sz="1800" dirty="0" smtClean="0">
                <a:latin typeface="Arial" pitchFamily="34" charset="0"/>
                <a:cs typeface="Arial" pitchFamily="34" charset="0"/>
              </a:rPr>
              <a:t> 9 events are observed (</a:t>
            </a:r>
            <a:r>
              <a:rPr lang="en-US" altLang="zh-CN" sz="1800" dirty="0" err="1" smtClean="0">
                <a:latin typeface="Arial" pitchFamily="34" charset="0"/>
                <a:cs typeface="Arial" pitchFamily="34" charset="0"/>
              </a:rPr>
              <a:t>W+jets</a:t>
            </a:r>
            <a:r>
              <a:rPr lang="en-US" altLang="zh-CN" sz="1800" dirty="0" smtClean="0">
                <a:latin typeface="Arial" pitchFamily="34" charset="0"/>
                <a:cs typeface="Arial" pitchFamily="34" charset="0"/>
              </a:rPr>
              <a:t> candidates). </a:t>
            </a:r>
          </a:p>
          <a:p>
            <a:pPr>
              <a:spcBef>
                <a:spcPts val="1200"/>
              </a:spcBef>
            </a:pPr>
            <a:r>
              <a:rPr lang="en-US" altLang="zh-CN" sz="1800" dirty="0" smtClean="0">
                <a:latin typeface="Arial" pitchFamily="34" charset="0"/>
                <a:cs typeface="Arial" pitchFamily="34" charset="0"/>
              </a:rPr>
              <a:t>In this note, methods are proposed to </a:t>
            </a:r>
            <a:br>
              <a:rPr lang="en-US" altLang="zh-CN" sz="1800" dirty="0" smtClean="0">
                <a:latin typeface="Arial" pitchFamily="34" charset="0"/>
                <a:cs typeface="Arial" pitchFamily="34" charset="0"/>
              </a:rPr>
            </a:br>
            <a:r>
              <a:rPr lang="en-US" altLang="zh-CN" sz="1800" dirty="0" smtClean="0">
                <a:latin typeface="Arial" pitchFamily="34" charset="0"/>
                <a:cs typeface="Arial" pitchFamily="34" charset="0"/>
              </a:rPr>
              <a:t>estimate from data the lepton fake rates. </a:t>
            </a:r>
          </a:p>
          <a:p>
            <a:pPr>
              <a:spcBef>
                <a:spcPts val="1200"/>
              </a:spcBef>
              <a:buNone/>
            </a:pPr>
            <a:endParaRPr lang="en-US" altLang="zh-CN" sz="1800" dirty="0" smtClean="0">
              <a:latin typeface="Arial" pitchFamily="34" charset="0"/>
              <a:cs typeface="Arial" pitchFamily="34" charset="0"/>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46</a:t>
            </a:fld>
            <a:endParaRPr lang="en-US" altLang="zh-CN"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TextBox 6"/>
          <p:cNvSpPr txBox="1"/>
          <p:nvPr/>
        </p:nvSpPr>
        <p:spPr>
          <a:xfrm>
            <a:off x="609600" y="762000"/>
            <a:ext cx="8001000" cy="646331"/>
          </a:xfrm>
          <a:prstGeom prst="rect">
            <a:avLst/>
          </a:prstGeom>
          <a:noFill/>
        </p:spPr>
        <p:txBody>
          <a:bodyPr wrap="square" rtlCol="0">
            <a:spAutoFit/>
          </a:bodyPr>
          <a:lstStyle/>
          <a:p>
            <a:pPr>
              <a:buNone/>
            </a:pPr>
            <a:r>
              <a:rPr lang="en-US" altLang="zh-CN" sz="1800" dirty="0" smtClean="0"/>
              <a:t>Conf note 19 : </a:t>
            </a:r>
            <a:r>
              <a:rPr lang="en-US" altLang="zh-CN" sz="1800" b="0" i="0" dirty="0" smtClean="0">
                <a:solidFill>
                  <a:srgbClr val="FF0000"/>
                </a:solidFill>
                <a:latin typeface="Arial" pitchFamily="34" charset="0"/>
                <a:cs typeface="Arial" pitchFamily="34" charset="0"/>
              </a:rPr>
              <a:t> </a:t>
            </a:r>
            <a:r>
              <a:rPr lang="en-US" altLang="zh-CN" sz="1800" dirty="0" smtClean="0">
                <a:solidFill>
                  <a:srgbClr val="FF0000"/>
                </a:solidFill>
                <a:latin typeface="Arial" pitchFamily="34" charset="0"/>
                <a:cs typeface="Arial" pitchFamily="34" charset="0"/>
              </a:rPr>
              <a:t>Measurement of the Background from </a:t>
            </a:r>
            <a:r>
              <a:rPr lang="en-US" altLang="zh-CN" sz="1800" dirty="0" err="1" smtClean="0">
                <a:solidFill>
                  <a:srgbClr val="FF0000"/>
                </a:solidFill>
                <a:latin typeface="Arial" pitchFamily="34" charset="0"/>
                <a:cs typeface="Arial" pitchFamily="34" charset="0"/>
              </a:rPr>
              <a:t>W+jets</a:t>
            </a:r>
            <a:r>
              <a:rPr lang="en-US" altLang="zh-CN" sz="1800" dirty="0" smtClean="0">
                <a:solidFill>
                  <a:srgbClr val="FF0000"/>
                </a:solidFill>
                <a:latin typeface="Arial" pitchFamily="34" charset="0"/>
                <a:cs typeface="Arial" pitchFamily="34" charset="0"/>
              </a:rPr>
              <a:t> to the </a:t>
            </a:r>
            <a:br>
              <a:rPr lang="en-US" altLang="zh-CN" sz="1800" dirty="0" smtClean="0">
                <a:solidFill>
                  <a:srgbClr val="FF0000"/>
                </a:solidFill>
                <a:latin typeface="Arial" pitchFamily="34" charset="0"/>
                <a:cs typeface="Arial" pitchFamily="34" charset="0"/>
              </a:rPr>
            </a:br>
            <a:r>
              <a:rPr lang="en-US" altLang="zh-CN" sz="1800" dirty="0" smtClean="0">
                <a:solidFill>
                  <a:srgbClr val="FF0000"/>
                </a:solidFill>
                <a:latin typeface="Arial" pitchFamily="34" charset="0"/>
                <a:cs typeface="Arial" pitchFamily="34" charset="0"/>
              </a:rPr>
              <a:t>	            H</a:t>
            </a:r>
            <a:r>
              <a:rPr lang="en-US" altLang="zh-CN" sz="1800" dirty="0" smtClean="0">
                <a:solidFill>
                  <a:srgbClr val="FF0000"/>
                </a:solidFill>
                <a:latin typeface="Arial" pitchFamily="34" charset="0"/>
                <a:cs typeface="Arial" pitchFamily="34" charset="0"/>
                <a:sym typeface="Symbol"/>
              </a:rPr>
              <a:t></a:t>
            </a:r>
            <a:r>
              <a:rPr lang="en-US" altLang="zh-CN" sz="1800" dirty="0" smtClean="0">
                <a:solidFill>
                  <a:srgbClr val="FF0000"/>
                </a:solidFill>
                <a:latin typeface="Arial" pitchFamily="34" charset="0"/>
                <a:cs typeface="Arial" pitchFamily="34" charset="0"/>
              </a:rPr>
              <a:t>WW*</a:t>
            </a:r>
            <a:r>
              <a:rPr lang="en-US" altLang="zh-CN" sz="1800" dirty="0" smtClean="0">
                <a:solidFill>
                  <a:srgbClr val="FF0000"/>
                </a:solidFill>
                <a:latin typeface="Arial" pitchFamily="34" charset="0"/>
                <a:cs typeface="Arial" pitchFamily="34" charset="0"/>
                <a:sym typeface="Symbol"/>
              </a:rPr>
              <a:t></a:t>
            </a:r>
            <a:r>
              <a:rPr lang="en-US" altLang="zh-CN" sz="1800" dirty="0" err="1" smtClean="0">
                <a:solidFill>
                  <a:srgbClr val="FF0000"/>
                </a:solidFill>
                <a:latin typeface="Arial" pitchFamily="34" charset="0"/>
                <a:cs typeface="Arial" pitchFamily="34" charset="0"/>
              </a:rPr>
              <a:t>l</a:t>
            </a:r>
            <a:r>
              <a:rPr lang="en-US" altLang="zh-CN" sz="1800" dirty="0" err="1" smtClean="0">
                <a:solidFill>
                  <a:srgbClr val="FF0000"/>
                </a:solidFill>
                <a:latin typeface="Arial" pitchFamily="34" charset="0"/>
                <a:cs typeface="Arial" pitchFamily="34" charset="0"/>
                <a:sym typeface="Symbol"/>
              </a:rPr>
              <a:t>l</a:t>
            </a:r>
            <a:r>
              <a:rPr lang="en-US" altLang="zh-CN" sz="1800" dirty="0" smtClean="0">
                <a:solidFill>
                  <a:srgbClr val="FF0000"/>
                </a:solidFill>
                <a:latin typeface="Arial" pitchFamily="34" charset="0"/>
                <a:cs typeface="Arial" pitchFamily="34" charset="0"/>
                <a:sym typeface="Symbol"/>
              </a:rPr>
              <a:t></a:t>
            </a:r>
            <a:r>
              <a:rPr lang="el-GR" altLang="zh-CN" sz="1800" dirty="0" smtClean="0">
                <a:solidFill>
                  <a:srgbClr val="FF0000"/>
                </a:solidFill>
                <a:latin typeface="Arial" pitchFamily="34" charset="0"/>
                <a:cs typeface="Arial" pitchFamily="34" charset="0"/>
              </a:rPr>
              <a:t> </a:t>
            </a:r>
            <a:r>
              <a:rPr lang="en-US" altLang="zh-CN" sz="1800" dirty="0" smtClean="0">
                <a:solidFill>
                  <a:srgbClr val="FF0000"/>
                </a:solidFill>
                <a:latin typeface="Arial" pitchFamily="34" charset="0"/>
                <a:cs typeface="Arial" pitchFamily="34" charset="0"/>
              </a:rPr>
              <a:t>Search at √s=7 TeV (HCP 2010, Toronto)</a:t>
            </a:r>
          </a:p>
        </p:txBody>
      </p:sp>
      <p:sp>
        <p:nvSpPr>
          <p:cNvPr id="8" name="TextBox 7"/>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19</a:t>
            </a:r>
            <a:endParaRPr lang="en-US" sz="2000" dirty="0"/>
          </a:p>
        </p:txBody>
      </p:sp>
      <p:sp>
        <p:nvSpPr>
          <p:cNvPr id="12" name="TextBox 11"/>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r>
              <a:rPr lang="en-US" dirty="0" smtClean="0"/>
              <a:t>Higgs to WW</a:t>
            </a:r>
            <a:endParaRPr lang="en-US" dirty="0"/>
          </a:p>
        </p:txBody>
      </p:sp>
      <p:sp>
        <p:nvSpPr>
          <p:cNvPr id="11" name="Content Placeholder 10"/>
          <p:cNvSpPr>
            <a:spLocks noGrp="1"/>
          </p:cNvSpPr>
          <p:nvPr>
            <p:ph idx="1"/>
          </p:nvPr>
        </p:nvSpPr>
        <p:spPr>
          <a:xfrm>
            <a:off x="228600" y="1447800"/>
            <a:ext cx="4648200" cy="5257800"/>
          </a:xfrm>
        </p:spPr>
        <p:txBody>
          <a:bodyPr/>
          <a:lstStyle/>
          <a:p>
            <a:pPr>
              <a:buNone/>
            </a:pPr>
            <a:r>
              <a:rPr lang="en-US" altLang="zh-CN" sz="2000" dirty="0" smtClean="0">
                <a:latin typeface="Arial" pitchFamily="34" charset="0"/>
                <a:cs typeface="Arial" pitchFamily="34" charset="0"/>
              </a:rPr>
              <a:t>Example : Use </a:t>
            </a:r>
            <a:r>
              <a:rPr lang="el-GR" altLang="zh-CN" sz="2000" dirty="0" smtClean="0">
                <a:sym typeface="Symbol"/>
              </a:rPr>
              <a:t></a:t>
            </a:r>
            <a:r>
              <a:rPr lang="en-US" altLang="zh-CN" sz="2000" dirty="0" smtClean="0">
                <a:latin typeface="Arial" pitchFamily="34" charset="0"/>
                <a:cs typeface="Arial" pitchFamily="34" charset="0"/>
              </a:rPr>
              <a:t> + jet control sample, </a:t>
            </a: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47</a:t>
            </a:fld>
            <a:endParaRPr lang="en-US" altLang="zh-CN"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TextBox 6"/>
          <p:cNvSpPr txBox="1"/>
          <p:nvPr/>
        </p:nvSpPr>
        <p:spPr>
          <a:xfrm>
            <a:off x="609600" y="762000"/>
            <a:ext cx="8001000" cy="646331"/>
          </a:xfrm>
          <a:prstGeom prst="rect">
            <a:avLst/>
          </a:prstGeom>
          <a:noFill/>
        </p:spPr>
        <p:txBody>
          <a:bodyPr wrap="square" rtlCol="0">
            <a:spAutoFit/>
          </a:bodyPr>
          <a:lstStyle/>
          <a:p>
            <a:pPr>
              <a:buNone/>
            </a:pPr>
            <a:r>
              <a:rPr lang="en-US" altLang="zh-CN" sz="1800" dirty="0" smtClean="0"/>
              <a:t>Conf note 19 : </a:t>
            </a:r>
            <a:r>
              <a:rPr lang="en-US" altLang="zh-CN" sz="1800" b="0" i="0" dirty="0" smtClean="0">
                <a:solidFill>
                  <a:srgbClr val="FF0000"/>
                </a:solidFill>
                <a:latin typeface="Arial" pitchFamily="34" charset="0"/>
                <a:cs typeface="Arial" pitchFamily="34" charset="0"/>
              </a:rPr>
              <a:t> </a:t>
            </a:r>
            <a:r>
              <a:rPr lang="en-US" altLang="zh-CN" sz="1800" dirty="0" smtClean="0">
                <a:solidFill>
                  <a:srgbClr val="FF0000"/>
                </a:solidFill>
                <a:latin typeface="Arial" pitchFamily="34" charset="0"/>
                <a:cs typeface="Arial" pitchFamily="34" charset="0"/>
              </a:rPr>
              <a:t>Measurement of the Background from </a:t>
            </a:r>
            <a:r>
              <a:rPr lang="en-US" altLang="zh-CN" sz="1800" dirty="0" err="1" smtClean="0">
                <a:solidFill>
                  <a:srgbClr val="FF0000"/>
                </a:solidFill>
                <a:latin typeface="Arial" pitchFamily="34" charset="0"/>
                <a:cs typeface="Arial" pitchFamily="34" charset="0"/>
              </a:rPr>
              <a:t>W+jets</a:t>
            </a:r>
            <a:r>
              <a:rPr lang="en-US" altLang="zh-CN" sz="1800" dirty="0" smtClean="0">
                <a:solidFill>
                  <a:srgbClr val="FF0000"/>
                </a:solidFill>
                <a:latin typeface="Arial" pitchFamily="34" charset="0"/>
                <a:cs typeface="Arial" pitchFamily="34" charset="0"/>
              </a:rPr>
              <a:t> to the </a:t>
            </a:r>
            <a:br>
              <a:rPr lang="en-US" altLang="zh-CN" sz="1800" dirty="0" smtClean="0">
                <a:solidFill>
                  <a:srgbClr val="FF0000"/>
                </a:solidFill>
                <a:latin typeface="Arial" pitchFamily="34" charset="0"/>
                <a:cs typeface="Arial" pitchFamily="34" charset="0"/>
              </a:rPr>
            </a:br>
            <a:r>
              <a:rPr lang="en-US" altLang="zh-CN" sz="1800" dirty="0" smtClean="0">
                <a:solidFill>
                  <a:srgbClr val="FF0000"/>
                </a:solidFill>
                <a:latin typeface="Arial" pitchFamily="34" charset="0"/>
                <a:cs typeface="Arial" pitchFamily="34" charset="0"/>
              </a:rPr>
              <a:t>	            H</a:t>
            </a:r>
            <a:r>
              <a:rPr lang="en-US" altLang="zh-CN" sz="1800" dirty="0" smtClean="0">
                <a:solidFill>
                  <a:srgbClr val="FF0000"/>
                </a:solidFill>
                <a:latin typeface="Arial" pitchFamily="34" charset="0"/>
                <a:cs typeface="Arial" pitchFamily="34" charset="0"/>
                <a:sym typeface="Symbol"/>
              </a:rPr>
              <a:t></a:t>
            </a:r>
            <a:r>
              <a:rPr lang="en-US" altLang="zh-CN" sz="1800" dirty="0" smtClean="0">
                <a:solidFill>
                  <a:srgbClr val="FF0000"/>
                </a:solidFill>
                <a:latin typeface="Arial" pitchFamily="34" charset="0"/>
                <a:cs typeface="Arial" pitchFamily="34" charset="0"/>
              </a:rPr>
              <a:t>WW*</a:t>
            </a:r>
            <a:r>
              <a:rPr lang="en-US" altLang="zh-CN" sz="1800" dirty="0" smtClean="0">
                <a:solidFill>
                  <a:srgbClr val="FF0000"/>
                </a:solidFill>
                <a:latin typeface="Arial" pitchFamily="34" charset="0"/>
                <a:cs typeface="Arial" pitchFamily="34" charset="0"/>
                <a:sym typeface="Symbol"/>
              </a:rPr>
              <a:t></a:t>
            </a:r>
            <a:r>
              <a:rPr lang="en-US" altLang="zh-CN" sz="1800" dirty="0" err="1" smtClean="0">
                <a:solidFill>
                  <a:srgbClr val="FF0000"/>
                </a:solidFill>
                <a:latin typeface="Arial" pitchFamily="34" charset="0"/>
                <a:cs typeface="Arial" pitchFamily="34" charset="0"/>
              </a:rPr>
              <a:t>l</a:t>
            </a:r>
            <a:r>
              <a:rPr lang="en-US" altLang="zh-CN" sz="1800" dirty="0" err="1" smtClean="0">
                <a:solidFill>
                  <a:srgbClr val="FF0000"/>
                </a:solidFill>
                <a:latin typeface="Arial" pitchFamily="34" charset="0"/>
                <a:cs typeface="Arial" pitchFamily="34" charset="0"/>
                <a:sym typeface="Symbol"/>
              </a:rPr>
              <a:t>l</a:t>
            </a:r>
            <a:r>
              <a:rPr lang="en-US" altLang="zh-CN" sz="1800" dirty="0" smtClean="0">
                <a:solidFill>
                  <a:srgbClr val="FF0000"/>
                </a:solidFill>
                <a:latin typeface="Arial" pitchFamily="34" charset="0"/>
                <a:cs typeface="Arial" pitchFamily="34" charset="0"/>
                <a:sym typeface="Symbol"/>
              </a:rPr>
              <a:t></a:t>
            </a:r>
            <a:r>
              <a:rPr lang="el-GR" altLang="zh-CN" sz="1800" dirty="0" smtClean="0">
                <a:solidFill>
                  <a:srgbClr val="FF0000"/>
                </a:solidFill>
                <a:latin typeface="Arial" pitchFamily="34" charset="0"/>
                <a:cs typeface="Arial" pitchFamily="34" charset="0"/>
              </a:rPr>
              <a:t> </a:t>
            </a:r>
            <a:r>
              <a:rPr lang="en-US" altLang="zh-CN" sz="1800" dirty="0" smtClean="0">
                <a:solidFill>
                  <a:srgbClr val="FF0000"/>
                </a:solidFill>
                <a:latin typeface="Arial" pitchFamily="34" charset="0"/>
                <a:cs typeface="Arial" pitchFamily="34" charset="0"/>
              </a:rPr>
              <a:t>Search at √s=7 TeV (HCP 2010, Toronto)</a:t>
            </a:r>
          </a:p>
        </p:txBody>
      </p:sp>
      <p:sp>
        <p:nvSpPr>
          <p:cNvPr id="8" name="TextBox 7"/>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19</a:t>
            </a:r>
            <a:endParaRPr lang="en-US" sz="2000" dirty="0"/>
          </a:p>
        </p:txBody>
      </p:sp>
      <p:sp>
        <p:nvSpPr>
          <p:cNvPr id="12" name="TextBox 11"/>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grpSp>
        <p:nvGrpSpPr>
          <p:cNvPr id="73" name="Group 72"/>
          <p:cNvGrpSpPr/>
          <p:nvPr/>
        </p:nvGrpSpPr>
        <p:grpSpPr>
          <a:xfrm>
            <a:off x="228600" y="1905000"/>
            <a:ext cx="2286000" cy="1143000"/>
            <a:chOff x="685800" y="2362200"/>
            <a:chExt cx="3733800" cy="1829119"/>
          </a:xfrm>
        </p:grpSpPr>
        <p:cxnSp>
          <p:nvCxnSpPr>
            <p:cNvPr id="25" name="Straight Connector 24"/>
            <p:cNvCxnSpPr>
              <a:stCxn id="27" idx="2"/>
            </p:cNvCxnSpPr>
            <p:nvPr/>
          </p:nvCxnSpPr>
          <p:spPr bwMode="auto">
            <a:xfrm rot="10800000" flipV="1">
              <a:off x="1638300" y="2486495"/>
              <a:ext cx="312282" cy="10202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bwMode="auto">
            <a:xfrm rot="5400000" flipH="1" flipV="1">
              <a:off x="1458119" y="2885282"/>
              <a:ext cx="801688" cy="441324"/>
            </a:xfrm>
            <a:prstGeom prst="line">
              <a:avLst/>
            </a:prstGeom>
          </p:spPr>
          <p:style>
            <a:lnRef idx="2">
              <a:schemeClr val="accent1"/>
            </a:lnRef>
            <a:fillRef idx="0">
              <a:schemeClr val="accent1"/>
            </a:fillRef>
            <a:effectRef idx="1">
              <a:schemeClr val="accent1"/>
            </a:effectRef>
            <a:fontRef idx="minor">
              <a:schemeClr val="tx1"/>
            </a:fontRef>
          </p:style>
        </p:cxnSp>
        <p:sp>
          <p:nvSpPr>
            <p:cNvPr id="27" name="Oval 26"/>
            <p:cNvSpPr/>
            <p:nvPr/>
          </p:nvSpPr>
          <p:spPr bwMode="auto">
            <a:xfrm rot="2142570">
              <a:off x="1881188" y="2551113"/>
              <a:ext cx="738187" cy="30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Curved Connector 27"/>
            <p:cNvCxnSpPr/>
            <p:nvPr/>
          </p:nvCxnSpPr>
          <p:spPr bwMode="auto">
            <a:xfrm rot="5400000">
              <a:off x="1162050" y="3563939"/>
              <a:ext cx="533400" cy="4191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9" name="TextBox 23"/>
            <p:cNvSpPr txBox="1">
              <a:spLocks noChangeArrowheads="1"/>
            </p:cNvSpPr>
            <p:nvPr/>
          </p:nvSpPr>
          <p:spPr bwMode="auto">
            <a:xfrm>
              <a:off x="2520306" y="2362200"/>
              <a:ext cx="1899294" cy="689539"/>
            </a:xfrm>
            <a:prstGeom prst="rect">
              <a:avLst/>
            </a:prstGeom>
            <a:noFill/>
            <a:ln w="9525">
              <a:noFill/>
              <a:miter lim="800000"/>
              <a:headEnd/>
              <a:tailEnd/>
            </a:ln>
          </p:spPr>
          <p:txBody>
            <a:bodyPr wrap="square">
              <a:spAutoFit/>
            </a:bodyPr>
            <a:lstStyle/>
            <a:p>
              <a:pPr>
                <a:buNone/>
              </a:pPr>
              <a:r>
                <a:rPr lang="en-US" altLang="zh-CN" b="0" i="0" dirty="0" err="1" smtClean="0"/>
                <a:t>Jet→e</a:t>
              </a:r>
              <a:endParaRPr lang="en-US" altLang="zh-CN" b="0" i="0" dirty="0"/>
            </a:p>
          </p:txBody>
        </p:sp>
        <p:cxnSp>
          <p:nvCxnSpPr>
            <p:cNvPr id="30" name="Straight Connector 29"/>
            <p:cNvCxnSpPr/>
            <p:nvPr/>
          </p:nvCxnSpPr>
          <p:spPr bwMode="auto">
            <a:xfrm flipV="1">
              <a:off x="1638300" y="2878138"/>
              <a:ext cx="661988" cy="628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bwMode="auto">
            <a:xfrm flipV="1">
              <a:off x="1638300" y="2935288"/>
              <a:ext cx="882650" cy="60960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7" name="Object 66"/>
            <p:cNvGraphicFramePr>
              <a:graphicFrameLocks noChangeAspect="1"/>
            </p:cNvGraphicFramePr>
            <p:nvPr/>
          </p:nvGraphicFramePr>
          <p:xfrm>
            <a:off x="685800" y="3811589"/>
            <a:ext cx="292100" cy="379730"/>
          </p:xfrm>
          <a:graphic>
            <a:graphicData uri="http://schemas.openxmlformats.org/presentationml/2006/ole">
              <p:oleObj spid="_x0000_s322563" name="Equation" r:id="rId3" imgW="126720" imgH="164880" progId="Equation.3">
                <p:embed/>
              </p:oleObj>
            </a:graphicData>
          </a:graphic>
        </p:graphicFrame>
      </p:grpSp>
      <p:pic>
        <p:nvPicPr>
          <p:cNvPr id="74" name="Picture 73" descr="hww-02.png"/>
          <p:cNvPicPr>
            <a:picLocks noChangeAspect="1"/>
          </p:cNvPicPr>
          <p:nvPr/>
        </p:nvPicPr>
        <p:blipFill>
          <a:blip r:embed="rId4" cstate="screen"/>
          <a:stretch>
            <a:fillRect/>
          </a:stretch>
        </p:blipFill>
        <p:spPr>
          <a:xfrm>
            <a:off x="914400" y="2667000"/>
            <a:ext cx="3429000" cy="3024603"/>
          </a:xfrm>
          <a:prstGeom prst="rect">
            <a:avLst/>
          </a:prstGeom>
        </p:spPr>
      </p:pic>
      <p:sp>
        <p:nvSpPr>
          <p:cNvPr id="75" name="TextBox 74"/>
          <p:cNvSpPr txBox="1"/>
          <p:nvPr/>
        </p:nvSpPr>
        <p:spPr>
          <a:xfrm>
            <a:off x="1371600" y="5867400"/>
            <a:ext cx="3505200" cy="769441"/>
          </a:xfrm>
          <a:prstGeom prst="rect">
            <a:avLst/>
          </a:prstGeom>
          <a:noFill/>
        </p:spPr>
        <p:txBody>
          <a:bodyPr wrap="square" rtlCol="0">
            <a:spAutoFit/>
          </a:bodyPr>
          <a:lstStyle/>
          <a:p>
            <a:pPr>
              <a:buNone/>
            </a:pPr>
            <a:r>
              <a:rPr lang="en-US" altLang="zh-CN" b="0" i="0" dirty="0" smtClean="0"/>
              <a:t>Fake rate from loose to medium is </a:t>
            </a:r>
            <a:r>
              <a:rPr lang="en-US" altLang="zh-CN" sz="1600" i="0" dirty="0" smtClean="0"/>
              <a:t>0.11</a:t>
            </a:r>
            <a:r>
              <a:rPr lang="en-US" altLang="zh-CN" sz="1600" i="0" dirty="0" smtClean="0">
                <a:sym typeface="Symbol"/>
              </a:rPr>
              <a:t>   0.05</a:t>
            </a:r>
            <a:r>
              <a:rPr lang="en-US" altLang="zh-CN" sz="1200" i="0" dirty="0" smtClean="0">
                <a:sym typeface="Symbol"/>
              </a:rPr>
              <a:t>. </a:t>
            </a:r>
          </a:p>
        </p:txBody>
      </p:sp>
      <p:pic>
        <p:nvPicPr>
          <p:cNvPr id="76" name="Picture 3"/>
          <p:cNvPicPr>
            <a:picLocks noChangeAspect="1" noChangeArrowheads="1"/>
          </p:cNvPicPr>
          <p:nvPr/>
        </p:nvPicPr>
        <p:blipFill>
          <a:blip r:embed="rId5" cstate="screen"/>
          <a:srcRect/>
          <a:stretch>
            <a:fillRect/>
          </a:stretch>
        </p:blipFill>
        <p:spPr bwMode="auto">
          <a:xfrm>
            <a:off x="4876800" y="2667000"/>
            <a:ext cx="3156323" cy="2971800"/>
          </a:xfrm>
          <a:prstGeom prst="rect">
            <a:avLst/>
          </a:prstGeom>
          <a:noFill/>
          <a:ln w="9525">
            <a:noFill/>
            <a:miter lim="800000"/>
            <a:headEnd/>
            <a:tailEnd/>
          </a:ln>
        </p:spPr>
      </p:pic>
      <p:sp>
        <p:nvSpPr>
          <p:cNvPr id="77" name="TextBox 76"/>
          <p:cNvSpPr txBox="1"/>
          <p:nvPr/>
        </p:nvSpPr>
        <p:spPr>
          <a:xfrm>
            <a:off x="4953000" y="1828800"/>
            <a:ext cx="3962400" cy="461665"/>
          </a:xfrm>
          <a:prstGeom prst="rect">
            <a:avLst/>
          </a:prstGeom>
          <a:noFill/>
        </p:spPr>
        <p:txBody>
          <a:bodyPr wrap="square" rtlCol="0">
            <a:spAutoFit/>
          </a:bodyPr>
          <a:lstStyle/>
          <a:p>
            <a:pPr>
              <a:buNone/>
            </a:pPr>
            <a:r>
              <a:rPr lang="en-US" altLang="zh-CN" sz="2400" i="0" dirty="0" smtClean="0">
                <a:latin typeface="Arial" pitchFamily="34" charset="0"/>
                <a:cs typeface="Arial" pitchFamily="34" charset="0"/>
              </a:rPr>
              <a:t>effect of pileup on jet veto</a:t>
            </a:r>
            <a:endParaRPr lang="zh-CN" altLang="en-US" i="0" dirty="0"/>
          </a:p>
        </p:txBody>
      </p:sp>
      <p:sp>
        <p:nvSpPr>
          <p:cNvPr id="22" name="TextBox 21"/>
          <p:cNvSpPr txBox="1"/>
          <p:nvPr/>
        </p:nvSpPr>
        <p:spPr>
          <a:xfrm>
            <a:off x="1600200" y="2362200"/>
            <a:ext cx="2590800" cy="338554"/>
          </a:xfrm>
          <a:prstGeom prst="rect">
            <a:avLst/>
          </a:prstGeom>
          <a:noFill/>
        </p:spPr>
        <p:txBody>
          <a:bodyPr wrap="square" rtlCol="0">
            <a:spAutoFit/>
          </a:bodyPr>
          <a:lstStyle/>
          <a:p>
            <a:pPr>
              <a:buNone/>
            </a:pPr>
            <a:r>
              <a:rPr lang="en-US" altLang="zh-CN" sz="1600" dirty="0" smtClean="0"/>
              <a:t>Work of </a:t>
            </a:r>
            <a:r>
              <a:rPr lang="en-US" altLang="zh-CN" sz="1600" dirty="0" err="1" smtClean="0"/>
              <a:t>Postdoc</a:t>
            </a:r>
            <a:r>
              <a:rPr lang="en-US" altLang="zh-CN" sz="1600" dirty="0" smtClean="0"/>
              <a:t> Fang</a:t>
            </a:r>
            <a:endParaRPr lang="zh-CN" altLang="en-US" sz="1600" dirty="0"/>
          </a:p>
        </p:txBody>
      </p:sp>
      <p:sp>
        <p:nvSpPr>
          <p:cNvPr id="23" name="TextBox 22"/>
          <p:cNvSpPr txBox="1"/>
          <p:nvPr/>
        </p:nvSpPr>
        <p:spPr>
          <a:xfrm>
            <a:off x="5029200" y="2286000"/>
            <a:ext cx="4114800" cy="338554"/>
          </a:xfrm>
          <a:prstGeom prst="rect">
            <a:avLst/>
          </a:prstGeom>
          <a:noFill/>
        </p:spPr>
        <p:txBody>
          <a:bodyPr wrap="square" rtlCol="0">
            <a:spAutoFit/>
          </a:bodyPr>
          <a:lstStyle/>
          <a:p>
            <a:pPr>
              <a:buNone/>
            </a:pPr>
            <a:r>
              <a:rPr lang="en-US" altLang="zh-CN" sz="1600" dirty="0" smtClean="0"/>
              <a:t>Work of Student </a:t>
            </a:r>
            <a:r>
              <a:rPr lang="en-US" altLang="zh-CN" sz="1600" dirty="0" err="1" smtClean="0"/>
              <a:t>Ruslan</a:t>
            </a:r>
            <a:r>
              <a:rPr lang="en-US" altLang="zh-CN" sz="1600" dirty="0" smtClean="0"/>
              <a:t> </a:t>
            </a:r>
            <a:r>
              <a:rPr lang="en-US" altLang="zh-CN" sz="1600" dirty="0" err="1" smtClean="0"/>
              <a:t>Asfandiyarov</a:t>
            </a:r>
            <a:endParaRPr lang="zh-CN" altLang="en-US" sz="1600" dirty="0"/>
          </a:p>
        </p:txBody>
      </p:sp>
      <p:pic>
        <p:nvPicPr>
          <p:cNvPr id="24" name="Picture 23" descr="JVF_defination.png"/>
          <p:cNvPicPr>
            <a:picLocks noChangeAspect="1"/>
          </p:cNvPicPr>
          <p:nvPr/>
        </p:nvPicPr>
        <p:blipFill>
          <a:blip r:embed="rId6" cstate="screen"/>
          <a:stretch>
            <a:fillRect/>
          </a:stretch>
        </p:blipFill>
        <p:spPr>
          <a:xfrm>
            <a:off x="5486400" y="5791200"/>
            <a:ext cx="2133600" cy="795153"/>
          </a:xfrm>
          <a:prstGeom prst="rect">
            <a:avLst/>
          </a:prstGeom>
        </p:spPr>
      </p:pic>
      <p:sp>
        <p:nvSpPr>
          <p:cNvPr id="32" name="TextBox 31"/>
          <p:cNvSpPr txBox="1"/>
          <p:nvPr/>
        </p:nvSpPr>
        <p:spPr>
          <a:xfrm>
            <a:off x="152400" y="1905000"/>
            <a:ext cx="685800" cy="464743"/>
          </a:xfrm>
          <a:prstGeom prst="rect">
            <a:avLst/>
          </a:prstGeom>
          <a:noFill/>
        </p:spPr>
        <p:txBody>
          <a:bodyPr wrap="square" rtlCol="0">
            <a:spAutoFit/>
          </a:bodyPr>
          <a:lstStyle/>
          <a:p>
            <a:pPr>
              <a:buNone/>
            </a:pPr>
            <a:r>
              <a:rPr lang="en-US" altLang="zh-CN" sz="1100" dirty="0" smtClean="0"/>
              <a:t>Back</a:t>
            </a:r>
          </a:p>
          <a:p>
            <a:pPr>
              <a:buNone/>
            </a:pPr>
            <a:r>
              <a:rPr lang="en-US" altLang="zh-CN" sz="1100" dirty="0" smtClean="0"/>
              <a:t>to back</a:t>
            </a:r>
            <a:endParaRPr lang="zh-CN" altLang="en-US" sz="11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zz-02.png"/>
          <p:cNvPicPr>
            <a:picLocks noChangeAspect="1"/>
          </p:cNvPicPr>
          <p:nvPr/>
        </p:nvPicPr>
        <p:blipFill>
          <a:blip r:embed="rId2" cstate="screen"/>
          <a:stretch>
            <a:fillRect/>
          </a:stretch>
        </p:blipFill>
        <p:spPr>
          <a:xfrm>
            <a:off x="4267200" y="2057400"/>
            <a:ext cx="4343400" cy="2980927"/>
          </a:xfrm>
          <a:prstGeom prst="rect">
            <a:avLst/>
          </a:prstGeom>
        </p:spPr>
      </p:pic>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r>
              <a:rPr lang="en-US" dirty="0" smtClean="0"/>
              <a:t>Higgs to ZZ</a:t>
            </a:r>
            <a:endParaRPr lang="en-US" dirty="0"/>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48</a:t>
            </a:fld>
            <a:endParaRPr lang="en-US" altLang="zh-CN"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TextBox 6"/>
          <p:cNvSpPr txBox="1"/>
          <p:nvPr/>
        </p:nvSpPr>
        <p:spPr>
          <a:xfrm>
            <a:off x="381000" y="762000"/>
            <a:ext cx="8534400" cy="923330"/>
          </a:xfrm>
          <a:prstGeom prst="rect">
            <a:avLst/>
          </a:prstGeom>
          <a:noFill/>
        </p:spPr>
        <p:txBody>
          <a:bodyPr wrap="square" rtlCol="0">
            <a:spAutoFit/>
          </a:bodyPr>
          <a:lstStyle/>
          <a:p>
            <a:pPr>
              <a:buNone/>
            </a:pPr>
            <a:r>
              <a:rPr lang="en-US" altLang="zh-CN" sz="1800" dirty="0" smtClean="0"/>
              <a:t>Conf note 20 : </a:t>
            </a:r>
            <a:r>
              <a:rPr lang="en-US" altLang="zh-CN" sz="1800" dirty="0" smtClean="0">
                <a:solidFill>
                  <a:srgbClr val="FF0000"/>
                </a:solidFill>
                <a:latin typeface="Arial" pitchFamily="34" charset="0"/>
                <a:cs typeface="Arial" pitchFamily="34" charset="0"/>
              </a:rPr>
              <a:t>Test of data driven ZZ and </a:t>
            </a:r>
            <a:r>
              <a:rPr lang="en-US" altLang="zh-CN" sz="1800" dirty="0" err="1" smtClean="0">
                <a:solidFill>
                  <a:srgbClr val="FF0000"/>
                </a:solidFill>
                <a:latin typeface="Arial" pitchFamily="34" charset="0"/>
                <a:cs typeface="Arial" pitchFamily="34" charset="0"/>
              </a:rPr>
              <a:t>Z+jets</a:t>
            </a:r>
            <a:r>
              <a:rPr lang="en-US" altLang="zh-CN" sz="1800" dirty="0" smtClean="0">
                <a:solidFill>
                  <a:srgbClr val="FF0000"/>
                </a:solidFill>
                <a:latin typeface="Arial" pitchFamily="34" charset="0"/>
                <a:cs typeface="Arial" pitchFamily="34" charset="0"/>
              </a:rPr>
              <a:t> background estimation methods for the Higgs boson search in the 4-lepton final state  </a:t>
            </a:r>
            <a:r>
              <a:rPr lang="en-US" altLang="zh-CN" sz="1600" b="0" dirty="0" smtClean="0">
                <a:solidFill>
                  <a:srgbClr val="FF0000"/>
                </a:solidFill>
                <a:latin typeface="Arial" pitchFamily="34" charset="0"/>
                <a:cs typeface="Arial" pitchFamily="34" charset="0"/>
              </a:rPr>
              <a:t>(International Symposium On </a:t>
            </a:r>
            <a:r>
              <a:rPr lang="en-US" altLang="zh-CN" sz="1600" b="0" dirty="0" err="1" smtClean="0">
                <a:solidFill>
                  <a:srgbClr val="FF0000"/>
                </a:solidFill>
                <a:latin typeface="Arial" pitchFamily="34" charset="0"/>
                <a:cs typeface="Arial" pitchFamily="34" charset="0"/>
              </a:rPr>
              <a:t>Multiparticle</a:t>
            </a:r>
            <a:r>
              <a:rPr lang="en-US" altLang="zh-CN" sz="1600" b="0" dirty="0" smtClean="0">
                <a:solidFill>
                  <a:srgbClr val="FF0000"/>
                </a:solidFill>
                <a:latin typeface="Arial" pitchFamily="34" charset="0"/>
                <a:cs typeface="Arial" pitchFamily="34" charset="0"/>
              </a:rPr>
              <a:t> Dynamics (ISMD 2010). Sep 2010, Antwerp, Belgium)</a:t>
            </a:r>
          </a:p>
        </p:txBody>
      </p:sp>
      <p:sp>
        <p:nvSpPr>
          <p:cNvPr id="8" name="TextBox 7"/>
          <p:cNvSpPr txBox="1"/>
          <p:nvPr/>
        </p:nvSpPr>
        <p:spPr>
          <a:xfrm>
            <a:off x="533400" y="262053"/>
            <a:ext cx="1981200" cy="400110"/>
          </a:xfrm>
          <a:prstGeom prst="rect">
            <a:avLst/>
          </a:prstGeom>
          <a:noFill/>
        </p:spPr>
        <p:txBody>
          <a:bodyPr wrap="square" rtlCol="0">
            <a:spAutoFit/>
          </a:bodyPr>
          <a:lstStyle/>
          <a:p>
            <a:pPr>
              <a:buNone/>
            </a:pPr>
            <a:r>
              <a:rPr lang="en-US" sz="2000" dirty="0" smtClean="0"/>
              <a:t>Conf note 20</a:t>
            </a:r>
            <a:endParaRPr lang="en-US" sz="2000" dirty="0"/>
          </a:p>
        </p:txBody>
      </p:sp>
      <p:sp>
        <p:nvSpPr>
          <p:cNvPr id="12" name="TextBox 11"/>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
        <p:nvSpPr>
          <p:cNvPr id="14" name="TextBox 13"/>
          <p:cNvSpPr txBox="1"/>
          <p:nvPr/>
        </p:nvSpPr>
        <p:spPr>
          <a:xfrm>
            <a:off x="304800" y="2895600"/>
            <a:ext cx="8305800" cy="3631763"/>
          </a:xfrm>
          <a:prstGeom prst="rect">
            <a:avLst/>
          </a:prstGeom>
          <a:noFill/>
        </p:spPr>
        <p:txBody>
          <a:bodyPr wrap="square" rtlCol="0">
            <a:spAutoFit/>
          </a:bodyPr>
          <a:lstStyle/>
          <a:p>
            <a:pPr>
              <a:buNone/>
            </a:pPr>
            <a:r>
              <a:rPr lang="en-US" altLang="zh-CN" sz="1600" i="0" dirty="0" smtClean="0">
                <a:latin typeface="+mn-lt"/>
              </a:rPr>
              <a:t>In H→ZZ</a:t>
            </a:r>
          </a:p>
          <a:p>
            <a:r>
              <a:rPr lang="en-US" altLang="zh-CN" sz="1800" b="0" i="0" dirty="0" smtClean="0">
                <a:latin typeface="+mn-lt"/>
              </a:rPr>
              <a:t>  Irreducible background  : ZZ </a:t>
            </a:r>
          </a:p>
          <a:p>
            <a:r>
              <a:rPr lang="en-US" altLang="zh-CN" sz="1800" b="0" i="0" dirty="0" smtClean="0">
                <a:latin typeface="+mn-lt"/>
              </a:rPr>
              <a:t>  Reducible background : Z + jets </a:t>
            </a:r>
            <a:br>
              <a:rPr lang="en-US" altLang="zh-CN" sz="1800" b="0" i="0" dirty="0" smtClean="0">
                <a:latin typeface="+mn-lt"/>
              </a:rPr>
            </a:br>
            <a:r>
              <a:rPr lang="en-US" altLang="zh-CN" sz="1800" b="0" i="0" dirty="0" smtClean="0">
                <a:latin typeface="+mn-lt"/>
              </a:rPr>
              <a:t>   which is dominated by  </a:t>
            </a:r>
            <a:r>
              <a:rPr lang="en-US" altLang="zh-CN" sz="1800" b="0" i="0" dirty="0" err="1" smtClean="0">
                <a:latin typeface="+mn-lt"/>
              </a:rPr>
              <a:t>Zbb</a:t>
            </a:r>
            <a:r>
              <a:rPr lang="en-US" altLang="zh-CN" sz="1800" b="0" i="0" dirty="0" smtClean="0">
                <a:latin typeface="+mn-lt"/>
              </a:rPr>
              <a:t> (b</a:t>
            </a:r>
            <a:r>
              <a:rPr lang="en-US" altLang="zh-CN" sz="1800" b="0" i="0" dirty="0" smtClean="0"/>
              <a:t>→</a:t>
            </a:r>
            <a:r>
              <a:rPr lang="en-US" altLang="zh-CN" sz="1800" b="0" i="0" dirty="0" smtClean="0">
                <a:sym typeface="Symbol"/>
              </a:rPr>
              <a:t></a:t>
            </a:r>
            <a:r>
              <a:rPr lang="en-US" altLang="zh-CN" sz="1800" b="0" i="0" dirty="0" smtClean="0">
                <a:latin typeface="+mn-lt"/>
              </a:rPr>
              <a:t>)</a:t>
            </a:r>
          </a:p>
          <a:p>
            <a:pPr>
              <a:spcAft>
                <a:spcPts val="600"/>
              </a:spcAft>
            </a:pPr>
            <a:r>
              <a:rPr lang="en-US" altLang="zh-CN" sz="1800" b="0" i="0" dirty="0" smtClean="0">
                <a:latin typeface="+mn-lt"/>
              </a:rPr>
              <a:t>  Use data driven method to estimate </a:t>
            </a:r>
            <a:r>
              <a:rPr lang="en-US" altLang="zh-CN" sz="1800" b="0" i="0" dirty="0" err="1" smtClean="0">
                <a:latin typeface="+mn-lt"/>
              </a:rPr>
              <a:t>Zbb</a:t>
            </a:r>
            <a:endParaRPr lang="en-US" altLang="zh-CN" sz="1800" b="0" i="0" dirty="0" smtClean="0">
              <a:latin typeface="+mn-lt"/>
            </a:endParaRPr>
          </a:p>
          <a:p>
            <a:pPr>
              <a:spcAft>
                <a:spcPts val="600"/>
              </a:spcAft>
              <a:buNone/>
            </a:pPr>
            <a:endParaRPr lang="en-US" altLang="zh-CN" sz="1600" b="0" i="0" dirty="0" smtClean="0">
              <a:latin typeface="+mn-lt"/>
            </a:endParaRPr>
          </a:p>
          <a:p>
            <a:pPr>
              <a:buNone/>
            </a:pPr>
            <a:r>
              <a:rPr lang="en-US" altLang="zh-CN" sz="1600" i="0" dirty="0" smtClean="0">
                <a:latin typeface="+mn-lt"/>
              </a:rPr>
              <a:t>From 331 nb-1 data  </a:t>
            </a:r>
          </a:p>
          <a:p>
            <a:pPr marL="180975" indent="-180975"/>
            <a:r>
              <a:rPr lang="en-US" altLang="zh-CN" sz="1800" b="0" i="0" dirty="0" smtClean="0">
                <a:latin typeface="+mn-lt"/>
              </a:rPr>
              <a:t>Obtain events with 1 good quality b-tagging jet and 1 non-isolated lepton (A).</a:t>
            </a:r>
          </a:p>
          <a:p>
            <a:pPr marL="180975" indent="-180975">
              <a:buNone/>
            </a:pPr>
            <a:r>
              <a:rPr lang="en-US" altLang="zh-CN" sz="1800" b="0" i="0" dirty="0" smtClean="0">
                <a:latin typeface="+mn-lt"/>
              </a:rPr>
              <a:t>   Also obtain events with 1 good quality b-tagging jet and 1 isolated lepton (B). </a:t>
            </a:r>
            <a:br>
              <a:rPr lang="en-US" altLang="zh-CN" sz="1800" b="0" i="0" dirty="0" smtClean="0">
                <a:latin typeface="+mn-lt"/>
              </a:rPr>
            </a:br>
            <a:r>
              <a:rPr lang="en-US" altLang="zh-CN" sz="1800" b="0" i="0" dirty="0" smtClean="0">
                <a:latin typeface="+mn-lt"/>
              </a:rPr>
              <a:t>The b jet and lepton should be back to back in the transverse plane.</a:t>
            </a:r>
          </a:p>
          <a:p>
            <a:pPr marL="180975" indent="-180975"/>
            <a:r>
              <a:rPr lang="en-US" altLang="zh-CN" sz="1800" b="0" i="0" dirty="0" smtClean="0">
                <a:latin typeface="+mn-lt"/>
              </a:rPr>
              <a:t>The ratio of B over A will be used to estimate the </a:t>
            </a:r>
            <a:r>
              <a:rPr lang="en-US" altLang="zh-CN" sz="1800" b="0" i="0" dirty="0" err="1" smtClean="0">
                <a:latin typeface="+mn-lt"/>
              </a:rPr>
              <a:t>Zbb</a:t>
            </a:r>
            <a:r>
              <a:rPr lang="en-US" altLang="zh-CN" sz="1800" b="0" i="0" dirty="0" smtClean="0">
                <a:latin typeface="+mn-lt"/>
              </a:rPr>
              <a:t> background.  </a:t>
            </a:r>
          </a:p>
        </p:txBody>
      </p:sp>
      <p:pic>
        <p:nvPicPr>
          <p:cNvPr id="18" name="Picture 5"/>
          <p:cNvPicPr>
            <a:picLocks noChangeAspect="1" noChangeArrowheads="1"/>
          </p:cNvPicPr>
          <p:nvPr/>
        </p:nvPicPr>
        <p:blipFill>
          <a:blip r:embed="rId3" cstate="screen"/>
          <a:srcRect/>
          <a:stretch>
            <a:fillRect/>
          </a:stretch>
        </p:blipFill>
        <p:spPr bwMode="auto">
          <a:xfrm>
            <a:off x="6400800" y="3124200"/>
            <a:ext cx="790575" cy="219075"/>
          </a:xfrm>
          <a:prstGeom prst="rect">
            <a:avLst/>
          </a:prstGeom>
          <a:noFill/>
          <a:ln w="9525">
            <a:noFill/>
            <a:miter lim="800000"/>
            <a:headEnd/>
            <a:tailEnd/>
          </a:ln>
        </p:spPr>
      </p:pic>
      <p:sp>
        <p:nvSpPr>
          <p:cNvPr id="11" name="TextBox 10"/>
          <p:cNvSpPr txBox="1"/>
          <p:nvPr/>
        </p:nvSpPr>
        <p:spPr>
          <a:xfrm>
            <a:off x="5334000" y="1828800"/>
            <a:ext cx="2590800" cy="338554"/>
          </a:xfrm>
          <a:prstGeom prst="rect">
            <a:avLst/>
          </a:prstGeom>
          <a:noFill/>
        </p:spPr>
        <p:txBody>
          <a:bodyPr wrap="square" rtlCol="0">
            <a:spAutoFit/>
          </a:bodyPr>
          <a:lstStyle/>
          <a:p>
            <a:pPr>
              <a:buNone/>
            </a:pPr>
            <a:r>
              <a:rPr lang="en-US" altLang="zh-CN" sz="1600" dirty="0" smtClean="0"/>
              <a:t>Work of </a:t>
            </a:r>
            <a:r>
              <a:rPr lang="en-US" altLang="zh-CN" sz="1600" dirty="0" err="1" smtClean="0"/>
              <a:t>Postdoc</a:t>
            </a:r>
            <a:r>
              <a:rPr lang="en-US" altLang="zh-CN" sz="1600" dirty="0" smtClean="0"/>
              <a:t> Fang</a:t>
            </a:r>
            <a:endParaRPr lang="zh-CN" altLang="en-US" sz="1600" dirty="0"/>
          </a:p>
        </p:txBody>
      </p:sp>
      <p:grpSp>
        <p:nvGrpSpPr>
          <p:cNvPr id="26" name="Group 25"/>
          <p:cNvGrpSpPr/>
          <p:nvPr/>
        </p:nvGrpSpPr>
        <p:grpSpPr>
          <a:xfrm>
            <a:off x="1600200" y="1752600"/>
            <a:ext cx="1917764" cy="1219200"/>
            <a:chOff x="1600200" y="1931903"/>
            <a:chExt cx="1917764" cy="1219200"/>
          </a:xfrm>
        </p:grpSpPr>
        <p:cxnSp>
          <p:nvCxnSpPr>
            <p:cNvPr id="17" name="Straight Connector 16"/>
            <p:cNvCxnSpPr>
              <a:stCxn id="20" idx="2"/>
            </p:cNvCxnSpPr>
            <p:nvPr/>
          </p:nvCxnSpPr>
          <p:spPr bwMode="auto">
            <a:xfrm rot="10800000" flipV="1">
              <a:off x="2416030" y="2014160"/>
              <a:ext cx="207096" cy="730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bwMode="auto">
            <a:xfrm rot="5400000" flipH="1" flipV="1">
              <a:off x="2278382" y="2312940"/>
              <a:ext cx="569035" cy="293739"/>
            </a:xfrm>
            <a:prstGeom prst="line">
              <a:avLst/>
            </a:prstGeom>
          </p:spPr>
          <p:style>
            <a:lnRef idx="2">
              <a:schemeClr val="accent1"/>
            </a:lnRef>
            <a:fillRef idx="0">
              <a:schemeClr val="accent1"/>
            </a:fillRef>
            <a:effectRef idx="1">
              <a:schemeClr val="accent1"/>
            </a:effectRef>
            <a:fontRef idx="minor">
              <a:schemeClr val="tx1"/>
            </a:fontRef>
          </p:style>
        </p:cxnSp>
        <p:sp>
          <p:nvSpPr>
            <p:cNvPr id="20" name="Oval 19"/>
            <p:cNvSpPr/>
            <p:nvPr/>
          </p:nvSpPr>
          <p:spPr bwMode="auto">
            <a:xfrm rot="2142570">
              <a:off x="2577692" y="2065993"/>
              <a:ext cx="491326" cy="214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Curved Connector 20"/>
            <p:cNvCxnSpPr/>
            <p:nvPr/>
          </p:nvCxnSpPr>
          <p:spPr bwMode="auto">
            <a:xfrm rot="5400000">
              <a:off x="2047810" y="2782884"/>
              <a:ext cx="406775" cy="32966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2" name="TextBox 23"/>
            <p:cNvSpPr txBox="1">
              <a:spLocks noChangeArrowheads="1"/>
            </p:cNvSpPr>
            <p:nvPr/>
          </p:nvSpPr>
          <p:spPr bwMode="auto">
            <a:xfrm>
              <a:off x="3003079" y="1931903"/>
              <a:ext cx="514885" cy="338554"/>
            </a:xfrm>
            <a:prstGeom prst="rect">
              <a:avLst/>
            </a:prstGeom>
            <a:noFill/>
            <a:ln w="9525">
              <a:noFill/>
              <a:miter lim="800000"/>
              <a:headEnd/>
              <a:tailEnd/>
            </a:ln>
          </p:spPr>
          <p:txBody>
            <a:bodyPr wrap="none">
              <a:spAutoFit/>
            </a:bodyPr>
            <a:lstStyle/>
            <a:p>
              <a:pPr>
                <a:buNone/>
              </a:pPr>
              <a:r>
                <a:rPr lang="en-US" altLang="zh-CN" sz="1600" b="0" i="0" dirty="0" err="1"/>
                <a:t>bjet</a:t>
              </a:r>
              <a:endParaRPr lang="en-US" altLang="zh-CN" sz="1600" b="0" i="0" dirty="0"/>
            </a:p>
          </p:txBody>
        </p:sp>
        <p:cxnSp>
          <p:nvCxnSpPr>
            <p:cNvPr id="23" name="Straight Connector 22"/>
            <p:cNvCxnSpPr/>
            <p:nvPr/>
          </p:nvCxnSpPr>
          <p:spPr bwMode="auto">
            <a:xfrm flipV="1">
              <a:off x="2416030" y="2310509"/>
              <a:ext cx="426872" cy="43381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bwMode="auto">
            <a:xfrm flipV="1">
              <a:off x="2416030" y="2338679"/>
              <a:ext cx="587477" cy="405649"/>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30"/>
            <p:cNvSpPr txBox="1">
              <a:spLocks noChangeArrowheads="1"/>
            </p:cNvSpPr>
            <p:nvPr/>
          </p:nvSpPr>
          <p:spPr bwMode="auto">
            <a:xfrm>
              <a:off x="1600200" y="2667000"/>
              <a:ext cx="622286" cy="338554"/>
            </a:xfrm>
            <a:prstGeom prst="rect">
              <a:avLst/>
            </a:prstGeom>
            <a:noFill/>
            <a:ln w="9525">
              <a:noFill/>
              <a:miter lim="800000"/>
              <a:headEnd/>
              <a:tailEnd/>
            </a:ln>
          </p:spPr>
          <p:txBody>
            <a:bodyPr wrap="none">
              <a:spAutoFit/>
            </a:bodyPr>
            <a:lstStyle/>
            <a:p>
              <a:pPr>
                <a:buNone/>
              </a:pPr>
              <a:r>
                <a:rPr lang="en-US" altLang="zh-CN" sz="1600" b="0" i="0" dirty="0"/>
                <a:t>b→</a:t>
              </a:r>
              <a:r>
                <a:rPr lang="el-GR" sz="1600" b="0" i="0" dirty="0"/>
                <a:t>μ</a:t>
              </a:r>
              <a:endParaRPr lang="en-US" altLang="zh-CN" sz="1600" b="0" i="0" dirty="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90600" y="609600"/>
            <a:ext cx="7162800" cy="11430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2800" b="0" i="0" dirty="0" smtClean="0">
                <a:solidFill>
                  <a:srgbClr val="000000"/>
                </a:solidFill>
                <a:latin typeface="Arial" charset="0"/>
              </a:rPr>
              <a:t>Public Notes Contributed to </a:t>
            </a:r>
          </a:p>
          <a:p>
            <a:pPr algn="ctr">
              <a:spcBef>
                <a:spcPct val="0"/>
              </a:spcBef>
              <a:buNone/>
              <a:defRPr/>
            </a:pPr>
            <a:r>
              <a:rPr lang="en-US" sz="2800" b="0" i="0" dirty="0" smtClean="0">
                <a:solidFill>
                  <a:srgbClr val="000000"/>
                </a:solidFill>
                <a:latin typeface="Arial" charset="0"/>
              </a:rPr>
              <a:t>Conferences(Monte Carlo)</a:t>
            </a:r>
            <a:r>
              <a:rPr lang="en-US" altLang="zh-CN" sz="2800" dirty="0" smtClean="0">
                <a:solidFill>
                  <a:srgbClr val="FF0000"/>
                </a:solidFill>
              </a:rPr>
              <a:t> </a:t>
            </a:r>
            <a:r>
              <a:rPr lang="en-US" altLang="zh-CN" sz="2400" dirty="0" smtClean="0">
                <a:solidFill>
                  <a:srgbClr val="FF0000"/>
                </a:solidFill>
              </a:rPr>
              <a:t>Task H-1 (Wu)</a:t>
            </a:r>
            <a:r>
              <a:rPr lang="en-US" sz="2400" b="0" i="0" dirty="0" smtClean="0">
                <a:solidFill>
                  <a:srgbClr val="000000"/>
                </a:solidFill>
                <a:latin typeface="Arial" charset="0"/>
              </a:rPr>
              <a:t> </a:t>
            </a:r>
            <a:endParaRPr lang="en-US" sz="2400" i="0" dirty="0">
              <a:solidFill>
                <a:srgbClr val="000000"/>
              </a:solidFill>
              <a:latin typeface="Arial" charset="0"/>
            </a:endParaRPr>
          </a:p>
        </p:txBody>
      </p:sp>
      <p:sp>
        <p:nvSpPr>
          <p:cNvPr id="3" name="TextBox 2"/>
          <p:cNvSpPr txBox="1"/>
          <p:nvPr/>
        </p:nvSpPr>
        <p:spPr>
          <a:xfrm>
            <a:off x="838200" y="2057400"/>
            <a:ext cx="7391400" cy="4324261"/>
          </a:xfrm>
          <a:prstGeom prst="rect">
            <a:avLst/>
          </a:prstGeom>
          <a:noFill/>
        </p:spPr>
        <p:txBody>
          <a:bodyPr wrap="square" rtlCol="0">
            <a:spAutoFit/>
          </a:bodyPr>
          <a:lstStyle/>
          <a:p>
            <a:pPr marL="87313" indent="-87313">
              <a:buNone/>
            </a:pPr>
            <a:r>
              <a:rPr lang="en-US" altLang="zh-CN" sz="1800" dirty="0" smtClean="0">
                <a:solidFill>
                  <a:srgbClr val="FF0000"/>
                </a:solidFill>
              </a:rPr>
              <a:t>SUSY </a:t>
            </a:r>
          </a:p>
          <a:p>
            <a:pPr marL="268288" indent="-268288">
              <a:spcAft>
                <a:spcPts val="600"/>
              </a:spcAft>
              <a:buNone/>
            </a:pPr>
            <a:r>
              <a:rPr lang="en-US" altLang="zh-CN" sz="1800" dirty="0" smtClean="0"/>
              <a:t> </a:t>
            </a:r>
            <a:r>
              <a:rPr lang="en-US" altLang="zh-CN" sz="1800" dirty="0" smtClean="0">
                <a:solidFill>
                  <a:srgbClr val="0033CC"/>
                </a:solidFill>
              </a:rPr>
              <a:t>1. Searching for </a:t>
            </a:r>
            <a:r>
              <a:rPr lang="en-US" altLang="zh-CN" sz="1800" dirty="0" err="1" smtClean="0">
                <a:solidFill>
                  <a:srgbClr val="0033CC"/>
                </a:solidFill>
              </a:rPr>
              <a:t>Supersymmetry</a:t>
            </a:r>
            <a:r>
              <a:rPr lang="en-US" altLang="zh-CN" sz="1800" dirty="0" smtClean="0">
                <a:solidFill>
                  <a:srgbClr val="0033CC"/>
                </a:solidFill>
              </a:rPr>
              <a:t> with two same-sign leptons, multi-jets plus missing transverse energy in ATLAS at </a:t>
            </a:r>
            <a:br>
              <a:rPr lang="en-US" altLang="zh-CN" sz="1800" dirty="0" smtClean="0">
                <a:solidFill>
                  <a:srgbClr val="0033CC"/>
                </a:solidFill>
              </a:rPr>
            </a:br>
            <a:r>
              <a:rPr lang="en-US" altLang="zh-CN" sz="1800" dirty="0" smtClean="0">
                <a:solidFill>
                  <a:srgbClr val="0033CC"/>
                </a:solidFill>
                <a:sym typeface="Symbol"/>
              </a:rPr>
              <a:t>s</a:t>
            </a:r>
            <a:r>
              <a:rPr lang="en-US" altLang="zh-CN" sz="1800" dirty="0" smtClean="0">
                <a:solidFill>
                  <a:srgbClr val="0033CC"/>
                </a:solidFill>
              </a:rPr>
              <a:t>=10 TeV, </a:t>
            </a:r>
            <a:r>
              <a:rPr lang="en-US" altLang="zh-CN" sz="1800" b="0" i="0" dirty="0" smtClean="0">
                <a:solidFill>
                  <a:srgbClr val="0033CC"/>
                </a:solidFill>
              </a:rPr>
              <a:t/>
            </a:r>
            <a:br>
              <a:rPr lang="en-US" altLang="zh-CN" sz="1800" b="0" i="0" dirty="0" smtClean="0">
                <a:solidFill>
                  <a:srgbClr val="0033CC"/>
                </a:solidFill>
              </a:rPr>
            </a:br>
            <a:r>
              <a:rPr lang="en-US" altLang="zh-CN" sz="1800" b="0" i="0" dirty="0" smtClean="0">
                <a:solidFill>
                  <a:srgbClr val="00B0F0"/>
                </a:solidFill>
              </a:rPr>
              <a:t>ATL-PHYS-PUB-2009-085, Aug 2009</a:t>
            </a:r>
          </a:p>
          <a:p>
            <a:pPr marL="268288" indent="-268288">
              <a:buNone/>
            </a:pPr>
            <a:r>
              <a:rPr lang="en-US" altLang="zh-CN" sz="1800" dirty="0" smtClean="0">
                <a:solidFill>
                  <a:srgbClr val="0033CC"/>
                </a:solidFill>
              </a:rPr>
              <a:t> 2. Prospects for </a:t>
            </a:r>
            <a:r>
              <a:rPr lang="en-US" altLang="zh-CN" sz="1800" dirty="0" err="1" smtClean="0">
                <a:solidFill>
                  <a:srgbClr val="0033CC"/>
                </a:solidFill>
              </a:rPr>
              <a:t>Supersymmetry</a:t>
            </a:r>
            <a:r>
              <a:rPr lang="en-US" altLang="zh-CN" sz="1800" dirty="0" smtClean="0">
                <a:solidFill>
                  <a:srgbClr val="0033CC"/>
                </a:solidFill>
              </a:rPr>
              <a:t> discovery based on inclusive searches at a 7 TeV centre-of-mass energy with the ATLAS detector</a:t>
            </a:r>
            <a:br>
              <a:rPr lang="en-US" altLang="zh-CN" sz="1800" dirty="0" smtClean="0">
                <a:solidFill>
                  <a:srgbClr val="0033CC"/>
                </a:solidFill>
              </a:rPr>
            </a:br>
            <a:r>
              <a:rPr lang="en-US" altLang="zh-CN" sz="1800" b="0" i="0" dirty="0" smtClean="0">
                <a:solidFill>
                  <a:srgbClr val="00B0F0"/>
                </a:solidFill>
              </a:rPr>
              <a:t>ATL-PHYS-PUB-2010-010, Jul 2010</a:t>
            </a:r>
          </a:p>
          <a:p>
            <a:pPr marL="268288" indent="-268288">
              <a:buNone/>
            </a:pPr>
            <a:endParaRPr lang="en-US" altLang="zh-CN" sz="1800" b="0" i="0" dirty="0" smtClean="0">
              <a:solidFill>
                <a:srgbClr val="00B0F0"/>
              </a:solidFill>
            </a:endParaRPr>
          </a:p>
          <a:p>
            <a:pPr marL="268288" indent="-268288">
              <a:buNone/>
            </a:pPr>
            <a:r>
              <a:rPr lang="en-US" altLang="zh-CN" sz="1800" dirty="0" smtClean="0">
                <a:solidFill>
                  <a:srgbClr val="FF0000"/>
                </a:solidFill>
              </a:rPr>
              <a:t>W’, Z’</a:t>
            </a:r>
          </a:p>
          <a:p>
            <a:pPr marL="268288" indent="-268288">
              <a:buNone/>
            </a:pPr>
            <a:r>
              <a:rPr lang="en-US" altLang="zh-CN" sz="1800" dirty="0" smtClean="0">
                <a:solidFill>
                  <a:srgbClr val="0033CC"/>
                </a:solidFill>
              </a:rPr>
              <a:t> 3. ATLAS sensitivity prospects to W′ and Z′ in the decay channels </a:t>
            </a:r>
            <a:br>
              <a:rPr lang="en-US" altLang="zh-CN" sz="1800" dirty="0" smtClean="0">
                <a:solidFill>
                  <a:srgbClr val="0033CC"/>
                </a:solidFill>
              </a:rPr>
            </a:br>
            <a:r>
              <a:rPr lang="en-US" altLang="zh-CN" sz="1800" dirty="0" smtClean="0">
                <a:solidFill>
                  <a:srgbClr val="0033CC"/>
                </a:solidFill>
              </a:rPr>
              <a:t>W′-&gt;l</a:t>
            </a:r>
            <a:r>
              <a:rPr lang="el-GR" altLang="zh-CN" sz="1800" dirty="0" smtClean="0">
                <a:solidFill>
                  <a:srgbClr val="0033CC"/>
                </a:solidFill>
              </a:rPr>
              <a:t>ν</a:t>
            </a:r>
            <a:r>
              <a:rPr lang="en-US" altLang="zh-CN" sz="1800" dirty="0" smtClean="0">
                <a:solidFill>
                  <a:srgbClr val="0033CC"/>
                </a:solidFill>
              </a:rPr>
              <a:t> and Z′-&gt;</a:t>
            </a:r>
            <a:r>
              <a:rPr lang="en-US" altLang="zh-CN" sz="1800" dirty="0" err="1" smtClean="0">
                <a:solidFill>
                  <a:srgbClr val="0033CC"/>
                </a:solidFill>
              </a:rPr>
              <a:t>l+l</a:t>
            </a:r>
            <a:r>
              <a:rPr lang="en-US" altLang="zh-CN" sz="1800" dirty="0" smtClean="0">
                <a:solidFill>
                  <a:srgbClr val="0033CC"/>
                </a:solidFill>
              </a:rPr>
              <a:t>- at </a:t>
            </a:r>
            <a:r>
              <a:rPr lang="en-US" altLang="zh-CN" sz="1800" dirty="0" smtClean="0">
                <a:solidFill>
                  <a:srgbClr val="0033CC"/>
                </a:solidFill>
                <a:sym typeface="Symbol"/>
              </a:rPr>
              <a:t>s</a:t>
            </a:r>
            <a:r>
              <a:rPr lang="en-US" altLang="zh-CN" sz="1800" dirty="0" smtClean="0">
                <a:solidFill>
                  <a:srgbClr val="0033CC"/>
                </a:solidFill>
              </a:rPr>
              <a:t>=7 TeV </a:t>
            </a:r>
            <a:r>
              <a:rPr lang="en-US" altLang="zh-CN" sz="1800" b="0" i="0" dirty="0" smtClean="0">
                <a:solidFill>
                  <a:srgbClr val="0033CC"/>
                </a:solidFill>
              </a:rPr>
              <a:t/>
            </a:r>
            <a:br>
              <a:rPr lang="en-US" altLang="zh-CN" sz="1800" b="0" i="0" dirty="0" smtClean="0">
                <a:solidFill>
                  <a:srgbClr val="0033CC"/>
                </a:solidFill>
              </a:rPr>
            </a:br>
            <a:r>
              <a:rPr lang="en-US" altLang="zh-CN" sz="1800" b="0" i="0" dirty="0" smtClean="0">
                <a:solidFill>
                  <a:srgbClr val="00B0F0"/>
                </a:solidFill>
              </a:rPr>
              <a:t>ATL-PHYS-PUB-2010-007, Jul 2010</a:t>
            </a:r>
          </a:p>
        </p:txBody>
      </p:sp>
      <p:sp>
        <p:nvSpPr>
          <p:cNvPr id="5" name="Slide Number Placeholder 4"/>
          <p:cNvSpPr>
            <a:spLocks noGrp="1"/>
          </p:cNvSpPr>
          <p:nvPr>
            <p:ph type="sldNum" sz="quarter" idx="12"/>
          </p:nvPr>
        </p:nvSpPr>
        <p:spPr/>
        <p:txBody>
          <a:bodyPr/>
          <a:lstStyle/>
          <a:p>
            <a:pPr>
              <a:defRPr/>
            </a:pPr>
            <a:fld id="{5F550616-8EA6-4D80-BA8C-A49595DE14D6}" type="slidenum">
              <a:rPr lang="en-US" altLang="zh-CN" smtClean="0"/>
              <a:pPr>
                <a:defRPr/>
              </a:pPr>
              <a:t>49</a:t>
            </a:fld>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1"/>
          </p:nvPr>
        </p:nvSpPr>
        <p:spPr>
          <a:noFill/>
        </p:spPr>
        <p:txBody>
          <a:bodyPr/>
          <a:lstStyle/>
          <a:p>
            <a:fld id="{D6F88012-4700-4F1B-B497-93D42912B52D}" type="slidenum">
              <a:rPr lang="en-US" altLang="zh-CN"/>
              <a:pPr/>
              <a:t>5</a:t>
            </a:fld>
            <a:endParaRPr lang="en-US" altLang="zh-CN" dirty="0"/>
          </a:p>
        </p:txBody>
      </p:sp>
      <p:pic>
        <p:nvPicPr>
          <p:cNvPr id="27651" name="Picture 4" descr="FullDetector"/>
          <p:cNvPicPr>
            <a:picLocks noChangeAspect="1" noChangeArrowheads="1"/>
          </p:cNvPicPr>
          <p:nvPr/>
        </p:nvPicPr>
        <p:blipFill>
          <a:blip r:embed="rId3" cstate="screen"/>
          <a:srcRect/>
          <a:stretch>
            <a:fillRect/>
          </a:stretch>
        </p:blipFill>
        <p:spPr bwMode="auto">
          <a:xfrm>
            <a:off x="609600" y="1301750"/>
            <a:ext cx="6294438" cy="4108450"/>
          </a:xfrm>
          <a:prstGeom prst="rect">
            <a:avLst/>
          </a:prstGeom>
          <a:noFill/>
          <a:ln w="9525">
            <a:noFill/>
            <a:miter lim="800000"/>
            <a:headEnd/>
            <a:tailEnd/>
          </a:ln>
        </p:spPr>
      </p:pic>
      <p:sp>
        <p:nvSpPr>
          <p:cNvPr id="27652" name="Rectangle 8"/>
          <p:cNvSpPr>
            <a:spLocks noChangeArrowheads="1"/>
          </p:cNvSpPr>
          <p:nvPr/>
        </p:nvSpPr>
        <p:spPr bwMode="auto">
          <a:xfrm>
            <a:off x="5867400" y="3352800"/>
            <a:ext cx="3200400" cy="1815882"/>
          </a:xfrm>
          <a:prstGeom prst="rect">
            <a:avLst/>
          </a:prstGeom>
          <a:solidFill>
            <a:srgbClr val="99FFCC"/>
          </a:solidFill>
          <a:ln w="9525">
            <a:solidFill>
              <a:schemeClr val="tx1"/>
            </a:solidFill>
            <a:miter lim="800000"/>
            <a:headEnd/>
            <a:tailEnd/>
          </a:ln>
        </p:spPr>
        <p:txBody>
          <a:bodyPr>
            <a:spAutoFit/>
          </a:bodyPr>
          <a:lstStyle/>
          <a:p>
            <a:pPr eaLnBrk="1" hangingPunct="1">
              <a:buNone/>
            </a:pPr>
            <a:r>
              <a:rPr lang="en-US" altLang="zh-CN" sz="1400" b="0" i="0" dirty="0">
                <a:cs typeface="Arial" charset="0"/>
              </a:rPr>
              <a:t>Inner Detector (|</a:t>
            </a:r>
            <a:r>
              <a:rPr lang="en-US" altLang="zh-CN" sz="1400" b="0" i="0" dirty="0">
                <a:latin typeface="Symbol" charset="2"/>
                <a:cs typeface="Arial" charset="0"/>
                <a:sym typeface="Symbol" charset="2"/>
              </a:rPr>
              <a:t></a:t>
            </a:r>
            <a:r>
              <a:rPr lang="en-US" altLang="zh-CN" sz="1400" b="0" i="0" dirty="0">
                <a:cs typeface="Arial" charset="0"/>
              </a:rPr>
              <a:t>|&lt;2.5, B=2T): </a:t>
            </a:r>
          </a:p>
          <a:p>
            <a:pPr eaLnBrk="1" hangingPunct="1">
              <a:buNone/>
            </a:pPr>
            <a:r>
              <a:rPr lang="en-US" altLang="zh-CN" sz="1400" b="0" i="0" dirty="0">
                <a:cs typeface="Arial" charset="0"/>
              </a:rPr>
              <a:t>Si Pixels, Si strips, Transition Radiation detector (straws) </a:t>
            </a:r>
          </a:p>
          <a:p>
            <a:pPr eaLnBrk="1" hangingPunct="1">
              <a:buNone/>
            </a:pPr>
            <a:r>
              <a:rPr lang="en-US" altLang="zh-CN" sz="1400" b="0" i="0" dirty="0">
                <a:cs typeface="Arial" charset="0"/>
              </a:rPr>
              <a:t>Precise tracking and vertexing,</a:t>
            </a:r>
          </a:p>
          <a:p>
            <a:pPr eaLnBrk="1" hangingPunct="1">
              <a:buNone/>
            </a:pPr>
            <a:r>
              <a:rPr lang="en-US" altLang="zh-CN" sz="1400" b="0" i="0" dirty="0">
                <a:cs typeface="Arial" charset="0"/>
              </a:rPr>
              <a:t>e/</a:t>
            </a:r>
            <a:r>
              <a:rPr lang="en-US" altLang="zh-CN" sz="1400" b="0" i="0" dirty="0">
                <a:latin typeface="Symbol" charset="2"/>
                <a:cs typeface="Arial" charset="0"/>
                <a:sym typeface="Symbol" charset="2"/>
              </a:rPr>
              <a:t></a:t>
            </a:r>
            <a:r>
              <a:rPr lang="en-US" altLang="zh-CN" sz="1400" b="0" i="0" dirty="0">
                <a:cs typeface="Arial" charset="0"/>
              </a:rPr>
              <a:t> separation</a:t>
            </a:r>
          </a:p>
          <a:p>
            <a:pPr eaLnBrk="1" hangingPunct="1">
              <a:buNone/>
            </a:pPr>
            <a:r>
              <a:rPr lang="en-US" altLang="zh-CN" sz="1400" b="0" i="0" dirty="0">
                <a:cs typeface="Arial" charset="0"/>
              </a:rPr>
              <a:t>Momentum resolution: </a:t>
            </a:r>
          </a:p>
          <a:p>
            <a:pPr eaLnBrk="1" hangingPunct="1">
              <a:buNone/>
            </a:pPr>
            <a:r>
              <a:rPr lang="en-US" altLang="zh-CN" sz="1400" b="0" i="0" dirty="0">
                <a:latin typeface="Symbol" charset="2"/>
                <a:cs typeface="Arial" charset="0"/>
                <a:sym typeface="Symbol" charset="2"/>
              </a:rPr>
              <a:t></a:t>
            </a:r>
            <a:r>
              <a:rPr lang="en-US" altLang="zh-CN" sz="1400" b="0" i="0" dirty="0">
                <a:cs typeface="Arial" charset="0"/>
              </a:rPr>
              <a:t>/p</a:t>
            </a:r>
            <a:r>
              <a:rPr lang="en-US" altLang="zh-CN" sz="1400" b="0" i="0" baseline="-25000" dirty="0">
                <a:cs typeface="Arial" charset="0"/>
              </a:rPr>
              <a:t>T</a:t>
            </a:r>
            <a:r>
              <a:rPr lang="en-US" altLang="zh-CN" sz="1400" b="0" i="0" dirty="0">
                <a:cs typeface="Arial" charset="0"/>
              </a:rPr>
              <a:t> ~ 3.8x10</a:t>
            </a:r>
            <a:r>
              <a:rPr lang="en-US" altLang="zh-CN" sz="1400" b="0" i="0" baseline="30000" dirty="0">
                <a:cs typeface="Arial" charset="0"/>
              </a:rPr>
              <a:t>-4</a:t>
            </a:r>
            <a:r>
              <a:rPr lang="en-US" altLang="zh-CN" sz="1400" b="0" i="0" dirty="0">
                <a:cs typeface="Arial" charset="0"/>
              </a:rPr>
              <a:t> p</a:t>
            </a:r>
            <a:r>
              <a:rPr lang="en-US" altLang="zh-CN" sz="1400" b="0" i="0" baseline="-25000" dirty="0">
                <a:cs typeface="Arial" charset="0"/>
              </a:rPr>
              <a:t>T </a:t>
            </a:r>
            <a:r>
              <a:rPr lang="en-US" altLang="zh-CN" sz="1400" b="0" i="0" dirty="0">
                <a:cs typeface="Arial" charset="0"/>
              </a:rPr>
              <a:t>(GeV) </a:t>
            </a:r>
            <a:r>
              <a:rPr lang="en-US" altLang="zh-CN" sz="1400" b="0" i="0" dirty="0">
                <a:cs typeface="Arial" charset="0"/>
                <a:sym typeface="Symbol" charset="2"/>
              </a:rPr>
              <a:t> </a:t>
            </a:r>
            <a:r>
              <a:rPr lang="en-US" altLang="zh-CN" sz="1400" b="0" i="0" dirty="0">
                <a:cs typeface="Arial" charset="0"/>
              </a:rPr>
              <a:t>0.015</a:t>
            </a:r>
          </a:p>
        </p:txBody>
      </p:sp>
      <p:sp>
        <p:nvSpPr>
          <p:cNvPr id="27653" name="Text Box 1028"/>
          <p:cNvSpPr txBox="1">
            <a:spLocks noChangeArrowheads="1"/>
          </p:cNvSpPr>
          <p:nvPr/>
        </p:nvSpPr>
        <p:spPr bwMode="auto">
          <a:xfrm>
            <a:off x="6553200" y="835025"/>
            <a:ext cx="2137124" cy="1341906"/>
          </a:xfrm>
          <a:prstGeom prst="rect">
            <a:avLst/>
          </a:prstGeom>
          <a:solidFill>
            <a:srgbClr val="FFFF99"/>
          </a:solidFill>
          <a:ln w="9525">
            <a:solidFill>
              <a:schemeClr val="tx1"/>
            </a:solidFill>
            <a:miter lim="800000"/>
            <a:headEnd/>
            <a:tailEnd/>
          </a:ln>
        </p:spPr>
        <p:txBody>
          <a:bodyPr wrap="none">
            <a:spAutoFit/>
          </a:bodyPr>
          <a:lstStyle/>
          <a:p>
            <a:pPr>
              <a:buNone/>
            </a:pPr>
            <a:r>
              <a:rPr lang="en-US" altLang="zh-CN" sz="1400" b="0" i="0" dirty="0"/>
              <a:t>Length  : ~ 46 m </a:t>
            </a:r>
          </a:p>
          <a:p>
            <a:pPr>
              <a:buNone/>
            </a:pPr>
            <a:r>
              <a:rPr lang="en-US" altLang="zh-CN" sz="1400" b="0" i="0" dirty="0"/>
              <a:t>Radius  : ~ 12 m </a:t>
            </a:r>
          </a:p>
          <a:p>
            <a:pPr>
              <a:buNone/>
            </a:pPr>
            <a:r>
              <a:rPr lang="en-US" altLang="zh-CN" sz="1400" b="0" i="0" dirty="0"/>
              <a:t>Weight : ~ 7000 tons</a:t>
            </a:r>
          </a:p>
          <a:p>
            <a:pPr>
              <a:buFont typeface="Wingdings" charset="2"/>
              <a:buNone/>
            </a:pPr>
            <a:r>
              <a:rPr lang="en-US" altLang="zh-CN" sz="1400" b="0" i="0" dirty="0"/>
              <a:t>~10</a:t>
            </a:r>
            <a:r>
              <a:rPr lang="en-US" altLang="zh-CN" sz="1400" b="0" i="0" baseline="30000" dirty="0"/>
              <a:t>8</a:t>
            </a:r>
            <a:r>
              <a:rPr lang="en-US" altLang="zh-CN" sz="1400" b="0" i="0" dirty="0"/>
              <a:t> electronic channels</a:t>
            </a:r>
          </a:p>
          <a:p>
            <a:pPr>
              <a:buFont typeface="Wingdings" charset="2"/>
              <a:buNone/>
            </a:pPr>
            <a:r>
              <a:rPr lang="en-US" altLang="zh-CN" sz="1400" b="0" i="0" dirty="0"/>
              <a:t>3000 km of cables</a:t>
            </a:r>
          </a:p>
        </p:txBody>
      </p:sp>
      <p:sp>
        <p:nvSpPr>
          <p:cNvPr id="27654" name="Line 1029"/>
          <p:cNvSpPr>
            <a:spLocks noChangeShapeType="1"/>
          </p:cNvSpPr>
          <p:nvPr/>
        </p:nvSpPr>
        <p:spPr bwMode="auto">
          <a:xfrm>
            <a:off x="2133600" y="533400"/>
            <a:ext cx="1524000" cy="167640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27655" name="Text Box 1030"/>
          <p:cNvSpPr txBox="1">
            <a:spLocks noChangeArrowheads="1"/>
          </p:cNvSpPr>
          <p:nvPr/>
        </p:nvSpPr>
        <p:spPr bwMode="auto">
          <a:xfrm>
            <a:off x="23813" y="76200"/>
            <a:ext cx="6781921" cy="566309"/>
          </a:xfrm>
          <a:prstGeom prst="rect">
            <a:avLst/>
          </a:prstGeom>
          <a:solidFill>
            <a:schemeClr val="hlink"/>
          </a:solidFill>
          <a:ln w="9525">
            <a:solidFill>
              <a:schemeClr val="tx1"/>
            </a:solidFill>
            <a:miter lim="800000"/>
            <a:headEnd/>
            <a:tailEnd/>
          </a:ln>
        </p:spPr>
        <p:txBody>
          <a:bodyPr wrap="none">
            <a:spAutoFit/>
          </a:bodyPr>
          <a:lstStyle/>
          <a:p>
            <a:pPr>
              <a:buNone/>
            </a:pPr>
            <a:r>
              <a:rPr lang="en-US" altLang="zh-CN" sz="1400" b="0" i="0" dirty="0">
                <a:solidFill>
                  <a:srgbClr val="000000"/>
                </a:solidFill>
              </a:rPr>
              <a:t>Muon Spectrometer </a:t>
            </a:r>
            <a:r>
              <a:rPr lang="en-US" altLang="zh-CN" sz="1400" b="0" i="0" dirty="0">
                <a:sym typeface="Symbol" charset="2"/>
              </a:rPr>
              <a:t>(</a:t>
            </a:r>
            <a:r>
              <a:rPr lang="en-US" altLang="zh-CN" sz="1400" b="0" i="0" dirty="0"/>
              <a:t>|</a:t>
            </a:r>
            <a:r>
              <a:rPr lang="en-US" altLang="zh-CN" sz="1400" b="0" i="0" dirty="0">
                <a:sym typeface="Symbol" charset="2"/>
              </a:rPr>
              <a:t>|&lt;2.7)</a:t>
            </a:r>
            <a:r>
              <a:rPr lang="en-US" altLang="zh-CN" sz="1400" b="0" i="0" dirty="0">
                <a:solidFill>
                  <a:srgbClr val="009900"/>
                </a:solidFill>
                <a:sym typeface="Symbol" charset="2"/>
              </a:rPr>
              <a:t> </a:t>
            </a:r>
            <a:r>
              <a:rPr lang="en-US" altLang="zh-CN" sz="1400" b="0" i="0" dirty="0">
                <a:solidFill>
                  <a:schemeClr val="tx2"/>
                </a:solidFill>
                <a:sym typeface="Symbol" charset="2"/>
              </a:rPr>
              <a:t>:</a:t>
            </a:r>
            <a:r>
              <a:rPr lang="en-US" altLang="zh-CN" sz="1400" b="0" i="0" dirty="0">
                <a:sym typeface="Symbol" charset="2"/>
              </a:rPr>
              <a:t> air-core toroids with gas-based muon chambers</a:t>
            </a:r>
            <a:endParaRPr lang="en-US" altLang="zh-CN" sz="1400" b="0" i="0" dirty="0">
              <a:solidFill>
                <a:srgbClr val="000000"/>
              </a:solidFill>
            </a:endParaRPr>
          </a:p>
          <a:p>
            <a:pPr>
              <a:buNone/>
            </a:pPr>
            <a:r>
              <a:rPr lang="en-US" altLang="zh-CN" sz="1400" b="0" i="0" dirty="0">
                <a:solidFill>
                  <a:srgbClr val="000000"/>
                </a:solidFill>
              </a:rPr>
              <a:t>Muon trigger and measurement with momentum resolution &lt; 10% up to</a:t>
            </a:r>
            <a:r>
              <a:rPr lang="en-US" altLang="zh-CN" sz="1400" b="0" i="0" dirty="0">
                <a:solidFill>
                  <a:srgbClr val="000000"/>
                </a:solidFill>
                <a:latin typeface="Symbol" charset="2"/>
              </a:rPr>
              <a:t></a:t>
            </a:r>
            <a:r>
              <a:rPr lang="en-US" altLang="zh-CN" sz="1400" b="0" i="0" dirty="0">
                <a:solidFill>
                  <a:srgbClr val="000000"/>
                </a:solidFill>
              </a:rPr>
              <a:t>E</a:t>
            </a:r>
            <a:r>
              <a:rPr lang="en-US" altLang="zh-CN" sz="1400" b="0" i="0" baseline="-25000" dirty="0">
                <a:solidFill>
                  <a:srgbClr val="000000"/>
                </a:solidFill>
                <a:sym typeface="Symbol" charset="2"/>
              </a:rPr>
              <a:t></a:t>
            </a:r>
            <a:r>
              <a:rPr lang="en-US" altLang="zh-CN" sz="1400" b="0" i="0" dirty="0">
                <a:solidFill>
                  <a:srgbClr val="000000"/>
                </a:solidFill>
                <a:sym typeface="Symbol" charset="2"/>
              </a:rPr>
              <a:t> ~ 1 TeV</a:t>
            </a:r>
          </a:p>
        </p:txBody>
      </p:sp>
      <p:sp>
        <p:nvSpPr>
          <p:cNvPr id="27656" name="Line 1031"/>
          <p:cNvSpPr>
            <a:spLocks noChangeShapeType="1"/>
          </p:cNvSpPr>
          <p:nvPr/>
        </p:nvSpPr>
        <p:spPr bwMode="auto">
          <a:xfrm flipH="1" flipV="1">
            <a:off x="4191000" y="3276600"/>
            <a:ext cx="1676400" cy="53340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27657" name="Line 1032"/>
          <p:cNvSpPr>
            <a:spLocks noChangeShapeType="1"/>
          </p:cNvSpPr>
          <p:nvPr/>
        </p:nvSpPr>
        <p:spPr bwMode="auto">
          <a:xfrm flipV="1">
            <a:off x="1295400" y="3403600"/>
            <a:ext cx="2667000" cy="205740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27658" name="Rectangle 8"/>
          <p:cNvSpPr>
            <a:spLocks noChangeArrowheads="1"/>
          </p:cNvSpPr>
          <p:nvPr/>
        </p:nvSpPr>
        <p:spPr bwMode="auto">
          <a:xfrm>
            <a:off x="76200" y="5384800"/>
            <a:ext cx="3962400" cy="824841"/>
          </a:xfrm>
          <a:prstGeom prst="rect">
            <a:avLst/>
          </a:prstGeom>
          <a:solidFill>
            <a:srgbClr val="FFFF99"/>
          </a:solidFill>
          <a:ln w="9525">
            <a:solidFill>
              <a:schemeClr val="tx1"/>
            </a:solidFill>
            <a:miter lim="800000"/>
            <a:headEnd/>
            <a:tailEnd/>
          </a:ln>
        </p:spPr>
        <p:txBody>
          <a:bodyPr wrap="square">
            <a:spAutoFit/>
          </a:bodyPr>
          <a:lstStyle/>
          <a:p>
            <a:pPr eaLnBrk="1" hangingPunct="1">
              <a:buNone/>
            </a:pPr>
            <a:r>
              <a:rPr lang="en-US" altLang="zh-CN" sz="1400" b="0" i="0" dirty="0">
                <a:cs typeface="Arial" charset="0"/>
              </a:rPr>
              <a:t>EM calorimeter: Pb-LAr Accordion</a:t>
            </a:r>
          </a:p>
          <a:p>
            <a:pPr eaLnBrk="1" hangingPunct="1">
              <a:buNone/>
            </a:pPr>
            <a:r>
              <a:rPr lang="en-US" altLang="zh-CN" sz="1400" b="0" i="0" dirty="0">
                <a:cs typeface="Arial" charset="0"/>
              </a:rPr>
              <a:t>e/</a:t>
            </a:r>
            <a:r>
              <a:rPr lang="en-US" altLang="zh-CN" sz="1400" b="0" i="0" dirty="0">
                <a:latin typeface="Symbol" charset="2"/>
                <a:cs typeface="Arial" charset="0"/>
                <a:sym typeface="Symbol" charset="2"/>
              </a:rPr>
              <a:t></a:t>
            </a:r>
            <a:r>
              <a:rPr lang="en-US" altLang="zh-CN" sz="1400" b="0" i="0" dirty="0">
                <a:cs typeface="Arial" charset="0"/>
              </a:rPr>
              <a:t> trigger, identification and measurement</a:t>
            </a:r>
          </a:p>
          <a:p>
            <a:pPr eaLnBrk="1" hangingPunct="1">
              <a:buNone/>
            </a:pPr>
            <a:r>
              <a:rPr lang="en-US" altLang="zh-CN" sz="1400" b="0" i="0" dirty="0">
                <a:cs typeface="Arial" charset="0"/>
              </a:rPr>
              <a:t>E-resolution: </a:t>
            </a:r>
            <a:r>
              <a:rPr lang="en-US" altLang="zh-CN" sz="1400" b="0" i="0" dirty="0">
                <a:latin typeface="Symbol" charset="2"/>
                <a:cs typeface="Arial" charset="0"/>
                <a:sym typeface="Symbol" charset="2"/>
              </a:rPr>
              <a:t></a:t>
            </a:r>
            <a:r>
              <a:rPr lang="en-US" altLang="zh-CN" sz="1400" b="0" i="0" dirty="0">
                <a:cs typeface="Arial" charset="0"/>
              </a:rPr>
              <a:t>/E ~ 10%/</a:t>
            </a:r>
            <a:r>
              <a:rPr lang="en-US" altLang="zh-CN" sz="1400" b="0" i="0" dirty="0">
                <a:cs typeface="Arial" charset="0"/>
                <a:sym typeface="Symbol" charset="2"/>
              </a:rPr>
              <a:t></a:t>
            </a:r>
            <a:r>
              <a:rPr lang="en-US" altLang="zh-CN" sz="1400" b="0" i="0" dirty="0">
                <a:cs typeface="Arial" charset="0"/>
              </a:rPr>
              <a:t>E </a:t>
            </a:r>
            <a:endParaRPr lang="es-ES_tradnl" sz="1400" b="0" i="0" dirty="0">
              <a:latin typeface="Arial" charset="0"/>
              <a:cs typeface="Arial" charset="0"/>
              <a:sym typeface="Symbol" charset="2"/>
            </a:endParaRPr>
          </a:p>
        </p:txBody>
      </p:sp>
      <p:sp>
        <p:nvSpPr>
          <p:cNvPr id="27659" name="Line 1034"/>
          <p:cNvSpPr>
            <a:spLocks noChangeShapeType="1"/>
          </p:cNvSpPr>
          <p:nvPr/>
        </p:nvSpPr>
        <p:spPr bwMode="auto">
          <a:xfrm flipH="1" flipV="1">
            <a:off x="4114800" y="3505200"/>
            <a:ext cx="838200" cy="220980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27660" name="Rectangle 8"/>
          <p:cNvSpPr>
            <a:spLocks noChangeArrowheads="1"/>
          </p:cNvSpPr>
          <p:nvPr/>
        </p:nvSpPr>
        <p:spPr bwMode="auto">
          <a:xfrm>
            <a:off x="4114800" y="5638800"/>
            <a:ext cx="4648200" cy="1083374"/>
          </a:xfrm>
          <a:prstGeom prst="rect">
            <a:avLst/>
          </a:prstGeom>
          <a:solidFill>
            <a:srgbClr val="FFCC99"/>
          </a:solidFill>
          <a:ln w="9525">
            <a:solidFill>
              <a:schemeClr val="tx1"/>
            </a:solidFill>
            <a:miter lim="800000"/>
            <a:headEnd/>
            <a:tailEnd/>
          </a:ln>
        </p:spPr>
        <p:txBody>
          <a:bodyPr wrap="square">
            <a:spAutoFit/>
          </a:bodyPr>
          <a:lstStyle/>
          <a:p>
            <a:pPr eaLnBrk="1" hangingPunct="1">
              <a:buNone/>
            </a:pPr>
            <a:r>
              <a:rPr lang="en-US" altLang="zh-CN" sz="1400" i="0" dirty="0">
                <a:cs typeface="Arial" charset="0"/>
              </a:rPr>
              <a:t>HAD calorimetry (|</a:t>
            </a:r>
            <a:r>
              <a:rPr lang="en-US" altLang="zh-CN" sz="1400" i="0" dirty="0">
                <a:cs typeface="Arial" charset="0"/>
                <a:sym typeface="Symbol" charset="2"/>
              </a:rPr>
              <a:t>|&lt;5): segmentation, hermeticity</a:t>
            </a:r>
          </a:p>
          <a:p>
            <a:pPr>
              <a:buNone/>
            </a:pPr>
            <a:r>
              <a:rPr lang="en-US" altLang="zh-CN" sz="1400" i="0" dirty="0" smtClean="0">
                <a:cs typeface="Arial" charset="0"/>
                <a:sym typeface="Symbol" charset="2"/>
              </a:rPr>
              <a:t>Steel/scintillator </a:t>
            </a:r>
            <a:r>
              <a:rPr lang="en-US" altLang="zh-CN" sz="1400" i="0" dirty="0">
                <a:cs typeface="Arial" charset="0"/>
                <a:sym typeface="Symbol" charset="2"/>
              </a:rPr>
              <a:t>Tiles (central), Cu/W-LAr (fwd)</a:t>
            </a:r>
          </a:p>
          <a:p>
            <a:pPr>
              <a:buNone/>
            </a:pPr>
            <a:r>
              <a:rPr lang="en-US" altLang="zh-CN" sz="1400" i="0" dirty="0">
                <a:cs typeface="Arial" charset="0"/>
                <a:sym typeface="Symbol" charset="2"/>
              </a:rPr>
              <a:t>Trigger and measurement of jets and missing E</a:t>
            </a:r>
            <a:r>
              <a:rPr lang="en-US" altLang="zh-CN" sz="1400" i="0" baseline="-25000" dirty="0">
                <a:cs typeface="Arial" charset="0"/>
              </a:rPr>
              <a:t>T</a:t>
            </a:r>
            <a:endParaRPr lang="en-US" altLang="zh-CN" sz="1400" i="0" dirty="0">
              <a:cs typeface="Arial" charset="0"/>
              <a:sym typeface="Symbol" charset="2"/>
            </a:endParaRPr>
          </a:p>
          <a:p>
            <a:pPr>
              <a:buNone/>
            </a:pPr>
            <a:r>
              <a:rPr lang="en-US" altLang="zh-CN" sz="1400" i="0" dirty="0">
                <a:cs typeface="Arial" charset="0"/>
              </a:rPr>
              <a:t>E-resolution:</a:t>
            </a:r>
            <a:r>
              <a:rPr lang="en-US" altLang="zh-CN" sz="1400" i="0" dirty="0">
                <a:latin typeface="Symbol" charset="2"/>
                <a:cs typeface="Arial" charset="0"/>
                <a:sym typeface="Symbol" charset="2"/>
              </a:rPr>
              <a:t></a:t>
            </a:r>
            <a:r>
              <a:rPr lang="en-US" altLang="zh-CN" sz="1400" i="0" dirty="0">
                <a:cs typeface="Arial" charset="0"/>
              </a:rPr>
              <a:t>/E ~ 50%/</a:t>
            </a:r>
            <a:r>
              <a:rPr lang="en-US" altLang="zh-CN" sz="1400" i="0" dirty="0">
                <a:cs typeface="Arial" charset="0"/>
                <a:sym typeface="Symbol" charset="2"/>
              </a:rPr>
              <a:t></a:t>
            </a:r>
            <a:r>
              <a:rPr lang="en-US" altLang="zh-CN" sz="1400" i="0" dirty="0">
                <a:cs typeface="Arial" charset="0"/>
              </a:rPr>
              <a:t>E </a:t>
            </a:r>
            <a:r>
              <a:rPr lang="en-US" altLang="zh-CN" sz="1400" i="0" dirty="0">
                <a:cs typeface="Arial" charset="0"/>
                <a:sym typeface="Symbol" charset="2"/>
              </a:rPr>
              <a:t> </a:t>
            </a:r>
            <a:r>
              <a:rPr lang="en-US" altLang="zh-CN" sz="1400" i="0" dirty="0">
                <a:cs typeface="Arial" charset="0"/>
              </a:rPr>
              <a:t>0.03 </a:t>
            </a:r>
          </a:p>
        </p:txBody>
      </p:sp>
      <p:sp>
        <p:nvSpPr>
          <p:cNvPr id="27661" name="Text Box 1036"/>
          <p:cNvSpPr txBox="1">
            <a:spLocks noChangeArrowheads="1"/>
          </p:cNvSpPr>
          <p:nvPr/>
        </p:nvSpPr>
        <p:spPr bwMode="auto">
          <a:xfrm>
            <a:off x="60325" y="1589088"/>
            <a:ext cx="1526380" cy="1083374"/>
          </a:xfrm>
          <a:prstGeom prst="rect">
            <a:avLst/>
          </a:prstGeom>
          <a:solidFill>
            <a:srgbClr val="CCFF66"/>
          </a:solidFill>
          <a:ln w="9525">
            <a:solidFill>
              <a:schemeClr val="tx1"/>
            </a:solidFill>
            <a:miter lim="800000"/>
            <a:headEnd/>
            <a:tailEnd/>
          </a:ln>
        </p:spPr>
        <p:txBody>
          <a:bodyPr wrap="none">
            <a:spAutoFit/>
          </a:bodyPr>
          <a:lstStyle/>
          <a:p>
            <a:pPr>
              <a:buNone/>
            </a:pPr>
            <a:r>
              <a:rPr lang="en-US" altLang="zh-CN" sz="1400" b="0" i="0" dirty="0" smtClean="0"/>
              <a:t>3-level trigger</a:t>
            </a:r>
          </a:p>
          <a:p>
            <a:pPr>
              <a:buNone/>
            </a:pPr>
            <a:r>
              <a:rPr lang="en-US" altLang="zh-CN" sz="1400" b="0" i="0" dirty="0" smtClean="0"/>
              <a:t>reducing </a:t>
            </a:r>
            <a:r>
              <a:rPr lang="en-US" altLang="zh-CN" sz="1400" b="0" i="0" dirty="0"/>
              <a:t>the rate</a:t>
            </a:r>
          </a:p>
          <a:p>
            <a:pPr>
              <a:buNone/>
            </a:pPr>
            <a:r>
              <a:rPr lang="en-US" altLang="zh-CN" sz="1400" b="0" i="0" dirty="0"/>
              <a:t>from 40 MHz to</a:t>
            </a:r>
          </a:p>
          <a:p>
            <a:pPr>
              <a:buNone/>
            </a:pPr>
            <a:r>
              <a:rPr lang="en-US" altLang="zh-CN" sz="1400" b="0" i="0" dirty="0"/>
              <a:t>~200 Hz</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90600" y="609600"/>
            <a:ext cx="7162800" cy="11430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2800" b="0" i="0" dirty="0" smtClean="0">
                <a:solidFill>
                  <a:srgbClr val="000000"/>
                </a:solidFill>
                <a:latin typeface="Arial" charset="0"/>
              </a:rPr>
              <a:t>Public Notes Contributed to </a:t>
            </a:r>
          </a:p>
          <a:p>
            <a:pPr algn="ctr">
              <a:spcBef>
                <a:spcPct val="0"/>
              </a:spcBef>
              <a:buNone/>
              <a:defRPr/>
            </a:pPr>
            <a:r>
              <a:rPr lang="en-US" sz="2800" b="0" i="0" dirty="0" smtClean="0">
                <a:solidFill>
                  <a:srgbClr val="000000"/>
                </a:solidFill>
                <a:latin typeface="Arial" charset="0"/>
              </a:rPr>
              <a:t>Conferences(Monte Carlo)</a:t>
            </a:r>
            <a:r>
              <a:rPr lang="en-US" altLang="zh-CN" sz="2800" dirty="0" smtClean="0">
                <a:solidFill>
                  <a:srgbClr val="FF0000"/>
                </a:solidFill>
              </a:rPr>
              <a:t> </a:t>
            </a:r>
            <a:r>
              <a:rPr lang="en-US" altLang="zh-CN" sz="2400" dirty="0" smtClean="0">
                <a:solidFill>
                  <a:srgbClr val="FF0000"/>
                </a:solidFill>
              </a:rPr>
              <a:t>Task H-1 (Wu)</a:t>
            </a:r>
            <a:r>
              <a:rPr lang="en-US" sz="2400" b="0" i="0" dirty="0" smtClean="0">
                <a:solidFill>
                  <a:srgbClr val="000000"/>
                </a:solidFill>
                <a:latin typeface="Arial" charset="0"/>
              </a:rPr>
              <a:t> </a:t>
            </a:r>
            <a:endParaRPr lang="en-US" sz="2400" i="0" dirty="0">
              <a:solidFill>
                <a:srgbClr val="000000"/>
              </a:solidFill>
              <a:latin typeface="Arial" charset="0"/>
            </a:endParaRPr>
          </a:p>
        </p:txBody>
      </p:sp>
      <p:sp>
        <p:nvSpPr>
          <p:cNvPr id="3" name="TextBox 2"/>
          <p:cNvSpPr txBox="1"/>
          <p:nvPr/>
        </p:nvSpPr>
        <p:spPr>
          <a:xfrm>
            <a:off x="838200" y="2057400"/>
            <a:ext cx="7391400" cy="3493264"/>
          </a:xfrm>
          <a:prstGeom prst="rect">
            <a:avLst/>
          </a:prstGeom>
          <a:noFill/>
        </p:spPr>
        <p:txBody>
          <a:bodyPr wrap="square" rtlCol="0">
            <a:spAutoFit/>
          </a:bodyPr>
          <a:lstStyle/>
          <a:p>
            <a:pPr marL="268288" indent="-268288">
              <a:buNone/>
            </a:pPr>
            <a:r>
              <a:rPr lang="en-US" altLang="zh-CN" sz="1800" dirty="0" smtClean="0">
                <a:solidFill>
                  <a:srgbClr val="FF0000"/>
                </a:solidFill>
              </a:rPr>
              <a:t>Higgs </a:t>
            </a:r>
          </a:p>
          <a:p>
            <a:pPr marL="268288" indent="-268288">
              <a:spcAft>
                <a:spcPts val="600"/>
              </a:spcAft>
              <a:buNone/>
            </a:pPr>
            <a:r>
              <a:rPr lang="en-US" altLang="zh-CN" sz="1800" dirty="0" smtClean="0">
                <a:solidFill>
                  <a:srgbClr val="FF0000"/>
                </a:solidFill>
              </a:rPr>
              <a:t> </a:t>
            </a:r>
            <a:r>
              <a:rPr lang="en-US" altLang="zh-CN" sz="1800" dirty="0" smtClean="0">
                <a:solidFill>
                  <a:srgbClr val="0033CC"/>
                </a:solidFill>
              </a:rPr>
              <a:t>4. Prospects for Higgs Boson Searches using the H-&gt;WW*-&gt;l</a:t>
            </a:r>
            <a:r>
              <a:rPr lang="el-GR" altLang="zh-CN" sz="1800" dirty="0" smtClean="0">
                <a:solidFill>
                  <a:srgbClr val="0033CC"/>
                </a:solidFill>
              </a:rPr>
              <a:t>ν</a:t>
            </a:r>
            <a:r>
              <a:rPr lang="en-US" altLang="zh-CN" sz="1800" dirty="0" smtClean="0">
                <a:solidFill>
                  <a:srgbClr val="0033CC"/>
                </a:solidFill>
              </a:rPr>
              <a:t>l</a:t>
            </a:r>
            <a:r>
              <a:rPr lang="el-GR" altLang="zh-CN" sz="1800" dirty="0" smtClean="0">
                <a:solidFill>
                  <a:srgbClr val="0033CC"/>
                </a:solidFill>
              </a:rPr>
              <a:t>ν</a:t>
            </a:r>
            <a:r>
              <a:rPr lang="en-US" altLang="zh-CN" sz="1800" dirty="0" smtClean="0">
                <a:solidFill>
                  <a:srgbClr val="0033CC"/>
                </a:solidFill>
              </a:rPr>
              <a:t> Decay Mode with the ATLAS Detector for 10 TeV</a:t>
            </a:r>
            <a:r>
              <a:rPr lang="en-US" altLang="zh-CN" sz="1800" b="0" i="0" dirty="0" smtClean="0">
                <a:solidFill>
                  <a:srgbClr val="0033CC"/>
                </a:solidFill>
              </a:rPr>
              <a:t/>
            </a:r>
            <a:br>
              <a:rPr lang="en-US" altLang="zh-CN" sz="1800" b="0" i="0" dirty="0" smtClean="0">
                <a:solidFill>
                  <a:srgbClr val="0033CC"/>
                </a:solidFill>
              </a:rPr>
            </a:br>
            <a:r>
              <a:rPr lang="en-US" altLang="zh-CN" sz="1800" b="0" i="0" dirty="0" smtClean="0">
                <a:solidFill>
                  <a:srgbClr val="00B0F0"/>
                </a:solidFill>
              </a:rPr>
              <a:t>ATL-PHYS-PUB-2010-005, Jun 2010</a:t>
            </a:r>
          </a:p>
          <a:p>
            <a:pPr marL="268288" indent="-268288">
              <a:buNone/>
            </a:pPr>
            <a:r>
              <a:rPr lang="en-US" altLang="zh-CN" sz="1800" b="0" i="0" dirty="0" smtClean="0">
                <a:solidFill>
                  <a:srgbClr val="0033CC"/>
                </a:solidFill>
              </a:rPr>
              <a:t> </a:t>
            </a:r>
            <a:r>
              <a:rPr lang="en-US" altLang="zh-CN" sz="1800" dirty="0" smtClean="0">
                <a:solidFill>
                  <a:srgbClr val="0033CC"/>
                </a:solidFill>
              </a:rPr>
              <a:t>5. ATLAS Sensitivity Prospects for Higgs Boson Production at the LHC Running at 7 TeV</a:t>
            </a:r>
            <a:r>
              <a:rPr lang="en-US" altLang="zh-CN" sz="1800" b="0" i="0" dirty="0" smtClean="0">
                <a:solidFill>
                  <a:srgbClr val="0033CC"/>
                </a:solidFill>
              </a:rPr>
              <a:t/>
            </a:r>
            <a:br>
              <a:rPr lang="en-US" altLang="zh-CN" sz="1800" b="0" i="0" dirty="0" smtClean="0">
                <a:solidFill>
                  <a:srgbClr val="0033CC"/>
                </a:solidFill>
              </a:rPr>
            </a:br>
            <a:r>
              <a:rPr lang="en-US" altLang="zh-CN" sz="1800" b="0" i="0" dirty="0" smtClean="0">
                <a:solidFill>
                  <a:srgbClr val="00B0F0"/>
                </a:solidFill>
              </a:rPr>
              <a:t>ATL-PHYS-PUB-2010-009, Jul 2010</a:t>
            </a:r>
          </a:p>
          <a:p>
            <a:pPr marL="268288" indent="-268288">
              <a:buNone/>
            </a:pPr>
            <a:endParaRPr lang="en-US" altLang="zh-CN" sz="1800" b="0" i="0" dirty="0" smtClean="0">
              <a:solidFill>
                <a:srgbClr val="00B0F0"/>
              </a:solidFill>
            </a:endParaRPr>
          </a:p>
          <a:p>
            <a:pPr marL="268288" indent="-268288">
              <a:buNone/>
            </a:pPr>
            <a:r>
              <a:rPr lang="en-US" altLang="zh-CN" sz="1800" dirty="0" smtClean="0">
                <a:solidFill>
                  <a:srgbClr val="FF0000"/>
                </a:solidFill>
              </a:rPr>
              <a:t>Publication (Detector performance)</a:t>
            </a:r>
          </a:p>
          <a:p>
            <a:pPr marL="268288" indent="-268288">
              <a:buNone/>
            </a:pPr>
            <a:r>
              <a:rPr lang="en-US" altLang="zh-CN" sz="1800" b="0" i="0" dirty="0" smtClean="0">
                <a:solidFill>
                  <a:srgbClr val="0033CC"/>
                </a:solidFill>
              </a:rPr>
              <a:t> </a:t>
            </a:r>
            <a:r>
              <a:rPr lang="en-US" altLang="zh-CN" sz="1800" dirty="0" smtClean="0">
                <a:solidFill>
                  <a:srgbClr val="0033CC"/>
                </a:solidFill>
              </a:rPr>
              <a:t>6. Combined performance studies of the ATLAS detector using cosmic-ray </a:t>
            </a:r>
            <a:r>
              <a:rPr lang="en-US" altLang="zh-CN" sz="1800" dirty="0" err="1" smtClean="0">
                <a:solidFill>
                  <a:srgbClr val="0033CC"/>
                </a:solidFill>
              </a:rPr>
              <a:t>muons</a:t>
            </a:r>
            <a:r>
              <a:rPr lang="en-US" altLang="zh-CN" sz="1800" dirty="0" smtClean="0">
                <a:solidFill>
                  <a:srgbClr val="0033CC"/>
                </a:solidFill>
              </a:rPr>
              <a:t>, To be submitted to: Eur. Phys. J. C</a:t>
            </a:r>
          </a:p>
        </p:txBody>
      </p:sp>
      <p:sp>
        <p:nvSpPr>
          <p:cNvPr id="5" name="Slide Number Placeholder 4"/>
          <p:cNvSpPr>
            <a:spLocks noGrp="1"/>
          </p:cNvSpPr>
          <p:nvPr>
            <p:ph type="sldNum" sz="quarter" idx="12"/>
          </p:nvPr>
        </p:nvSpPr>
        <p:spPr/>
        <p:txBody>
          <a:bodyPr/>
          <a:lstStyle/>
          <a:p>
            <a:pPr>
              <a:defRPr/>
            </a:pPr>
            <a:fld id="{5F550616-8EA6-4D80-BA8C-A49595DE14D6}" type="slidenum">
              <a:rPr lang="en-US" altLang="zh-CN" smtClean="0"/>
              <a:pPr>
                <a:defRPr/>
              </a:pPr>
              <a:t>50</a:t>
            </a:fld>
            <a:endParaRPr lang="en-US" altLang="zh-C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90600" y="304800"/>
            <a:ext cx="7162800" cy="11430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altLang="zh-CN" sz="2800" b="0" i="0" dirty="0" smtClean="0">
                <a:solidFill>
                  <a:srgbClr val="000000"/>
                </a:solidFill>
                <a:latin typeface="Arial" charset="0"/>
              </a:rPr>
              <a:t>Publication plan for physics results </a:t>
            </a:r>
          </a:p>
          <a:p>
            <a:pPr algn="ctr">
              <a:spcBef>
                <a:spcPct val="0"/>
              </a:spcBef>
              <a:buNone/>
              <a:defRPr/>
            </a:pPr>
            <a:r>
              <a:rPr lang="en-US" altLang="zh-CN" sz="2800" b="0" i="0" dirty="0" smtClean="0">
                <a:solidFill>
                  <a:srgbClr val="000000"/>
                </a:solidFill>
                <a:latin typeface="Arial" charset="0"/>
              </a:rPr>
              <a:t>involved by</a:t>
            </a:r>
            <a:r>
              <a:rPr lang="en-US" altLang="zh-CN" sz="2400" dirty="0" smtClean="0">
                <a:solidFill>
                  <a:srgbClr val="FF0000"/>
                </a:solidFill>
              </a:rPr>
              <a:t> Task H-1 (Wu)</a:t>
            </a:r>
            <a:r>
              <a:rPr lang="en-US" sz="2400" b="0" i="0" dirty="0" smtClean="0">
                <a:solidFill>
                  <a:srgbClr val="000000"/>
                </a:solidFill>
                <a:latin typeface="Arial" charset="0"/>
              </a:rPr>
              <a:t> </a:t>
            </a:r>
            <a:endParaRPr lang="en-US" sz="2400" i="0" dirty="0">
              <a:solidFill>
                <a:srgbClr val="000000"/>
              </a:solidFill>
              <a:latin typeface="Arial" charset="0"/>
            </a:endParaRPr>
          </a:p>
        </p:txBody>
      </p:sp>
      <p:sp>
        <p:nvSpPr>
          <p:cNvPr id="5" name="Slide Number Placeholder 4"/>
          <p:cNvSpPr>
            <a:spLocks noGrp="1"/>
          </p:cNvSpPr>
          <p:nvPr>
            <p:ph type="sldNum" sz="quarter" idx="12"/>
          </p:nvPr>
        </p:nvSpPr>
        <p:spPr/>
        <p:txBody>
          <a:bodyPr/>
          <a:lstStyle/>
          <a:p>
            <a:pPr>
              <a:defRPr/>
            </a:pPr>
            <a:fld id="{5F550616-8EA6-4D80-BA8C-A49595DE14D6}" type="slidenum">
              <a:rPr lang="en-US" altLang="zh-CN" smtClean="0"/>
              <a:pPr>
                <a:defRPr/>
              </a:pPr>
              <a:t>51</a:t>
            </a:fld>
            <a:endParaRPr lang="en-US" altLang="zh-CN"/>
          </a:p>
        </p:txBody>
      </p:sp>
      <p:sp>
        <p:nvSpPr>
          <p:cNvPr id="6" name="TextBox 5"/>
          <p:cNvSpPr txBox="1"/>
          <p:nvPr/>
        </p:nvSpPr>
        <p:spPr>
          <a:xfrm>
            <a:off x="609600" y="2209800"/>
            <a:ext cx="8229600" cy="4191917"/>
          </a:xfrm>
          <a:prstGeom prst="rect">
            <a:avLst/>
          </a:prstGeom>
          <a:noFill/>
        </p:spPr>
        <p:txBody>
          <a:bodyPr wrap="square" rtlCol="0">
            <a:spAutoFit/>
          </a:bodyPr>
          <a:lstStyle/>
          <a:p>
            <a:pPr marL="457200" indent="-457200">
              <a:buFont typeface="+mj-lt"/>
              <a:buAutoNum type="arabicPeriod"/>
            </a:pPr>
            <a:r>
              <a:rPr lang="en-US" altLang="zh-CN" sz="1800" i="0" dirty="0" smtClean="0"/>
              <a:t>Dijet resonance (q*)                                Aug. 13, 2010</a:t>
            </a:r>
          </a:p>
          <a:p>
            <a:pPr marL="457200" indent="-457200">
              <a:buFont typeface="+mj-lt"/>
              <a:buAutoNum type="arabicPeriod"/>
            </a:pPr>
            <a:r>
              <a:rPr lang="en-US" altLang="zh-CN" sz="1800" i="0" dirty="0" smtClean="0"/>
              <a:t>W, Z cross sections </a:t>
            </a:r>
            <a:br>
              <a:rPr lang="en-US" altLang="zh-CN" sz="1800" i="0" dirty="0" smtClean="0"/>
            </a:br>
            <a:r>
              <a:rPr lang="en-US" altLang="zh-CN" sz="1800" i="0" dirty="0" smtClean="0"/>
              <a:t>and W</a:t>
            </a:r>
            <a:r>
              <a:rPr lang="en-US" altLang="zh-CN" sz="1800" i="0" baseline="30000" dirty="0" smtClean="0"/>
              <a:t>+</a:t>
            </a:r>
            <a:r>
              <a:rPr lang="en-US" altLang="zh-CN" sz="1800" i="0" dirty="0" smtClean="0"/>
              <a:t>/W</a:t>
            </a:r>
            <a:r>
              <a:rPr lang="en-US" altLang="zh-CN" sz="1800" i="0" baseline="30000" dirty="0" smtClean="0"/>
              <a:t>-</a:t>
            </a:r>
            <a:r>
              <a:rPr lang="en-US" altLang="zh-CN" sz="1800" i="0" dirty="0" smtClean="0"/>
              <a:t> asymmetry                            September, 2010</a:t>
            </a:r>
          </a:p>
          <a:p>
            <a:pPr marL="457200" indent="-457200">
              <a:buFont typeface="+mj-lt"/>
              <a:buAutoNum type="arabicPeriod"/>
            </a:pPr>
            <a:r>
              <a:rPr lang="en-US" altLang="zh-CN" sz="1800" i="0" dirty="0" smtClean="0"/>
              <a:t>Inclusive jet cross section                     September, 2010</a:t>
            </a:r>
          </a:p>
          <a:p>
            <a:pPr marL="457200" indent="-457200">
              <a:buFont typeface="+mj-lt"/>
              <a:buAutoNum type="arabicPeriod"/>
            </a:pPr>
            <a:r>
              <a:rPr lang="en-US" altLang="zh-CN" sz="1800" i="0" dirty="0" err="1" smtClean="0"/>
              <a:t>Multijet</a:t>
            </a:r>
            <a:r>
              <a:rPr lang="en-US" altLang="zh-CN" sz="1800" i="0" dirty="0" smtClean="0"/>
              <a:t> cross section                             October, 2010</a:t>
            </a:r>
          </a:p>
          <a:p>
            <a:pPr marL="457200" indent="-457200">
              <a:buFont typeface="+mj-lt"/>
              <a:buAutoNum type="arabicPeriod"/>
            </a:pPr>
            <a:r>
              <a:rPr lang="en-US" altLang="zh-CN" sz="1800" i="0" dirty="0" smtClean="0"/>
              <a:t>Z + jets cross section                             October, 2010 </a:t>
            </a:r>
          </a:p>
          <a:p>
            <a:pPr marL="457200" indent="-457200">
              <a:buFont typeface="+mj-lt"/>
              <a:buAutoNum type="arabicPeriod"/>
            </a:pPr>
            <a:r>
              <a:rPr lang="en-US" altLang="zh-CN" sz="1800" i="0" dirty="0" smtClean="0"/>
              <a:t>UED – </a:t>
            </a:r>
            <a:r>
              <a:rPr lang="en-US" altLang="zh-CN" sz="1800" i="0" dirty="0" err="1" smtClean="0"/>
              <a:t>diphotons</a:t>
            </a:r>
            <a:r>
              <a:rPr lang="en-US" altLang="zh-CN" sz="1800" i="0" dirty="0" smtClean="0"/>
              <a:t> + E</a:t>
            </a:r>
            <a:r>
              <a:rPr lang="en-US" altLang="zh-CN" sz="1800" i="0" baseline="-25000" dirty="0" smtClean="0"/>
              <a:t>T</a:t>
            </a:r>
            <a:r>
              <a:rPr lang="en-US" altLang="zh-CN" sz="1800" i="0" baseline="30000" dirty="0" smtClean="0"/>
              <a:t>miss</a:t>
            </a:r>
            <a:r>
              <a:rPr lang="en-US" altLang="zh-CN" sz="1800" i="0" dirty="0" smtClean="0"/>
              <a:t>                       October, 2010  </a:t>
            </a:r>
          </a:p>
          <a:p>
            <a:pPr marL="457200" indent="-457200">
              <a:buFont typeface="+mj-lt"/>
              <a:buAutoNum type="arabicPeriod"/>
            </a:pPr>
            <a:r>
              <a:rPr lang="en-US" altLang="zh-CN" sz="1800" i="0" dirty="0" smtClean="0"/>
              <a:t>W’ limit                                                     October, 2010</a:t>
            </a:r>
          </a:p>
          <a:p>
            <a:pPr marL="457200" indent="-457200">
              <a:buFont typeface="+mj-lt"/>
              <a:buAutoNum type="arabicPeriod"/>
            </a:pPr>
            <a:r>
              <a:rPr lang="en-US" altLang="zh-CN" sz="1800" i="0" dirty="0" smtClean="0"/>
              <a:t>New physics from </a:t>
            </a:r>
            <a:r>
              <a:rPr lang="en-US" altLang="zh-CN" sz="1800" i="0" dirty="0" err="1" smtClean="0"/>
              <a:t>dijet</a:t>
            </a:r>
            <a:r>
              <a:rPr lang="en-US" altLang="zh-CN" sz="1800" i="0" dirty="0" smtClean="0"/>
              <a:t> angular </a:t>
            </a:r>
            <a:br>
              <a:rPr lang="en-US" altLang="zh-CN" sz="1800" i="0" dirty="0" smtClean="0"/>
            </a:br>
            <a:r>
              <a:rPr lang="en-US" altLang="zh-CN" sz="1800" i="0" dirty="0" smtClean="0"/>
              <a:t>distribution                                              November, 2010</a:t>
            </a:r>
          </a:p>
          <a:p>
            <a:pPr marL="457200" indent="-457200">
              <a:buFont typeface="+mj-lt"/>
              <a:buAutoNum type="arabicPeriod"/>
            </a:pPr>
            <a:r>
              <a:rPr lang="en-US" altLang="zh-CN" sz="1800" i="0" dirty="0" smtClean="0"/>
              <a:t>SUSY – </a:t>
            </a:r>
            <a:r>
              <a:rPr lang="en-US" altLang="zh-CN" sz="1800" i="0" dirty="0" err="1" smtClean="0"/>
              <a:t>E</a:t>
            </a:r>
            <a:r>
              <a:rPr lang="en-US" altLang="zh-CN" sz="1800" i="0" baseline="-25000" dirty="0" err="1" smtClean="0"/>
              <a:t>T</a:t>
            </a:r>
            <a:r>
              <a:rPr lang="en-US" altLang="zh-CN" sz="1800" i="0" baseline="30000" dirty="0" err="1" smtClean="0"/>
              <a:t>miss</a:t>
            </a:r>
            <a:r>
              <a:rPr lang="en-US" altLang="zh-CN" sz="1800" i="0" baseline="30000" dirty="0" smtClean="0"/>
              <a:t> </a:t>
            </a:r>
            <a:r>
              <a:rPr lang="en-US" altLang="zh-CN" sz="1800" i="0" dirty="0" smtClean="0"/>
              <a:t>signature                          November, 2010</a:t>
            </a:r>
          </a:p>
          <a:p>
            <a:pPr marL="457200" indent="-457200">
              <a:buFont typeface="+mj-lt"/>
              <a:buAutoNum type="arabicPeriod"/>
            </a:pPr>
            <a:r>
              <a:rPr lang="en-US" altLang="zh-CN" sz="1800" i="0" dirty="0" smtClean="0"/>
              <a:t>New physics in multi-body </a:t>
            </a:r>
            <a:br>
              <a:rPr lang="en-US" altLang="zh-CN" sz="1800" i="0" dirty="0" smtClean="0"/>
            </a:br>
            <a:r>
              <a:rPr lang="en-US" altLang="zh-CN" sz="1800" i="0" dirty="0" smtClean="0"/>
              <a:t>final states at high invariant </a:t>
            </a:r>
            <a:r>
              <a:rPr lang="en-US" altLang="zh-CN" sz="1800" i="0" smtClean="0"/>
              <a:t>mass        November, </a:t>
            </a:r>
            <a:r>
              <a:rPr lang="en-US" altLang="zh-CN" sz="1800" i="0" dirty="0" smtClean="0"/>
              <a:t>2010</a:t>
            </a:r>
          </a:p>
        </p:txBody>
      </p:sp>
      <p:sp>
        <p:nvSpPr>
          <p:cNvPr id="7" name="TextBox 6"/>
          <p:cNvSpPr txBox="1"/>
          <p:nvPr/>
        </p:nvSpPr>
        <p:spPr>
          <a:xfrm>
            <a:off x="685800" y="1828800"/>
            <a:ext cx="8458200" cy="430887"/>
          </a:xfrm>
          <a:prstGeom prst="rect">
            <a:avLst/>
          </a:prstGeom>
          <a:noFill/>
        </p:spPr>
        <p:txBody>
          <a:bodyPr wrap="square" rtlCol="0">
            <a:spAutoFit/>
          </a:bodyPr>
          <a:lstStyle/>
          <a:p>
            <a:pPr>
              <a:buNone/>
            </a:pPr>
            <a:r>
              <a:rPr lang="en-US" altLang="zh-CN" dirty="0" smtClean="0">
                <a:solidFill>
                  <a:srgbClr val="FF0000"/>
                </a:solidFill>
              </a:rPr>
              <a:t>Topics                                          Expected dates of submission</a:t>
            </a:r>
            <a:endParaRPr lang="zh-CN" altLang="en-US" dirty="0">
              <a:solidFill>
                <a:srgbClr val="FF0000"/>
              </a:solidFill>
            </a:endParaRPr>
          </a:p>
        </p:txBody>
      </p:sp>
      <p:sp>
        <p:nvSpPr>
          <p:cNvPr id="8" name="TextBox 7"/>
          <p:cNvSpPr txBox="1"/>
          <p:nvPr/>
        </p:nvSpPr>
        <p:spPr>
          <a:xfrm>
            <a:off x="3581400" y="1447800"/>
            <a:ext cx="1905000" cy="430887"/>
          </a:xfrm>
          <a:prstGeom prst="rect">
            <a:avLst/>
          </a:prstGeom>
          <a:solidFill>
            <a:srgbClr val="FFC000"/>
          </a:solidFill>
        </p:spPr>
        <p:txBody>
          <a:bodyPr wrap="square" rtlCol="0">
            <a:spAutoFit/>
          </a:bodyPr>
          <a:lstStyle/>
          <a:p>
            <a:pPr>
              <a:buNone/>
            </a:pPr>
            <a:r>
              <a:rPr lang="en-US" altLang="zh-CN" dirty="0" smtClean="0"/>
              <a:t>Confidential</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5800" y="2133600"/>
            <a:ext cx="8001000" cy="16002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sz="3600" b="0" i="0" dirty="0" smtClean="0">
                <a:solidFill>
                  <a:srgbClr val="000000"/>
                </a:solidFill>
                <a:latin typeface="Arial" charset="0"/>
              </a:rPr>
              <a:t>Manpower </a:t>
            </a:r>
            <a:r>
              <a:rPr lang="en-US" altLang="zh-CN" sz="3600" b="0" i="0" dirty="0" smtClean="0">
                <a:solidFill>
                  <a:srgbClr val="000000"/>
                </a:solidFill>
                <a:latin typeface="Arial" charset="0"/>
              </a:rPr>
              <a:t>and University Contribution</a:t>
            </a:r>
          </a:p>
          <a:p>
            <a:pPr algn="ctr">
              <a:spcBef>
                <a:spcPct val="0"/>
              </a:spcBef>
              <a:buFontTx/>
              <a:buNone/>
              <a:defRPr/>
            </a:pPr>
            <a:r>
              <a:rPr lang="en-US" sz="3600" b="0" i="0" dirty="0" smtClean="0">
                <a:solidFill>
                  <a:srgbClr val="FF0000"/>
                </a:solidFill>
                <a:latin typeface="Arial" charset="0"/>
              </a:rPr>
              <a:t>for Task H-1 (Wu)</a:t>
            </a:r>
          </a:p>
        </p:txBody>
      </p:sp>
      <p:sp>
        <p:nvSpPr>
          <p:cNvPr id="3" name="Slide Number Placeholder 2"/>
          <p:cNvSpPr>
            <a:spLocks noGrp="1"/>
          </p:cNvSpPr>
          <p:nvPr>
            <p:ph type="sldNum" sz="quarter" idx="12"/>
          </p:nvPr>
        </p:nvSpPr>
        <p:spPr/>
        <p:txBody>
          <a:bodyPr/>
          <a:lstStyle/>
          <a:p>
            <a:pPr>
              <a:defRPr/>
            </a:pPr>
            <a:fld id="{5F550616-8EA6-4D80-BA8C-A49595DE14D6}" type="slidenum">
              <a:rPr lang="en-US" altLang="zh-CN" smtClean="0"/>
              <a:pPr>
                <a:defRPr/>
              </a:pPr>
              <a:t>52</a:t>
            </a:fld>
            <a:endParaRPr lang="en-US" altLang="zh-C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p>
            <a:fld id="{4DD7F331-1D50-4DE5-8CAD-FA1D5A12392C}" type="slidenum">
              <a:rPr lang="en-US" altLang="zh-CN" smtClean="0"/>
              <a:pPr/>
              <a:t>53</a:t>
            </a:fld>
            <a:endParaRPr lang="en-US" altLang="zh-CN" smtClean="0"/>
          </a:p>
        </p:txBody>
      </p:sp>
      <p:sp>
        <p:nvSpPr>
          <p:cNvPr id="1331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31975970-1783-457F-A43E-4CCD180ACC11}" type="slidenum">
              <a:rPr lang="en-US" altLang="zh-CN" sz="1400" b="0" i="0">
                <a:latin typeface="Arial" charset="0"/>
                <a:ea typeface="宋体" pitchFamily="2" charset="-122"/>
              </a:rPr>
              <a:pPr algn="r" eaLnBrk="1" hangingPunct="1">
                <a:spcBef>
                  <a:spcPct val="0"/>
                </a:spcBef>
                <a:buFontTx/>
                <a:buNone/>
              </a:pPr>
              <a:t>53</a:t>
            </a:fld>
            <a:endParaRPr lang="en-US" altLang="zh-CN" sz="1400" b="0" i="0">
              <a:latin typeface="Arial" charset="0"/>
              <a:ea typeface="宋体" pitchFamily="2" charset="-122"/>
            </a:endParaRPr>
          </a:p>
        </p:txBody>
      </p:sp>
      <p:sp>
        <p:nvSpPr>
          <p:cNvPr id="13316" name="Rectangle 4"/>
          <p:cNvSpPr>
            <a:spLocks noChangeArrowheads="1"/>
          </p:cNvSpPr>
          <p:nvPr/>
        </p:nvSpPr>
        <p:spPr bwMode="auto">
          <a:xfrm>
            <a:off x="381000" y="228600"/>
            <a:ext cx="8458200" cy="5334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a:solidFill>
                  <a:srgbClr val="0033CC"/>
                </a:solidFill>
                <a:latin typeface="Arial" charset="0"/>
                <a:ea typeface="宋体" pitchFamily="2" charset="-122"/>
              </a:rPr>
              <a:t>MANPOWER</a:t>
            </a:r>
          </a:p>
        </p:txBody>
      </p:sp>
      <p:sp>
        <p:nvSpPr>
          <p:cNvPr id="4101" name="Text Box 5"/>
          <p:cNvSpPr txBox="1">
            <a:spLocks noChangeArrowheads="1"/>
          </p:cNvSpPr>
          <p:nvPr/>
        </p:nvSpPr>
        <p:spPr bwMode="auto">
          <a:xfrm>
            <a:off x="533400" y="893763"/>
            <a:ext cx="8077200" cy="5786199"/>
          </a:xfrm>
          <a:prstGeom prst="rect">
            <a:avLst/>
          </a:prstGeom>
          <a:noFill/>
          <a:ln w="9525">
            <a:noFill/>
            <a:miter lim="800000"/>
            <a:headEnd/>
            <a:tailEnd/>
          </a:ln>
        </p:spPr>
        <p:txBody>
          <a:bodyPr>
            <a:spAutoFit/>
          </a:bodyPr>
          <a:lstStyle/>
          <a:p>
            <a:pPr marL="180975" indent="-180975">
              <a:spcAft>
                <a:spcPts val="600"/>
              </a:spcAft>
              <a:defRPr/>
            </a:pPr>
            <a:r>
              <a:rPr lang="en-US" altLang="zh-CN" sz="2000" dirty="0" smtClean="0">
                <a:ea typeface="宋体" pitchFamily="2" charset="-122"/>
              </a:rPr>
              <a:t> A </a:t>
            </a:r>
            <a:r>
              <a:rPr lang="en-US" altLang="zh-CN" sz="2000" dirty="0">
                <a:ea typeface="宋体" pitchFamily="2" charset="-122"/>
              </a:rPr>
              <a:t>conscious </a:t>
            </a:r>
            <a:r>
              <a:rPr lang="en-US" altLang="zh-CN" sz="2000" dirty="0" smtClean="0">
                <a:ea typeface="宋体" pitchFamily="2" charset="-122"/>
              </a:rPr>
              <a:t>effort</a:t>
            </a:r>
            <a:r>
              <a:rPr lang="en-US" altLang="zh-CN" sz="2000" i="0" dirty="0" smtClean="0">
                <a:ea typeface="宋体" pitchFamily="2" charset="-122"/>
              </a:rPr>
              <a:t/>
            </a:r>
            <a:br>
              <a:rPr lang="en-US" altLang="zh-CN" sz="2000" i="0" dirty="0" smtClean="0">
                <a:ea typeface="宋体" pitchFamily="2" charset="-122"/>
              </a:rPr>
            </a:br>
            <a:r>
              <a:rPr lang="en-US" altLang="zh-CN" sz="2000" b="0" i="0" dirty="0" smtClean="0">
                <a:ea typeface="宋体" pitchFamily="2" charset="-122"/>
              </a:rPr>
              <a:t>We have no one beyond 7 years of PhD both in our DOE-based supported program and our University funded program (except    </a:t>
            </a:r>
            <a:r>
              <a:rPr lang="en-US" altLang="zh-CN" sz="2000" b="0" i="0" dirty="0" err="1" smtClean="0">
                <a:ea typeface="宋体" pitchFamily="2" charset="-122"/>
              </a:rPr>
              <a:t>Sau</a:t>
            </a:r>
            <a:r>
              <a:rPr lang="en-US" altLang="zh-CN" sz="2000" b="0" i="0" dirty="0" smtClean="0">
                <a:ea typeface="宋体" pitchFamily="2" charset="-122"/>
              </a:rPr>
              <a:t> </a:t>
            </a:r>
            <a:r>
              <a:rPr lang="en-US" altLang="zh-CN" sz="2000" b="0" i="0" dirty="0" err="1" smtClean="0">
                <a:ea typeface="宋体" pitchFamily="2" charset="-122"/>
              </a:rPr>
              <a:t>Lan</a:t>
            </a:r>
            <a:r>
              <a:rPr lang="en-US" altLang="zh-CN" sz="2000" b="0" i="0" dirty="0" smtClean="0">
                <a:ea typeface="宋体" pitchFamily="2" charset="-122"/>
              </a:rPr>
              <a:t> Wu)</a:t>
            </a:r>
            <a:endParaRPr lang="en-US" altLang="zh-CN" sz="2000" i="0" dirty="0" smtClean="0">
              <a:ea typeface="宋体" pitchFamily="2" charset="-122"/>
            </a:endParaRPr>
          </a:p>
          <a:p>
            <a:pPr marL="180975" indent="-180975">
              <a:defRPr/>
            </a:pPr>
            <a:r>
              <a:rPr lang="en-US" altLang="zh-CN" sz="2000" dirty="0" smtClean="0">
                <a:ea typeface="宋体" pitchFamily="2" charset="-122"/>
              </a:rPr>
              <a:t>Since the split with Profs. Pan and </a:t>
            </a:r>
            <a:r>
              <a:rPr lang="en-US" altLang="zh-CN" sz="2000" dirty="0" err="1" smtClean="0">
                <a:ea typeface="宋体" pitchFamily="2" charset="-122"/>
              </a:rPr>
              <a:t>Mellado</a:t>
            </a:r>
            <a:r>
              <a:rPr lang="en-US" altLang="zh-CN" sz="2000" dirty="0" smtClean="0">
                <a:ea typeface="宋体" pitchFamily="2" charset="-122"/>
              </a:rPr>
              <a:t> in March, 2010</a:t>
            </a:r>
            <a:r>
              <a:rPr lang="en-US" altLang="zh-CN" sz="2000" i="0" dirty="0" smtClean="0">
                <a:ea typeface="宋体" pitchFamily="2" charset="-122"/>
              </a:rPr>
              <a:t/>
            </a:r>
            <a:br>
              <a:rPr lang="en-US" altLang="zh-CN" sz="2000" i="0" dirty="0" smtClean="0">
                <a:ea typeface="宋体" pitchFamily="2" charset="-122"/>
              </a:rPr>
            </a:br>
            <a:r>
              <a:rPr lang="en-US" altLang="zh-CN" sz="2000" b="0" i="0" dirty="0" err="1" smtClean="0">
                <a:ea typeface="宋体" pitchFamily="2" charset="-122"/>
              </a:rPr>
              <a:t>Sau</a:t>
            </a:r>
            <a:r>
              <a:rPr lang="en-US" altLang="zh-CN" sz="2000" b="0" i="0" dirty="0" smtClean="0">
                <a:ea typeface="宋体" pitchFamily="2" charset="-122"/>
              </a:rPr>
              <a:t> </a:t>
            </a:r>
            <a:r>
              <a:rPr lang="en-US" altLang="zh-CN" sz="2000" b="0" i="0" dirty="0" err="1">
                <a:ea typeface="宋体" pitchFamily="2" charset="-122"/>
              </a:rPr>
              <a:t>Lan</a:t>
            </a:r>
            <a:r>
              <a:rPr lang="en-US" altLang="zh-CN" sz="2000" b="0" i="0" dirty="0">
                <a:ea typeface="宋体" pitchFamily="2" charset="-122"/>
              </a:rPr>
              <a:t> Wu </a:t>
            </a:r>
            <a:r>
              <a:rPr lang="en-US" altLang="zh-CN" sz="2000" b="0" i="0" dirty="0" smtClean="0">
                <a:ea typeface="宋体" pitchFamily="2" charset="-122"/>
              </a:rPr>
              <a:t>has worked </a:t>
            </a:r>
            <a:r>
              <a:rPr lang="en-US" altLang="zh-CN" sz="2000" b="0" i="0" dirty="0">
                <a:ea typeface="宋体" pitchFamily="2" charset="-122"/>
              </a:rPr>
              <a:t>closely with our present team of graduate students and research associates </a:t>
            </a:r>
            <a:r>
              <a:rPr lang="en-US" altLang="zh-CN" sz="2000" b="0" i="0" dirty="0" smtClean="0">
                <a:ea typeface="宋体" pitchFamily="2" charset="-122"/>
              </a:rPr>
              <a:t/>
            </a:r>
            <a:br>
              <a:rPr lang="en-US" altLang="zh-CN" sz="2000" b="0" i="0" dirty="0" smtClean="0">
                <a:ea typeface="宋体" pitchFamily="2" charset="-122"/>
              </a:rPr>
            </a:br>
            <a:r>
              <a:rPr lang="en-US" altLang="zh-CN" sz="2000" b="0" i="0" dirty="0" smtClean="0">
                <a:solidFill>
                  <a:srgbClr val="FF0000"/>
                </a:solidFill>
                <a:ea typeface="宋体" pitchFamily="2" charset="-122"/>
              </a:rPr>
              <a:t>(</a:t>
            </a:r>
            <a:r>
              <a:rPr lang="en-US" altLang="zh-CN" sz="2000" b="0" i="0" dirty="0" err="1" smtClean="0">
                <a:solidFill>
                  <a:srgbClr val="FF0000"/>
                </a:solidFill>
                <a:ea typeface="宋体" pitchFamily="2" charset="-122"/>
              </a:rPr>
              <a:t>Postdoc</a:t>
            </a:r>
            <a:r>
              <a:rPr lang="en-US" altLang="zh-CN" sz="2000" b="0" i="0" dirty="0" smtClean="0">
                <a:solidFill>
                  <a:srgbClr val="FF0000"/>
                </a:solidFill>
                <a:ea typeface="宋体" pitchFamily="2" charset="-122"/>
              </a:rPr>
              <a:t> </a:t>
            </a:r>
            <a:r>
              <a:rPr lang="en-US" altLang="zh-CN" sz="2000" b="0" i="0" dirty="0" err="1">
                <a:solidFill>
                  <a:srgbClr val="FF0000"/>
                </a:solidFill>
                <a:ea typeface="宋体" pitchFamily="2" charset="-122"/>
              </a:rPr>
              <a:t>Xin</a:t>
            </a:r>
            <a:r>
              <a:rPr lang="en-US" altLang="zh-CN" sz="2000" b="0" i="0" dirty="0">
                <a:solidFill>
                  <a:srgbClr val="FF0000"/>
                </a:solidFill>
                <a:ea typeface="宋体" pitchFamily="2" charset="-122"/>
              </a:rPr>
              <a:t> </a:t>
            </a:r>
            <a:r>
              <a:rPr lang="en-US" altLang="zh-CN" sz="2000" b="0" i="0" dirty="0" smtClean="0">
                <a:solidFill>
                  <a:srgbClr val="FF0000"/>
                </a:solidFill>
                <a:ea typeface="宋体" pitchFamily="2" charset="-122"/>
              </a:rPr>
              <a:t>Chen will </a:t>
            </a:r>
            <a:r>
              <a:rPr lang="en-US" altLang="zh-CN" sz="2000" b="0" i="0" dirty="0">
                <a:solidFill>
                  <a:srgbClr val="FF0000"/>
                </a:solidFill>
                <a:ea typeface="宋体" pitchFamily="2" charset="-122"/>
              </a:rPr>
              <a:t>move </a:t>
            </a:r>
            <a:r>
              <a:rPr lang="en-US" altLang="zh-CN" sz="2000" b="0" i="0" dirty="0" smtClean="0">
                <a:solidFill>
                  <a:srgbClr val="FF0000"/>
                </a:solidFill>
                <a:ea typeface="宋体" pitchFamily="2" charset="-122"/>
              </a:rPr>
              <a:t>from Task H-1 to Task H-2).</a:t>
            </a:r>
            <a:endParaRPr lang="en-US" altLang="zh-CN" sz="2000" b="0" i="0" dirty="0">
              <a:solidFill>
                <a:srgbClr val="FF0000"/>
              </a:solidFill>
              <a:ea typeface="宋体" pitchFamily="2" charset="-122"/>
            </a:endParaRPr>
          </a:p>
          <a:p>
            <a:pPr>
              <a:spcBef>
                <a:spcPts val="1800"/>
              </a:spcBef>
              <a:buFontTx/>
              <a:buNone/>
              <a:defRPr/>
            </a:pPr>
            <a:r>
              <a:rPr lang="en-US" altLang="zh-CN" sz="2000" dirty="0">
                <a:solidFill>
                  <a:srgbClr val="FF0000"/>
                </a:solidFill>
                <a:ea typeface="宋体" pitchFamily="2" charset="-122"/>
              </a:rPr>
              <a:t>DOE BASED PROGRAM SUPPORTED PERSONNEL </a:t>
            </a:r>
            <a:br>
              <a:rPr lang="en-US" altLang="zh-CN" sz="2000" dirty="0">
                <a:solidFill>
                  <a:srgbClr val="FF0000"/>
                </a:solidFill>
                <a:ea typeface="宋体" pitchFamily="2" charset="-122"/>
              </a:rPr>
            </a:br>
            <a:r>
              <a:rPr lang="en-US" altLang="zh-CN" sz="2000" dirty="0">
                <a:solidFill>
                  <a:srgbClr val="FF0000"/>
                </a:solidFill>
                <a:ea typeface="宋体" pitchFamily="2" charset="-122"/>
              </a:rPr>
              <a:t>(FY11 REQUEST)</a:t>
            </a:r>
          </a:p>
          <a:p>
            <a:pPr marL="457200" indent="-228600">
              <a:spcBef>
                <a:spcPts val="1200"/>
              </a:spcBef>
              <a:defRPr/>
            </a:pPr>
            <a:r>
              <a:rPr lang="en-US" altLang="zh-CN" sz="2000" dirty="0">
                <a:ea typeface="宋体" pitchFamily="2" charset="-122"/>
              </a:rPr>
              <a:t>One Assistant Scientist </a:t>
            </a:r>
            <a:r>
              <a:rPr lang="en-US" altLang="zh-CN" sz="2000" b="0" i="0" dirty="0">
                <a:ea typeface="宋体" pitchFamily="2" charset="-122"/>
              </a:rPr>
              <a:t>–  </a:t>
            </a:r>
            <a:r>
              <a:rPr lang="en-US" altLang="zh-CN" sz="2000" b="0" i="0" dirty="0">
                <a:solidFill>
                  <a:srgbClr val="0033CC"/>
                </a:solidFill>
                <a:ea typeface="宋体" pitchFamily="2" charset="-122"/>
              </a:rPr>
              <a:t>Luis Flores</a:t>
            </a:r>
            <a:endParaRPr lang="zh-CN" altLang="zh-CN" sz="2000" b="0" i="0" dirty="0">
              <a:solidFill>
                <a:srgbClr val="0033CC"/>
              </a:solidFill>
              <a:ea typeface="宋体" pitchFamily="2" charset="-122"/>
            </a:endParaRPr>
          </a:p>
          <a:p>
            <a:pPr marL="457200" indent="-228600">
              <a:defRPr/>
            </a:pPr>
            <a:r>
              <a:rPr lang="en-US" altLang="zh-CN" sz="2000" dirty="0">
                <a:ea typeface="宋体" pitchFamily="2" charset="-122"/>
              </a:rPr>
              <a:t>One Research Associate</a:t>
            </a:r>
            <a:r>
              <a:rPr lang="en-US" altLang="zh-CN" sz="2000" i="0" dirty="0">
                <a:ea typeface="宋体" pitchFamily="2" charset="-122"/>
              </a:rPr>
              <a:t> </a:t>
            </a:r>
            <a:r>
              <a:rPr lang="en-US" altLang="zh-CN" sz="2000" b="0" i="0" dirty="0">
                <a:ea typeface="宋体" pitchFamily="2" charset="-122"/>
              </a:rPr>
              <a:t>– </a:t>
            </a:r>
            <a:r>
              <a:rPr lang="en-US" altLang="zh-CN" sz="2000" b="0" i="0" dirty="0">
                <a:solidFill>
                  <a:srgbClr val="0033CC"/>
                </a:solidFill>
                <a:ea typeface="宋体" pitchFamily="2" charset="-122"/>
              </a:rPr>
              <a:t>William Quayle</a:t>
            </a:r>
          </a:p>
          <a:p>
            <a:pPr marL="457200" indent="-228600">
              <a:defRPr/>
            </a:pPr>
            <a:r>
              <a:rPr lang="en-US" altLang="zh-CN" sz="2000" dirty="0">
                <a:ea typeface="宋体" pitchFamily="2" charset="-122"/>
              </a:rPr>
              <a:t>Six Graduate Students </a:t>
            </a:r>
            <a:r>
              <a:rPr lang="en-US" altLang="zh-CN" sz="2000" b="0" i="0" dirty="0">
                <a:ea typeface="宋体" pitchFamily="2" charset="-122"/>
              </a:rPr>
              <a:t>–  </a:t>
            </a:r>
            <a:r>
              <a:rPr lang="en-US" altLang="zh-CN" sz="2000" b="0" i="0" dirty="0">
                <a:solidFill>
                  <a:srgbClr val="0033CC"/>
                </a:solidFill>
                <a:ea typeface="宋体" pitchFamily="2" charset="-122"/>
              </a:rPr>
              <a:t>Yang </a:t>
            </a:r>
            <a:r>
              <a:rPr lang="en-US" altLang="zh-CN" sz="2000" b="0" i="0" dirty="0" err="1">
                <a:solidFill>
                  <a:srgbClr val="0033CC"/>
                </a:solidFill>
                <a:ea typeface="宋体" pitchFamily="2" charset="-122"/>
              </a:rPr>
              <a:t>Heng</a:t>
            </a:r>
            <a:r>
              <a:rPr lang="en-US" altLang="zh-CN" sz="2000" b="0" i="0" dirty="0">
                <a:solidFill>
                  <a:srgbClr val="0033CC"/>
                </a:solidFill>
                <a:ea typeface="宋体" pitchFamily="2" charset="-122"/>
              </a:rPr>
              <a:t>, </a:t>
            </a:r>
            <a:r>
              <a:rPr lang="en-US" altLang="zh-CN" sz="2000" b="0" i="0" dirty="0" err="1">
                <a:solidFill>
                  <a:srgbClr val="0033CC"/>
                </a:solidFill>
                <a:ea typeface="宋体" pitchFamily="2" charset="-122"/>
              </a:rPr>
              <a:t>Haoshuang</a:t>
            </a:r>
            <a:r>
              <a:rPr lang="en-US" altLang="zh-CN" sz="2000" b="0" i="0" dirty="0">
                <a:solidFill>
                  <a:srgbClr val="0033CC"/>
                </a:solidFill>
                <a:ea typeface="宋体" pitchFamily="2" charset="-122"/>
              </a:rPr>
              <a:t> </a:t>
            </a:r>
            <a:r>
              <a:rPr lang="en-US" altLang="zh-CN" sz="2000" b="0" i="0" dirty="0" err="1">
                <a:solidFill>
                  <a:srgbClr val="0033CC"/>
                </a:solidFill>
                <a:ea typeface="宋体" pitchFamily="2" charset="-122"/>
              </a:rPr>
              <a:t>Ji</a:t>
            </a:r>
            <a:r>
              <a:rPr lang="en-US" altLang="zh-CN" sz="2000" b="0" i="0" dirty="0">
                <a:solidFill>
                  <a:srgbClr val="0033CC"/>
                </a:solidFill>
                <a:ea typeface="宋体" pitchFamily="2" charset="-122"/>
              </a:rPr>
              <a:t>, Luca </a:t>
            </a:r>
            <a:br>
              <a:rPr lang="en-US" altLang="zh-CN" sz="2000" b="0" i="0" dirty="0">
                <a:solidFill>
                  <a:srgbClr val="0033CC"/>
                </a:solidFill>
                <a:ea typeface="宋体" pitchFamily="2" charset="-122"/>
              </a:rPr>
            </a:br>
            <a:r>
              <a:rPr lang="en-US" altLang="zh-CN" sz="2000" b="0" i="0" dirty="0">
                <a:solidFill>
                  <a:srgbClr val="0033CC"/>
                </a:solidFill>
                <a:ea typeface="宋体" pitchFamily="2" charset="-122"/>
              </a:rPr>
              <a:t>	</a:t>
            </a:r>
            <a:r>
              <a:rPr lang="en-US" altLang="zh-CN" sz="2000" b="0" i="0" dirty="0" err="1">
                <a:solidFill>
                  <a:srgbClr val="0033CC"/>
                </a:solidFill>
                <a:ea typeface="宋体" pitchFamily="2" charset="-122"/>
              </a:rPr>
              <a:t>Sabbatini</a:t>
            </a:r>
            <a:r>
              <a:rPr lang="en-US" altLang="zh-CN" sz="2000" b="0" i="0" dirty="0">
                <a:solidFill>
                  <a:srgbClr val="0033CC"/>
                </a:solidFill>
                <a:ea typeface="宋体" pitchFamily="2" charset="-122"/>
              </a:rPr>
              <a:t>, </a:t>
            </a:r>
            <a:r>
              <a:rPr lang="en-US" altLang="zh-CN" sz="2000" b="0" i="0" dirty="0" err="1">
                <a:solidFill>
                  <a:srgbClr val="0033CC"/>
                </a:solidFill>
                <a:ea typeface="宋体" pitchFamily="2" charset="-122"/>
              </a:rPr>
              <a:t>Haichen</a:t>
            </a:r>
            <a:r>
              <a:rPr lang="en-US" altLang="zh-CN" sz="2000" b="0" i="0" dirty="0">
                <a:solidFill>
                  <a:srgbClr val="0033CC"/>
                </a:solidFill>
                <a:ea typeface="宋体" pitchFamily="2" charset="-122"/>
              </a:rPr>
              <a:t> Wang, </a:t>
            </a:r>
            <a:r>
              <a:rPr lang="en-US" altLang="zh-CN" sz="2000" b="0" i="0" dirty="0" err="1">
                <a:solidFill>
                  <a:srgbClr val="0033CC"/>
                </a:solidFill>
                <a:ea typeface="宋体" pitchFamily="2" charset="-122"/>
              </a:rPr>
              <a:t>Suli</a:t>
            </a:r>
            <a:r>
              <a:rPr lang="en-US" altLang="zh-CN" sz="2000" b="0" i="0" dirty="0">
                <a:solidFill>
                  <a:srgbClr val="0033CC"/>
                </a:solidFill>
                <a:ea typeface="宋体" pitchFamily="2" charset="-122"/>
              </a:rPr>
              <a:t> Yang, </a:t>
            </a:r>
            <a:r>
              <a:rPr lang="en-US" altLang="zh-CN" sz="2000" b="0" i="0" dirty="0" err="1">
                <a:solidFill>
                  <a:srgbClr val="0033CC"/>
                </a:solidFill>
                <a:ea typeface="宋体" pitchFamily="2" charset="-122"/>
              </a:rPr>
              <a:t>Fangzhou</a:t>
            </a:r>
            <a:r>
              <a:rPr lang="en-US" altLang="zh-CN" sz="2000" b="0" i="0" dirty="0">
                <a:solidFill>
                  <a:srgbClr val="0033CC"/>
                </a:solidFill>
                <a:ea typeface="宋体" pitchFamily="2" charset="-122"/>
              </a:rPr>
              <a:t> Zhang</a:t>
            </a:r>
            <a:r>
              <a:rPr lang="en-US" altLang="zh-CN" sz="2000" b="0" i="0" dirty="0">
                <a:ea typeface="宋体" pitchFamily="2" charset="-122"/>
              </a:rPr>
              <a:t>.</a:t>
            </a:r>
          </a:p>
          <a:p>
            <a:pPr marL="457200" indent="-228600">
              <a:defRPr/>
            </a:pPr>
            <a:r>
              <a:rPr lang="en-US" altLang="zh-CN" sz="2000" dirty="0">
                <a:ea typeface="宋体" pitchFamily="2" charset="-122"/>
              </a:rPr>
              <a:t>One third FTE Computing Software Engineer </a:t>
            </a:r>
            <a:r>
              <a:rPr lang="en-US" altLang="zh-CN" sz="2000" b="0" i="0" dirty="0">
                <a:ea typeface="宋体" pitchFamily="2" charset="-122"/>
              </a:rPr>
              <a:t>– </a:t>
            </a:r>
            <a:r>
              <a:rPr lang="en-US" altLang="zh-CN" sz="2000" b="0" i="0" dirty="0" err="1">
                <a:solidFill>
                  <a:srgbClr val="0033CC"/>
                </a:solidFill>
                <a:ea typeface="宋体" pitchFamily="2" charset="-122"/>
              </a:rPr>
              <a:t>Neng</a:t>
            </a:r>
            <a:r>
              <a:rPr lang="en-US" altLang="zh-CN" sz="2000" b="0" i="0" dirty="0">
                <a:solidFill>
                  <a:srgbClr val="0033CC"/>
                </a:solidFill>
                <a:ea typeface="宋体" pitchFamily="2" charset="-122"/>
              </a:rPr>
              <a:t> </a:t>
            </a:r>
            <a:r>
              <a:rPr lang="en-US" altLang="zh-CN" sz="2000" b="0" i="0" dirty="0" err="1" smtClean="0">
                <a:solidFill>
                  <a:srgbClr val="0033CC"/>
                </a:solidFill>
                <a:ea typeface="宋体" pitchFamily="2" charset="-122"/>
              </a:rPr>
              <a:t>Xu</a:t>
            </a:r>
            <a:endParaRPr lang="en-US" altLang="zh-CN" sz="2000" b="0" i="0" dirty="0" smtClean="0">
              <a:solidFill>
                <a:srgbClr val="0033CC"/>
              </a:solidFill>
              <a:ea typeface="宋体" pitchFamily="2" charset="-122"/>
            </a:endParaRPr>
          </a:p>
          <a:p>
            <a:pPr marL="457200" indent="-228600">
              <a:defRPr/>
            </a:pPr>
            <a:r>
              <a:rPr lang="en-US" altLang="zh-CN" sz="2000" dirty="0" smtClean="0">
                <a:ea typeface="宋体" pitchFamily="2" charset="-122"/>
              </a:rPr>
              <a:t>Summer salary </a:t>
            </a:r>
            <a:r>
              <a:rPr lang="en-US" altLang="zh-CN" sz="2000" b="0" i="0" dirty="0" smtClean="0">
                <a:ea typeface="宋体" pitchFamily="2" charset="-122"/>
              </a:rPr>
              <a:t>–</a:t>
            </a:r>
            <a:r>
              <a:rPr lang="en-US" altLang="zh-CN" sz="2000" i="0" dirty="0" smtClean="0">
                <a:ea typeface="宋体" pitchFamily="2" charset="-122"/>
              </a:rPr>
              <a:t> </a:t>
            </a:r>
            <a:r>
              <a:rPr lang="en-US" altLang="zh-CN" sz="2000" b="0" i="0" dirty="0" err="1" smtClean="0">
                <a:solidFill>
                  <a:srgbClr val="0033CC"/>
                </a:solidFill>
                <a:ea typeface="宋体" pitchFamily="2" charset="-122"/>
              </a:rPr>
              <a:t>Sau</a:t>
            </a:r>
            <a:r>
              <a:rPr lang="en-US" altLang="zh-CN" sz="2000" b="0" i="0" dirty="0" smtClean="0">
                <a:solidFill>
                  <a:srgbClr val="0033CC"/>
                </a:solidFill>
                <a:ea typeface="宋体" pitchFamily="2" charset="-122"/>
              </a:rPr>
              <a:t> </a:t>
            </a:r>
            <a:r>
              <a:rPr lang="en-US" altLang="zh-CN" sz="2000" b="0" i="0" dirty="0" err="1" smtClean="0">
                <a:solidFill>
                  <a:srgbClr val="0033CC"/>
                </a:solidFill>
                <a:ea typeface="宋体" pitchFamily="2" charset="-122"/>
              </a:rPr>
              <a:t>Lan</a:t>
            </a:r>
            <a:r>
              <a:rPr lang="en-US" altLang="zh-CN" sz="2000" b="0" i="0" dirty="0" smtClean="0">
                <a:solidFill>
                  <a:srgbClr val="0033CC"/>
                </a:solidFill>
                <a:ea typeface="宋体" pitchFamily="2" charset="-122"/>
              </a:rPr>
              <a:t> Wu</a:t>
            </a:r>
            <a:endParaRPr lang="zh-CN" altLang="zh-CN" sz="2000" b="0" i="0" dirty="0">
              <a:solidFill>
                <a:srgbClr val="0033CC"/>
              </a:solidFill>
              <a:ea typeface="宋体" pitchFamily="2" charset="-122"/>
            </a:endParaRPr>
          </a:p>
        </p:txBody>
      </p:sp>
      <p:sp>
        <p:nvSpPr>
          <p:cNvPr id="6" name="TextBox 5"/>
          <p:cNvSpPr txBox="1"/>
          <p:nvPr/>
        </p:nvSpPr>
        <p:spPr>
          <a:xfrm>
            <a:off x="6781800" y="3048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p:spPr>
        <p:txBody>
          <a:bodyPr/>
          <a:lstStyle/>
          <a:p>
            <a:fld id="{7E798282-7F2D-4436-AA40-D167C9F8BC7F}" type="slidenum">
              <a:rPr lang="en-US" altLang="zh-CN" smtClean="0"/>
              <a:pPr/>
              <a:t>54</a:t>
            </a:fld>
            <a:endParaRPr lang="en-US" altLang="zh-CN" smtClean="0"/>
          </a:p>
        </p:txBody>
      </p:sp>
      <p:sp>
        <p:nvSpPr>
          <p:cNvPr id="1433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4A9AED81-3C54-4F21-8A62-DD5874BED270}" type="slidenum">
              <a:rPr lang="en-US" altLang="zh-CN" sz="1400" b="0" i="0">
                <a:latin typeface="Arial" charset="0"/>
                <a:ea typeface="宋体" pitchFamily="2" charset="-122"/>
              </a:rPr>
              <a:pPr algn="r" eaLnBrk="1" hangingPunct="1">
                <a:spcBef>
                  <a:spcPct val="0"/>
                </a:spcBef>
                <a:buFontTx/>
                <a:buNone/>
              </a:pPr>
              <a:t>54</a:t>
            </a:fld>
            <a:endParaRPr lang="en-US" altLang="zh-CN" sz="1400" b="0" i="0">
              <a:latin typeface="Arial" charset="0"/>
              <a:ea typeface="宋体" pitchFamily="2" charset="-122"/>
            </a:endParaRPr>
          </a:p>
        </p:txBody>
      </p:sp>
      <p:sp>
        <p:nvSpPr>
          <p:cNvPr id="14340" name="Rectangle 4"/>
          <p:cNvSpPr>
            <a:spLocks noChangeArrowheads="1"/>
          </p:cNvSpPr>
          <p:nvPr/>
        </p:nvSpPr>
        <p:spPr bwMode="auto">
          <a:xfrm>
            <a:off x="381000" y="152400"/>
            <a:ext cx="8458200" cy="5334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dirty="0" smtClean="0">
                <a:solidFill>
                  <a:srgbClr val="0033CC"/>
                </a:solidFill>
                <a:latin typeface="Arial" charset="0"/>
                <a:ea typeface="宋体" pitchFamily="2" charset="-122"/>
              </a:rPr>
              <a:t>UNIVERSITY </a:t>
            </a:r>
            <a:r>
              <a:rPr lang="en-US" altLang="zh-CN" sz="2400" i="0" dirty="0">
                <a:solidFill>
                  <a:srgbClr val="0033CC"/>
                </a:solidFill>
                <a:latin typeface="Arial" charset="0"/>
                <a:ea typeface="宋体" pitchFamily="2" charset="-122"/>
              </a:rPr>
              <a:t>SUPPORT FOR SAU LAN WU </a:t>
            </a:r>
          </a:p>
        </p:txBody>
      </p:sp>
      <p:sp>
        <p:nvSpPr>
          <p:cNvPr id="4101" name="Text Box 5"/>
          <p:cNvSpPr txBox="1">
            <a:spLocks noChangeArrowheads="1"/>
          </p:cNvSpPr>
          <p:nvPr/>
        </p:nvSpPr>
        <p:spPr bwMode="auto">
          <a:xfrm>
            <a:off x="457200" y="904875"/>
            <a:ext cx="8305800" cy="4955203"/>
          </a:xfrm>
          <a:prstGeom prst="rect">
            <a:avLst/>
          </a:prstGeom>
          <a:noFill/>
          <a:ln w="9525">
            <a:noFill/>
            <a:miter lim="800000"/>
            <a:headEnd/>
            <a:tailEnd/>
          </a:ln>
        </p:spPr>
        <p:txBody>
          <a:bodyPr>
            <a:spAutoFit/>
          </a:bodyPr>
          <a:lstStyle/>
          <a:p>
            <a:pPr>
              <a:buFontTx/>
              <a:buNone/>
              <a:defRPr/>
            </a:pPr>
            <a:r>
              <a:rPr lang="en-US" altLang="zh-CN" sz="2000" dirty="0">
                <a:ea typeface="宋体" pitchFamily="2" charset="-122"/>
              </a:rPr>
              <a:t>The University of Wisconsin has a long tradition in strong investment in my research, starting from former </a:t>
            </a:r>
            <a:r>
              <a:rPr lang="en-US" altLang="zh-CN" sz="2000" dirty="0">
                <a:solidFill>
                  <a:srgbClr val="FF0000"/>
                </a:solidFill>
                <a:ea typeface="宋体" pitchFamily="2" charset="-122"/>
              </a:rPr>
              <a:t>Chancellor Donna </a:t>
            </a:r>
            <a:r>
              <a:rPr lang="en-US" altLang="zh-CN" sz="2000" dirty="0" smtClean="0">
                <a:solidFill>
                  <a:srgbClr val="FF0000"/>
                </a:solidFill>
                <a:ea typeface="宋体" pitchFamily="2" charset="-122"/>
              </a:rPr>
              <a:t>Shalala</a:t>
            </a:r>
            <a:r>
              <a:rPr lang="en-US" altLang="zh-CN" sz="2000" dirty="0" smtClean="0">
                <a:ea typeface="宋体" pitchFamily="2" charset="-122"/>
              </a:rPr>
              <a:t>. </a:t>
            </a:r>
            <a:r>
              <a:rPr lang="en-US" altLang="zh-CN" sz="2000" dirty="0">
                <a:ea typeface="宋体" pitchFamily="2" charset="-122"/>
              </a:rPr>
              <a:t>It is due to our dedication to graduate education (</a:t>
            </a:r>
            <a:r>
              <a:rPr lang="en-US" altLang="zh-CN" sz="2000" dirty="0" smtClean="0">
                <a:solidFill>
                  <a:srgbClr val="FF0000"/>
                </a:solidFill>
                <a:ea typeface="宋体" pitchFamily="2" charset="-122"/>
              </a:rPr>
              <a:t>48 </a:t>
            </a:r>
            <a:r>
              <a:rPr lang="en-US" altLang="zh-CN" sz="2000" dirty="0">
                <a:solidFill>
                  <a:srgbClr val="FF0000"/>
                </a:solidFill>
                <a:ea typeface="宋体" pitchFamily="2" charset="-122"/>
              </a:rPr>
              <a:t>PhD’s granted so far</a:t>
            </a:r>
            <a:r>
              <a:rPr lang="en-US" altLang="zh-CN" sz="2000" dirty="0">
                <a:ea typeface="宋体" pitchFamily="2" charset="-122"/>
              </a:rPr>
              <a:t>) and our strong research record. Chancellor Donna Shalala was motivated also by the fact that I am one of the few female leaders in the male-dominated field of Experimental High Energy Physics.</a:t>
            </a:r>
          </a:p>
          <a:p>
            <a:pPr>
              <a:spcBef>
                <a:spcPts val="1200"/>
              </a:spcBef>
              <a:buFontTx/>
              <a:buNone/>
              <a:defRPr/>
            </a:pPr>
            <a:r>
              <a:rPr lang="en-US" altLang="zh-CN" sz="2000" dirty="0" err="1">
                <a:solidFill>
                  <a:srgbClr val="FF0000"/>
                </a:solidFill>
                <a:ea typeface="宋体" pitchFamily="2" charset="-122"/>
              </a:rPr>
              <a:t>Sau</a:t>
            </a:r>
            <a:r>
              <a:rPr lang="en-US" altLang="zh-CN" sz="2000" dirty="0">
                <a:solidFill>
                  <a:srgbClr val="FF0000"/>
                </a:solidFill>
                <a:ea typeface="宋体" pitchFamily="2" charset="-122"/>
              </a:rPr>
              <a:t> </a:t>
            </a:r>
            <a:r>
              <a:rPr lang="en-US" altLang="zh-CN" sz="2000" dirty="0" err="1">
                <a:solidFill>
                  <a:srgbClr val="FF0000"/>
                </a:solidFill>
                <a:ea typeface="宋体" pitchFamily="2" charset="-122"/>
              </a:rPr>
              <a:t>Lan</a:t>
            </a:r>
            <a:r>
              <a:rPr lang="en-US" altLang="zh-CN" sz="2000" dirty="0">
                <a:solidFill>
                  <a:srgbClr val="FF0000"/>
                </a:solidFill>
                <a:ea typeface="宋体" pitchFamily="2" charset="-122"/>
              </a:rPr>
              <a:t> Wu </a:t>
            </a:r>
            <a:r>
              <a:rPr lang="en-US" altLang="zh-CN" sz="2000" dirty="0" smtClean="0">
                <a:solidFill>
                  <a:srgbClr val="FF0000"/>
                </a:solidFill>
                <a:ea typeface="宋体" pitchFamily="2" charset="-122"/>
              </a:rPr>
              <a:t>– Supported by various University Fellowships</a:t>
            </a:r>
            <a:endParaRPr lang="en-US" altLang="zh-CN" sz="2000" dirty="0">
              <a:solidFill>
                <a:srgbClr val="FF0000"/>
              </a:solidFill>
              <a:ea typeface="宋体" pitchFamily="2" charset="-122"/>
            </a:endParaRPr>
          </a:p>
          <a:p>
            <a:pPr marL="628650" indent="-342900">
              <a:buFont typeface="Arial" charset="0"/>
              <a:buAutoNum type="arabicPeriod"/>
              <a:defRPr/>
            </a:pPr>
            <a:r>
              <a:rPr lang="en-US" altLang="zh-CN" sz="2000" b="0" i="0" dirty="0" err="1">
                <a:ea typeface="宋体" pitchFamily="2" charset="-122"/>
              </a:rPr>
              <a:t>Romes</a:t>
            </a:r>
            <a:r>
              <a:rPr lang="en-US" altLang="zh-CN" sz="2000" b="0" i="0" dirty="0">
                <a:ea typeface="宋体" pitchFamily="2" charset="-122"/>
              </a:rPr>
              <a:t> Fellowship</a:t>
            </a:r>
          </a:p>
          <a:p>
            <a:pPr marL="628650" indent="-342900">
              <a:buFont typeface="Arial" charset="0"/>
              <a:buAutoNum type="arabicPeriod"/>
              <a:defRPr/>
            </a:pPr>
            <a:r>
              <a:rPr lang="en-US" altLang="zh-CN" sz="2000" b="0" i="0" dirty="0" err="1">
                <a:ea typeface="宋体" pitchFamily="2" charset="-122"/>
              </a:rPr>
              <a:t>Enrico</a:t>
            </a:r>
            <a:r>
              <a:rPr lang="en-US" altLang="zh-CN" sz="2000" b="0" i="0" dirty="0">
                <a:ea typeface="宋体" pitchFamily="2" charset="-122"/>
              </a:rPr>
              <a:t> Fermi Distinguished Professorship</a:t>
            </a:r>
          </a:p>
          <a:p>
            <a:pPr marL="628650" indent="-342900">
              <a:buFont typeface="Arial" charset="0"/>
              <a:buAutoNum type="arabicPeriod"/>
              <a:defRPr/>
            </a:pPr>
            <a:r>
              <a:rPr lang="en-US" altLang="zh-CN" sz="2000" b="0" i="0" dirty="0" err="1">
                <a:ea typeface="宋体" pitchFamily="2" charset="-122"/>
              </a:rPr>
              <a:t>Hilldale</a:t>
            </a:r>
            <a:r>
              <a:rPr lang="en-US" altLang="zh-CN" sz="2000" b="0" i="0" dirty="0">
                <a:ea typeface="宋体" pitchFamily="2" charset="-122"/>
              </a:rPr>
              <a:t> Professorship</a:t>
            </a:r>
          </a:p>
          <a:p>
            <a:pPr marL="628650" indent="-342900">
              <a:buFont typeface="Arial" charset="0"/>
              <a:buAutoNum type="arabicPeriod"/>
              <a:defRPr/>
            </a:pPr>
            <a:r>
              <a:rPr lang="en-US" altLang="zh-CN" sz="2000" b="0" i="0" dirty="0">
                <a:ea typeface="宋体" pitchFamily="2" charset="-122"/>
              </a:rPr>
              <a:t>Vilas Professor, which is the highest rank professorship in Wisconsin-Madison, with only twelve in the entire University.</a:t>
            </a:r>
          </a:p>
          <a:p>
            <a:pPr>
              <a:spcBef>
                <a:spcPts val="1200"/>
              </a:spcBef>
              <a:buFontTx/>
              <a:buNone/>
              <a:defRPr/>
            </a:pPr>
            <a:r>
              <a:rPr lang="en-US" altLang="zh-CN" sz="2000" b="0" i="0" dirty="0">
                <a:ea typeface="宋体" pitchFamily="2" charset="-122"/>
              </a:rPr>
              <a:t>Our program has also been strongly supported by </a:t>
            </a:r>
            <a:r>
              <a:rPr lang="en-US" altLang="zh-CN" sz="2000" b="0" i="0" dirty="0" smtClean="0">
                <a:ea typeface="宋体" pitchFamily="2" charset="-122"/>
              </a:rPr>
              <a:t>the </a:t>
            </a:r>
            <a:r>
              <a:rPr lang="en-US" altLang="zh-CN" sz="2000" b="0" i="0" dirty="0">
                <a:ea typeface="宋体" pitchFamily="2" charset="-122"/>
              </a:rPr>
              <a:t>Vilas Foundation.</a:t>
            </a:r>
            <a:endParaRPr lang="zh-CN" altLang="zh-CN" sz="2000" b="0" i="0" dirty="0">
              <a:ea typeface="宋体" pitchFamily="2"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p:spPr>
        <p:txBody>
          <a:bodyPr/>
          <a:lstStyle/>
          <a:p>
            <a:fld id="{A1C0FCA7-6C52-4879-B4A2-A31900017C42}" type="slidenum">
              <a:rPr lang="en-US" altLang="zh-CN" smtClean="0"/>
              <a:pPr/>
              <a:t>55</a:t>
            </a:fld>
            <a:endParaRPr lang="en-US" altLang="zh-CN" smtClean="0"/>
          </a:p>
        </p:txBody>
      </p:sp>
      <p:sp>
        <p:nvSpPr>
          <p:cNvPr id="1638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EF5673C7-A25B-4197-8198-E2D3A577DEBB}" type="slidenum">
              <a:rPr lang="en-US" altLang="zh-CN" sz="1400" b="0" i="0">
                <a:latin typeface="Arial" charset="0"/>
                <a:ea typeface="宋体" pitchFamily="2" charset="-122"/>
              </a:rPr>
              <a:pPr algn="r" eaLnBrk="1" hangingPunct="1">
                <a:spcBef>
                  <a:spcPct val="0"/>
                </a:spcBef>
                <a:buFontTx/>
                <a:buNone/>
              </a:pPr>
              <a:t>55</a:t>
            </a:fld>
            <a:endParaRPr lang="en-US" altLang="zh-CN" sz="1400" b="0" i="0">
              <a:latin typeface="Arial" charset="0"/>
              <a:ea typeface="宋体" pitchFamily="2" charset="-122"/>
            </a:endParaRPr>
          </a:p>
        </p:txBody>
      </p:sp>
      <p:sp>
        <p:nvSpPr>
          <p:cNvPr id="16388" name="Rectangle 4"/>
          <p:cNvSpPr>
            <a:spLocks noChangeArrowheads="1"/>
          </p:cNvSpPr>
          <p:nvPr/>
        </p:nvSpPr>
        <p:spPr bwMode="auto">
          <a:xfrm>
            <a:off x="381000" y="152400"/>
            <a:ext cx="8458200" cy="533400"/>
          </a:xfrm>
          <a:prstGeom prst="rect">
            <a:avLst/>
          </a:prstGeom>
          <a:solidFill>
            <a:srgbClr val="660033">
              <a:alpha val="10196"/>
            </a:srgbClr>
          </a:solidFill>
          <a:ln w="28575" algn="ctr">
            <a:solidFill>
              <a:srgbClr val="000080"/>
            </a:solidFill>
            <a:miter lim="800000"/>
            <a:headEnd/>
            <a:tailEnd/>
          </a:ln>
        </p:spPr>
        <p:txBody>
          <a:bodyPr wrap="none" anchor="ctr"/>
          <a:lstStyle/>
          <a:p>
            <a:pPr eaLnBrk="1" hangingPunct="1">
              <a:spcBef>
                <a:spcPct val="0"/>
              </a:spcBef>
              <a:buFontTx/>
              <a:buNone/>
            </a:pPr>
            <a:r>
              <a:rPr lang="en-US" altLang="zh-CN" sz="2400" i="0" dirty="0" smtClean="0">
                <a:solidFill>
                  <a:srgbClr val="0033CC"/>
                </a:solidFill>
                <a:ea typeface="宋体" pitchFamily="2" charset="-122"/>
              </a:rPr>
              <a:t>      UNIVERSITY </a:t>
            </a:r>
            <a:r>
              <a:rPr lang="en-US" altLang="zh-CN" sz="2400" i="0" dirty="0">
                <a:solidFill>
                  <a:srgbClr val="0033CC"/>
                </a:solidFill>
                <a:ea typeface="宋体" pitchFamily="2" charset="-122"/>
              </a:rPr>
              <a:t>SUPPORTED PERSONNEL</a:t>
            </a:r>
            <a:endParaRPr lang="en-US" altLang="zh-CN" sz="2400" i="0" dirty="0">
              <a:solidFill>
                <a:srgbClr val="0033CC"/>
              </a:solidFill>
              <a:latin typeface="Arial" charset="0"/>
              <a:ea typeface="宋体" pitchFamily="2" charset="-122"/>
            </a:endParaRPr>
          </a:p>
        </p:txBody>
      </p:sp>
      <p:sp>
        <p:nvSpPr>
          <p:cNvPr id="6149" name="TextBox 7"/>
          <p:cNvSpPr txBox="1">
            <a:spLocks noChangeArrowheads="1"/>
          </p:cNvSpPr>
          <p:nvPr/>
        </p:nvSpPr>
        <p:spPr bwMode="auto">
          <a:xfrm>
            <a:off x="457200" y="914400"/>
            <a:ext cx="8382000" cy="5586145"/>
          </a:xfrm>
          <a:prstGeom prst="rect">
            <a:avLst/>
          </a:prstGeom>
          <a:noFill/>
          <a:ln w="9525">
            <a:noFill/>
            <a:miter lim="800000"/>
            <a:headEnd/>
            <a:tailEnd/>
          </a:ln>
        </p:spPr>
        <p:txBody>
          <a:bodyPr>
            <a:spAutoFit/>
          </a:bodyPr>
          <a:lstStyle/>
          <a:p>
            <a:pPr>
              <a:spcBef>
                <a:spcPts val="0"/>
              </a:spcBef>
              <a:spcAft>
                <a:spcPts val="300"/>
              </a:spcAft>
              <a:buFontTx/>
              <a:buNone/>
              <a:defRPr/>
            </a:pPr>
            <a:r>
              <a:rPr lang="en-US" altLang="zh-CN" sz="2000" b="0" i="0" dirty="0">
                <a:ea typeface="宋体" pitchFamily="2" charset="-122"/>
              </a:rPr>
              <a:t>LHC is a high-profile research project; the University would like to assure </a:t>
            </a:r>
            <a:r>
              <a:rPr lang="en-US" altLang="zh-CN" sz="2000" b="0" i="0" dirty="0" err="1">
                <a:ea typeface="宋体" pitchFamily="2" charset="-122"/>
              </a:rPr>
              <a:t>Sau</a:t>
            </a:r>
            <a:r>
              <a:rPr lang="en-US" altLang="zh-CN" sz="2000" b="0" i="0" dirty="0">
                <a:ea typeface="宋体" pitchFamily="2" charset="-122"/>
              </a:rPr>
              <a:t> </a:t>
            </a:r>
            <a:r>
              <a:rPr lang="en-US" altLang="zh-CN" sz="2000" b="0" i="0" dirty="0" err="1">
                <a:ea typeface="宋体" pitchFamily="2" charset="-122"/>
              </a:rPr>
              <a:t>Lan</a:t>
            </a:r>
            <a:r>
              <a:rPr lang="en-US" altLang="zh-CN" sz="2000" b="0" i="0" dirty="0">
                <a:ea typeface="宋体" pitchFamily="2" charset="-122"/>
              </a:rPr>
              <a:t> Wu’s success in this endeavor by supporting her research. This continuing commitment of support is made with the understanding of a similar continuing commitment of support </a:t>
            </a:r>
            <a:r>
              <a:rPr lang="en-US" altLang="zh-CN" sz="2000" b="0" i="0" dirty="0" smtClean="0">
                <a:ea typeface="宋体" pitchFamily="2" charset="-122"/>
              </a:rPr>
              <a:t>for Wu’s team </a:t>
            </a:r>
            <a:r>
              <a:rPr lang="en-US" altLang="zh-CN" sz="2000" b="0" i="0" dirty="0">
                <a:ea typeface="宋体" pitchFamily="2" charset="-122"/>
              </a:rPr>
              <a:t>from DOE.  </a:t>
            </a:r>
          </a:p>
          <a:p>
            <a:pPr marL="228600" indent="-228600">
              <a:spcBef>
                <a:spcPts val="0"/>
              </a:spcBef>
              <a:spcAft>
                <a:spcPts val="300"/>
              </a:spcAft>
              <a:defRPr/>
            </a:pPr>
            <a:r>
              <a:rPr lang="en-US" altLang="zh-CN" sz="2000" dirty="0">
                <a:ea typeface="宋体" pitchFamily="2" charset="-122"/>
              </a:rPr>
              <a:t>Research Associates </a:t>
            </a:r>
            <a:r>
              <a:rPr lang="en-US" altLang="zh-CN" sz="2000" b="0" dirty="0">
                <a:ea typeface="宋体" pitchFamily="2" charset="-122"/>
              </a:rPr>
              <a:t> </a:t>
            </a:r>
            <a:r>
              <a:rPr lang="en-US" altLang="zh-CN" sz="2000" b="0" i="0" dirty="0">
                <a:ea typeface="宋体" pitchFamily="2" charset="-122"/>
              </a:rPr>
              <a:t/>
            </a:r>
            <a:br>
              <a:rPr lang="en-US" altLang="zh-CN" sz="2000" b="0" i="0" dirty="0">
                <a:ea typeface="宋体" pitchFamily="2" charset="-122"/>
              </a:rPr>
            </a:br>
            <a:r>
              <a:rPr lang="en-US" altLang="zh-CN" sz="1800" b="0" i="0" dirty="0" err="1">
                <a:solidFill>
                  <a:srgbClr val="0033CC"/>
                </a:solidFill>
                <a:ea typeface="宋体" pitchFamily="2" charset="-122"/>
              </a:rPr>
              <a:t>Yaquan</a:t>
            </a:r>
            <a:r>
              <a:rPr lang="en-US" altLang="zh-CN" sz="1800" b="0" i="0" dirty="0">
                <a:solidFill>
                  <a:srgbClr val="0033CC"/>
                </a:solidFill>
                <a:ea typeface="宋体" pitchFamily="2" charset="-122"/>
              </a:rPr>
              <a:t> Fang, </a:t>
            </a:r>
            <a:r>
              <a:rPr lang="en-US" altLang="zh-CN" sz="1800" b="0" i="0" dirty="0" err="1">
                <a:solidFill>
                  <a:srgbClr val="0033CC"/>
                </a:solidFill>
                <a:ea typeface="宋体" pitchFamily="2" charset="-122"/>
              </a:rPr>
              <a:t>Ximo</a:t>
            </a:r>
            <a:r>
              <a:rPr lang="en-US" altLang="zh-CN" sz="1800" b="0" i="0" dirty="0">
                <a:solidFill>
                  <a:srgbClr val="0033CC"/>
                </a:solidFill>
                <a:ea typeface="宋体" pitchFamily="2" charset="-122"/>
              </a:rPr>
              <a:t> </a:t>
            </a:r>
            <a:r>
              <a:rPr lang="en-US" altLang="zh-CN" sz="1800" b="0" i="0" dirty="0" err="1">
                <a:solidFill>
                  <a:srgbClr val="0033CC"/>
                </a:solidFill>
                <a:ea typeface="宋体" pitchFamily="2" charset="-122"/>
              </a:rPr>
              <a:t>Poveda</a:t>
            </a:r>
            <a:r>
              <a:rPr lang="en-US" altLang="zh-CN" sz="1800" b="0" i="0" dirty="0">
                <a:solidFill>
                  <a:srgbClr val="0033CC"/>
                </a:solidFill>
                <a:ea typeface="宋体" pitchFamily="2" charset="-122"/>
              </a:rPr>
              <a:t>, Tapas </a:t>
            </a:r>
            <a:r>
              <a:rPr lang="en-US" altLang="zh-CN" sz="1800" b="0" i="0" dirty="0" err="1">
                <a:solidFill>
                  <a:srgbClr val="0033CC"/>
                </a:solidFill>
                <a:ea typeface="宋体" pitchFamily="2" charset="-122"/>
              </a:rPr>
              <a:t>Sarangi</a:t>
            </a:r>
            <a:r>
              <a:rPr lang="en-US" altLang="zh-CN" sz="1800" b="0" i="0" dirty="0">
                <a:solidFill>
                  <a:srgbClr val="0033CC"/>
                </a:solidFill>
                <a:ea typeface="宋体" pitchFamily="2" charset="-122"/>
              </a:rPr>
              <a:t>, </a:t>
            </a:r>
            <a:r>
              <a:rPr lang="en-US" altLang="zh-CN" sz="1800" b="0" i="0" dirty="0" err="1">
                <a:solidFill>
                  <a:srgbClr val="0033CC"/>
                </a:solidFill>
                <a:ea typeface="宋体" pitchFamily="2" charset="-122"/>
              </a:rPr>
              <a:t>Lianliang</a:t>
            </a:r>
            <a:r>
              <a:rPr lang="en-US" altLang="zh-CN" sz="1800" b="0" i="0" dirty="0">
                <a:solidFill>
                  <a:srgbClr val="0033CC"/>
                </a:solidFill>
                <a:ea typeface="宋体" pitchFamily="2" charset="-122"/>
              </a:rPr>
              <a:t> Ma and </a:t>
            </a:r>
            <a:r>
              <a:rPr lang="en-US" altLang="zh-CN" sz="1800" b="0" i="0" dirty="0" err="1">
                <a:solidFill>
                  <a:srgbClr val="0033CC"/>
                </a:solidFill>
                <a:ea typeface="宋体" pitchFamily="2" charset="-122"/>
              </a:rPr>
              <a:t>Haiping</a:t>
            </a:r>
            <a:r>
              <a:rPr lang="en-US" altLang="zh-CN" sz="1800" b="0" i="0" dirty="0">
                <a:solidFill>
                  <a:srgbClr val="0033CC"/>
                </a:solidFill>
                <a:ea typeface="宋体" pitchFamily="2" charset="-122"/>
              </a:rPr>
              <a:t> </a:t>
            </a:r>
            <a:r>
              <a:rPr lang="en-US" altLang="zh-CN" sz="1800" b="0" i="0" dirty="0" err="1">
                <a:solidFill>
                  <a:srgbClr val="0033CC"/>
                </a:solidFill>
                <a:ea typeface="宋体" pitchFamily="2" charset="-122"/>
              </a:rPr>
              <a:t>Peng</a:t>
            </a:r>
            <a:r>
              <a:rPr lang="en-US" altLang="zh-CN" sz="1800" b="0" i="0" dirty="0">
                <a:ea typeface="宋体" pitchFamily="2" charset="-122"/>
              </a:rPr>
              <a:t>.</a:t>
            </a:r>
            <a:endParaRPr lang="zh-CN" altLang="zh-CN" sz="2000" b="0" i="0" dirty="0">
              <a:ea typeface="宋体" pitchFamily="2" charset="-122"/>
            </a:endParaRPr>
          </a:p>
          <a:p>
            <a:pPr marL="228600" indent="-228600">
              <a:spcBef>
                <a:spcPts val="0"/>
              </a:spcBef>
              <a:spcAft>
                <a:spcPts val="300"/>
              </a:spcAft>
              <a:defRPr/>
            </a:pPr>
            <a:r>
              <a:rPr lang="en-US" altLang="zh-CN" sz="2000" dirty="0">
                <a:ea typeface="宋体" pitchFamily="2" charset="-122"/>
              </a:rPr>
              <a:t>Graduate Students</a:t>
            </a:r>
            <a:r>
              <a:rPr lang="en-US" altLang="zh-CN" sz="2000" b="0" i="0" dirty="0">
                <a:ea typeface="宋体" pitchFamily="2" charset="-122"/>
              </a:rPr>
              <a:t/>
            </a:r>
            <a:br>
              <a:rPr lang="en-US" altLang="zh-CN" sz="2000" b="0" i="0" dirty="0">
                <a:ea typeface="宋体" pitchFamily="2" charset="-122"/>
              </a:rPr>
            </a:br>
            <a:r>
              <a:rPr lang="en-US" altLang="zh-CN" sz="1800" b="0" i="0" dirty="0" err="1">
                <a:solidFill>
                  <a:srgbClr val="0033CC"/>
                </a:solidFill>
                <a:ea typeface="宋体" pitchFamily="2" charset="-122"/>
              </a:rPr>
              <a:t>Ruslan</a:t>
            </a:r>
            <a:r>
              <a:rPr lang="en-US" altLang="zh-CN" sz="1800" b="0" i="0" dirty="0">
                <a:solidFill>
                  <a:srgbClr val="0033CC"/>
                </a:solidFill>
                <a:ea typeface="宋体" pitchFamily="2" charset="-122"/>
              </a:rPr>
              <a:t> </a:t>
            </a:r>
            <a:r>
              <a:rPr lang="en-US" altLang="zh-CN" sz="1800" b="0" i="0" dirty="0" err="1">
                <a:solidFill>
                  <a:srgbClr val="0033CC"/>
                </a:solidFill>
                <a:ea typeface="宋体" pitchFamily="2" charset="-122"/>
              </a:rPr>
              <a:t>Asfandiyarov</a:t>
            </a:r>
            <a:r>
              <a:rPr lang="en-US" altLang="zh-CN" sz="1800" b="0" i="0" dirty="0">
                <a:solidFill>
                  <a:srgbClr val="0033CC"/>
                </a:solidFill>
                <a:ea typeface="宋体" pitchFamily="2" charset="-122"/>
              </a:rPr>
              <a:t>, German Carrillo and </a:t>
            </a:r>
            <a:r>
              <a:rPr lang="en-US" altLang="zh-CN" sz="1800" b="0" i="0" dirty="0" err="1">
                <a:solidFill>
                  <a:srgbClr val="0033CC"/>
                </a:solidFill>
                <a:ea typeface="宋体" pitchFamily="2" charset="-122"/>
              </a:rPr>
              <a:t>Haifeng</a:t>
            </a:r>
            <a:r>
              <a:rPr lang="en-US" altLang="zh-CN" sz="1800" b="0" i="0" dirty="0">
                <a:solidFill>
                  <a:srgbClr val="0033CC"/>
                </a:solidFill>
                <a:ea typeface="宋体" pitchFamily="2" charset="-122"/>
              </a:rPr>
              <a:t> Li</a:t>
            </a:r>
            <a:r>
              <a:rPr lang="en-US" altLang="zh-CN" sz="1800" b="0" i="0" dirty="0">
                <a:solidFill>
                  <a:srgbClr val="0070C0"/>
                </a:solidFill>
                <a:ea typeface="宋体" pitchFamily="2" charset="-122"/>
              </a:rPr>
              <a:t>.</a:t>
            </a:r>
            <a:endParaRPr lang="zh-CN" altLang="zh-CN" sz="2000" b="0" i="0" dirty="0">
              <a:solidFill>
                <a:srgbClr val="0070C0"/>
              </a:solidFill>
              <a:ea typeface="宋体" pitchFamily="2" charset="-122"/>
            </a:endParaRPr>
          </a:p>
          <a:p>
            <a:pPr marL="228600" indent="-228600">
              <a:spcBef>
                <a:spcPts val="0"/>
              </a:spcBef>
              <a:spcAft>
                <a:spcPts val="300"/>
              </a:spcAft>
              <a:defRPr/>
            </a:pPr>
            <a:r>
              <a:rPr lang="en-US" altLang="zh-CN" sz="2000" dirty="0">
                <a:ea typeface="宋体" pitchFamily="2" charset="-122"/>
              </a:rPr>
              <a:t>Graduate Students with a joint program with Mexican Universities</a:t>
            </a:r>
            <a:r>
              <a:rPr lang="en-US" altLang="zh-CN" sz="2000" i="0" dirty="0">
                <a:ea typeface="宋体" pitchFamily="2" charset="-122"/>
              </a:rPr>
              <a:t> </a:t>
            </a:r>
            <a:r>
              <a:rPr lang="en-US" altLang="zh-CN" sz="2000" b="0" i="0" dirty="0">
                <a:ea typeface="宋体" pitchFamily="2" charset="-122"/>
              </a:rPr>
              <a:t> </a:t>
            </a:r>
            <a:r>
              <a:rPr lang="en-US" altLang="zh-CN" sz="1800" b="0" i="0" dirty="0">
                <a:solidFill>
                  <a:srgbClr val="0033CC"/>
                </a:solidFill>
                <a:ea typeface="宋体" pitchFamily="2" charset="-122"/>
              </a:rPr>
              <a:t>Alfredo Castaneda (</a:t>
            </a:r>
            <a:r>
              <a:rPr lang="es-MX" altLang="zh-CN" sz="1800" b="0" dirty="0">
                <a:solidFill>
                  <a:srgbClr val="00B050"/>
                </a:solidFill>
                <a:ea typeface="宋体" pitchFamily="2" charset="-122"/>
              </a:rPr>
              <a:t>Universidad de San Luis Potosí</a:t>
            </a:r>
            <a:r>
              <a:rPr lang="en-US" altLang="zh-CN" sz="1800" b="0" i="0" dirty="0">
                <a:solidFill>
                  <a:srgbClr val="0033CC"/>
                </a:solidFill>
                <a:ea typeface="宋体" pitchFamily="2" charset="-122"/>
              </a:rPr>
              <a:t>)</a:t>
            </a:r>
            <a:r>
              <a:rPr lang="en-US" altLang="zh-CN" sz="1800" b="0" i="0" dirty="0">
                <a:solidFill>
                  <a:srgbClr val="0070C0"/>
                </a:solidFill>
                <a:ea typeface="宋体" pitchFamily="2" charset="-122"/>
              </a:rPr>
              <a:t>, </a:t>
            </a:r>
            <a:br>
              <a:rPr lang="en-US" altLang="zh-CN" sz="1800" b="0" i="0" dirty="0">
                <a:solidFill>
                  <a:srgbClr val="0070C0"/>
                </a:solidFill>
                <a:ea typeface="宋体" pitchFamily="2" charset="-122"/>
              </a:rPr>
            </a:br>
            <a:r>
              <a:rPr lang="en-US" altLang="zh-CN" sz="1800" b="0" i="0" dirty="0">
                <a:solidFill>
                  <a:srgbClr val="0033CC"/>
                </a:solidFill>
                <a:ea typeface="宋体" pitchFamily="2" charset="-122"/>
              </a:rPr>
              <a:t>Elizabeth Castaneda (</a:t>
            </a:r>
            <a:r>
              <a:rPr lang="en-US" altLang="zh-CN" sz="1800" b="0" i="0" dirty="0">
                <a:solidFill>
                  <a:srgbClr val="00B050"/>
                </a:solidFill>
                <a:ea typeface="宋体" pitchFamily="2" charset="-122"/>
              </a:rPr>
              <a:t>CINVESTAV, Mexico’s </a:t>
            </a:r>
            <a:r>
              <a:rPr lang="es-MX" altLang="zh-CN" sz="1800" b="0" dirty="0">
                <a:solidFill>
                  <a:srgbClr val="00B050"/>
                </a:solidFill>
                <a:ea typeface="宋体" pitchFamily="2" charset="-122"/>
              </a:rPr>
              <a:t>Instituto Politécnico Nacional</a:t>
            </a:r>
            <a:r>
              <a:rPr lang="en-US" altLang="zh-CN" sz="1800" b="0" i="0" dirty="0">
                <a:solidFill>
                  <a:srgbClr val="0033CC"/>
                </a:solidFill>
                <a:ea typeface="宋体" pitchFamily="2" charset="-122"/>
              </a:rPr>
              <a:t>)</a:t>
            </a:r>
            <a:r>
              <a:rPr lang="en-US" altLang="zh-CN" sz="1800" b="0" i="0" dirty="0">
                <a:solidFill>
                  <a:srgbClr val="0070C0"/>
                </a:solidFill>
                <a:ea typeface="宋体" pitchFamily="2" charset="-122"/>
              </a:rPr>
              <a:t> </a:t>
            </a:r>
            <a:r>
              <a:rPr lang="en-US" altLang="zh-CN" sz="1800" b="0" i="0" dirty="0">
                <a:solidFill>
                  <a:srgbClr val="0033CC"/>
                </a:solidFill>
                <a:ea typeface="宋体" pitchFamily="2" charset="-122"/>
              </a:rPr>
              <a:t>Isabel </a:t>
            </a:r>
            <a:r>
              <a:rPr lang="en-US" altLang="zh-CN" sz="1800" b="0" i="0" dirty="0" err="1">
                <a:solidFill>
                  <a:srgbClr val="0033CC"/>
                </a:solidFill>
                <a:ea typeface="宋体" pitchFamily="2" charset="-122"/>
              </a:rPr>
              <a:t>Pedraza</a:t>
            </a:r>
            <a:r>
              <a:rPr lang="en-US" altLang="zh-CN" sz="1800" b="0" i="0" dirty="0">
                <a:solidFill>
                  <a:srgbClr val="0033CC"/>
                </a:solidFill>
                <a:ea typeface="宋体" pitchFamily="2" charset="-122"/>
              </a:rPr>
              <a:t> (</a:t>
            </a:r>
            <a:r>
              <a:rPr lang="es-MX" altLang="zh-CN" sz="1800" b="0" dirty="0">
                <a:solidFill>
                  <a:srgbClr val="00B050"/>
                </a:solidFill>
                <a:ea typeface="宋体" pitchFamily="2" charset="-122"/>
              </a:rPr>
              <a:t>Benemérita Universidad Autónoma de Puebla</a:t>
            </a:r>
            <a:r>
              <a:rPr lang="en-US" altLang="zh-CN" sz="1800" b="0" i="0" dirty="0">
                <a:solidFill>
                  <a:srgbClr val="0033CC"/>
                </a:solidFill>
                <a:ea typeface="宋体" pitchFamily="2" charset="-122"/>
              </a:rPr>
              <a:t>)</a:t>
            </a:r>
            <a:r>
              <a:rPr lang="en-US" altLang="zh-CN" sz="1800" b="0" i="0" dirty="0">
                <a:solidFill>
                  <a:srgbClr val="0070C0"/>
                </a:solidFill>
                <a:ea typeface="宋体" pitchFamily="2" charset="-122"/>
              </a:rPr>
              <a:t>.</a:t>
            </a:r>
            <a:endParaRPr lang="zh-CN" altLang="zh-CN" sz="2000" b="0" i="0" dirty="0">
              <a:solidFill>
                <a:srgbClr val="0070C0"/>
              </a:solidFill>
              <a:ea typeface="宋体" pitchFamily="2" charset="-122"/>
            </a:endParaRPr>
          </a:p>
          <a:p>
            <a:pPr marL="228600" indent="-228600">
              <a:spcBef>
                <a:spcPts val="0"/>
              </a:spcBef>
              <a:spcAft>
                <a:spcPts val="300"/>
              </a:spcAft>
              <a:defRPr/>
            </a:pPr>
            <a:r>
              <a:rPr lang="en-US" altLang="zh-CN" sz="2000" dirty="0">
                <a:ea typeface="宋体" pitchFamily="2" charset="-122"/>
              </a:rPr>
              <a:t>Two thirds FTE Computing Software Engineer </a:t>
            </a:r>
            <a:r>
              <a:rPr lang="en-US" altLang="zh-CN" sz="2000" b="0" i="0" dirty="0">
                <a:ea typeface="宋体" pitchFamily="2" charset="-122"/>
              </a:rPr>
              <a:t>– </a:t>
            </a:r>
            <a:r>
              <a:rPr lang="en-US" altLang="zh-CN" sz="1800" b="0" i="0" dirty="0" err="1">
                <a:solidFill>
                  <a:srgbClr val="0033CC"/>
                </a:solidFill>
                <a:ea typeface="宋体" pitchFamily="2" charset="-122"/>
              </a:rPr>
              <a:t>Neng</a:t>
            </a:r>
            <a:r>
              <a:rPr lang="en-US" altLang="zh-CN" sz="1800" b="0" i="0" dirty="0">
                <a:solidFill>
                  <a:srgbClr val="0033CC"/>
                </a:solidFill>
                <a:ea typeface="宋体" pitchFamily="2" charset="-122"/>
              </a:rPr>
              <a:t> </a:t>
            </a:r>
            <a:r>
              <a:rPr lang="en-US" altLang="zh-CN" sz="1800" b="0" i="0" dirty="0" err="1">
                <a:solidFill>
                  <a:srgbClr val="0033CC"/>
                </a:solidFill>
                <a:ea typeface="宋体" pitchFamily="2" charset="-122"/>
              </a:rPr>
              <a:t>Xu</a:t>
            </a:r>
            <a:endParaRPr lang="zh-CN" altLang="zh-CN" sz="2000" b="0" i="0" dirty="0">
              <a:solidFill>
                <a:srgbClr val="0033CC"/>
              </a:solidFill>
              <a:ea typeface="宋体" pitchFamily="2" charset="-122"/>
            </a:endParaRPr>
          </a:p>
          <a:p>
            <a:pPr marL="228600" indent="-228600">
              <a:spcBef>
                <a:spcPts val="0"/>
              </a:spcBef>
              <a:spcAft>
                <a:spcPts val="300"/>
              </a:spcAft>
              <a:defRPr/>
            </a:pPr>
            <a:r>
              <a:rPr lang="en-US" altLang="zh-CN" sz="2000" dirty="0" err="1">
                <a:ea typeface="宋体" pitchFamily="2" charset="-122"/>
              </a:rPr>
              <a:t>Sau</a:t>
            </a:r>
            <a:r>
              <a:rPr lang="en-US" altLang="zh-CN" sz="2000" dirty="0">
                <a:ea typeface="宋体" pitchFamily="2" charset="-122"/>
              </a:rPr>
              <a:t> </a:t>
            </a:r>
            <a:r>
              <a:rPr lang="en-US" altLang="zh-CN" sz="2000" dirty="0" err="1">
                <a:ea typeface="宋体" pitchFamily="2" charset="-122"/>
              </a:rPr>
              <a:t>Lan</a:t>
            </a:r>
            <a:r>
              <a:rPr lang="en-US" altLang="zh-CN" sz="2000" dirty="0">
                <a:ea typeface="宋体" pitchFamily="2" charset="-122"/>
              </a:rPr>
              <a:t> Wu’s academic salary</a:t>
            </a:r>
            <a:r>
              <a:rPr lang="en-US" altLang="zh-CN" sz="2000" b="0" dirty="0">
                <a:ea typeface="宋体" pitchFamily="2" charset="-122"/>
              </a:rPr>
              <a:t> </a:t>
            </a:r>
            <a:r>
              <a:rPr lang="en-US" altLang="zh-CN" sz="2000" b="0" i="0" dirty="0">
                <a:ea typeface="宋体" pitchFamily="2" charset="-122"/>
              </a:rPr>
              <a:t/>
            </a:r>
            <a:br>
              <a:rPr lang="en-US" altLang="zh-CN" sz="2000" b="0" i="0" dirty="0">
                <a:ea typeface="宋体" pitchFamily="2" charset="-122"/>
              </a:rPr>
            </a:br>
            <a:r>
              <a:rPr lang="en-US" altLang="zh-CN" sz="1800" b="0" i="0" dirty="0">
                <a:solidFill>
                  <a:srgbClr val="0033CC"/>
                </a:solidFill>
                <a:ea typeface="宋体" pitchFamily="2" charset="-122"/>
              </a:rPr>
              <a:t>(9 months) each year is supported by her Vilas Professorship award. This allows her to be full-time on research at CERN</a:t>
            </a:r>
            <a:r>
              <a:rPr lang="en-US" altLang="zh-CN" sz="1800" b="0" i="0" dirty="0" smtClean="0">
                <a:solidFill>
                  <a:srgbClr val="0033CC"/>
                </a:solidFill>
                <a:ea typeface="宋体" pitchFamily="2" charset="-122"/>
              </a:rPr>
              <a:t>.</a:t>
            </a:r>
          </a:p>
          <a:p>
            <a:pPr marL="228600" indent="-228600">
              <a:spcBef>
                <a:spcPts val="0"/>
              </a:spcBef>
              <a:spcAft>
                <a:spcPts val="300"/>
              </a:spcAft>
              <a:defRPr/>
            </a:pPr>
            <a:r>
              <a:rPr lang="en-US" altLang="zh-CN" sz="1800" dirty="0" smtClean="0">
                <a:solidFill>
                  <a:srgbClr val="FF0000"/>
                </a:solidFill>
                <a:ea typeface="宋体" pitchFamily="2" charset="-122"/>
              </a:rPr>
              <a:t>The University support is equivalent to a one-to-one matching to the DOE grant. </a:t>
            </a:r>
            <a:endParaRPr lang="zh-CN" altLang="zh-CN" sz="2000" dirty="0">
              <a:solidFill>
                <a:srgbClr val="FF0000"/>
              </a:solidFill>
              <a:ea typeface="宋体" pitchFamily="2" charset="-122"/>
            </a:endParaRPr>
          </a:p>
        </p:txBody>
      </p:sp>
      <p:sp>
        <p:nvSpPr>
          <p:cNvPr id="7" name="TextBox 6"/>
          <p:cNvSpPr txBox="1"/>
          <p:nvPr/>
        </p:nvSpPr>
        <p:spPr>
          <a:xfrm>
            <a:off x="6858000" y="228600"/>
            <a:ext cx="1981200" cy="400110"/>
          </a:xfrm>
          <a:prstGeom prst="rect">
            <a:avLst/>
          </a:prstGeom>
          <a:noFill/>
        </p:spPr>
        <p:txBody>
          <a:bodyPr wrap="square" rtlCol="0">
            <a:spAutoFit/>
          </a:bodyPr>
          <a:lstStyle/>
          <a:p>
            <a:pPr>
              <a:buNone/>
            </a:pPr>
            <a:r>
              <a:rPr lang="en-US" sz="2000" dirty="0" smtClean="0">
                <a:solidFill>
                  <a:srgbClr val="FF0000"/>
                </a:solidFill>
              </a:rPr>
              <a:t>Task H-1 (Wu)</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2133600"/>
            <a:ext cx="7162800" cy="16002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b="0" i="0" dirty="0" smtClean="0">
                <a:solidFill>
                  <a:srgbClr val="000000"/>
                </a:solidFill>
                <a:latin typeface="Arial" charset="0"/>
              </a:rPr>
              <a:t>Near Term Goals for </a:t>
            </a:r>
            <a:br>
              <a:rPr lang="en-US" sz="3600" b="0" i="0" dirty="0" smtClean="0">
                <a:solidFill>
                  <a:srgbClr val="000000"/>
                </a:solidFill>
                <a:latin typeface="Arial" charset="0"/>
              </a:rPr>
            </a:br>
            <a:r>
              <a:rPr lang="en-US" sz="3600" b="0" i="0" dirty="0" smtClean="0">
                <a:solidFill>
                  <a:srgbClr val="FF0000"/>
                </a:solidFill>
                <a:latin typeface="Arial" charset="0"/>
              </a:rPr>
              <a:t>Task H-1 (Wu) </a:t>
            </a:r>
            <a:r>
              <a:rPr lang="en-US" sz="3600" b="0" i="0" dirty="0" smtClean="0">
                <a:solidFill>
                  <a:srgbClr val="000000"/>
                </a:solidFill>
                <a:latin typeface="Arial" charset="0"/>
              </a:rPr>
              <a:t>– </a:t>
            </a:r>
            <a:r>
              <a:rPr lang="en-US" sz="3600" i="0" dirty="0" smtClean="0">
                <a:solidFill>
                  <a:srgbClr val="000000"/>
                </a:solidFill>
                <a:latin typeface="Arial" charset="0"/>
              </a:rPr>
              <a:t>FY11-13</a:t>
            </a:r>
            <a:endParaRPr lang="en-US" sz="3600" i="0" dirty="0">
              <a:solidFill>
                <a:srgbClr val="000000"/>
              </a:solidFill>
              <a:latin typeface="Arial" charset="0"/>
            </a:endParaRPr>
          </a:p>
        </p:txBody>
      </p:sp>
      <p:sp>
        <p:nvSpPr>
          <p:cNvPr id="3" name="Slide Number Placeholder 2"/>
          <p:cNvSpPr>
            <a:spLocks noGrp="1"/>
          </p:cNvSpPr>
          <p:nvPr>
            <p:ph type="sldNum" sz="quarter" idx="12"/>
          </p:nvPr>
        </p:nvSpPr>
        <p:spPr/>
        <p:txBody>
          <a:bodyPr/>
          <a:lstStyle/>
          <a:p>
            <a:pPr>
              <a:defRPr/>
            </a:pPr>
            <a:fld id="{5F550616-8EA6-4D80-BA8C-A49595DE14D6}" type="slidenum">
              <a:rPr lang="en-US" altLang="zh-CN" smtClean="0"/>
              <a:pPr>
                <a:defRPr/>
              </a:pPr>
              <a:t>56</a:t>
            </a:fld>
            <a:endParaRPr lang="en-US" altLang="zh-C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990600"/>
            <a:ext cx="8229600" cy="5257800"/>
          </a:xfrm>
        </p:spPr>
        <p:txBody>
          <a:bodyPr/>
          <a:lstStyle/>
          <a:p>
            <a:r>
              <a:rPr lang="en-US" sz="2200" b="1" i="1" dirty="0" smtClean="0">
                <a:solidFill>
                  <a:srgbClr val="FF0000"/>
                </a:solidFill>
              </a:rPr>
              <a:t>Silicon Read Out Driver</a:t>
            </a:r>
          </a:p>
          <a:p>
            <a:pPr lvl="1"/>
            <a:r>
              <a:rPr lang="en-US" sz="1800" dirty="0" smtClean="0"/>
              <a:t>Continue the maintenance of its full functionality</a:t>
            </a:r>
          </a:p>
          <a:p>
            <a:r>
              <a:rPr lang="en-US" sz="2200" b="1" i="1" dirty="0" smtClean="0">
                <a:solidFill>
                  <a:srgbClr val="FF0000"/>
                </a:solidFill>
              </a:rPr>
              <a:t>High Level Trigger (HLT)</a:t>
            </a:r>
          </a:p>
          <a:p>
            <a:pPr lvl="1"/>
            <a:r>
              <a:rPr lang="en-US" sz="1800" dirty="0" smtClean="0"/>
              <a:t>Continue to maintain the full functionality of this critically important element for data taking</a:t>
            </a:r>
          </a:p>
          <a:p>
            <a:pPr lvl="1"/>
            <a:r>
              <a:rPr lang="en-US" sz="1800" dirty="0" err="1" smtClean="0"/>
              <a:t>Postdocs</a:t>
            </a:r>
            <a:r>
              <a:rPr lang="en-US" sz="1800" dirty="0" smtClean="0"/>
              <a:t> and students continue to contribute to trigger tasks</a:t>
            </a:r>
          </a:p>
          <a:p>
            <a:pPr lvl="1"/>
            <a:r>
              <a:rPr lang="en-US" sz="1800" dirty="0" smtClean="0"/>
              <a:t>Contribute to the High Level Trigger upgrade</a:t>
            </a:r>
          </a:p>
          <a:p>
            <a:r>
              <a:rPr lang="en-US" sz="2200" b="1" i="1" dirty="0" smtClean="0">
                <a:solidFill>
                  <a:srgbClr val="FF0000"/>
                </a:solidFill>
              </a:rPr>
              <a:t>Atlas Tier-3 Development</a:t>
            </a:r>
          </a:p>
          <a:p>
            <a:pPr lvl="1"/>
            <a:r>
              <a:rPr lang="en-US" sz="1800" dirty="0" smtClean="0"/>
              <a:t>Continue to contribute to system structure design in collaboration with BNL, to improve data analysis capabilities in a distributed storage system</a:t>
            </a:r>
          </a:p>
          <a:p>
            <a:r>
              <a:rPr lang="en-US" sz="2200" b="1" i="1" dirty="0" smtClean="0">
                <a:solidFill>
                  <a:srgbClr val="FF0000"/>
                </a:solidFill>
              </a:rPr>
              <a:t>Detector performance</a:t>
            </a:r>
          </a:p>
          <a:p>
            <a:pPr lvl="1"/>
            <a:r>
              <a:rPr lang="en-US" sz="1800" dirty="0" smtClean="0"/>
              <a:t>Continue to contribute in e/gamma, jets and missing transverse energy</a:t>
            </a:r>
          </a:p>
          <a:p>
            <a:r>
              <a:rPr lang="en-US" sz="2200" b="1" i="1" dirty="0" smtClean="0">
                <a:solidFill>
                  <a:srgbClr val="FF0000"/>
                </a:solidFill>
              </a:rPr>
              <a:t>Shift and operation tasks. </a:t>
            </a:r>
          </a:p>
          <a:p>
            <a:pPr lvl="1"/>
            <a:r>
              <a:rPr lang="en-US" sz="1800" dirty="0" smtClean="0"/>
              <a:t>ATLAS requires 30% FTE per physicist</a:t>
            </a:r>
            <a:endParaRPr lang="en-US" sz="2000" dirty="0" smtClean="0"/>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57</a:t>
            </a:fld>
            <a:endParaRPr lang="en-US" altLang="zh-CN"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1"/>
          <p:cNvPicPr>
            <a:picLocks noChangeAspect="1" noChangeArrowheads="1"/>
          </p:cNvPicPr>
          <p:nvPr/>
        </p:nvPicPr>
        <p:blipFill>
          <a:blip r:embed="rId2" cstate="screen"/>
          <a:srcRect/>
          <a:stretch>
            <a:fillRect/>
          </a:stretch>
        </p:blipFill>
        <p:spPr bwMode="auto">
          <a:xfrm>
            <a:off x="5638800" y="1447800"/>
            <a:ext cx="2362471" cy="3133725"/>
          </a:xfrm>
          <a:prstGeom prst="rect">
            <a:avLst/>
          </a:prstGeom>
          <a:noFill/>
          <a:ln w="9525">
            <a:noFill/>
            <a:miter lim="800000"/>
            <a:headEnd/>
            <a:tailEnd/>
          </a:ln>
        </p:spPr>
      </p:pic>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1066800"/>
            <a:ext cx="8229600" cy="5410200"/>
          </a:xfrm>
        </p:spPr>
        <p:txBody>
          <a:bodyPr/>
          <a:lstStyle/>
          <a:p>
            <a:pPr>
              <a:buNone/>
            </a:pPr>
            <a:r>
              <a:rPr lang="en-US" sz="2400" b="1" i="1" dirty="0" smtClean="0">
                <a:solidFill>
                  <a:srgbClr val="FF0000"/>
                </a:solidFill>
              </a:rPr>
              <a:t>(1) JET PHYSICS</a:t>
            </a:r>
            <a:r>
              <a:rPr lang="en-US" sz="2400" b="1" dirty="0" smtClean="0"/>
              <a:t/>
            </a:r>
            <a:br>
              <a:rPr lang="en-US" sz="2400" b="1" dirty="0" smtClean="0"/>
            </a:br>
            <a:r>
              <a:rPr lang="en-US" sz="1600" dirty="0" smtClean="0">
                <a:solidFill>
                  <a:srgbClr val="0070C0"/>
                </a:solidFill>
              </a:rPr>
              <a:t>(</a:t>
            </a:r>
            <a:r>
              <a:rPr lang="en-US" sz="1600" dirty="0" err="1" smtClean="0">
                <a:solidFill>
                  <a:srgbClr val="0070C0"/>
                </a:solidFill>
              </a:rPr>
              <a:t>Sau</a:t>
            </a:r>
            <a:r>
              <a:rPr lang="en-US" sz="1600" dirty="0" smtClean="0">
                <a:solidFill>
                  <a:srgbClr val="0070C0"/>
                </a:solidFill>
              </a:rPr>
              <a:t> </a:t>
            </a:r>
            <a:r>
              <a:rPr lang="en-US" sz="1600" dirty="0" err="1" smtClean="0">
                <a:solidFill>
                  <a:srgbClr val="0070C0"/>
                </a:solidFill>
              </a:rPr>
              <a:t>Lan</a:t>
            </a:r>
            <a:r>
              <a:rPr lang="en-US" sz="1600" dirty="0" smtClean="0">
                <a:solidFill>
                  <a:srgbClr val="0070C0"/>
                </a:solidFill>
              </a:rPr>
              <a:t> Wu, </a:t>
            </a:r>
            <a:r>
              <a:rPr lang="en-US" sz="1600" dirty="0" err="1" smtClean="0">
                <a:solidFill>
                  <a:srgbClr val="0070C0"/>
                </a:solidFill>
              </a:rPr>
              <a:t>Postdocs</a:t>
            </a:r>
            <a:r>
              <a:rPr lang="en-US" sz="1600" dirty="0" smtClean="0">
                <a:solidFill>
                  <a:srgbClr val="0070C0"/>
                </a:solidFill>
              </a:rPr>
              <a:t> </a:t>
            </a:r>
            <a:r>
              <a:rPr lang="en-US" sz="1600" dirty="0" err="1" smtClean="0">
                <a:solidFill>
                  <a:srgbClr val="0070C0"/>
                </a:solidFill>
              </a:rPr>
              <a:t>Poveda</a:t>
            </a:r>
            <a:r>
              <a:rPr lang="en-US" sz="1600" dirty="0" smtClean="0">
                <a:solidFill>
                  <a:srgbClr val="0070C0"/>
                </a:solidFill>
              </a:rPr>
              <a:t>, </a:t>
            </a:r>
            <a:r>
              <a:rPr lang="en-US" sz="1600" dirty="0" err="1" smtClean="0">
                <a:solidFill>
                  <a:srgbClr val="0070C0"/>
                </a:solidFill>
              </a:rPr>
              <a:t>Peng</a:t>
            </a:r>
            <a:r>
              <a:rPr lang="en-US" sz="1600" dirty="0" smtClean="0">
                <a:solidFill>
                  <a:srgbClr val="0070C0"/>
                </a:solidFill>
              </a:rPr>
              <a:t>, Grad Students </a:t>
            </a:r>
            <a:r>
              <a:rPr lang="en-US" sz="1600" dirty="0" err="1" smtClean="0">
                <a:solidFill>
                  <a:srgbClr val="0070C0"/>
                </a:solidFill>
              </a:rPr>
              <a:t>Ji</a:t>
            </a:r>
            <a:r>
              <a:rPr lang="en-US" sz="1600" dirty="0" smtClean="0">
                <a:solidFill>
                  <a:srgbClr val="0070C0"/>
                </a:solidFill>
              </a:rPr>
              <a:t> and Li)</a:t>
            </a:r>
            <a:endParaRPr lang="en-US" sz="2400" dirty="0" smtClean="0">
              <a:solidFill>
                <a:srgbClr val="0070C0"/>
              </a:solidFill>
            </a:endParaRPr>
          </a:p>
          <a:p>
            <a:endParaRPr lang="en-US" sz="2000" dirty="0" smtClean="0"/>
          </a:p>
          <a:p>
            <a:r>
              <a:rPr lang="en-US" sz="2000" b="1" i="1" dirty="0" smtClean="0"/>
              <a:t>Continue the study of </a:t>
            </a:r>
            <a:br>
              <a:rPr lang="en-US" sz="2000" b="1" i="1" dirty="0" smtClean="0"/>
            </a:br>
            <a:r>
              <a:rPr lang="en-US" sz="2000" b="1" i="1" dirty="0" smtClean="0"/>
              <a:t>high pT jets</a:t>
            </a:r>
          </a:p>
          <a:p>
            <a:pPr lvl="1"/>
            <a:r>
              <a:rPr lang="en-US" sz="2000" dirty="0" smtClean="0"/>
              <a:t>Look for shoulders and </a:t>
            </a:r>
            <a:br>
              <a:rPr lang="en-US" sz="2000" dirty="0" smtClean="0"/>
            </a:br>
            <a:r>
              <a:rPr lang="en-US" sz="2000" dirty="0" smtClean="0"/>
              <a:t>deviations from QCD</a:t>
            </a:r>
          </a:p>
          <a:p>
            <a:pPr lvl="1"/>
            <a:r>
              <a:rPr lang="en-US" sz="2000" dirty="0" smtClean="0"/>
              <a:t>Contribute to the calibration </a:t>
            </a:r>
            <a:br>
              <a:rPr lang="en-US" sz="2000" dirty="0" smtClean="0"/>
            </a:br>
            <a:r>
              <a:rPr lang="en-US" sz="2000" dirty="0" smtClean="0"/>
              <a:t>of high pT jets using the </a:t>
            </a:r>
            <a:br>
              <a:rPr lang="en-US" sz="2000" dirty="0" smtClean="0"/>
            </a:br>
            <a:r>
              <a:rPr lang="en-US" sz="2000" dirty="0" err="1" smtClean="0"/>
              <a:t>multijet</a:t>
            </a:r>
            <a:r>
              <a:rPr lang="en-US" sz="2000" dirty="0" smtClean="0"/>
              <a:t> balance method</a:t>
            </a:r>
          </a:p>
          <a:p>
            <a:pPr lvl="1"/>
            <a:endParaRPr lang="en-US" sz="2000" dirty="0" smtClean="0"/>
          </a:p>
          <a:p>
            <a:r>
              <a:rPr lang="en-US" sz="2000" b="1" i="1" dirty="0" smtClean="0"/>
              <a:t>Continue the search for </a:t>
            </a:r>
            <a:r>
              <a:rPr lang="en-US" sz="2000" b="1" i="1" dirty="0" err="1" smtClean="0"/>
              <a:t>di</a:t>
            </a:r>
            <a:r>
              <a:rPr lang="en-US" sz="2000" b="1" i="1" dirty="0" smtClean="0"/>
              <a:t>-jet resonances –extend to multi-</a:t>
            </a:r>
            <a:r>
              <a:rPr lang="en-US" sz="2000" b="1" i="1" dirty="0" err="1" smtClean="0"/>
              <a:t>TeV</a:t>
            </a:r>
            <a:r>
              <a:rPr lang="en-US" sz="2000" b="1" i="1" dirty="0" smtClean="0"/>
              <a:t> </a:t>
            </a:r>
            <a:r>
              <a:rPr lang="en-US" sz="2000" b="1" i="1" dirty="0" err="1" smtClean="0"/>
              <a:t>dijet</a:t>
            </a:r>
            <a:r>
              <a:rPr lang="en-US" sz="2000" b="1" i="1" dirty="0" smtClean="0"/>
              <a:t> mass  </a:t>
            </a:r>
          </a:p>
          <a:p>
            <a:pPr lvl="1"/>
            <a:r>
              <a:rPr lang="en-US" sz="2000" dirty="0" smtClean="0"/>
              <a:t>With 315nb</a:t>
            </a:r>
            <a:r>
              <a:rPr lang="en-US" sz="2000" baseline="30000" dirty="0" smtClean="0"/>
              <a:t>-1</a:t>
            </a:r>
            <a:r>
              <a:rPr lang="en-US" sz="2000" dirty="0" smtClean="0"/>
              <a:t>, we have excluded 400&lt;m</a:t>
            </a:r>
            <a:r>
              <a:rPr lang="en-US" sz="2000" baseline="-25000" dirty="0" smtClean="0"/>
              <a:t>q*</a:t>
            </a:r>
            <a:r>
              <a:rPr lang="en-US" sz="2000" dirty="0" smtClean="0"/>
              <a:t>&lt;1260 </a:t>
            </a:r>
            <a:r>
              <a:rPr lang="en-US" sz="2000" dirty="0" err="1" smtClean="0"/>
              <a:t>GeV</a:t>
            </a:r>
            <a:endParaRPr lang="en-US" sz="2000" dirty="0" smtClean="0"/>
          </a:p>
          <a:p>
            <a:pPr lvl="1"/>
            <a:r>
              <a:rPr lang="en-US" sz="2000" b="1" i="1" dirty="0" smtClean="0">
                <a:solidFill>
                  <a:srgbClr val="FF0000"/>
                </a:solidFill>
              </a:rPr>
              <a:t>Submitted for publication (PRL) on Aug. 13, 2010 </a:t>
            </a:r>
            <a:r>
              <a:rPr lang="en-US" altLang="zh-CN" sz="1800" dirty="0" smtClean="0">
                <a:hlinkClick r:id="rId3"/>
              </a:rPr>
              <a:t>arXiv:1008.2461v1[</a:t>
            </a:r>
            <a:r>
              <a:rPr lang="en-US" altLang="zh-CN" sz="1800" dirty="0" err="1" smtClean="0">
                <a:hlinkClick r:id="rId3"/>
              </a:rPr>
              <a:t>hep</a:t>
            </a:r>
            <a:r>
              <a:rPr lang="en-US" altLang="zh-CN" sz="1800" dirty="0" smtClean="0">
                <a:hlinkClick r:id="rId3"/>
              </a:rPr>
              <a:t>-ex]</a:t>
            </a:r>
            <a:endParaRPr lang="en-US" sz="1800" b="1" i="1" dirty="0" smtClean="0">
              <a:solidFill>
                <a:srgbClr val="FF0000"/>
              </a:solidFill>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58</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TextBox 6"/>
          <p:cNvSpPr txBox="1"/>
          <p:nvPr/>
        </p:nvSpPr>
        <p:spPr>
          <a:xfrm>
            <a:off x="5334000" y="4343400"/>
            <a:ext cx="2895600" cy="288000"/>
          </a:xfrm>
          <a:prstGeom prst="rect">
            <a:avLst/>
          </a:prstGeom>
          <a:solidFill>
            <a:schemeClr val="bg1"/>
          </a:solidFill>
        </p:spPr>
        <p:txBody>
          <a:bodyPr wrap="square" rtlCol="0">
            <a:spAutoFit/>
          </a:bodyPr>
          <a:lstStyle/>
          <a:p>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1066800"/>
            <a:ext cx="8153400" cy="762000"/>
          </a:xfrm>
        </p:spPr>
        <p:txBody>
          <a:bodyPr/>
          <a:lstStyle/>
          <a:p>
            <a:pPr marL="457200" indent="-457200">
              <a:buNone/>
            </a:pPr>
            <a:r>
              <a:rPr lang="en-US" sz="2400" b="1" i="1" dirty="0" smtClean="0">
                <a:solidFill>
                  <a:srgbClr val="FF0000"/>
                </a:solidFill>
              </a:rPr>
              <a:t>(2) BLACK HOLES AND STRING BALLS SEARCHES</a:t>
            </a:r>
            <a:br>
              <a:rPr lang="en-US" sz="2400" b="1" i="1" dirty="0" smtClean="0">
                <a:solidFill>
                  <a:srgbClr val="FF0000"/>
                </a:solidFill>
              </a:rPr>
            </a:br>
            <a:r>
              <a:rPr lang="en-US" sz="1600" dirty="0" smtClean="0">
                <a:solidFill>
                  <a:srgbClr val="0070C0"/>
                </a:solidFill>
              </a:rPr>
              <a:t>(</a:t>
            </a:r>
            <a:r>
              <a:rPr lang="en-US" sz="1600" dirty="0" err="1" smtClean="0">
                <a:solidFill>
                  <a:srgbClr val="0070C0"/>
                </a:solidFill>
              </a:rPr>
              <a:t>Sau</a:t>
            </a:r>
            <a:r>
              <a:rPr lang="en-US" sz="1600" dirty="0" smtClean="0">
                <a:solidFill>
                  <a:srgbClr val="0070C0"/>
                </a:solidFill>
              </a:rPr>
              <a:t> </a:t>
            </a:r>
            <a:r>
              <a:rPr lang="en-US" sz="1600" dirty="0" err="1" smtClean="0">
                <a:solidFill>
                  <a:srgbClr val="0070C0"/>
                </a:solidFill>
              </a:rPr>
              <a:t>Lan</a:t>
            </a:r>
            <a:r>
              <a:rPr lang="en-US" sz="1600" dirty="0" smtClean="0">
                <a:solidFill>
                  <a:srgbClr val="0070C0"/>
                </a:solidFill>
              </a:rPr>
              <a:t> Wu, </a:t>
            </a:r>
            <a:r>
              <a:rPr lang="en-US" sz="1600" dirty="0" err="1" smtClean="0">
                <a:solidFill>
                  <a:srgbClr val="0070C0"/>
                </a:solidFill>
              </a:rPr>
              <a:t>Postdocs</a:t>
            </a:r>
            <a:r>
              <a:rPr lang="en-US" sz="1600" dirty="0" smtClean="0">
                <a:solidFill>
                  <a:srgbClr val="0070C0"/>
                </a:solidFill>
              </a:rPr>
              <a:t> </a:t>
            </a:r>
            <a:r>
              <a:rPr lang="en-US" sz="1600" dirty="0" err="1" smtClean="0">
                <a:solidFill>
                  <a:srgbClr val="0070C0"/>
                </a:solidFill>
              </a:rPr>
              <a:t>Peng</a:t>
            </a:r>
            <a:r>
              <a:rPr lang="en-US" sz="1600" dirty="0" smtClean="0">
                <a:solidFill>
                  <a:srgbClr val="0070C0"/>
                </a:solidFill>
              </a:rPr>
              <a:t> and </a:t>
            </a:r>
            <a:r>
              <a:rPr lang="en-US" sz="1600" dirty="0" err="1" smtClean="0">
                <a:solidFill>
                  <a:srgbClr val="0070C0"/>
                </a:solidFill>
              </a:rPr>
              <a:t>Sarangi</a:t>
            </a:r>
            <a:r>
              <a:rPr lang="en-US" sz="1600" dirty="0" smtClean="0">
                <a:solidFill>
                  <a:srgbClr val="0070C0"/>
                </a:solidFill>
              </a:rPr>
              <a:t>, Grad Students </a:t>
            </a:r>
            <a:r>
              <a:rPr lang="en-US" sz="1600" dirty="0" err="1" smtClean="0">
                <a:solidFill>
                  <a:srgbClr val="0070C0"/>
                </a:solidFill>
              </a:rPr>
              <a:t>Ji</a:t>
            </a:r>
            <a:r>
              <a:rPr lang="en-US" sz="1600" dirty="0" smtClean="0">
                <a:solidFill>
                  <a:srgbClr val="0070C0"/>
                </a:solidFill>
              </a:rPr>
              <a:t> and A. Castaneda)</a:t>
            </a:r>
          </a:p>
          <a:p>
            <a:pPr marL="457200" indent="-457200">
              <a:buNone/>
            </a:pPr>
            <a:r>
              <a:rPr lang="en-US" sz="1600" dirty="0" smtClean="0">
                <a:solidFill>
                  <a:srgbClr val="0070C0"/>
                </a:solidFill>
              </a:rPr>
              <a:t>        </a:t>
            </a:r>
            <a:endParaRPr lang="en-US" sz="2400" dirty="0" smtClean="0">
              <a:solidFill>
                <a:srgbClr val="0070C0"/>
              </a:solidFill>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59</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Content Placeholder 10"/>
          <p:cNvSpPr txBox="1">
            <a:spLocks/>
          </p:cNvSpPr>
          <p:nvPr/>
        </p:nvSpPr>
        <p:spPr bwMode="auto">
          <a:xfrm>
            <a:off x="609600" y="1905000"/>
            <a:ext cx="79248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defRPr/>
            </a:pPr>
            <a:r>
              <a:rPr lang="en-US" altLang="zh-CN" sz="2000" b="0" i="0" kern="0" dirty="0" smtClean="0">
                <a:latin typeface="+mn-lt"/>
              </a:rPr>
              <a:t>Our analysis strategy in </a:t>
            </a:r>
            <a:r>
              <a:rPr lang="en-US" altLang="zh-CN" sz="2000" b="0" i="0" kern="0" dirty="0" smtClean="0">
                <a:solidFill>
                  <a:srgbClr val="FF0000"/>
                </a:solidFill>
                <a:latin typeface="+mn-lt"/>
              </a:rPr>
              <a:t>search for new physics in multi-body final states at high invariant masses </a:t>
            </a:r>
            <a:r>
              <a:rPr lang="en-US" altLang="zh-CN" sz="2000" b="0" i="0" kern="0" dirty="0" smtClean="0">
                <a:latin typeface="+mn-lt"/>
              </a:rPr>
              <a:t>will be applied to String Balls and Black Holes with additional requirements of high pT leptons to suppress QCD background. </a:t>
            </a:r>
            <a:endParaRPr lang="en-US" sz="2000" b="0" i="0" kern="0" dirty="0" smtClean="0">
              <a:latin typeface="+mn-lt"/>
            </a:endParaRP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lang="en-US" sz="2000" b="0" i="0" kern="0" dirty="0" smtClean="0">
                <a:latin typeface="+mn-lt"/>
              </a:rPr>
              <a:t>With </a:t>
            </a:r>
            <a:r>
              <a:rPr kumimoji="0" lang="en-US" sz="2000" b="0" i="0" u="none" strike="noStrike" kern="0" cap="none" spc="0" normalizeH="0" noProof="0" dirty="0" smtClean="0">
                <a:ln>
                  <a:noFill/>
                </a:ln>
                <a:solidFill>
                  <a:srgbClr val="0070C0"/>
                </a:solidFill>
                <a:effectLst/>
                <a:uLnTx/>
                <a:uFillTx/>
                <a:latin typeface="+mn-lt"/>
                <a:ea typeface="+mn-ea"/>
                <a:cs typeface="+mn-cs"/>
              </a:rPr>
              <a:t>~50pb</a:t>
            </a:r>
            <a:r>
              <a:rPr kumimoji="0" lang="en-US" sz="2000" b="0" i="0" u="none" strike="noStrike" kern="0" cap="none" spc="0" normalizeH="0" baseline="30000" noProof="0" dirty="0" smtClean="0">
                <a:ln>
                  <a:noFill/>
                </a:ln>
                <a:solidFill>
                  <a:srgbClr val="0070C0"/>
                </a:solidFill>
                <a:effectLst/>
                <a:uLnTx/>
                <a:uFillTx/>
                <a:latin typeface="+mn-lt"/>
                <a:ea typeface="+mn-ea"/>
                <a:cs typeface="+mn-cs"/>
              </a:rPr>
              <a:t>-1</a:t>
            </a:r>
            <a:r>
              <a:rPr kumimoji="0" lang="en-US" sz="2000" b="0" i="0" u="none" strike="noStrike" kern="0" cap="none" spc="0" normalizeH="0" noProof="0" dirty="0" smtClean="0">
                <a:ln>
                  <a:noFill/>
                </a:ln>
                <a:effectLst/>
                <a:uLnTx/>
                <a:uFillTx/>
                <a:latin typeface="+mn-lt"/>
                <a:ea typeface="+mn-ea"/>
                <a:cs typeface="+mn-cs"/>
              </a:rPr>
              <a:t>, we will be able to have a 3 sigma observation of String Balls up to a mass of 3TeV</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lang="en-US" sz="2000" b="0" i="0" kern="0" baseline="0" dirty="0" smtClean="0">
                <a:latin typeface="+mn-lt"/>
              </a:rPr>
              <a:t>At</a:t>
            </a:r>
            <a:r>
              <a:rPr lang="en-US" sz="2000" b="0" i="0" kern="0" dirty="0" smtClean="0">
                <a:latin typeface="+mn-lt"/>
              </a:rPr>
              <a:t> the </a:t>
            </a:r>
            <a:r>
              <a:rPr lang="en-US" sz="2000" b="0" i="0" kern="0" dirty="0" smtClean="0">
                <a:solidFill>
                  <a:srgbClr val="0070C0"/>
                </a:solidFill>
                <a:latin typeface="+mn-lt"/>
              </a:rPr>
              <a:t>end of 2011</a:t>
            </a:r>
            <a:r>
              <a:rPr lang="en-US" sz="2000" b="0" i="0" kern="0" dirty="0" smtClean="0">
                <a:latin typeface="+mn-lt"/>
              </a:rPr>
              <a:t>, with 1fb</a:t>
            </a:r>
            <a:r>
              <a:rPr lang="en-US" sz="2000" b="0" i="0" kern="0" baseline="30000" dirty="0" smtClean="0">
                <a:latin typeface="+mn-lt"/>
              </a:rPr>
              <a:t>-1</a:t>
            </a:r>
            <a:r>
              <a:rPr lang="en-US" sz="2000" b="0" i="0" kern="0" dirty="0" smtClean="0">
                <a:latin typeface="+mn-lt"/>
              </a:rPr>
              <a:t>, it may be possible to observe microscopic black holes</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000" b="0" u="none" strike="noStrike" kern="0" cap="none" spc="0" normalizeH="0" baseline="0" noProof="0" dirty="0" smtClean="0">
                <a:ln>
                  <a:noFill/>
                </a:ln>
                <a:effectLst/>
                <a:uLnTx/>
                <a:uFillTx/>
                <a:latin typeface="+mn-lt"/>
                <a:ea typeface="+mn-ea"/>
                <a:cs typeface="+mn-cs"/>
              </a:rPr>
              <a:t>Publications</a:t>
            </a:r>
            <a:r>
              <a:rPr kumimoji="0" lang="en-US" sz="2000" b="0" u="none" strike="noStrike" kern="0" cap="none" spc="0" normalizeH="0" noProof="0" dirty="0" smtClean="0">
                <a:ln>
                  <a:noFill/>
                </a:ln>
                <a:effectLst/>
                <a:uLnTx/>
                <a:uFillTx/>
                <a:latin typeface="+mn-lt"/>
                <a:ea typeface="+mn-ea"/>
                <a:cs typeface="+mn-cs"/>
              </a:rPr>
              <a:t> are expected in both 2010 and 2011</a:t>
            </a:r>
            <a:endParaRPr kumimoji="0" lang="en-US" sz="2000" b="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1371600"/>
            <a:ext cx="7162800" cy="15240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None/>
              <a:defRPr/>
            </a:pPr>
            <a:r>
              <a:rPr lang="en-US" sz="3600" b="0" i="0" dirty="0">
                <a:solidFill>
                  <a:srgbClr val="000000"/>
                </a:solidFill>
                <a:latin typeface="Arial" charset="0"/>
              </a:rPr>
              <a:t>LHC Physics with data </a:t>
            </a:r>
            <a:br>
              <a:rPr lang="en-US" sz="3600" b="0" i="0" dirty="0">
                <a:solidFill>
                  <a:srgbClr val="000000"/>
                </a:solidFill>
                <a:latin typeface="Arial" charset="0"/>
              </a:rPr>
            </a:br>
            <a:r>
              <a:rPr lang="en-US" sz="3600" b="0" i="0" dirty="0">
                <a:solidFill>
                  <a:srgbClr val="000000"/>
                </a:solidFill>
                <a:latin typeface="Arial" charset="0"/>
              </a:rPr>
              <a:t>since April </a:t>
            </a:r>
            <a:r>
              <a:rPr lang="en-US" sz="3600" b="0" i="0" dirty="0" smtClean="0">
                <a:solidFill>
                  <a:srgbClr val="000000"/>
                </a:solidFill>
                <a:latin typeface="Arial" charset="0"/>
              </a:rPr>
              <a:t>2010 </a:t>
            </a:r>
            <a:r>
              <a:rPr lang="en-US" altLang="zh-CN" sz="2000" dirty="0" smtClean="0">
                <a:solidFill>
                  <a:srgbClr val="FF0000"/>
                </a:solidFill>
              </a:rPr>
              <a:t>TASK H-1 (Wu)</a:t>
            </a:r>
            <a:endParaRPr lang="zh-CN" altLang="en-US" sz="2000" dirty="0" smtClean="0">
              <a:solidFill>
                <a:srgbClr val="FF0000"/>
              </a:solidFill>
            </a:endParaRPr>
          </a:p>
        </p:txBody>
      </p:sp>
      <p:sp>
        <p:nvSpPr>
          <p:cNvPr id="5" name="TextBox 4"/>
          <p:cNvSpPr txBox="1"/>
          <p:nvPr/>
        </p:nvSpPr>
        <p:spPr>
          <a:xfrm>
            <a:off x="609600" y="3962400"/>
            <a:ext cx="7772400" cy="430887"/>
          </a:xfrm>
          <a:prstGeom prst="rect">
            <a:avLst/>
          </a:prstGeom>
          <a:noFill/>
        </p:spPr>
        <p:txBody>
          <a:bodyPr wrap="square" rtlCol="0">
            <a:spAutoFit/>
          </a:bodyPr>
          <a:lstStyle/>
          <a:p>
            <a:pPr>
              <a:buNone/>
            </a:pPr>
            <a:r>
              <a:rPr lang="en-US" altLang="zh-CN" dirty="0" smtClean="0">
                <a:solidFill>
                  <a:srgbClr val="0033CC"/>
                </a:solidFill>
              </a:rPr>
              <a:t>Contribution to physics results for summer conferences </a:t>
            </a:r>
            <a:endParaRPr lang="zh-CN" altLang="en-US" dirty="0">
              <a:solidFill>
                <a:srgbClr val="0033CC"/>
              </a:solidFill>
            </a:endParaRPr>
          </a:p>
        </p:txBody>
      </p:sp>
      <p:sp>
        <p:nvSpPr>
          <p:cNvPr id="6" name="Slide Number Placeholder 5"/>
          <p:cNvSpPr>
            <a:spLocks noGrp="1"/>
          </p:cNvSpPr>
          <p:nvPr>
            <p:ph type="sldNum" sz="quarter" idx="12"/>
          </p:nvPr>
        </p:nvSpPr>
        <p:spPr/>
        <p:txBody>
          <a:bodyPr/>
          <a:lstStyle/>
          <a:p>
            <a:pPr>
              <a:defRPr/>
            </a:pPr>
            <a:fld id="{5F550616-8EA6-4D80-BA8C-A49595DE14D6}" type="slidenum">
              <a:rPr lang="en-US" altLang="zh-CN" smtClean="0"/>
              <a:pPr>
                <a:defRPr/>
              </a:pPr>
              <a:t>6</a:t>
            </a:fld>
            <a:endParaRPr lang="en-US" altLang="zh-C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3" name="Picture 3"/>
          <p:cNvPicPr>
            <a:picLocks noChangeAspect="1" noChangeArrowheads="1"/>
          </p:cNvPicPr>
          <p:nvPr/>
        </p:nvPicPr>
        <p:blipFill>
          <a:blip r:embed="rId2" cstate="screen"/>
          <a:srcRect/>
          <a:stretch>
            <a:fillRect/>
          </a:stretch>
        </p:blipFill>
        <p:spPr bwMode="auto">
          <a:xfrm>
            <a:off x="6418087" y="914400"/>
            <a:ext cx="2725913" cy="1752600"/>
          </a:xfrm>
          <a:prstGeom prst="rect">
            <a:avLst/>
          </a:prstGeom>
          <a:noFill/>
          <a:ln w="9525">
            <a:noFill/>
            <a:miter lim="800000"/>
            <a:headEnd/>
            <a:tailEnd/>
          </a:ln>
        </p:spPr>
      </p:pic>
      <p:pic>
        <p:nvPicPr>
          <p:cNvPr id="8" name="Picture 2"/>
          <p:cNvPicPr>
            <a:picLocks noChangeAspect="1" noChangeArrowheads="1"/>
          </p:cNvPicPr>
          <p:nvPr/>
        </p:nvPicPr>
        <p:blipFill>
          <a:blip r:embed="rId3" cstate="screen"/>
          <a:srcRect/>
          <a:stretch>
            <a:fillRect/>
          </a:stretch>
        </p:blipFill>
        <p:spPr bwMode="auto">
          <a:xfrm>
            <a:off x="0" y="3733800"/>
            <a:ext cx="4606329" cy="3124200"/>
          </a:xfrm>
          <a:prstGeom prst="rect">
            <a:avLst/>
          </a:prstGeom>
          <a:noFill/>
          <a:ln w="9525">
            <a:noFill/>
            <a:round/>
            <a:headEnd/>
            <a:tailEnd/>
          </a:ln>
          <a:effectLst/>
        </p:spPr>
      </p:pic>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152400" y="1066800"/>
            <a:ext cx="8229600" cy="914400"/>
          </a:xfrm>
        </p:spPr>
        <p:txBody>
          <a:bodyPr/>
          <a:lstStyle/>
          <a:p>
            <a:pPr marL="457200" indent="-457200">
              <a:buNone/>
            </a:pPr>
            <a:r>
              <a:rPr lang="en-US" sz="2400" b="1" i="1" dirty="0" smtClean="0">
                <a:solidFill>
                  <a:srgbClr val="FF0000"/>
                </a:solidFill>
              </a:rPr>
              <a:t>(3) High mass </a:t>
            </a:r>
            <a:r>
              <a:rPr lang="en-US" sz="2400" b="1" i="1" dirty="0" err="1" smtClean="0">
                <a:solidFill>
                  <a:srgbClr val="FF0000"/>
                </a:solidFill>
              </a:rPr>
              <a:t>diphoton</a:t>
            </a:r>
            <a:r>
              <a:rPr lang="en-US" sz="2400" b="1" i="1" dirty="0" smtClean="0">
                <a:solidFill>
                  <a:srgbClr val="FF0000"/>
                </a:solidFill>
              </a:rPr>
              <a:t> resonances </a:t>
            </a:r>
            <a:r>
              <a:rPr lang="en-US" sz="2400" b="1" dirty="0" smtClean="0"/>
              <a:t/>
            </a:r>
            <a:br>
              <a:rPr lang="en-US" sz="2400" b="1" dirty="0" smtClean="0"/>
            </a:br>
            <a:r>
              <a:rPr lang="en-US" sz="1600" dirty="0" smtClean="0">
                <a:solidFill>
                  <a:srgbClr val="0070C0"/>
                </a:solidFill>
              </a:rPr>
              <a:t>(</a:t>
            </a:r>
            <a:r>
              <a:rPr lang="en-US" sz="1600" dirty="0" err="1" smtClean="0">
                <a:solidFill>
                  <a:srgbClr val="0070C0"/>
                </a:solidFill>
              </a:rPr>
              <a:t>Sau</a:t>
            </a:r>
            <a:r>
              <a:rPr lang="en-US" sz="1600" dirty="0" smtClean="0">
                <a:solidFill>
                  <a:srgbClr val="0070C0"/>
                </a:solidFill>
              </a:rPr>
              <a:t> </a:t>
            </a:r>
            <a:r>
              <a:rPr lang="en-US" sz="1600" dirty="0" err="1" smtClean="0">
                <a:solidFill>
                  <a:srgbClr val="0070C0"/>
                </a:solidFill>
              </a:rPr>
              <a:t>Lan</a:t>
            </a:r>
            <a:r>
              <a:rPr lang="en-US" sz="1600" dirty="0" smtClean="0">
                <a:solidFill>
                  <a:srgbClr val="0070C0"/>
                </a:solidFill>
              </a:rPr>
              <a:t> Wu, </a:t>
            </a:r>
            <a:r>
              <a:rPr lang="en-US" sz="1600" dirty="0" err="1" smtClean="0">
                <a:solidFill>
                  <a:srgbClr val="0070C0"/>
                </a:solidFill>
              </a:rPr>
              <a:t>Postdoc</a:t>
            </a:r>
            <a:r>
              <a:rPr lang="en-US" sz="1600" dirty="0" smtClean="0">
                <a:solidFill>
                  <a:srgbClr val="0070C0"/>
                </a:solidFill>
              </a:rPr>
              <a:t> Fang, Grad Students Wang and Zhang)</a:t>
            </a:r>
            <a:endParaRPr lang="en-US" sz="2400" dirty="0" smtClean="0">
              <a:solidFill>
                <a:srgbClr val="0070C0"/>
              </a:solidFill>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60</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Content Placeholder 10"/>
          <p:cNvSpPr txBox="1">
            <a:spLocks/>
          </p:cNvSpPr>
          <p:nvPr/>
        </p:nvSpPr>
        <p:spPr bwMode="auto">
          <a:xfrm>
            <a:off x="152400" y="1981200"/>
            <a:ext cx="8001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defRPr/>
            </a:pPr>
            <a:r>
              <a:rPr lang="en-US" sz="2000" b="0" i="0" kern="0" dirty="0" smtClean="0">
                <a:latin typeface="+mn-lt"/>
              </a:rPr>
              <a:t>Model-independent s</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earch</a:t>
            </a:r>
            <a:r>
              <a:rPr kumimoji="0" lang="en-US" sz="2000" b="0" i="0" u="none" strike="noStrike" kern="0" cap="none" spc="0" normalizeH="0" baseline="0" noProof="0" dirty="0" smtClean="0">
                <a:ln>
                  <a:noFill/>
                </a:ln>
                <a:solidFill>
                  <a:schemeClr val="tx1"/>
                </a:solidFill>
                <a:effectLst/>
                <a:uLnTx/>
                <a:uFillTx/>
                <a:latin typeface="+mn-lt"/>
                <a:ea typeface="+mn-ea"/>
                <a:cs typeface="+mn-cs"/>
              </a:rPr>
              <a:t> for a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diphoton</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noProof="0" dirty="0" smtClean="0">
                <a:ln>
                  <a:noFill/>
                </a:ln>
                <a:solidFill>
                  <a:schemeClr val="tx1"/>
                </a:solidFill>
                <a:effectLst/>
                <a:uLnTx/>
                <a:uFillTx/>
                <a:latin typeface="+mn-lt"/>
                <a:ea typeface="+mn-ea"/>
                <a:cs typeface="+mn-cs"/>
              </a:rPr>
              <a:t>resonance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b="0" i="0" kern="0" noProof="0" dirty="0" smtClean="0">
                <a:latin typeface="+mn-lt"/>
              </a:rPr>
              <a:t>New limits beyond </a:t>
            </a:r>
            <a:r>
              <a:rPr lang="en-US" sz="2000" b="0" i="0" kern="0" noProof="0" dirty="0" err="1" smtClean="0">
                <a:latin typeface="+mn-lt"/>
              </a:rPr>
              <a:t>Tevatron</a:t>
            </a:r>
            <a:r>
              <a:rPr lang="en-US" sz="2000" b="0" i="0" kern="0" noProof="0" dirty="0" smtClean="0">
                <a:latin typeface="+mn-lt"/>
              </a:rPr>
              <a:t> possible with </a:t>
            </a:r>
            <a:r>
              <a:rPr lang="en-US" sz="2000" b="0" i="0" kern="0" dirty="0" smtClean="0">
                <a:latin typeface="Mathematica1" pitchFamily="2" charset="2"/>
              </a:rPr>
              <a:t>O</a:t>
            </a:r>
            <a:r>
              <a:rPr lang="en-US" sz="2000" b="0" i="0" kern="0" dirty="0" smtClean="0">
                <a:latin typeface="+mn-lt"/>
              </a:rPr>
              <a:t>(10)</a:t>
            </a:r>
            <a:r>
              <a:rPr lang="en-US" sz="2000" b="0" i="0" kern="0" noProof="0" dirty="0" smtClean="0">
                <a:solidFill>
                  <a:srgbClr val="0070C0"/>
                </a:solidFill>
                <a:latin typeface="+mn-lt"/>
              </a:rPr>
              <a:t> </a:t>
            </a:r>
            <a:r>
              <a:rPr lang="en-US" sz="2000" b="0" i="0" kern="0" noProof="0" dirty="0" smtClean="0">
                <a:latin typeface="+mn-lt"/>
              </a:rPr>
              <a:t>pb</a:t>
            </a:r>
            <a:r>
              <a:rPr lang="en-US" sz="2000" b="0" i="0" kern="0" baseline="30000" noProof="0" dirty="0" smtClean="0">
                <a:latin typeface="+mn-lt"/>
              </a:rPr>
              <a:t>-1</a:t>
            </a:r>
          </a:p>
          <a:p>
            <a:pPr marL="536575" indent="-180975">
              <a:defRPr/>
            </a:pPr>
            <a:r>
              <a:rPr lang="en-US" altLang="zh-CN" sz="2000" b="0" i="0" kern="0" dirty="0" smtClean="0">
                <a:solidFill>
                  <a:srgbClr val="00B050"/>
                </a:solidFill>
              </a:rPr>
              <a:t>Example: Randall-</a:t>
            </a:r>
            <a:r>
              <a:rPr lang="en-US" altLang="zh-CN" sz="2000" b="0" i="0" kern="0" dirty="0" err="1" smtClean="0">
                <a:solidFill>
                  <a:srgbClr val="00B050"/>
                </a:solidFill>
              </a:rPr>
              <a:t>Sundrum</a:t>
            </a:r>
            <a:r>
              <a:rPr lang="en-US" altLang="zh-CN" sz="2000" b="0" i="0" kern="0" dirty="0" smtClean="0">
                <a:solidFill>
                  <a:srgbClr val="00B050"/>
                </a:solidFill>
              </a:rPr>
              <a:t> graviton (large signal cross section)</a:t>
            </a:r>
            <a:endParaRPr lang="en-US" sz="2000" b="0" i="0" kern="0" baseline="30000" noProof="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dirty="0" smtClean="0">
                <a:ln>
                  <a:noFill/>
                </a:ln>
                <a:solidFill>
                  <a:schemeClr val="tx1"/>
                </a:solidFill>
                <a:effectLst/>
                <a:uLnTx/>
                <a:uFillTx/>
                <a:latin typeface="+mn-lt"/>
                <a:ea typeface="+mn-ea"/>
                <a:cs typeface="+mn-cs"/>
              </a:rPr>
              <a:t>Our group’s expertise in the search</a:t>
            </a:r>
            <a:r>
              <a:rPr kumimoji="0" lang="en-US" sz="2000" b="0" i="0" u="none" strike="noStrike" kern="0" cap="none" spc="0" normalizeH="0" dirty="0" smtClean="0">
                <a:ln>
                  <a:noFill/>
                </a:ln>
                <a:solidFill>
                  <a:schemeClr val="tx1"/>
                </a:solidFill>
                <a:effectLst/>
                <a:uLnTx/>
                <a:uFillTx/>
                <a:latin typeface="+mn-lt"/>
                <a:ea typeface="+mn-ea"/>
                <a:cs typeface="+mn-cs"/>
              </a:rPr>
              <a:t> for Higgs into </a:t>
            </a:r>
            <a:r>
              <a:rPr kumimoji="0" lang="en-US" sz="2000" b="0" i="0" u="none" strike="noStrike" kern="0" cap="none" spc="0" normalizeH="0" dirty="0" err="1" smtClean="0">
                <a:ln>
                  <a:noFill/>
                </a:ln>
                <a:solidFill>
                  <a:schemeClr val="tx1"/>
                </a:solidFill>
                <a:effectLst/>
                <a:uLnTx/>
                <a:uFillTx/>
                <a:latin typeface="+mn-lt"/>
                <a:ea typeface="+mn-ea"/>
                <a:cs typeface="+mn-cs"/>
              </a:rPr>
              <a:t>diphotons</a:t>
            </a:r>
            <a:r>
              <a:rPr kumimoji="0" lang="en-US" sz="2000" b="0" i="0" u="none" strike="noStrike" kern="0" cap="none" spc="0" normalizeH="0" dirty="0" smtClean="0">
                <a:ln>
                  <a:noFill/>
                </a:ln>
                <a:solidFill>
                  <a:schemeClr val="tx1"/>
                </a:solidFill>
                <a:effectLst/>
                <a:uLnTx/>
                <a:uFillTx/>
                <a:latin typeface="+mn-lt"/>
                <a:ea typeface="+mn-ea"/>
                <a:cs typeface="+mn-cs"/>
              </a:rPr>
              <a:t> will allow us to maintain a strong involvement in this search</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Text Box 3"/>
          <p:cNvSpPr txBox="1">
            <a:spLocks noChangeArrowheads="1"/>
          </p:cNvSpPr>
          <p:nvPr/>
        </p:nvSpPr>
        <p:spPr bwMode="auto">
          <a:xfrm>
            <a:off x="4953000" y="3962400"/>
            <a:ext cx="3733800" cy="2362200"/>
          </a:xfrm>
          <a:prstGeom prst="rect">
            <a:avLst/>
          </a:prstGeom>
          <a:noFill/>
          <a:ln w="9525">
            <a:noFill/>
            <a:round/>
            <a:headEnd/>
            <a:tailEnd/>
          </a:ln>
          <a:effectLst/>
        </p:spPr>
        <p:txBody>
          <a:bodyPr lIns="0" tIns="0" rIns="0" bIns="0"/>
          <a:lstStyle/>
          <a:p>
            <a:pPr marL="431800" indent="-323850">
              <a:spcBef>
                <a:spcPts val="600"/>
              </a:spcBef>
              <a:spcAft>
                <a:spcPts val="0"/>
              </a:spcAft>
              <a:buSzPct val="45000"/>
              <a:buNone/>
              <a:tabLst>
                <a:tab pos="723900" algn="l"/>
                <a:tab pos="1447800" algn="l"/>
                <a:tab pos="2171700" algn="l"/>
                <a:tab pos="2895600" algn="l"/>
                <a:tab pos="3619500" algn="l"/>
              </a:tabLst>
            </a:pPr>
            <a:r>
              <a:rPr lang="en-US" altLang="zh-CN" sz="2000" b="0" i="0" kern="0" dirty="0" smtClean="0">
                <a:solidFill>
                  <a:srgbClr val="00B050"/>
                </a:solidFill>
              </a:rPr>
              <a:t>Randall-</a:t>
            </a:r>
            <a:r>
              <a:rPr lang="en-US" altLang="zh-CN" sz="2000" b="0" i="0" kern="0" dirty="0" err="1" smtClean="0">
                <a:solidFill>
                  <a:srgbClr val="00B050"/>
                </a:solidFill>
              </a:rPr>
              <a:t>Sundrum</a:t>
            </a:r>
            <a:r>
              <a:rPr lang="en-US" altLang="zh-CN" sz="2000" b="0" i="0" kern="0" dirty="0" smtClean="0">
                <a:solidFill>
                  <a:srgbClr val="00B050"/>
                </a:solidFill>
              </a:rPr>
              <a:t> model</a:t>
            </a:r>
          </a:p>
          <a:p>
            <a:pPr marL="87313" indent="-87313"/>
            <a:r>
              <a:rPr lang="en-US" altLang="zh-CN" sz="1300" dirty="0" smtClean="0"/>
              <a:t>Gravitons are the only particles that propagate in the fifth dimension, and appear as a </a:t>
            </a:r>
            <a:r>
              <a:rPr lang="en-US" altLang="zh-CN" sz="1300" dirty="0" err="1" smtClean="0"/>
              <a:t>Kaluza</a:t>
            </a:r>
            <a:r>
              <a:rPr lang="en-US" altLang="zh-CN" sz="1300" dirty="0" smtClean="0"/>
              <a:t>-Klein series of massive excitations</a:t>
            </a:r>
          </a:p>
          <a:p>
            <a:pPr marL="87313" indent="-87313"/>
            <a:endParaRPr lang="en-US" altLang="zh-CN" sz="1300" dirty="0" smtClean="0"/>
          </a:p>
          <a:p>
            <a:pPr marL="87313" indent="-87313"/>
            <a:r>
              <a:rPr lang="en-US" altLang="zh-CN" sz="1300" dirty="0" smtClean="0"/>
              <a:t>KK gravitons would appear as narrow resonances in the </a:t>
            </a:r>
            <a:r>
              <a:rPr lang="en-US" altLang="zh-CN" sz="1300" dirty="0" err="1" smtClean="0"/>
              <a:t>ee</a:t>
            </a:r>
            <a:r>
              <a:rPr lang="en-US" altLang="zh-CN" sz="1300" dirty="0" smtClean="0"/>
              <a:t> and </a:t>
            </a:r>
            <a:r>
              <a:rPr lang="en-US" altLang="zh-CN" sz="1300" dirty="0" smtClean="0">
                <a:sym typeface="Symbol"/>
              </a:rPr>
              <a:t> </a:t>
            </a:r>
            <a:r>
              <a:rPr lang="en-US" altLang="zh-CN" sz="1300" dirty="0" smtClean="0"/>
              <a:t>invariant mass spectra</a:t>
            </a:r>
          </a:p>
          <a:p>
            <a:pPr>
              <a:buNone/>
            </a:pPr>
            <a:endParaRPr lang="en-US" altLang="zh-CN" sz="1000" dirty="0" smtClean="0"/>
          </a:p>
          <a:p>
            <a:pPr>
              <a:buNone/>
            </a:pPr>
            <a:endParaRPr lang="en-US" altLang="zh-CN" sz="1000" dirty="0" smtClean="0"/>
          </a:p>
          <a:p>
            <a:pPr>
              <a:buNone/>
            </a:pPr>
            <a:endParaRPr lang="en-US" altLang="zh-CN" sz="1000" dirty="0" smtClean="0"/>
          </a:p>
          <a:p>
            <a:pPr marL="431800" indent="-323850">
              <a:spcBef>
                <a:spcPts val="600"/>
              </a:spcBef>
              <a:spcAft>
                <a:spcPts val="0"/>
              </a:spcAft>
              <a:buSzPct val="45000"/>
              <a:buNone/>
              <a:tabLst>
                <a:tab pos="723900" algn="l"/>
                <a:tab pos="1447800" algn="l"/>
                <a:tab pos="2171700" algn="l"/>
                <a:tab pos="2895600" algn="l"/>
                <a:tab pos="3619500" algn="l"/>
              </a:tabLst>
            </a:pPr>
            <a:r>
              <a:rPr lang="en-US" altLang="zh-CN" sz="2000" b="0" i="0" kern="0" dirty="0" smtClean="0">
                <a:solidFill>
                  <a:srgbClr val="00B050"/>
                </a:solidFill>
              </a:rPr>
              <a:t> </a:t>
            </a:r>
            <a:endParaRPr lang="en-US" sz="2000" b="0" i="0" dirty="0">
              <a:solidFill>
                <a:srgbClr val="000000"/>
              </a:solidFill>
              <a:ea typeface="DejaVu Sans" charset="0"/>
              <a:cs typeface="DejaVu Sans"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1066800"/>
            <a:ext cx="8229600" cy="914400"/>
          </a:xfrm>
        </p:spPr>
        <p:txBody>
          <a:bodyPr/>
          <a:lstStyle/>
          <a:p>
            <a:pPr marL="457200" indent="-457200">
              <a:buNone/>
            </a:pPr>
            <a:r>
              <a:rPr lang="en-US" sz="2400" b="1" i="1" dirty="0" smtClean="0">
                <a:solidFill>
                  <a:srgbClr val="FF0000"/>
                </a:solidFill>
              </a:rPr>
              <a:t>(4) W’, Z’</a:t>
            </a:r>
            <a:r>
              <a:rPr lang="en-US" sz="2400" b="1" dirty="0" smtClean="0"/>
              <a:t/>
            </a:r>
            <a:br>
              <a:rPr lang="en-US" sz="2400" b="1" dirty="0" smtClean="0"/>
            </a:br>
            <a:r>
              <a:rPr lang="en-US" sz="1600" dirty="0" smtClean="0">
                <a:solidFill>
                  <a:srgbClr val="0070C0"/>
                </a:solidFill>
              </a:rPr>
              <a:t>(</a:t>
            </a:r>
            <a:r>
              <a:rPr lang="en-US" sz="1600" dirty="0" err="1" smtClean="0">
                <a:solidFill>
                  <a:srgbClr val="0070C0"/>
                </a:solidFill>
              </a:rPr>
              <a:t>Sau</a:t>
            </a:r>
            <a:r>
              <a:rPr lang="en-US" sz="1600" dirty="0" smtClean="0">
                <a:solidFill>
                  <a:srgbClr val="0070C0"/>
                </a:solidFill>
              </a:rPr>
              <a:t> </a:t>
            </a:r>
            <a:r>
              <a:rPr lang="en-US" sz="1600" dirty="0" err="1" smtClean="0">
                <a:solidFill>
                  <a:srgbClr val="0070C0"/>
                </a:solidFill>
              </a:rPr>
              <a:t>Lan</a:t>
            </a:r>
            <a:r>
              <a:rPr lang="en-US" sz="1600" dirty="0" smtClean="0">
                <a:solidFill>
                  <a:srgbClr val="0070C0"/>
                </a:solidFill>
              </a:rPr>
              <a:t> Wu, Assistant Scientist Flores, </a:t>
            </a:r>
            <a:r>
              <a:rPr lang="en-US" sz="1600" dirty="0" err="1" smtClean="0">
                <a:solidFill>
                  <a:srgbClr val="0070C0"/>
                </a:solidFill>
              </a:rPr>
              <a:t>Postdoc</a:t>
            </a:r>
            <a:r>
              <a:rPr lang="en-US" sz="1600" dirty="0" smtClean="0">
                <a:solidFill>
                  <a:srgbClr val="0070C0"/>
                </a:solidFill>
              </a:rPr>
              <a:t> Ma, Grad Students E. Castaneda, </a:t>
            </a:r>
            <a:r>
              <a:rPr lang="en-US" altLang="zh-CN" sz="1600" dirty="0" err="1" smtClean="0">
                <a:solidFill>
                  <a:srgbClr val="0070C0"/>
                </a:solidFill>
              </a:rPr>
              <a:t>Pedraza</a:t>
            </a:r>
            <a:r>
              <a:rPr lang="en-US" altLang="zh-CN" sz="1600" dirty="0" smtClean="0"/>
              <a:t> </a:t>
            </a:r>
            <a:r>
              <a:rPr lang="en-US" sz="1600" dirty="0" smtClean="0">
                <a:solidFill>
                  <a:srgbClr val="0070C0"/>
                </a:solidFill>
              </a:rPr>
              <a:t>and Yang)</a:t>
            </a:r>
            <a:endParaRPr lang="en-US" sz="2400" dirty="0" smtClean="0">
              <a:solidFill>
                <a:srgbClr val="0070C0"/>
              </a:solidFill>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61</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Content Placeholder 10"/>
          <p:cNvSpPr txBox="1">
            <a:spLocks/>
          </p:cNvSpPr>
          <p:nvPr/>
        </p:nvSpPr>
        <p:spPr bwMode="auto">
          <a:xfrm>
            <a:off x="609600" y="1981200"/>
            <a:ext cx="7848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defRPr/>
            </a:pPr>
            <a:r>
              <a:rPr kumimoji="0" lang="en-US" sz="2000" b="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W’</a:t>
            </a:r>
            <a:r>
              <a:rPr lang="en-US" sz="2000" b="0" kern="0" dirty="0" smtClean="0">
                <a:latin typeface="Times New Roman" pitchFamily="18" charset="0"/>
                <a:cs typeface="Times New Roman" pitchFamily="18" charset="0"/>
                <a:sym typeface="Symbol"/>
              </a:rPr>
              <a:t>  </a:t>
            </a:r>
            <a:r>
              <a:rPr lang="en-US" sz="1800" b="0" i="0" kern="0" dirty="0" smtClean="0">
                <a:latin typeface="+mn-lt"/>
                <a:sym typeface="Symbol"/>
              </a:rPr>
              <a:t>and </a:t>
            </a:r>
            <a:r>
              <a:rPr lang="en-US" sz="2000" b="0" kern="0" dirty="0" smtClean="0">
                <a:latin typeface="Times New Roman" pitchFamily="18" charset="0"/>
                <a:cs typeface="Times New Roman" pitchFamily="18" charset="0"/>
                <a:sym typeface="Symbol"/>
              </a:rPr>
              <a:t>e</a:t>
            </a:r>
            <a:r>
              <a:rPr lang="en-US" sz="2000" b="0" i="0" kern="0" dirty="0" smtClean="0">
                <a:latin typeface="+mn-lt"/>
                <a:sym typeface="Symbol"/>
              </a:rPr>
              <a:t>,  </a:t>
            </a:r>
            <a:r>
              <a:rPr lang="en-US" sz="2000" b="0" kern="0" dirty="0" smtClean="0">
                <a:latin typeface="Times New Roman" pitchFamily="18" charset="0"/>
                <a:cs typeface="Times New Roman" pitchFamily="18" charset="0"/>
                <a:sym typeface="Symbol"/>
              </a:rPr>
              <a:t>Z’ </a:t>
            </a:r>
            <a:r>
              <a:rPr lang="en-US" sz="2000" b="0" i="0" kern="0" dirty="0" smtClean="0">
                <a:latin typeface="Times New Roman" pitchFamily="18" charset="0"/>
                <a:cs typeface="Times New Roman" pitchFamily="18" charset="0"/>
                <a:sym typeface="Symbol"/>
              </a:rPr>
              <a:t> </a:t>
            </a:r>
            <a:r>
              <a:rPr lang="en-US" sz="1800" b="0" i="0" kern="0" dirty="0" smtClean="0">
                <a:latin typeface="+mn-lt"/>
                <a:sym typeface="Symbol"/>
              </a:rPr>
              <a:t>and </a:t>
            </a:r>
            <a:r>
              <a:rPr lang="en-US" sz="2000" b="0" kern="0" dirty="0" err="1" smtClean="0">
                <a:latin typeface="Times New Roman" pitchFamily="18" charset="0"/>
                <a:cs typeface="Times New Roman" pitchFamily="18" charset="0"/>
                <a:sym typeface="Symbol"/>
              </a:rPr>
              <a:t>ee</a:t>
            </a:r>
            <a:endParaRPr lang="en-US" sz="2000" b="0" kern="0" dirty="0" smtClean="0">
              <a:latin typeface="Times New Roman" pitchFamily="18" charset="0"/>
              <a:cs typeface="Times New Roman" pitchFamily="18" charset="0"/>
              <a:sym typeface="Symbol"/>
            </a:endParaRPr>
          </a:p>
          <a:p>
            <a:pPr marL="342900" lvl="0" indent="-342900">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New heavy gauge bosons may provide the first evidence</a:t>
            </a:r>
            <a:r>
              <a:rPr kumimoji="0" lang="en-US" sz="2000" b="0" i="0" u="none" strike="noStrike" kern="0" cap="none" spc="0" normalizeH="0" noProof="0" dirty="0" smtClean="0">
                <a:ln>
                  <a:noFill/>
                </a:ln>
                <a:solidFill>
                  <a:schemeClr val="tx1"/>
                </a:solidFill>
                <a:effectLst/>
                <a:uLnTx/>
                <a:uFillTx/>
                <a:latin typeface="+mn-lt"/>
                <a:ea typeface="+mn-ea"/>
                <a:cs typeface="+mn-cs"/>
              </a:rPr>
              <a:t> of physics beyond the Standard Model at the LHC</a:t>
            </a:r>
          </a:p>
          <a:p>
            <a:pPr marL="342900" lvl="0" indent="-342900">
              <a:defRPr/>
            </a:pPr>
            <a:r>
              <a:rPr lang="en-US" sz="2000" b="0" i="0" kern="0" dirty="0" smtClean="0">
                <a:latin typeface="+mn-lt"/>
              </a:rPr>
              <a:t>We will continue our leading role in these searches</a:t>
            </a:r>
          </a:p>
        </p:txBody>
      </p:sp>
      <p:sp>
        <p:nvSpPr>
          <p:cNvPr id="12" name="Rectangle 11"/>
          <p:cNvSpPr/>
          <p:nvPr/>
        </p:nvSpPr>
        <p:spPr bwMode="auto">
          <a:xfrm>
            <a:off x="4724400" y="3657600"/>
            <a:ext cx="4114800" cy="2209800"/>
          </a:xfrm>
          <a:prstGeom prst="rect">
            <a:avLst/>
          </a:prstGeom>
          <a:noFill/>
          <a:ln w="9525" cap="flat" cmpd="sng" algn="ctr">
            <a:noFill/>
            <a:prstDash val="solid"/>
            <a:round/>
            <a:headEnd type="none" w="med" len="med"/>
            <a:tailEnd type="none" w="med" len="med"/>
          </a:ln>
          <a:effectLst>
            <a:outerShdw blurRad="76200" dist="38100" dir="2700000" sx="101000" sy="101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342900" marR="0" indent="-176213" algn="l" defTabSz="914400" rtl="0" eaLnBrk="1" fontAlgn="base" latinLnBrk="0" hangingPunct="1">
              <a:lnSpc>
                <a:spcPct val="100000"/>
              </a:lnSpc>
              <a:spcBef>
                <a:spcPct val="0"/>
              </a:spcBef>
              <a:spcAft>
                <a:spcPct val="0"/>
              </a:spcAft>
              <a:buClrTx/>
              <a:buSzTx/>
              <a:buFontTx/>
              <a:buNone/>
              <a:tabLst/>
            </a:pPr>
            <a:r>
              <a:rPr lang="en-US" sz="2400" i="0" dirty="0" smtClean="0">
                <a:solidFill>
                  <a:srgbClr val="0070C0"/>
                </a:solidFill>
              </a:rPr>
              <a:t>Z’ (SSM)  </a:t>
            </a:r>
          </a:p>
          <a:p>
            <a:pPr marL="342900" marR="0" indent="-176213" algn="l" defTabSz="914400" rtl="0" eaLnBrk="1" fontAlgn="base" latinLnBrk="0" hangingPunct="1">
              <a:lnSpc>
                <a:spcPct val="100000"/>
              </a:lnSpc>
              <a:spcBef>
                <a:spcPct val="0"/>
              </a:spcBef>
              <a:spcAft>
                <a:spcPct val="0"/>
              </a:spcAft>
              <a:buClrTx/>
              <a:buSzTx/>
              <a:buFontTx/>
              <a:buNone/>
              <a:tabLst/>
            </a:pPr>
            <a:r>
              <a:rPr lang="en-US" sz="1600" b="0" dirty="0" smtClean="0">
                <a:solidFill>
                  <a:srgbClr val="0070C0"/>
                </a:solidFill>
              </a:rPr>
              <a:t>Tevatron exclusion: ~1TeV</a:t>
            </a:r>
            <a:endParaRPr lang="en-US" sz="2000" b="0" dirty="0" smtClean="0">
              <a:solidFill>
                <a:srgbClr val="0070C0"/>
              </a:solidFill>
            </a:endParaRPr>
          </a:p>
          <a:p>
            <a:pPr marL="342900" marR="0" indent="-176213" algn="l"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dirty="0" smtClean="0">
                <a:ln>
                  <a:noFill/>
                </a:ln>
                <a:solidFill>
                  <a:srgbClr val="0070C0"/>
                </a:solidFill>
                <a:effectLst/>
                <a:latin typeface="Helvetica" pitchFamily="34" charset="0"/>
              </a:rPr>
              <a:t>  50 pb</a:t>
            </a:r>
            <a:r>
              <a:rPr kumimoji="0" lang="en-US" sz="2000" b="0" i="0" u="none" strike="noStrike" cap="none" normalizeH="0" baseline="30000" dirty="0" smtClean="0">
                <a:ln>
                  <a:noFill/>
                </a:ln>
                <a:solidFill>
                  <a:srgbClr val="0070C0"/>
                </a:solidFill>
                <a:effectLst/>
                <a:latin typeface="Helvetica" pitchFamily="34" charset="0"/>
              </a:rPr>
              <a:t>-1</a:t>
            </a:r>
            <a:r>
              <a:rPr kumimoji="0" lang="en-US" sz="2000" b="0" i="0" u="none" strike="noStrike" cap="none" normalizeH="0" baseline="0" dirty="0" smtClean="0">
                <a:ln>
                  <a:noFill/>
                </a:ln>
                <a:solidFill>
                  <a:srgbClr val="0070C0"/>
                </a:solidFill>
                <a:effectLst/>
                <a:latin typeface="Helvetica" pitchFamily="34" charset="0"/>
              </a:rPr>
              <a:t> exclusion ~1.0 TeV</a:t>
            </a:r>
          </a:p>
          <a:p>
            <a:pPr marL="342900" indent="-176213" eaLnBrk="1" hangingPunct="1">
              <a:spcBef>
                <a:spcPct val="0"/>
              </a:spcBef>
              <a:buNone/>
            </a:pPr>
            <a:r>
              <a:rPr lang="en-US" sz="2000" b="0" i="0" dirty="0" smtClean="0">
                <a:solidFill>
                  <a:srgbClr val="0070C0"/>
                </a:solidFill>
              </a:rPr>
              <a:t>100 pb</a:t>
            </a:r>
            <a:r>
              <a:rPr lang="en-US" sz="2000" b="0" i="0" baseline="30000" dirty="0" smtClean="0">
                <a:solidFill>
                  <a:srgbClr val="0070C0"/>
                </a:solidFill>
              </a:rPr>
              <a:t>-1</a:t>
            </a:r>
            <a:r>
              <a:rPr lang="en-US" sz="2000" b="0" i="0" dirty="0" smtClean="0">
                <a:solidFill>
                  <a:srgbClr val="0070C0"/>
                </a:solidFill>
              </a:rPr>
              <a:t> discovery ~1.0 TeV</a:t>
            </a:r>
          </a:p>
          <a:p>
            <a:pPr marL="342900" indent="-176213" eaLnBrk="1" hangingPunct="1">
              <a:spcBef>
                <a:spcPct val="0"/>
              </a:spcBef>
              <a:buNone/>
            </a:pPr>
            <a:r>
              <a:rPr lang="en-US" sz="2000" b="0" i="0" dirty="0" smtClean="0">
                <a:solidFill>
                  <a:srgbClr val="0070C0"/>
                </a:solidFill>
              </a:rPr>
              <a:t>300 pb</a:t>
            </a:r>
            <a:r>
              <a:rPr lang="en-US" sz="2000" b="0" i="0" baseline="30000" dirty="0" smtClean="0">
                <a:solidFill>
                  <a:srgbClr val="0070C0"/>
                </a:solidFill>
              </a:rPr>
              <a:t>-1</a:t>
            </a:r>
            <a:r>
              <a:rPr lang="en-US" sz="2000" b="0" i="0" dirty="0" smtClean="0">
                <a:solidFill>
                  <a:srgbClr val="0070C0"/>
                </a:solidFill>
              </a:rPr>
              <a:t> exclusion ~1.5 TeV</a:t>
            </a:r>
          </a:p>
          <a:p>
            <a:pPr marL="342900" indent="-176213" eaLnBrk="1" hangingPunct="1">
              <a:spcBef>
                <a:spcPct val="0"/>
              </a:spcBef>
              <a:buNone/>
            </a:pPr>
            <a:r>
              <a:rPr lang="en-US" sz="2000" b="0" i="0" dirty="0" smtClean="0">
                <a:solidFill>
                  <a:srgbClr val="0070C0"/>
                </a:solidFill>
              </a:rPr>
              <a:t>    1 fb</a:t>
            </a:r>
            <a:r>
              <a:rPr lang="en-US" sz="2000" b="0" i="0" baseline="30000" dirty="0" smtClean="0">
                <a:solidFill>
                  <a:srgbClr val="0070C0"/>
                </a:solidFill>
              </a:rPr>
              <a:t>-1</a:t>
            </a:r>
            <a:r>
              <a:rPr lang="en-US" sz="2000" b="0" i="0" dirty="0" smtClean="0">
                <a:solidFill>
                  <a:srgbClr val="0070C0"/>
                </a:solidFill>
              </a:rPr>
              <a:t>  discovery ~1.5 TeV</a:t>
            </a:r>
            <a:endParaRPr kumimoji="0" lang="en-US" sz="2000" b="0" i="0" u="none" strike="noStrike" cap="none" normalizeH="0" baseline="0" dirty="0" smtClean="0">
              <a:ln>
                <a:noFill/>
              </a:ln>
              <a:solidFill>
                <a:srgbClr val="0070C0"/>
              </a:solidFill>
              <a:effectLst/>
              <a:latin typeface="Helvetica" pitchFamily="34" charset="0"/>
            </a:endParaRPr>
          </a:p>
        </p:txBody>
      </p:sp>
      <p:sp>
        <p:nvSpPr>
          <p:cNvPr id="14" name="TextBox 13"/>
          <p:cNvSpPr txBox="1"/>
          <p:nvPr/>
        </p:nvSpPr>
        <p:spPr>
          <a:xfrm>
            <a:off x="4724400" y="6059269"/>
            <a:ext cx="2667000" cy="646331"/>
          </a:xfrm>
          <a:prstGeom prst="rect">
            <a:avLst/>
          </a:prstGeom>
          <a:noFill/>
        </p:spPr>
        <p:txBody>
          <a:bodyPr wrap="square" rtlCol="0">
            <a:spAutoFit/>
          </a:bodyPr>
          <a:lstStyle/>
          <a:p>
            <a:pPr algn="ctr">
              <a:buNone/>
            </a:pPr>
            <a:r>
              <a:rPr lang="en-US" sz="1800" b="0" i="0" dirty="0" smtClean="0"/>
              <a:t>(all exclusions quoted are 95% CL limits)</a:t>
            </a:r>
            <a:endParaRPr lang="en-US" sz="1800" b="0" i="0" dirty="0"/>
          </a:p>
        </p:txBody>
      </p:sp>
      <p:sp>
        <p:nvSpPr>
          <p:cNvPr id="15" name="Rectangle 14"/>
          <p:cNvSpPr/>
          <p:nvPr/>
        </p:nvSpPr>
        <p:spPr bwMode="auto">
          <a:xfrm>
            <a:off x="304800" y="3581400"/>
            <a:ext cx="4114800" cy="2514600"/>
          </a:xfrm>
          <a:prstGeom prst="rect">
            <a:avLst/>
          </a:prstGeom>
          <a:noFill/>
          <a:ln w="9525" cap="flat" cmpd="sng" algn="ctr">
            <a:noFill/>
            <a:prstDash val="solid"/>
            <a:round/>
            <a:headEnd type="none" w="med" len="med"/>
            <a:tailEnd type="none" w="med" len="med"/>
          </a:ln>
          <a:effectLst>
            <a:outerShdw blurRad="76200" dist="38100" dir="2700000" sx="101000" sy="101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342900" marR="0" indent="-176213" algn="l" defTabSz="914400" rtl="0" eaLnBrk="1" fontAlgn="base" latinLnBrk="0" hangingPunct="1">
              <a:lnSpc>
                <a:spcPct val="100000"/>
              </a:lnSpc>
              <a:spcBef>
                <a:spcPct val="0"/>
              </a:spcBef>
              <a:spcAft>
                <a:spcPct val="0"/>
              </a:spcAft>
              <a:buClrTx/>
              <a:buSzTx/>
              <a:buFontTx/>
              <a:buNone/>
              <a:tabLst/>
            </a:pPr>
            <a:r>
              <a:rPr lang="en-US" sz="2400" i="0" dirty="0" smtClean="0">
                <a:solidFill>
                  <a:srgbClr val="0070C0"/>
                </a:solidFill>
              </a:rPr>
              <a:t>W’ (SSM) </a:t>
            </a:r>
          </a:p>
          <a:p>
            <a:pPr marL="342900" marR="0" indent="-176213" algn="l" defTabSz="914400" rtl="0" eaLnBrk="1" fontAlgn="base" latinLnBrk="0" hangingPunct="1">
              <a:lnSpc>
                <a:spcPct val="100000"/>
              </a:lnSpc>
              <a:spcBef>
                <a:spcPct val="0"/>
              </a:spcBef>
              <a:spcAft>
                <a:spcPct val="0"/>
              </a:spcAft>
              <a:buClrTx/>
              <a:buSzTx/>
              <a:buFontTx/>
              <a:buNone/>
              <a:tabLst/>
            </a:pPr>
            <a:r>
              <a:rPr lang="en-US" sz="1600" b="0" dirty="0" smtClean="0">
                <a:solidFill>
                  <a:srgbClr val="0070C0"/>
                </a:solidFill>
              </a:rPr>
              <a:t>Tevatron exclusion: ~1TeV</a:t>
            </a:r>
            <a:endParaRPr lang="en-US" sz="2000" b="0" dirty="0" smtClean="0">
              <a:solidFill>
                <a:srgbClr val="0070C0"/>
              </a:solidFill>
            </a:endParaRPr>
          </a:p>
          <a:p>
            <a:pPr marL="342900" marR="0" indent="-176213" algn="l"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dirty="0" smtClean="0">
                <a:ln>
                  <a:noFill/>
                </a:ln>
                <a:solidFill>
                  <a:srgbClr val="0070C0"/>
                </a:solidFill>
                <a:effectLst/>
                <a:latin typeface="Helvetica" pitchFamily="34" charset="0"/>
              </a:rPr>
              <a:t>  10 pb</a:t>
            </a:r>
            <a:r>
              <a:rPr kumimoji="0" lang="en-US" sz="2000" b="0" i="0" u="none" strike="noStrike" cap="none" normalizeH="0" baseline="30000" dirty="0" smtClean="0">
                <a:ln>
                  <a:noFill/>
                </a:ln>
                <a:solidFill>
                  <a:srgbClr val="0070C0"/>
                </a:solidFill>
                <a:effectLst/>
                <a:latin typeface="Helvetica" pitchFamily="34" charset="0"/>
              </a:rPr>
              <a:t>-1</a:t>
            </a:r>
            <a:r>
              <a:rPr kumimoji="0" lang="en-US" sz="2000" b="0" i="0" u="none" strike="noStrike" cap="none" normalizeH="0" baseline="0" dirty="0" smtClean="0">
                <a:ln>
                  <a:noFill/>
                </a:ln>
                <a:solidFill>
                  <a:srgbClr val="0070C0"/>
                </a:solidFill>
                <a:effectLst/>
                <a:latin typeface="Helvetica" pitchFamily="34" charset="0"/>
              </a:rPr>
              <a:t> exclusion ~1.0 TeV</a:t>
            </a:r>
          </a:p>
          <a:p>
            <a:pPr marL="342900" indent="-176213" eaLnBrk="1" hangingPunct="1">
              <a:spcBef>
                <a:spcPct val="0"/>
              </a:spcBef>
              <a:buNone/>
            </a:pPr>
            <a:r>
              <a:rPr lang="en-US" sz="2000" b="0" i="0" dirty="0" smtClean="0">
                <a:solidFill>
                  <a:srgbClr val="0070C0"/>
                </a:solidFill>
              </a:rPr>
              <a:t>  20 pb</a:t>
            </a:r>
            <a:r>
              <a:rPr lang="en-US" sz="2000" b="0" i="0" baseline="30000" dirty="0" smtClean="0">
                <a:solidFill>
                  <a:srgbClr val="0070C0"/>
                </a:solidFill>
              </a:rPr>
              <a:t>-1</a:t>
            </a:r>
            <a:r>
              <a:rPr lang="en-US" sz="2000" b="0" i="0" dirty="0" smtClean="0">
                <a:solidFill>
                  <a:srgbClr val="0070C0"/>
                </a:solidFill>
              </a:rPr>
              <a:t> discovery ~1.0 TeV</a:t>
            </a:r>
          </a:p>
          <a:p>
            <a:pPr marL="342900" indent="-176213" eaLnBrk="1" hangingPunct="1">
              <a:spcBef>
                <a:spcPct val="0"/>
              </a:spcBef>
              <a:buNone/>
            </a:pPr>
            <a:r>
              <a:rPr lang="en-US" sz="2000" b="0" i="0" dirty="0" smtClean="0">
                <a:solidFill>
                  <a:srgbClr val="0070C0"/>
                </a:solidFill>
              </a:rPr>
              <a:t>  50 pb</a:t>
            </a:r>
            <a:r>
              <a:rPr lang="en-US" sz="2000" b="0" i="0" baseline="30000" dirty="0" smtClean="0">
                <a:solidFill>
                  <a:srgbClr val="0070C0"/>
                </a:solidFill>
              </a:rPr>
              <a:t>-1</a:t>
            </a:r>
            <a:r>
              <a:rPr lang="en-US" sz="2000" b="0" i="0" dirty="0" smtClean="0">
                <a:solidFill>
                  <a:srgbClr val="0070C0"/>
                </a:solidFill>
              </a:rPr>
              <a:t> exclusion ~1.5 TeV</a:t>
            </a:r>
          </a:p>
          <a:p>
            <a:pPr marL="342900" indent="-176213" eaLnBrk="1" hangingPunct="1">
              <a:spcBef>
                <a:spcPct val="0"/>
              </a:spcBef>
              <a:buNone/>
            </a:pPr>
            <a:r>
              <a:rPr lang="en-US" sz="2000" b="0" i="0" dirty="0" smtClean="0">
                <a:solidFill>
                  <a:srgbClr val="0070C0"/>
                </a:solidFill>
              </a:rPr>
              <a:t>100 pb</a:t>
            </a:r>
            <a:r>
              <a:rPr lang="en-US" sz="2000" b="0" i="0" baseline="30000" dirty="0" smtClean="0">
                <a:solidFill>
                  <a:srgbClr val="0070C0"/>
                </a:solidFill>
              </a:rPr>
              <a:t>-1</a:t>
            </a:r>
            <a:r>
              <a:rPr lang="en-US" sz="2000" b="0" i="0" dirty="0" smtClean="0">
                <a:solidFill>
                  <a:srgbClr val="0070C0"/>
                </a:solidFill>
              </a:rPr>
              <a:t> discovery ~1.5 TeV</a:t>
            </a:r>
          </a:p>
          <a:p>
            <a:pPr marL="342900" indent="-176213" eaLnBrk="1" hangingPunct="1">
              <a:spcBef>
                <a:spcPct val="0"/>
              </a:spcBef>
              <a:buNone/>
            </a:pPr>
            <a:r>
              <a:rPr lang="en-US" sz="2000" b="0" i="0" dirty="0" smtClean="0">
                <a:solidFill>
                  <a:srgbClr val="0070C0"/>
                </a:solidFill>
              </a:rPr>
              <a:t>    1 fb</a:t>
            </a:r>
            <a:r>
              <a:rPr lang="en-US" sz="2000" b="0" i="0" baseline="30000" dirty="0" smtClean="0">
                <a:solidFill>
                  <a:srgbClr val="0070C0"/>
                </a:solidFill>
              </a:rPr>
              <a:t>-1</a:t>
            </a:r>
            <a:r>
              <a:rPr lang="en-US" sz="2000" b="0" i="0" dirty="0" smtClean="0">
                <a:solidFill>
                  <a:srgbClr val="0070C0"/>
                </a:solidFill>
              </a:rPr>
              <a:t>  discovery ~2.0 TeV</a:t>
            </a:r>
            <a:endParaRPr kumimoji="0" lang="en-US" sz="2000" b="0" i="0" u="none" strike="noStrike" cap="none" normalizeH="0" baseline="0" dirty="0" smtClean="0">
              <a:ln>
                <a:noFill/>
              </a:ln>
              <a:solidFill>
                <a:srgbClr val="0070C0"/>
              </a:solidFill>
              <a:effectLst/>
              <a:latin typeface="Helvetica" pitchFamily="34" charset="0"/>
            </a:endParaRPr>
          </a:p>
        </p:txBody>
      </p:sp>
      <p:sp>
        <p:nvSpPr>
          <p:cNvPr id="13" name="TextBox 12"/>
          <p:cNvSpPr txBox="1"/>
          <p:nvPr/>
        </p:nvSpPr>
        <p:spPr>
          <a:xfrm>
            <a:off x="381000" y="6400800"/>
            <a:ext cx="3962400" cy="369332"/>
          </a:xfrm>
          <a:prstGeom prst="rect">
            <a:avLst/>
          </a:prstGeom>
          <a:noFill/>
        </p:spPr>
        <p:txBody>
          <a:bodyPr wrap="square" rtlCol="0">
            <a:spAutoFit/>
          </a:bodyPr>
          <a:lstStyle/>
          <a:p>
            <a:pPr algn="ctr">
              <a:buNone/>
            </a:pPr>
            <a:r>
              <a:rPr lang="en-US" sz="1800" b="0" i="0" dirty="0" smtClean="0"/>
              <a:t>SSM: Sequential Standard Model</a:t>
            </a:r>
            <a:endParaRPr lang="en-US" sz="1800" b="0" i="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1066800"/>
            <a:ext cx="8229600" cy="914400"/>
          </a:xfrm>
        </p:spPr>
        <p:txBody>
          <a:bodyPr/>
          <a:lstStyle/>
          <a:p>
            <a:pPr marL="457200" indent="-457200">
              <a:buNone/>
            </a:pPr>
            <a:r>
              <a:rPr lang="en-US" sz="2400" b="1" i="1" dirty="0" smtClean="0">
                <a:solidFill>
                  <a:srgbClr val="FF0000"/>
                </a:solidFill>
              </a:rPr>
              <a:t>(4) W’, Z’</a:t>
            </a:r>
            <a:r>
              <a:rPr lang="en-US" sz="2400" b="1" dirty="0" smtClean="0"/>
              <a:t/>
            </a:r>
            <a:br>
              <a:rPr lang="en-US" sz="2400" b="1" dirty="0" smtClean="0"/>
            </a:br>
            <a:r>
              <a:rPr lang="en-US" sz="1600" dirty="0" smtClean="0">
                <a:solidFill>
                  <a:srgbClr val="0070C0"/>
                </a:solidFill>
              </a:rPr>
              <a:t>(</a:t>
            </a:r>
            <a:r>
              <a:rPr lang="en-US" sz="1600" dirty="0" err="1" smtClean="0">
                <a:solidFill>
                  <a:srgbClr val="0070C0"/>
                </a:solidFill>
              </a:rPr>
              <a:t>Sau</a:t>
            </a:r>
            <a:r>
              <a:rPr lang="en-US" sz="1600" dirty="0" smtClean="0">
                <a:solidFill>
                  <a:srgbClr val="0070C0"/>
                </a:solidFill>
              </a:rPr>
              <a:t> </a:t>
            </a:r>
            <a:r>
              <a:rPr lang="en-US" sz="1600" dirty="0" err="1" smtClean="0">
                <a:solidFill>
                  <a:srgbClr val="0070C0"/>
                </a:solidFill>
              </a:rPr>
              <a:t>Lan</a:t>
            </a:r>
            <a:r>
              <a:rPr lang="en-US" sz="1600" dirty="0" smtClean="0">
                <a:solidFill>
                  <a:srgbClr val="0070C0"/>
                </a:solidFill>
              </a:rPr>
              <a:t> Wu, Assistant Scientist Flores, </a:t>
            </a:r>
            <a:r>
              <a:rPr lang="en-US" sz="1600" dirty="0" err="1" smtClean="0">
                <a:solidFill>
                  <a:srgbClr val="0070C0"/>
                </a:solidFill>
              </a:rPr>
              <a:t>Postdoc</a:t>
            </a:r>
            <a:r>
              <a:rPr lang="en-US" sz="1600" dirty="0" smtClean="0">
                <a:solidFill>
                  <a:srgbClr val="0070C0"/>
                </a:solidFill>
              </a:rPr>
              <a:t> Ma, Grad Students E. Castaneda</a:t>
            </a:r>
            <a:r>
              <a:rPr lang="en-US" altLang="zh-CN" sz="1600" dirty="0" smtClean="0">
                <a:solidFill>
                  <a:srgbClr val="0070C0"/>
                </a:solidFill>
              </a:rPr>
              <a:t>, </a:t>
            </a:r>
            <a:r>
              <a:rPr lang="en-US" altLang="zh-CN" sz="1600" dirty="0" err="1" smtClean="0">
                <a:solidFill>
                  <a:srgbClr val="0070C0"/>
                </a:solidFill>
              </a:rPr>
              <a:t>Pedraza</a:t>
            </a:r>
            <a:r>
              <a:rPr lang="en-US" sz="1600" dirty="0" smtClean="0">
                <a:solidFill>
                  <a:srgbClr val="0070C0"/>
                </a:solidFill>
              </a:rPr>
              <a:t> and Yang)</a:t>
            </a:r>
            <a:endParaRPr lang="en-US" sz="2400" dirty="0" smtClean="0">
              <a:solidFill>
                <a:srgbClr val="0070C0"/>
              </a:solidFill>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62</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Content Placeholder 10"/>
          <p:cNvSpPr txBox="1">
            <a:spLocks/>
          </p:cNvSpPr>
          <p:nvPr/>
        </p:nvSpPr>
        <p:spPr bwMode="auto">
          <a:xfrm>
            <a:off x="609600" y="5791200"/>
            <a:ext cx="3581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buNone/>
              <a:defRPr/>
            </a:pPr>
            <a:r>
              <a:rPr kumimoji="0" lang="en-US" sz="2000" i="0" u="none" strike="noStrike" kern="0" cap="none" spc="0" normalizeH="0" baseline="0" noProof="0" dirty="0" smtClean="0">
                <a:ln>
                  <a:noFill/>
                </a:ln>
                <a:solidFill>
                  <a:srgbClr val="00B050"/>
                </a:solidFill>
                <a:effectLst/>
                <a:uLnTx/>
                <a:uFillTx/>
                <a:latin typeface="+mn-lt"/>
                <a:ea typeface="+mn-ea"/>
                <a:cs typeface="+mn-cs"/>
              </a:rPr>
              <a:t>  1fb</a:t>
            </a:r>
            <a:r>
              <a:rPr kumimoji="0" lang="en-US" sz="2000" i="0" u="none" strike="noStrike" kern="0" cap="none" spc="0" normalizeH="0" baseline="30000" noProof="0" dirty="0" smtClean="0">
                <a:ln>
                  <a:noFill/>
                </a:ln>
                <a:solidFill>
                  <a:srgbClr val="00B050"/>
                </a:solidFill>
                <a:effectLst/>
                <a:uLnTx/>
                <a:uFillTx/>
                <a:latin typeface="+mn-lt"/>
                <a:ea typeface="+mn-ea"/>
                <a:cs typeface="+mn-cs"/>
              </a:rPr>
              <a:t>-1</a:t>
            </a:r>
            <a:r>
              <a:rPr lang="en-US" sz="2000" i="0" kern="0" dirty="0" smtClean="0">
                <a:solidFill>
                  <a:srgbClr val="00B050"/>
                </a:solidFill>
                <a:latin typeface="+mn-lt"/>
              </a:rPr>
              <a:t>: </a:t>
            </a:r>
            <a:r>
              <a:rPr kumimoji="0" lang="en-US" sz="2000" i="0" u="none" strike="noStrike" kern="0" cap="none" spc="0" normalizeH="0" baseline="0" noProof="0" dirty="0" smtClean="0">
                <a:ln>
                  <a:noFill/>
                </a:ln>
                <a:solidFill>
                  <a:srgbClr val="00B050"/>
                </a:solidFill>
                <a:effectLst/>
                <a:uLnTx/>
                <a:uFillTx/>
                <a:latin typeface="+mn-lt"/>
                <a:ea typeface="+mn-ea"/>
                <a:cs typeface="+mn-cs"/>
              </a:rPr>
              <a:t>exclude</a:t>
            </a:r>
            <a:r>
              <a:rPr kumimoji="0" lang="en-US" sz="2000" i="0" u="none" strike="noStrike" kern="0" cap="none" spc="0" normalizeH="0" noProof="0" dirty="0" smtClean="0">
                <a:ln>
                  <a:noFill/>
                </a:ln>
                <a:solidFill>
                  <a:srgbClr val="00B050"/>
                </a:solidFill>
                <a:effectLst/>
                <a:uLnTx/>
                <a:uFillTx/>
                <a:latin typeface="+mn-lt"/>
                <a:ea typeface="+mn-ea"/>
                <a:cs typeface="+mn-cs"/>
              </a:rPr>
              <a:t> up to ~2 TeV</a:t>
            </a:r>
            <a:endParaRPr kumimoji="0" lang="en-US" sz="2000" i="0" u="none" strike="noStrike" kern="0" cap="none" spc="0" normalizeH="0" baseline="0" noProof="0" dirty="0" smtClean="0">
              <a:ln>
                <a:noFill/>
              </a:ln>
              <a:solidFill>
                <a:srgbClr val="00B050"/>
              </a:solidFill>
              <a:effectLst/>
              <a:uLnTx/>
              <a:uFillTx/>
              <a:latin typeface="+mn-lt"/>
              <a:ea typeface="+mn-ea"/>
              <a:cs typeface="+mn-cs"/>
            </a:endParaRPr>
          </a:p>
        </p:txBody>
      </p:sp>
      <p:pic>
        <p:nvPicPr>
          <p:cNvPr id="281602" name="Picture 2"/>
          <p:cNvPicPr>
            <a:picLocks noChangeAspect="1" noChangeArrowheads="1"/>
          </p:cNvPicPr>
          <p:nvPr/>
        </p:nvPicPr>
        <p:blipFill>
          <a:blip r:embed="rId2" cstate="screen"/>
          <a:srcRect/>
          <a:stretch>
            <a:fillRect/>
          </a:stretch>
        </p:blipFill>
        <p:spPr bwMode="auto">
          <a:xfrm>
            <a:off x="457201" y="1971860"/>
            <a:ext cx="3792848" cy="3581400"/>
          </a:xfrm>
          <a:prstGeom prst="rect">
            <a:avLst/>
          </a:prstGeom>
          <a:noFill/>
          <a:ln w="9525">
            <a:noFill/>
            <a:miter lim="800000"/>
            <a:headEnd/>
            <a:tailEnd/>
          </a:ln>
        </p:spPr>
      </p:pic>
      <p:pic>
        <p:nvPicPr>
          <p:cNvPr id="281603" name="Picture 3"/>
          <p:cNvPicPr>
            <a:picLocks noChangeAspect="1" noChangeArrowheads="1"/>
          </p:cNvPicPr>
          <p:nvPr/>
        </p:nvPicPr>
        <p:blipFill>
          <a:blip r:embed="rId3" cstate="screen"/>
          <a:srcRect/>
          <a:stretch>
            <a:fillRect/>
          </a:stretch>
        </p:blipFill>
        <p:spPr bwMode="auto">
          <a:xfrm>
            <a:off x="4648200" y="2005083"/>
            <a:ext cx="3810000" cy="3633717"/>
          </a:xfrm>
          <a:prstGeom prst="rect">
            <a:avLst/>
          </a:prstGeom>
          <a:noFill/>
          <a:ln w="9525">
            <a:noFill/>
            <a:miter lim="800000"/>
            <a:headEnd/>
            <a:tailEnd/>
          </a:ln>
        </p:spPr>
      </p:pic>
      <p:sp>
        <p:nvSpPr>
          <p:cNvPr id="13" name="Content Placeholder 10"/>
          <p:cNvSpPr txBox="1">
            <a:spLocks/>
          </p:cNvSpPr>
          <p:nvPr/>
        </p:nvSpPr>
        <p:spPr bwMode="auto">
          <a:xfrm>
            <a:off x="4953000" y="5791200"/>
            <a:ext cx="3886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buNone/>
              <a:defRPr/>
            </a:pPr>
            <a:r>
              <a:rPr kumimoji="0" lang="en-US" sz="2000" i="0" u="none" strike="noStrike" kern="0" cap="none" spc="0" normalizeH="0" baseline="0" noProof="0" dirty="0" smtClean="0">
                <a:ln>
                  <a:noFill/>
                </a:ln>
                <a:solidFill>
                  <a:srgbClr val="00B050"/>
                </a:solidFill>
                <a:effectLst/>
                <a:uLnTx/>
                <a:uFillTx/>
                <a:latin typeface="+mn-lt"/>
                <a:ea typeface="+mn-ea"/>
                <a:cs typeface="+mn-cs"/>
              </a:rPr>
              <a:t>1fb</a:t>
            </a:r>
            <a:r>
              <a:rPr kumimoji="0" lang="en-US" sz="2000" i="0" u="none" strike="noStrike" kern="0" cap="none" spc="0" normalizeH="0" baseline="30000" noProof="0" dirty="0" smtClean="0">
                <a:ln>
                  <a:noFill/>
                </a:ln>
                <a:solidFill>
                  <a:srgbClr val="00B050"/>
                </a:solidFill>
                <a:effectLst/>
                <a:uLnTx/>
                <a:uFillTx/>
                <a:latin typeface="+mn-lt"/>
                <a:ea typeface="+mn-ea"/>
                <a:cs typeface="+mn-cs"/>
              </a:rPr>
              <a:t>-1</a:t>
            </a:r>
            <a:r>
              <a:rPr lang="en-US" sz="2000" i="0" kern="0" dirty="0" smtClean="0">
                <a:solidFill>
                  <a:srgbClr val="00B050"/>
                </a:solidFill>
                <a:latin typeface="+mn-lt"/>
              </a:rPr>
              <a:t>: discovery</a:t>
            </a:r>
            <a:r>
              <a:rPr kumimoji="0" lang="en-US" sz="2000" i="0" u="none" strike="noStrike" kern="0" cap="none" spc="0" normalizeH="0" noProof="0" dirty="0" smtClean="0">
                <a:ln>
                  <a:noFill/>
                </a:ln>
                <a:solidFill>
                  <a:srgbClr val="00B050"/>
                </a:solidFill>
                <a:effectLst/>
                <a:uLnTx/>
                <a:uFillTx/>
                <a:latin typeface="+mn-lt"/>
                <a:ea typeface="+mn-ea"/>
                <a:cs typeface="+mn-cs"/>
              </a:rPr>
              <a:t> up to ~1.5 TeV</a:t>
            </a:r>
            <a:endParaRPr kumimoji="0" lang="en-US" sz="2000" i="0" u="none" strike="noStrike" kern="0" cap="none" spc="0" normalizeH="0" baseline="0" noProof="0" dirty="0" smtClean="0">
              <a:ln>
                <a:noFill/>
              </a:ln>
              <a:solidFill>
                <a:srgbClr val="00B05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990600"/>
            <a:ext cx="8382000" cy="5334000"/>
          </a:xfrm>
        </p:spPr>
        <p:txBody>
          <a:bodyPr/>
          <a:lstStyle/>
          <a:p>
            <a:pPr marL="457200" indent="-457200">
              <a:buNone/>
            </a:pPr>
            <a:r>
              <a:rPr lang="en-US" sz="2400" b="1" i="1" dirty="0" smtClean="0">
                <a:solidFill>
                  <a:srgbClr val="FF0000"/>
                </a:solidFill>
              </a:rPr>
              <a:t>(5) SUSY</a:t>
            </a:r>
            <a:r>
              <a:rPr lang="en-US" sz="2400" b="1" dirty="0" smtClean="0"/>
              <a:t/>
            </a:r>
            <a:br>
              <a:rPr lang="en-US" sz="2400" b="1" dirty="0" smtClean="0"/>
            </a:br>
            <a:r>
              <a:rPr lang="en-US" sz="1600" dirty="0" smtClean="0">
                <a:solidFill>
                  <a:srgbClr val="0070C0"/>
                </a:solidFill>
              </a:rPr>
              <a:t>(</a:t>
            </a:r>
            <a:r>
              <a:rPr lang="en-US" sz="1600" dirty="0" err="1" smtClean="0">
                <a:solidFill>
                  <a:srgbClr val="0070C0"/>
                </a:solidFill>
              </a:rPr>
              <a:t>Sau</a:t>
            </a:r>
            <a:r>
              <a:rPr lang="en-US" sz="1600" dirty="0" smtClean="0">
                <a:solidFill>
                  <a:srgbClr val="0070C0"/>
                </a:solidFill>
              </a:rPr>
              <a:t> </a:t>
            </a:r>
            <a:r>
              <a:rPr lang="en-US" sz="1600" dirty="0" err="1" smtClean="0">
                <a:solidFill>
                  <a:srgbClr val="0070C0"/>
                </a:solidFill>
              </a:rPr>
              <a:t>Lan</a:t>
            </a:r>
            <a:r>
              <a:rPr lang="en-US" sz="1600" dirty="0" smtClean="0">
                <a:solidFill>
                  <a:srgbClr val="0070C0"/>
                </a:solidFill>
              </a:rPr>
              <a:t> Wu, </a:t>
            </a:r>
            <a:r>
              <a:rPr lang="en-US" sz="1600" dirty="0" err="1" smtClean="0">
                <a:solidFill>
                  <a:srgbClr val="0070C0"/>
                </a:solidFill>
              </a:rPr>
              <a:t>Postdocs</a:t>
            </a:r>
            <a:r>
              <a:rPr lang="en-US" sz="1600" dirty="0" smtClean="0">
                <a:solidFill>
                  <a:srgbClr val="0070C0"/>
                </a:solidFill>
              </a:rPr>
              <a:t> </a:t>
            </a:r>
            <a:r>
              <a:rPr lang="en-US" sz="1600" dirty="0" err="1" smtClean="0">
                <a:solidFill>
                  <a:srgbClr val="0070C0"/>
                </a:solidFill>
              </a:rPr>
              <a:t>Poveda</a:t>
            </a:r>
            <a:r>
              <a:rPr lang="en-US" sz="1600" dirty="0" smtClean="0">
                <a:solidFill>
                  <a:srgbClr val="0070C0"/>
                </a:solidFill>
              </a:rPr>
              <a:t> and </a:t>
            </a:r>
            <a:r>
              <a:rPr lang="en-US" sz="1600" dirty="0" err="1" smtClean="0">
                <a:solidFill>
                  <a:srgbClr val="0070C0"/>
                </a:solidFill>
              </a:rPr>
              <a:t>Sarangi</a:t>
            </a:r>
            <a:r>
              <a:rPr lang="en-US" sz="1600" dirty="0" smtClean="0">
                <a:solidFill>
                  <a:srgbClr val="0070C0"/>
                </a:solidFill>
              </a:rPr>
              <a:t>, Grad Students </a:t>
            </a:r>
            <a:r>
              <a:rPr lang="en-US" sz="1600" dirty="0" err="1" smtClean="0">
                <a:solidFill>
                  <a:srgbClr val="0070C0"/>
                </a:solidFill>
              </a:rPr>
              <a:t>A.Castaneda</a:t>
            </a:r>
            <a:r>
              <a:rPr lang="en-US" sz="1600" dirty="0" smtClean="0">
                <a:solidFill>
                  <a:srgbClr val="0070C0"/>
                </a:solidFill>
              </a:rPr>
              <a:t> and </a:t>
            </a:r>
            <a:r>
              <a:rPr lang="en-US" sz="1600" dirty="0" err="1" smtClean="0">
                <a:solidFill>
                  <a:srgbClr val="0070C0"/>
                </a:solidFill>
              </a:rPr>
              <a:t>Heng</a:t>
            </a:r>
            <a:r>
              <a:rPr lang="en-US" sz="1600" dirty="0" smtClean="0">
                <a:solidFill>
                  <a:srgbClr val="0070C0"/>
                </a:solidFill>
              </a:rPr>
              <a:t>)</a:t>
            </a:r>
          </a:p>
          <a:p>
            <a:pPr marL="457200" indent="-457200">
              <a:buNone/>
            </a:pPr>
            <a:endParaRPr lang="en-US" sz="1600" dirty="0" smtClean="0">
              <a:solidFill>
                <a:srgbClr val="0070C0"/>
              </a:solidFill>
            </a:endParaRPr>
          </a:p>
          <a:p>
            <a:pPr lvl="0">
              <a:defRPr/>
            </a:pPr>
            <a:r>
              <a:rPr lang="en-US" sz="2000" dirty="0" smtClean="0"/>
              <a:t>For a range of </a:t>
            </a:r>
            <a:r>
              <a:rPr lang="en-US" sz="2000" dirty="0" err="1" smtClean="0"/>
              <a:t>sparticle</a:t>
            </a:r>
            <a:r>
              <a:rPr lang="en-US" sz="2000" dirty="0" smtClean="0"/>
              <a:t> masses, discovery could be possible </a:t>
            </a:r>
            <a:br>
              <a:rPr lang="en-US" sz="2000" dirty="0" smtClean="0"/>
            </a:br>
            <a:r>
              <a:rPr lang="en-US" sz="2000" dirty="0" smtClean="0"/>
              <a:t>even with as few as </a:t>
            </a:r>
            <a:r>
              <a:rPr lang="en-US" sz="2000" dirty="0" smtClean="0">
                <a:solidFill>
                  <a:srgbClr val="0033CC"/>
                </a:solidFill>
              </a:rPr>
              <a:t>hundreds of pb</a:t>
            </a:r>
            <a:r>
              <a:rPr lang="en-US" sz="2000" baseline="30000" dirty="0" smtClean="0">
                <a:solidFill>
                  <a:srgbClr val="0033CC"/>
                </a:solidFill>
              </a:rPr>
              <a:t>-1</a:t>
            </a:r>
            <a:r>
              <a:rPr lang="en-US" sz="2000" dirty="0" smtClean="0"/>
              <a:t>. </a:t>
            </a:r>
          </a:p>
          <a:p>
            <a:pPr lvl="0">
              <a:spcBef>
                <a:spcPts val="1800"/>
              </a:spcBef>
              <a:defRPr/>
            </a:pPr>
            <a:r>
              <a:rPr lang="en-US" sz="2000" dirty="0" smtClean="0"/>
              <a:t>We will continue to pursue vigorously the analysis techniques </a:t>
            </a:r>
            <a:br>
              <a:rPr lang="en-US" sz="2000" dirty="0" smtClean="0"/>
            </a:br>
            <a:r>
              <a:rPr lang="en-US" sz="2000" dirty="0" smtClean="0"/>
              <a:t>that we have developed for these searches</a:t>
            </a:r>
          </a:p>
          <a:p>
            <a:pPr marL="800100" lvl="1" indent="-342900">
              <a:defRPr/>
            </a:pPr>
            <a:r>
              <a:rPr lang="en-US" sz="2000" b="1" i="1" dirty="0" smtClean="0"/>
              <a:t>Inclusive studies</a:t>
            </a:r>
            <a:r>
              <a:rPr lang="en-US" sz="2000" dirty="0" smtClean="0"/>
              <a:t>: 1, 2 or 3 leptons plus missing energy</a:t>
            </a:r>
            <a:br>
              <a:rPr lang="en-US" sz="2000" dirty="0" smtClean="0"/>
            </a:br>
            <a:r>
              <a:rPr lang="en-US" sz="2000" dirty="0" smtClean="0"/>
              <a:t>Discovery or new limits with as low as few tens of pb</a:t>
            </a:r>
            <a:r>
              <a:rPr lang="en-US" sz="2000" baseline="30000" dirty="0" smtClean="0"/>
              <a:t>-1</a:t>
            </a:r>
          </a:p>
          <a:p>
            <a:pPr marL="800100" lvl="1" indent="-342900">
              <a:defRPr/>
            </a:pPr>
            <a:r>
              <a:rPr lang="en-US" sz="2000" b="1" i="1" dirty="0" smtClean="0"/>
              <a:t>Fit-based analysis</a:t>
            </a:r>
            <a:r>
              <a:rPr lang="en-US" sz="2000" i="1" dirty="0" smtClean="0"/>
              <a:t> </a:t>
            </a:r>
            <a:r>
              <a:rPr lang="en-US" sz="2000" dirty="0" smtClean="0"/>
              <a:t>for one-lepton plus missing energy</a:t>
            </a:r>
            <a:br>
              <a:rPr lang="en-US" sz="2000" dirty="0" smtClean="0"/>
            </a:br>
            <a:r>
              <a:rPr lang="en-US" sz="2000" dirty="0" smtClean="0"/>
              <a:t>Higher discovery and exclusion potential than cut-and-count</a:t>
            </a:r>
          </a:p>
          <a:p>
            <a:pPr marL="800100" lvl="1" indent="-342900">
              <a:defRPr/>
            </a:pPr>
            <a:r>
              <a:rPr lang="en-US" sz="2000" b="1" i="1" dirty="0" smtClean="0"/>
              <a:t>SUSY parameter scans</a:t>
            </a:r>
            <a:r>
              <a:rPr lang="en-US" sz="2000" dirty="0" smtClean="0"/>
              <a:t>. </a:t>
            </a:r>
            <a:br>
              <a:rPr lang="en-US" sz="2000" dirty="0" smtClean="0"/>
            </a:br>
            <a:endParaRPr lang="en-US" sz="2000" dirty="0" smtClean="0"/>
          </a:p>
          <a:p>
            <a:pPr marL="400050">
              <a:defRPr/>
            </a:pPr>
            <a:r>
              <a:rPr lang="en-US" sz="2000" b="1" dirty="0" smtClean="0"/>
              <a:t>Expect to publish the physics results in both 2010 and 2011</a:t>
            </a: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63</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r>
              <a:rPr lang="en-US" sz="2800" dirty="0" smtClean="0"/>
              <a:t>Near Term Physics Goals for </a:t>
            </a:r>
            <a:r>
              <a:rPr lang="en-US" sz="2800" b="1" i="1" dirty="0" smtClean="0">
                <a:solidFill>
                  <a:srgbClr val="FF0000"/>
                </a:solidFill>
              </a:rPr>
              <a:t>Task H-1 (Wu)</a:t>
            </a:r>
            <a:endParaRPr lang="en-US" sz="2800" b="1" i="1" dirty="0">
              <a:solidFill>
                <a:srgbClr val="FF0000"/>
              </a:solidFill>
            </a:endParaRPr>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pic>
        <p:nvPicPr>
          <p:cNvPr id="13" name="Picture 12" descr="Screen shot 2010-07-27 at 11.22.21 AM.png"/>
          <p:cNvPicPr>
            <a:picLocks noChangeAspect="1"/>
          </p:cNvPicPr>
          <p:nvPr/>
        </p:nvPicPr>
        <p:blipFill>
          <a:blip r:embed="rId3" cstate="screen"/>
          <a:stretch>
            <a:fillRect/>
          </a:stretch>
        </p:blipFill>
        <p:spPr>
          <a:xfrm>
            <a:off x="152400" y="2590800"/>
            <a:ext cx="4145599" cy="4114800"/>
          </a:xfrm>
          <a:prstGeom prst="rect">
            <a:avLst/>
          </a:prstGeom>
        </p:spPr>
      </p:pic>
      <p:sp>
        <p:nvSpPr>
          <p:cNvPr id="14" name="Content Placeholder 10"/>
          <p:cNvSpPr txBox="1">
            <a:spLocks/>
          </p:cNvSpPr>
          <p:nvPr/>
        </p:nvSpPr>
        <p:spPr bwMode="auto">
          <a:xfrm>
            <a:off x="4495800" y="1981200"/>
            <a:ext cx="4495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marL="227013" indent="-227013">
              <a:lnSpc>
                <a:spcPct val="120000"/>
              </a:lnSpc>
              <a:defRPr/>
            </a:pPr>
            <a:r>
              <a:rPr lang="en-US" sz="7200" b="0" i="0" kern="0" dirty="0" smtClean="0">
                <a:latin typeface="+mn-lt"/>
              </a:rPr>
              <a:t>The </a:t>
            </a:r>
            <a:r>
              <a:rPr lang="en-US" sz="7200" b="0" i="0" kern="0" dirty="0" smtClean="0">
                <a:solidFill>
                  <a:srgbClr val="0033CC"/>
                </a:solidFill>
                <a:latin typeface="+mn-lt"/>
              </a:rPr>
              <a:t>minimal </a:t>
            </a:r>
            <a:r>
              <a:rPr lang="en-US" sz="7200" b="0" i="0" kern="0" dirty="0" err="1" smtClean="0">
                <a:solidFill>
                  <a:srgbClr val="0033CC"/>
                </a:solidFill>
                <a:latin typeface="+mn-lt"/>
              </a:rPr>
              <a:t>SUperGRAvity</a:t>
            </a:r>
            <a:r>
              <a:rPr lang="en-US" sz="7200" b="0" i="0" kern="0" dirty="0" smtClean="0">
                <a:solidFill>
                  <a:srgbClr val="0033CC"/>
                </a:solidFill>
                <a:latin typeface="+mn-lt"/>
              </a:rPr>
              <a:t> </a:t>
            </a:r>
            <a:r>
              <a:rPr lang="en-US" sz="7200" b="0" i="0" kern="0" dirty="0" smtClean="0">
                <a:latin typeface="+mn-lt"/>
              </a:rPr>
              <a:t>(</a:t>
            </a:r>
            <a:r>
              <a:rPr lang="en-US" sz="7200" b="0" i="0" kern="0" dirty="0" err="1" smtClean="0">
                <a:latin typeface="+mn-lt"/>
              </a:rPr>
              <a:t>mSUGRA</a:t>
            </a:r>
            <a:r>
              <a:rPr lang="en-US" sz="7200" b="0" i="0" kern="0" dirty="0" smtClean="0">
                <a:latin typeface="+mn-lt"/>
              </a:rPr>
              <a:t>) model reduces the number of SUSY free parameters to </a:t>
            </a:r>
            <a:r>
              <a:rPr lang="en-US" sz="7200" i="0" kern="0" dirty="0" smtClean="0">
                <a:solidFill>
                  <a:srgbClr val="C00000"/>
                </a:solidFill>
                <a:latin typeface="+mn-lt"/>
              </a:rPr>
              <a:t>only five</a:t>
            </a:r>
            <a:r>
              <a:rPr lang="en-US" sz="7200" b="0" i="0" kern="0" dirty="0" smtClean="0">
                <a:latin typeface="+mn-lt"/>
              </a:rPr>
              <a:t>, </a:t>
            </a:r>
          </a:p>
          <a:p>
            <a:pPr marL="227013" indent="-227013">
              <a:lnSpc>
                <a:spcPct val="120000"/>
              </a:lnSpc>
              <a:defRPr/>
            </a:pPr>
            <a:r>
              <a:rPr lang="en-US" sz="7200" b="0" i="0" kern="0" dirty="0" smtClean="0">
                <a:latin typeface="+mn-lt"/>
              </a:rPr>
              <a:t>These five determine masses and decays of all </a:t>
            </a:r>
            <a:r>
              <a:rPr lang="en-US" sz="7200" b="0" i="0" kern="0" dirty="0" err="1" smtClean="0">
                <a:latin typeface="+mn-lt"/>
              </a:rPr>
              <a:t>sparticles</a:t>
            </a:r>
            <a:endParaRPr lang="en-US" sz="7200" b="0" i="0" kern="0" dirty="0" smtClean="0">
              <a:latin typeface="+mn-lt"/>
            </a:endParaRPr>
          </a:p>
          <a:p>
            <a:pPr marL="227013" marR="0" lvl="0" indent="-227013" algn="l" defTabSz="914400" rtl="0" eaLnBrk="0" fontAlgn="base" latinLnBrk="0" hangingPunct="0">
              <a:lnSpc>
                <a:spcPct val="120000"/>
              </a:lnSpc>
              <a:spcBef>
                <a:spcPct val="20000"/>
              </a:spcBef>
              <a:spcAft>
                <a:spcPct val="0"/>
              </a:spcAft>
              <a:buClrTx/>
              <a:buSzTx/>
              <a:buFontTx/>
              <a:buChar char="•"/>
              <a:tabLst/>
              <a:defRPr/>
            </a:pPr>
            <a:r>
              <a:rPr lang="en-US" sz="7200" b="0" i="0" kern="0" baseline="0" dirty="0" smtClean="0">
                <a:latin typeface="+mn-lt"/>
              </a:rPr>
              <a:t>Discovery</a:t>
            </a:r>
            <a:r>
              <a:rPr lang="en-US" sz="7200" b="0" i="0" kern="0" dirty="0" smtClean="0">
                <a:latin typeface="+mn-lt"/>
              </a:rPr>
              <a:t> reach (5σ) evaluated in the </a:t>
            </a:r>
            <a:r>
              <a:rPr lang="en-US" sz="7200" b="0" i="0" kern="0" dirty="0" err="1" smtClean="0">
                <a:latin typeface="+mn-lt"/>
              </a:rPr>
              <a:t>mSUGRA</a:t>
            </a:r>
            <a:r>
              <a:rPr lang="en-US" sz="7200" b="0" i="0" kern="0" dirty="0" smtClean="0">
                <a:latin typeface="+mn-lt"/>
              </a:rPr>
              <a:t> parameter space (masses of </a:t>
            </a:r>
            <a:r>
              <a:rPr lang="en-US" sz="7200" b="0" i="0" kern="0" dirty="0" err="1" smtClean="0">
                <a:latin typeface="+mn-lt"/>
              </a:rPr>
              <a:t>squarks</a:t>
            </a:r>
            <a:r>
              <a:rPr lang="en-US" sz="7200" b="0" i="0" kern="0" dirty="0" smtClean="0">
                <a:latin typeface="+mn-lt"/>
              </a:rPr>
              <a:t> and </a:t>
            </a:r>
            <a:r>
              <a:rPr lang="en-US" sz="7200" b="0" i="0" kern="0" dirty="0" err="1" smtClean="0">
                <a:latin typeface="+mn-lt"/>
              </a:rPr>
              <a:t>gluinos</a:t>
            </a:r>
            <a:r>
              <a:rPr lang="en-US" sz="7200" b="0" i="0" kern="0" dirty="0" smtClean="0">
                <a:latin typeface="+mn-lt"/>
              </a:rPr>
              <a:t>)</a:t>
            </a:r>
          </a:p>
        </p:txBody>
      </p:sp>
      <p:sp>
        <p:nvSpPr>
          <p:cNvPr id="16" name="Content Placeholder 10"/>
          <p:cNvSpPr>
            <a:spLocks noGrp="1"/>
          </p:cNvSpPr>
          <p:nvPr>
            <p:ph idx="1"/>
          </p:nvPr>
        </p:nvSpPr>
        <p:spPr>
          <a:xfrm>
            <a:off x="457200" y="990600"/>
            <a:ext cx="8458200" cy="1066800"/>
          </a:xfrm>
        </p:spPr>
        <p:txBody>
          <a:bodyPr>
            <a:noAutofit/>
          </a:bodyPr>
          <a:lstStyle/>
          <a:p>
            <a:pPr marL="457200" lvl="0" indent="-457200">
              <a:buNone/>
            </a:pPr>
            <a:r>
              <a:rPr lang="en-US" sz="2400" b="1" i="1" dirty="0" smtClean="0">
                <a:solidFill>
                  <a:srgbClr val="FF0000"/>
                </a:solidFill>
              </a:rPr>
              <a:t>(5) SUSY</a:t>
            </a:r>
            <a:r>
              <a:rPr lang="en-US" sz="2400" b="1" dirty="0" smtClean="0">
                <a:solidFill>
                  <a:srgbClr val="000000"/>
                </a:solidFill>
              </a:rPr>
              <a:t/>
            </a:r>
            <a:br>
              <a:rPr lang="en-US" sz="2400" b="1" dirty="0" smtClean="0">
                <a:solidFill>
                  <a:srgbClr val="000000"/>
                </a:solidFill>
              </a:rPr>
            </a:br>
            <a:r>
              <a:rPr lang="en-US" sz="1600" dirty="0" smtClean="0">
                <a:solidFill>
                  <a:srgbClr val="0070C0"/>
                </a:solidFill>
              </a:rPr>
              <a:t>(</a:t>
            </a:r>
            <a:r>
              <a:rPr lang="en-US" sz="1600" dirty="0" err="1" smtClean="0">
                <a:solidFill>
                  <a:srgbClr val="0070C0"/>
                </a:solidFill>
              </a:rPr>
              <a:t>Sau</a:t>
            </a:r>
            <a:r>
              <a:rPr lang="en-US" sz="1600" dirty="0" smtClean="0">
                <a:solidFill>
                  <a:srgbClr val="0070C0"/>
                </a:solidFill>
              </a:rPr>
              <a:t> </a:t>
            </a:r>
            <a:r>
              <a:rPr lang="en-US" sz="1600" dirty="0" err="1" smtClean="0">
                <a:solidFill>
                  <a:srgbClr val="0070C0"/>
                </a:solidFill>
              </a:rPr>
              <a:t>Lan</a:t>
            </a:r>
            <a:r>
              <a:rPr lang="en-US" sz="1600" dirty="0" smtClean="0">
                <a:solidFill>
                  <a:srgbClr val="0070C0"/>
                </a:solidFill>
              </a:rPr>
              <a:t> Wu, </a:t>
            </a:r>
            <a:r>
              <a:rPr lang="en-US" sz="1600" dirty="0" err="1" smtClean="0">
                <a:solidFill>
                  <a:srgbClr val="0070C0"/>
                </a:solidFill>
              </a:rPr>
              <a:t>Postdocs</a:t>
            </a:r>
            <a:r>
              <a:rPr lang="en-US" sz="1600" dirty="0" smtClean="0">
                <a:solidFill>
                  <a:srgbClr val="0070C0"/>
                </a:solidFill>
              </a:rPr>
              <a:t> </a:t>
            </a:r>
            <a:r>
              <a:rPr lang="en-US" sz="1600" dirty="0" err="1" smtClean="0">
                <a:solidFill>
                  <a:srgbClr val="0070C0"/>
                </a:solidFill>
              </a:rPr>
              <a:t>Poveda</a:t>
            </a:r>
            <a:r>
              <a:rPr lang="en-US" sz="1600" dirty="0" smtClean="0">
                <a:solidFill>
                  <a:srgbClr val="0070C0"/>
                </a:solidFill>
              </a:rPr>
              <a:t> and </a:t>
            </a:r>
            <a:r>
              <a:rPr lang="en-US" sz="1600" dirty="0" err="1" smtClean="0">
                <a:solidFill>
                  <a:srgbClr val="0070C0"/>
                </a:solidFill>
              </a:rPr>
              <a:t>Sarangi</a:t>
            </a:r>
            <a:r>
              <a:rPr lang="en-US" sz="1600" dirty="0" smtClean="0">
                <a:solidFill>
                  <a:srgbClr val="0070C0"/>
                </a:solidFill>
              </a:rPr>
              <a:t>, Grad Students </a:t>
            </a:r>
            <a:r>
              <a:rPr lang="en-US" sz="1600" dirty="0" err="1" smtClean="0">
                <a:solidFill>
                  <a:srgbClr val="0070C0"/>
                </a:solidFill>
              </a:rPr>
              <a:t>A.Castaneda</a:t>
            </a:r>
            <a:r>
              <a:rPr lang="en-US" sz="1600" dirty="0" smtClean="0">
                <a:solidFill>
                  <a:srgbClr val="0070C0"/>
                </a:solidFill>
              </a:rPr>
              <a:t> and </a:t>
            </a:r>
            <a:r>
              <a:rPr lang="en-US" sz="1600" dirty="0" err="1" smtClean="0">
                <a:solidFill>
                  <a:srgbClr val="0070C0"/>
                </a:solidFill>
              </a:rPr>
              <a:t>Heng</a:t>
            </a:r>
            <a:r>
              <a:rPr lang="en-US" sz="1600" dirty="0" smtClean="0">
                <a:solidFill>
                  <a:srgbClr val="0070C0"/>
                </a:solidFill>
              </a:rPr>
              <a:t>)</a:t>
            </a:r>
          </a:p>
          <a:p>
            <a:pPr>
              <a:spcBef>
                <a:spcPts val="1200"/>
              </a:spcBef>
            </a:pPr>
            <a:r>
              <a:rPr lang="en-US" sz="1800" b="1" i="1" dirty="0" smtClean="0"/>
              <a:t>SUSY PARAMETER SCANS</a:t>
            </a:r>
            <a:r>
              <a:rPr lang="en-US" sz="1800" dirty="0" smtClean="0"/>
              <a:t/>
            </a:r>
            <a:br>
              <a:rPr lang="en-US" sz="1800" dirty="0" smtClean="0"/>
            </a:br>
            <a:endParaRPr lang="en-US" sz="1800" dirty="0" smtClean="0"/>
          </a:p>
        </p:txBody>
      </p:sp>
      <p:sp>
        <p:nvSpPr>
          <p:cNvPr id="17" name="Slide Number Placeholder 1"/>
          <p:cNvSpPr>
            <a:spLocks noGrp="1"/>
          </p:cNvSpPr>
          <p:nvPr>
            <p:ph type="sldNum" sz="quarter" idx="12"/>
          </p:nvPr>
        </p:nvSpPr>
        <p:spPr>
          <a:xfrm>
            <a:off x="6553200" y="6245225"/>
            <a:ext cx="2133600" cy="476250"/>
          </a:xfrm>
          <a:noFill/>
        </p:spPr>
        <p:txBody>
          <a:bodyPr/>
          <a:lstStyle/>
          <a:p>
            <a:fld id="{EE74D5D0-1564-404B-982F-FAC7B64D6FC6}" type="slidenum">
              <a:rPr lang="en-US" altLang="zh-CN" smtClean="0"/>
              <a:pPr/>
              <a:t>64</a:t>
            </a:fld>
            <a:endParaRPr lang="en-US" altLang="zh-CN" dirty="0" smtClean="0"/>
          </a:p>
        </p:txBody>
      </p:sp>
      <p:sp>
        <p:nvSpPr>
          <p:cNvPr id="11" name="Rectangle 10"/>
          <p:cNvSpPr/>
          <p:nvPr/>
        </p:nvSpPr>
        <p:spPr bwMode="auto">
          <a:xfrm>
            <a:off x="4495800" y="4572000"/>
            <a:ext cx="4419600" cy="1524000"/>
          </a:xfrm>
          <a:prstGeom prst="rect">
            <a:avLst/>
          </a:prstGeom>
          <a:noFill/>
          <a:ln w="9525" cap="flat" cmpd="sng" algn="ctr">
            <a:solidFill>
              <a:schemeClr val="accent1"/>
            </a:solidFill>
            <a:prstDash val="solid"/>
            <a:round/>
            <a:headEnd type="none" w="med" len="med"/>
            <a:tailEnd type="none" w="med" len="med"/>
          </a:ln>
          <a:effectLst>
            <a:outerShdw blurRad="76200" dist="38100" dir="2700000" sx="101000" sy="101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342900" indent="-176213" eaLnBrk="1" hangingPunct="1">
              <a:spcBef>
                <a:spcPct val="0"/>
              </a:spcBef>
              <a:buNone/>
            </a:pPr>
            <a:r>
              <a:rPr lang="en-US" sz="2400" i="0" dirty="0" smtClean="0">
                <a:solidFill>
                  <a:srgbClr val="0070C0"/>
                </a:solidFill>
              </a:rPr>
              <a:t>SUSY</a:t>
            </a:r>
            <a:r>
              <a:rPr lang="en-US" sz="1600" b="0" dirty="0" smtClean="0">
                <a:solidFill>
                  <a:srgbClr val="0070C0"/>
                </a:solidFill>
              </a:rPr>
              <a:t>      </a:t>
            </a:r>
            <a:r>
              <a:rPr lang="en-US" sz="2400" b="0" i="0" dirty="0" smtClean="0">
                <a:solidFill>
                  <a:srgbClr val="0070C0"/>
                </a:solidFill>
              </a:rPr>
              <a:t>[for             ]</a:t>
            </a:r>
            <a:endParaRPr lang="en-US" sz="2800" i="0" dirty="0" smtClean="0">
              <a:solidFill>
                <a:srgbClr val="0070C0"/>
              </a:solidFill>
            </a:endParaRPr>
          </a:p>
          <a:p>
            <a:pPr marL="342900" marR="0" indent="-176213" algn="l" defTabSz="914400" rtl="0" eaLnBrk="1" fontAlgn="base" latinLnBrk="0" hangingPunct="1">
              <a:lnSpc>
                <a:spcPct val="100000"/>
              </a:lnSpc>
              <a:spcBef>
                <a:spcPct val="0"/>
              </a:spcBef>
              <a:spcAft>
                <a:spcPct val="0"/>
              </a:spcAft>
              <a:buClrTx/>
              <a:buSzTx/>
              <a:buFontTx/>
              <a:buNone/>
              <a:tabLst/>
            </a:pPr>
            <a:r>
              <a:rPr lang="en-US" sz="1600" b="0" dirty="0" smtClean="0">
                <a:solidFill>
                  <a:srgbClr val="0070C0"/>
                </a:solidFill>
              </a:rPr>
              <a:t>Tevatron: for </a:t>
            </a:r>
            <a:r>
              <a:rPr lang="en-US" sz="1600" b="0" dirty="0" err="1" smtClean="0">
                <a:solidFill>
                  <a:srgbClr val="0070C0"/>
                </a:solidFill>
              </a:rPr>
              <a:t>m</a:t>
            </a:r>
            <a:r>
              <a:rPr lang="en-US" sz="1600" b="0" baseline="-25000" dirty="0" err="1" smtClean="0">
                <a:solidFill>
                  <a:srgbClr val="0070C0"/>
                </a:solidFill>
              </a:rPr>
              <a:t>q</a:t>
            </a:r>
            <a:r>
              <a:rPr lang="en-US" sz="1600" b="0" dirty="0" err="1" smtClean="0">
                <a:solidFill>
                  <a:srgbClr val="0070C0"/>
                </a:solidFill>
              </a:rPr>
              <a:t>~m</a:t>
            </a:r>
            <a:r>
              <a:rPr lang="en-US" sz="1600" b="0" baseline="-25000" dirty="0" err="1" smtClean="0">
                <a:solidFill>
                  <a:srgbClr val="0070C0"/>
                </a:solidFill>
              </a:rPr>
              <a:t>g</a:t>
            </a:r>
            <a:r>
              <a:rPr lang="en-US" sz="1600" b="0" dirty="0" smtClean="0">
                <a:solidFill>
                  <a:srgbClr val="0070C0"/>
                </a:solidFill>
              </a:rPr>
              <a:t>: 400GeV (95%CL)</a:t>
            </a:r>
            <a:endParaRPr lang="en-US" sz="2000" b="0" dirty="0" smtClean="0">
              <a:solidFill>
                <a:srgbClr val="0070C0"/>
              </a:solidFill>
            </a:endParaRPr>
          </a:p>
          <a:p>
            <a:pPr marL="176213" marR="0" indent="-176213" algn="l"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dirty="0" smtClean="0">
                <a:ln>
                  <a:noFill/>
                </a:ln>
                <a:solidFill>
                  <a:srgbClr val="0070C0"/>
                </a:solidFill>
                <a:effectLst/>
                <a:latin typeface="Helvetica" pitchFamily="34" charset="0"/>
              </a:rPr>
              <a:t>  2</a:t>
            </a:r>
            <a:r>
              <a:rPr lang="en-US" sz="2000" b="0" i="0" dirty="0" smtClean="0">
                <a:solidFill>
                  <a:srgbClr val="0070C0"/>
                </a:solidFill>
              </a:rPr>
              <a:t>00 pb</a:t>
            </a:r>
            <a:r>
              <a:rPr lang="en-US" sz="2000" b="0" i="0" baseline="30000" dirty="0" smtClean="0">
                <a:solidFill>
                  <a:srgbClr val="0070C0"/>
                </a:solidFill>
              </a:rPr>
              <a:t>-1</a:t>
            </a:r>
            <a:r>
              <a:rPr lang="en-US" sz="2000" b="0" i="0" dirty="0" smtClean="0">
                <a:solidFill>
                  <a:srgbClr val="0070C0"/>
                </a:solidFill>
              </a:rPr>
              <a:t> discovery up to ~480GeV</a:t>
            </a:r>
          </a:p>
          <a:p>
            <a:pPr marL="342900" indent="-176213" eaLnBrk="1" hangingPunct="1">
              <a:spcBef>
                <a:spcPct val="0"/>
              </a:spcBef>
              <a:buNone/>
            </a:pPr>
            <a:r>
              <a:rPr lang="en-US" sz="2000" b="0" i="0" dirty="0" smtClean="0">
                <a:solidFill>
                  <a:srgbClr val="0070C0"/>
                </a:solidFill>
              </a:rPr>
              <a:t>1 fb</a:t>
            </a:r>
            <a:r>
              <a:rPr lang="en-US" sz="2000" b="0" i="0" baseline="30000" dirty="0" smtClean="0">
                <a:solidFill>
                  <a:srgbClr val="0070C0"/>
                </a:solidFill>
              </a:rPr>
              <a:t>-1</a:t>
            </a:r>
            <a:r>
              <a:rPr lang="en-US" sz="2000" b="0" i="0" dirty="0" smtClean="0">
                <a:solidFill>
                  <a:srgbClr val="0070C0"/>
                </a:solidFill>
              </a:rPr>
              <a:t>      discovery up to ~700GeV</a:t>
            </a:r>
            <a:endParaRPr kumimoji="0" lang="en-US" sz="2000" b="0" i="0" u="none" strike="noStrike" cap="none" normalizeH="0" baseline="0" dirty="0" smtClean="0">
              <a:ln>
                <a:noFill/>
              </a:ln>
              <a:solidFill>
                <a:srgbClr val="0070C0"/>
              </a:solidFill>
              <a:effectLst/>
              <a:latin typeface="Helvetica" pitchFamily="34" charset="0"/>
            </a:endParaRPr>
          </a:p>
        </p:txBody>
      </p:sp>
      <p:sp>
        <p:nvSpPr>
          <p:cNvPr id="12" name="TextBox 11"/>
          <p:cNvSpPr txBox="1"/>
          <p:nvPr/>
        </p:nvSpPr>
        <p:spPr>
          <a:xfrm>
            <a:off x="838200" y="2283023"/>
            <a:ext cx="3352800" cy="338554"/>
          </a:xfrm>
          <a:prstGeom prst="rect">
            <a:avLst/>
          </a:prstGeom>
          <a:noFill/>
        </p:spPr>
        <p:txBody>
          <a:bodyPr wrap="square" rtlCol="0">
            <a:spAutoFit/>
          </a:bodyPr>
          <a:lstStyle/>
          <a:p>
            <a:pPr algn="ctr">
              <a:buNone/>
            </a:pPr>
            <a:r>
              <a:rPr lang="en-US" sz="1600" b="0" i="0" dirty="0" err="1" smtClean="0">
                <a:solidFill>
                  <a:schemeClr val="bg1">
                    <a:lumMod val="65000"/>
                  </a:schemeClr>
                </a:solidFill>
              </a:rPr>
              <a:t>tanβ</a:t>
            </a:r>
            <a:r>
              <a:rPr lang="en-US" sz="1600" b="0" i="0" dirty="0" smtClean="0">
                <a:solidFill>
                  <a:schemeClr val="bg1">
                    <a:lumMod val="65000"/>
                  </a:schemeClr>
                </a:solidFill>
              </a:rPr>
              <a:t>=10, A</a:t>
            </a:r>
            <a:r>
              <a:rPr lang="en-US" sz="1600" b="0" i="0" baseline="-25000" dirty="0" smtClean="0">
                <a:solidFill>
                  <a:schemeClr val="bg1">
                    <a:lumMod val="65000"/>
                  </a:schemeClr>
                </a:solidFill>
              </a:rPr>
              <a:t>0</a:t>
            </a:r>
            <a:r>
              <a:rPr lang="en-US" sz="1600" b="0" i="0" dirty="0" smtClean="0">
                <a:solidFill>
                  <a:schemeClr val="bg1">
                    <a:lumMod val="65000"/>
                  </a:schemeClr>
                </a:solidFill>
              </a:rPr>
              <a:t>=0 </a:t>
            </a:r>
            <a:r>
              <a:rPr lang="en-US" sz="1600" b="0" i="0" dirty="0" err="1" smtClean="0">
                <a:solidFill>
                  <a:schemeClr val="bg1">
                    <a:lumMod val="65000"/>
                  </a:schemeClr>
                </a:solidFill>
              </a:rPr>
              <a:t>GeV</a:t>
            </a:r>
            <a:r>
              <a:rPr lang="en-US" sz="1600" b="0" i="0" dirty="0" smtClean="0">
                <a:solidFill>
                  <a:schemeClr val="bg1">
                    <a:lumMod val="65000"/>
                  </a:schemeClr>
                </a:solidFill>
              </a:rPr>
              <a:t>, </a:t>
            </a:r>
            <a:r>
              <a:rPr lang="en-US" sz="1600" b="0" i="0" dirty="0" err="1" smtClean="0">
                <a:solidFill>
                  <a:schemeClr val="bg1">
                    <a:lumMod val="65000"/>
                  </a:schemeClr>
                </a:solidFill>
              </a:rPr>
              <a:t>μ</a:t>
            </a:r>
            <a:r>
              <a:rPr lang="en-US" sz="1600" b="0" i="0" dirty="0" smtClean="0">
                <a:solidFill>
                  <a:schemeClr val="bg1">
                    <a:lumMod val="65000"/>
                  </a:schemeClr>
                </a:solidFill>
              </a:rPr>
              <a:t>&gt;0</a:t>
            </a:r>
            <a:endParaRPr lang="en-US" sz="1600" b="0" i="0" dirty="0">
              <a:solidFill>
                <a:schemeClr val="bg1">
                  <a:lumMod val="65000"/>
                </a:schemeClr>
              </a:solidFill>
            </a:endParaRPr>
          </a:p>
        </p:txBody>
      </p:sp>
      <p:graphicFrame>
        <p:nvGraphicFramePr>
          <p:cNvPr id="15" name="Object 14"/>
          <p:cNvGraphicFramePr>
            <a:graphicFrameLocks noChangeAspect="1"/>
          </p:cNvGraphicFramePr>
          <p:nvPr/>
        </p:nvGraphicFramePr>
        <p:xfrm>
          <a:off x="6477000" y="4572000"/>
          <a:ext cx="914400" cy="457200"/>
        </p:xfrm>
        <a:graphic>
          <a:graphicData uri="http://schemas.openxmlformats.org/presentationml/2006/ole">
            <p:oleObj spid="_x0000_s355330" name="Equation" r:id="rId4" imgW="558720" imgH="241200" progId="Equation.3">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r>
              <a:rPr lang="en-US" sz="2800" dirty="0" smtClean="0"/>
              <a:t>Near Term Physics Goals for </a:t>
            </a:r>
            <a:r>
              <a:rPr lang="en-US" sz="2800" b="1" i="1" dirty="0" smtClean="0">
                <a:solidFill>
                  <a:srgbClr val="FF0000"/>
                </a:solidFill>
              </a:rPr>
              <a:t>Task H-1 (Wu)</a:t>
            </a:r>
            <a:endParaRPr lang="en-US" sz="2800" b="1" i="1" dirty="0">
              <a:solidFill>
                <a:srgbClr val="FF0000"/>
              </a:solidFill>
            </a:endParaRPr>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16" name="Content Placeholder 10"/>
          <p:cNvSpPr>
            <a:spLocks noGrp="1"/>
          </p:cNvSpPr>
          <p:nvPr>
            <p:ph idx="1"/>
          </p:nvPr>
        </p:nvSpPr>
        <p:spPr>
          <a:xfrm>
            <a:off x="457200" y="914400"/>
            <a:ext cx="8458200" cy="762000"/>
          </a:xfrm>
        </p:spPr>
        <p:txBody>
          <a:bodyPr>
            <a:noAutofit/>
          </a:bodyPr>
          <a:lstStyle/>
          <a:p>
            <a:pPr marL="0" lvl="0" indent="0">
              <a:buNone/>
            </a:pPr>
            <a:r>
              <a:rPr lang="en-US" sz="2400" b="1" i="1" dirty="0" smtClean="0">
                <a:solidFill>
                  <a:srgbClr val="FF0000"/>
                </a:solidFill>
              </a:rPr>
              <a:t>(5) SUSY</a:t>
            </a:r>
            <a:r>
              <a:rPr lang="en-US" sz="2400" b="1" dirty="0" smtClean="0">
                <a:solidFill>
                  <a:srgbClr val="000000"/>
                </a:solidFill>
              </a:rPr>
              <a:t/>
            </a:r>
            <a:br>
              <a:rPr lang="en-US" sz="2400" b="1" dirty="0" smtClean="0">
                <a:solidFill>
                  <a:srgbClr val="000000"/>
                </a:solidFill>
              </a:rPr>
            </a:br>
            <a:r>
              <a:rPr lang="en-US" sz="1550" dirty="0" smtClean="0">
                <a:solidFill>
                  <a:srgbClr val="0070C0"/>
                </a:solidFill>
              </a:rPr>
              <a:t>(</a:t>
            </a:r>
            <a:r>
              <a:rPr lang="en-US" sz="1550" dirty="0" err="1" smtClean="0">
                <a:solidFill>
                  <a:srgbClr val="0070C0"/>
                </a:solidFill>
              </a:rPr>
              <a:t>Sau</a:t>
            </a:r>
            <a:r>
              <a:rPr lang="en-US" sz="1550" dirty="0" smtClean="0">
                <a:solidFill>
                  <a:srgbClr val="0070C0"/>
                </a:solidFill>
              </a:rPr>
              <a:t> </a:t>
            </a:r>
            <a:r>
              <a:rPr lang="en-US" sz="1550" dirty="0" err="1" smtClean="0">
                <a:solidFill>
                  <a:srgbClr val="0070C0"/>
                </a:solidFill>
              </a:rPr>
              <a:t>Lan</a:t>
            </a:r>
            <a:r>
              <a:rPr lang="en-US" sz="1550" dirty="0" smtClean="0">
                <a:solidFill>
                  <a:srgbClr val="0070C0"/>
                </a:solidFill>
              </a:rPr>
              <a:t> Wu, </a:t>
            </a:r>
            <a:r>
              <a:rPr lang="en-US" sz="1550" dirty="0" err="1" smtClean="0">
                <a:solidFill>
                  <a:srgbClr val="0070C0"/>
                </a:solidFill>
              </a:rPr>
              <a:t>Postdocs</a:t>
            </a:r>
            <a:r>
              <a:rPr lang="en-US" sz="1550" dirty="0" smtClean="0">
                <a:solidFill>
                  <a:srgbClr val="0070C0"/>
                </a:solidFill>
              </a:rPr>
              <a:t> Chen, </a:t>
            </a:r>
            <a:r>
              <a:rPr lang="en-US" sz="1550" dirty="0" err="1" smtClean="0">
                <a:solidFill>
                  <a:srgbClr val="0070C0"/>
                </a:solidFill>
              </a:rPr>
              <a:t>Poveda</a:t>
            </a:r>
            <a:r>
              <a:rPr lang="en-US" sz="1550" dirty="0" smtClean="0">
                <a:solidFill>
                  <a:srgbClr val="0070C0"/>
                </a:solidFill>
              </a:rPr>
              <a:t> and </a:t>
            </a:r>
            <a:r>
              <a:rPr lang="en-US" sz="1550" dirty="0" err="1" smtClean="0">
                <a:solidFill>
                  <a:srgbClr val="0070C0"/>
                </a:solidFill>
              </a:rPr>
              <a:t>Sarangi</a:t>
            </a:r>
            <a:r>
              <a:rPr lang="en-US" sz="1550" dirty="0" smtClean="0">
                <a:solidFill>
                  <a:srgbClr val="0070C0"/>
                </a:solidFill>
              </a:rPr>
              <a:t>, Grad Students </a:t>
            </a:r>
            <a:r>
              <a:rPr lang="en-US" sz="1550" dirty="0" err="1" smtClean="0">
                <a:solidFill>
                  <a:srgbClr val="0070C0"/>
                </a:solidFill>
              </a:rPr>
              <a:t>A.Castaneda</a:t>
            </a:r>
            <a:r>
              <a:rPr lang="en-US" sz="1550" dirty="0" smtClean="0">
                <a:solidFill>
                  <a:srgbClr val="0070C0"/>
                </a:solidFill>
              </a:rPr>
              <a:t> and </a:t>
            </a:r>
            <a:r>
              <a:rPr lang="en-US" sz="1550" dirty="0" err="1" smtClean="0">
                <a:solidFill>
                  <a:srgbClr val="0070C0"/>
                </a:solidFill>
              </a:rPr>
              <a:t>Heng</a:t>
            </a:r>
            <a:r>
              <a:rPr lang="en-US" sz="1550" dirty="0" smtClean="0">
                <a:solidFill>
                  <a:srgbClr val="0070C0"/>
                </a:solidFill>
              </a:rPr>
              <a:t>)</a:t>
            </a:r>
            <a:r>
              <a:rPr lang="en-US" sz="1800" dirty="0" smtClean="0"/>
              <a:t/>
            </a:r>
            <a:br>
              <a:rPr lang="en-US" sz="1800" dirty="0" smtClean="0"/>
            </a:br>
            <a:endParaRPr lang="en-US" sz="1800" dirty="0" smtClean="0"/>
          </a:p>
        </p:txBody>
      </p:sp>
      <p:sp>
        <p:nvSpPr>
          <p:cNvPr id="17" name="Slide Number Placeholder 1"/>
          <p:cNvSpPr>
            <a:spLocks noGrp="1"/>
          </p:cNvSpPr>
          <p:nvPr>
            <p:ph type="sldNum" sz="quarter" idx="12"/>
          </p:nvPr>
        </p:nvSpPr>
        <p:spPr>
          <a:xfrm>
            <a:off x="6553200" y="6245225"/>
            <a:ext cx="2133600" cy="476250"/>
          </a:xfrm>
          <a:noFill/>
        </p:spPr>
        <p:txBody>
          <a:bodyPr/>
          <a:lstStyle/>
          <a:p>
            <a:fld id="{EE74D5D0-1564-404B-982F-FAC7B64D6FC6}" type="slidenum">
              <a:rPr lang="en-US" altLang="zh-CN" smtClean="0"/>
              <a:pPr/>
              <a:t>65</a:t>
            </a:fld>
            <a:endParaRPr lang="en-US" altLang="zh-CN" dirty="0" smtClean="0"/>
          </a:p>
        </p:txBody>
      </p:sp>
      <p:sp>
        <p:nvSpPr>
          <p:cNvPr id="15" name="Content Placeholder 10"/>
          <p:cNvSpPr txBox="1">
            <a:spLocks/>
          </p:cNvSpPr>
          <p:nvPr/>
        </p:nvSpPr>
        <p:spPr bwMode="auto">
          <a:xfrm>
            <a:off x="533400" y="1676400"/>
            <a:ext cx="4724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Current efforts on fit-based analysis in the SUSY 1-lepton mode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Simultaneous fit to a Control Sample and a Signal Region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First exclusion results already obtained with 0.8 pb</a:t>
            </a:r>
            <a:r>
              <a:rPr kumimoji="0" lang="en-US" sz="1600" b="0" i="0" u="none" strike="noStrike" kern="0" cap="none" spc="0" normalizeH="0" baseline="30000" noProof="0" dirty="0" smtClean="0">
                <a:ln>
                  <a:noFill/>
                </a:ln>
                <a:solidFill>
                  <a:schemeClr val="tx1"/>
                </a:solidFill>
                <a:effectLst/>
                <a:uLnTx/>
                <a:uFillTx/>
                <a:latin typeface="+mn-lt"/>
                <a:ea typeface="+mn-ea"/>
                <a:cs typeface="+mn-cs"/>
              </a:rPr>
              <a:t>-1</a:t>
            </a:r>
            <a:r>
              <a:rPr kumimoji="0" lang="en-US" sz="1600" b="0" i="0" u="none" strike="noStrike" kern="0" cap="none" spc="0" normalizeH="0" baseline="0" noProof="0" dirty="0" smtClean="0">
                <a:ln>
                  <a:noFill/>
                </a:ln>
                <a:solidFill>
                  <a:schemeClr val="tx1"/>
                </a:solidFill>
                <a:effectLst/>
                <a:uLnTx/>
                <a:uFillTx/>
                <a:latin typeface="+mn-lt"/>
                <a:ea typeface="+mn-ea"/>
                <a:cs typeface="+mn-cs"/>
              </a:rPr>
              <a:t>. Promising prospects for higher luminosities</a:t>
            </a:r>
          </a:p>
          <a:p>
            <a:pPr marL="342900" indent="-342900"/>
            <a:r>
              <a:rPr lang="en-US" altLang="zh-CN" sz="1600" dirty="0" smtClean="0"/>
              <a:t>We will perform both cut-based and fit-based analysis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pic>
        <p:nvPicPr>
          <p:cNvPr id="23" name="Picture 22" descr="EXCLw.png"/>
          <p:cNvPicPr>
            <a:picLocks noChangeAspect="1"/>
          </p:cNvPicPr>
          <p:nvPr/>
        </p:nvPicPr>
        <p:blipFill>
          <a:blip r:embed="rId2" cstate="screen"/>
          <a:stretch>
            <a:fillRect/>
          </a:stretch>
        </p:blipFill>
        <p:spPr>
          <a:xfrm>
            <a:off x="838200" y="4114800"/>
            <a:ext cx="3657600" cy="2628326"/>
          </a:xfrm>
          <a:prstGeom prst="rect">
            <a:avLst/>
          </a:prstGeom>
        </p:spPr>
      </p:pic>
      <p:pic>
        <p:nvPicPr>
          <p:cNvPr id="24" name="Picture 23" descr="HtCS.png"/>
          <p:cNvPicPr>
            <a:picLocks noChangeAspect="1"/>
          </p:cNvPicPr>
          <p:nvPr/>
        </p:nvPicPr>
        <p:blipFill>
          <a:blip r:embed="rId3" cstate="screen"/>
          <a:srcRect t="9324"/>
          <a:stretch>
            <a:fillRect/>
          </a:stretch>
        </p:blipFill>
        <p:spPr>
          <a:xfrm>
            <a:off x="5334000" y="1676400"/>
            <a:ext cx="2667000" cy="2320947"/>
          </a:xfrm>
          <a:prstGeom prst="rect">
            <a:avLst/>
          </a:prstGeom>
        </p:spPr>
      </p:pic>
      <p:pic>
        <p:nvPicPr>
          <p:cNvPr id="25" name="Picture 24" descr="EXCLw.png"/>
          <p:cNvPicPr>
            <a:picLocks noChangeAspect="1"/>
          </p:cNvPicPr>
          <p:nvPr/>
        </p:nvPicPr>
        <p:blipFill>
          <a:blip r:embed="rId4" cstate="screen"/>
          <a:srcRect/>
          <a:stretch>
            <a:fillRect/>
          </a:stretch>
        </p:blipFill>
        <p:spPr>
          <a:xfrm>
            <a:off x="6477000" y="1905000"/>
            <a:ext cx="1043512" cy="456553"/>
          </a:xfrm>
          <a:prstGeom prst="rect">
            <a:avLst/>
          </a:prstGeom>
        </p:spPr>
      </p:pic>
      <p:pic>
        <p:nvPicPr>
          <p:cNvPr id="26" name="Picture 25" descr="HtSR.png"/>
          <p:cNvPicPr>
            <a:picLocks noChangeAspect="1"/>
          </p:cNvPicPr>
          <p:nvPr/>
        </p:nvPicPr>
        <p:blipFill>
          <a:blip r:embed="rId5" cstate="screen"/>
          <a:srcRect t="9091"/>
          <a:stretch>
            <a:fillRect/>
          </a:stretch>
        </p:blipFill>
        <p:spPr>
          <a:xfrm>
            <a:off x="5257800" y="4114800"/>
            <a:ext cx="2882122" cy="2514600"/>
          </a:xfrm>
          <a:prstGeom prst="rect">
            <a:avLst/>
          </a:prstGeom>
        </p:spPr>
      </p:pic>
      <p:pic>
        <p:nvPicPr>
          <p:cNvPr id="27" name="Picture 26" descr="EXCLw.png"/>
          <p:cNvPicPr>
            <a:picLocks noChangeAspect="1"/>
          </p:cNvPicPr>
          <p:nvPr/>
        </p:nvPicPr>
        <p:blipFill>
          <a:blip r:embed="rId4" cstate="screen"/>
          <a:srcRect/>
          <a:stretch>
            <a:fillRect/>
          </a:stretch>
        </p:blipFill>
        <p:spPr>
          <a:xfrm>
            <a:off x="6324600" y="4648200"/>
            <a:ext cx="1043512" cy="456553"/>
          </a:xfrm>
          <a:prstGeom prst="rect">
            <a:avLst/>
          </a:prstGeom>
        </p:spPr>
      </p:pic>
      <p:sp>
        <p:nvSpPr>
          <p:cNvPr id="28" name="TextBox 27"/>
          <p:cNvSpPr txBox="1"/>
          <p:nvPr/>
        </p:nvSpPr>
        <p:spPr>
          <a:xfrm>
            <a:off x="7848600" y="3733800"/>
            <a:ext cx="1295400" cy="634020"/>
          </a:xfrm>
          <a:prstGeom prst="rect">
            <a:avLst/>
          </a:prstGeom>
          <a:noFill/>
        </p:spPr>
        <p:txBody>
          <a:bodyPr wrap="square" rtlCol="0">
            <a:spAutoFit/>
          </a:bodyPr>
          <a:lstStyle/>
          <a:p>
            <a:pPr>
              <a:buNone/>
            </a:pPr>
            <a:r>
              <a:rPr lang="en-US" altLang="zh-CN" sz="1600" dirty="0" smtClean="0"/>
              <a:t>In progress</a:t>
            </a:r>
          </a:p>
          <a:p>
            <a:pPr>
              <a:buNone/>
            </a:pPr>
            <a:r>
              <a:rPr lang="en-US" altLang="zh-CN" sz="1600" dirty="0" smtClean="0"/>
              <a:t>not official</a:t>
            </a:r>
            <a:endParaRPr lang="zh-CN" altLang="en-US" sz="1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990600"/>
            <a:ext cx="8229600" cy="1066800"/>
          </a:xfrm>
        </p:spPr>
        <p:txBody>
          <a:bodyPr/>
          <a:lstStyle/>
          <a:p>
            <a:pPr marL="457200" indent="-457200">
              <a:buNone/>
            </a:pPr>
            <a:r>
              <a:rPr lang="en-US" sz="2400" b="1" i="1" dirty="0" smtClean="0">
                <a:solidFill>
                  <a:srgbClr val="FF0000"/>
                </a:solidFill>
              </a:rPr>
              <a:t>(6) HIGGS</a:t>
            </a:r>
            <a:r>
              <a:rPr lang="en-US" sz="2400" b="1" dirty="0" smtClean="0"/>
              <a:t>. </a:t>
            </a:r>
            <a:r>
              <a:rPr lang="en-US" sz="1800" dirty="0" smtClean="0"/>
              <a:t>We will continue to focus on Higgs searches</a:t>
            </a:r>
          </a:p>
          <a:p>
            <a:pPr marL="457200" indent="-457200">
              <a:buNone/>
            </a:pPr>
            <a:r>
              <a:rPr lang="en-US" altLang="zh-CN" sz="1800" dirty="0" smtClean="0">
                <a:solidFill>
                  <a:srgbClr val="0070C0"/>
                </a:solidFill>
              </a:rPr>
              <a:t>    </a:t>
            </a:r>
            <a:r>
              <a:rPr lang="en-US" altLang="zh-CN" sz="1600" dirty="0" smtClean="0">
                <a:solidFill>
                  <a:srgbClr val="0070C0"/>
                </a:solidFill>
              </a:rPr>
              <a:t>( </a:t>
            </a:r>
            <a:r>
              <a:rPr lang="en-US" altLang="zh-CN" sz="1600" dirty="0" err="1" smtClean="0">
                <a:solidFill>
                  <a:srgbClr val="0070C0"/>
                </a:solidFill>
              </a:rPr>
              <a:t>Sau</a:t>
            </a:r>
            <a:r>
              <a:rPr lang="en-US" altLang="zh-CN" sz="1600" dirty="0" smtClean="0">
                <a:solidFill>
                  <a:srgbClr val="0070C0"/>
                </a:solidFill>
              </a:rPr>
              <a:t> </a:t>
            </a:r>
            <a:r>
              <a:rPr lang="en-US" altLang="zh-CN" sz="1600" dirty="0" err="1" smtClean="0">
                <a:solidFill>
                  <a:srgbClr val="0070C0"/>
                </a:solidFill>
              </a:rPr>
              <a:t>Lan</a:t>
            </a:r>
            <a:r>
              <a:rPr lang="en-US" altLang="zh-CN" sz="1600" dirty="0" smtClean="0">
                <a:solidFill>
                  <a:srgbClr val="0070C0"/>
                </a:solidFill>
              </a:rPr>
              <a:t> Wu, Assistant Scientist Flores, </a:t>
            </a:r>
            <a:r>
              <a:rPr lang="en-US" altLang="zh-CN" sz="1600" dirty="0" err="1" smtClean="0">
                <a:solidFill>
                  <a:srgbClr val="0070C0"/>
                </a:solidFill>
              </a:rPr>
              <a:t>Postdoc</a:t>
            </a:r>
            <a:r>
              <a:rPr lang="en-US" altLang="zh-CN" sz="1600" dirty="0" smtClean="0">
                <a:solidFill>
                  <a:srgbClr val="0070C0"/>
                </a:solidFill>
              </a:rPr>
              <a:t> Fang, Quayle, Grad Students </a:t>
            </a:r>
            <a:r>
              <a:rPr lang="en-US" altLang="zh-CN" sz="1600" dirty="0" err="1" smtClean="0">
                <a:solidFill>
                  <a:srgbClr val="0070C0"/>
                </a:solidFill>
              </a:rPr>
              <a:t>Asfandiyarov</a:t>
            </a:r>
            <a:r>
              <a:rPr lang="en-US" altLang="zh-CN" sz="1600" dirty="0" smtClean="0">
                <a:solidFill>
                  <a:srgbClr val="0070C0"/>
                </a:solidFill>
              </a:rPr>
              <a:t>, Carrillo, </a:t>
            </a:r>
            <a:r>
              <a:rPr lang="en-US" altLang="zh-CN" sz="1600" dirty="0" err="1" smtClean="0">
                <a:solidFill>
                  <a:srgbClr val="0070C0"/>
                </a:solidFill>
              </a:rPr>
              <a:t>Sabbatini</a:t>
            </a:r>
            <a:r>
              <a:rPr lang="en-US" altLang="zh-CN" sz="1600" dirty="0" smtClean="0">
                <a:solidFill>
                  <a:srgbClr val="0070C0"/>
                </a:solidFill>
              </a:rPr>
              <a:t>, Wang )</a:t>
            </a:r>
            <a:endParaRPr lang="en-US" sz="1600" dirty="0" smtClean="0">
              <a:solidFill>
                <a:srgbClr val="0070C0"/>
              </a:solidFill>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66</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Content Placeholder 10"/>
          <p:cNvSpPr txBox="1">
            <a:spLocks/>
          </p:cNvSpPr>
          <p:nvPr/>
        </p:nvSpPr>
        <p:spPr bwMode="auto">
          <a:xfrm>
            <a:off x="457200" y="2057400"/>
            <a:ext cx="7848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ts val="300"/>
              </a:spcBef>
              <a:buNone/>
              <a:defRPr/>
            </a:pPr>
            <a:r>
              <a:rPr lang="en-US" sz="2000" kern="0" dirty="0" smtClean="0"/>
              <a:t>H</a:t>
            </a:r>
            <a:r>
              <a:rPr lang="en-US" sz="2000" kern="0" dirty="0" smtClean="0">
                <a:sym typeface="Symbol"/>
              </a:rPr>
              <a:t>WW</a:t>
            </a:r>
            <a:endParaRPr lang="en-US" sz="2000" b="0" kern="0" dirty="0" smtClean="0">
              <a:sym typeface="Symbol"/>
            </a:endParaRPr>
          </a:p>
          <a:p>
            <a:pPr marL="342900" indent="-342900">
              <a:spcBef>
                <a:spcPts val="300"/>
              </a:spcBef>
              <a:defRPr/>
            </a:pPr>
            <a:r>
              <a:rPr lang="en-US" sz="2000" b="0" i="0" kern="0" dirty="0" smtClean="0">
                <a:sym typeface="Symbol"/>
              </a:rPr>
              <a:t>The most sensitive Higgs channel for m</a:t>
            </a:r>
            <a:r>
              <a:rPr lang="en-US" sz="2000" b="0" i="0" kern="0" baseline="-25000" dirty="0" smtClean="0">
                <a:sym typeface="Symbol"/>
              </a:rPr>
              <a:t>H</a:t>
            </a:r>
            <a:r>
              <a:rPr lang="en-US" sz="2000" b="0" i="0" kern="0" dirty="0" smtClean="0">
                <a:sym typeface="Symbol"/>
              </a:rPr>
              <a:t>~160GeV</a:t>
            </a:r>
          </a:p>
          <a:p>
            <a:pPr marL="342900" indent="-342900">
              <a:spcBef>
                <a:spcPts val="300"/>
              </a:spcBef>
              <a:defRPr/>
            </a:pPr>
            <a:r>
              <a:rPr lang="en-US" sz="2000" b="0" i="0" kern="0" dirty="0" smtClean="0">
                <a:sym typeface="Symbol"/>
              </a:rPr>
              <a:t>We will continue our study of all three topologies (0,1,2 jets)</a:t>
            </a:r>
          </a:p>
          <a:p>
            <a:pPr marL="342900" indent="-342900">
              <a:spcBef>
                <a:spcPts val="300"/>
              </a:spcBef>
              <a:defRPr/>
            </a:pPr>
            <a:r>
              <a:rPr lang="en-US" sz="2000" b="0" i="0" kern="0" dirty="0" smtClean="0"/>
              <a:t>With 1fb</a:t>
            </a:r>
            <a:r>
              <a:rPr lang="en-US" sz="2000" b="0" i="0" kern="0" baseline="30000" dirty="0" smtClean="0"/>
              <a:t>-1</a:t>
            </a:r>
            <a:r>
              <a:rPr lang="en-US" sz="2000" b="0" i="0" kern="0" dirty="0" smtClean="0"/>
              <a:t>, </a:t>
            </a:r>
            <a:r>
              <a:rPr lang="en-US" sz="2000" b="0" i="0" kern="0" dirty="0" err="1" smtClean="0">
                <a:latin typeface="Arial" pitchFamily="34" charset="0"/>
                <a:cs typeface="Arial" pitchFamily="34" charset="0"/>
              </a:rPr>
              <a:t>H</a:t>
            </a:r>
            <a:r>
              <a:rPr lang="en-US" sz="2000" b="0" i="0" kern="0" dirty="0" err="1" smtClean="0">
                <a:latin typeface="Arial" pitchFamily="34" charset="0"/>
                <a:cs typeface="Arial" pitchFamily="34" charset="0"/>
                <a:sym typeface="Symbol"/>
              </a:rPr>
              <a:t>WWll</a:t>
            </a:r>
            <a:r>
              <a:rPr lang="en-US" sz="2000" b="0" i="0" kern="0" dirty="0" smtClean="0">
                <a:latin typeface="Arial" pitchFamily="34" charset="0"/>
                <a:cs typeface="Arial" pitchFamily="34" charset="0"/>
                <a:sym typeface="Symbol"/>
              </a:rPr>
              <a:t> </a:t>
            </a:r>
            <a:r>
              <a:rPr lang="en-US" sz="2000" b="0" i="0" kern="0" dirty="0" smtClean="0">
                <a:solidFill>
                  <a:srgbClr val="FF0000"/>
                </a:solidFill>
                <a:sym typeface="Symbol"/>
              </a:rPr>
              <a:t>alone</a:t>
            </a:r>
            <a:r>
              <a:rPr lang="en-US" sz="2000" b="0" i="0" kern="0" dirty="0" smtClean="0">
                <a:sym typeface="Symbol"/>
              </a:rPr>
              <a:t> could </a:t>
            </a:r>
            <a:r>
              <a:rPr lang="en-US" sz="2000" b="0" i="0" kern="0" dirty="0" smtClean="0"/>
              <a:t>exclude </a:t>
            </a:r>
            <a:r>
              <a:rPr lang="en-US" sz="2000" i="0" kern="0" dirty="0" smtClean="0">
                <a:solidFill>
                  <a:srgbClr val="0033CC"/>
                </a:solidFill>
              </a:rPr>
              <a:t>137&lt;</a:t>
            </a:r>
            <a:r>
              <a:rPr lang="en-US" sz="2000" i="0" kern="0" dirty="0" err="1" smtClean="0">
                <a:solidFill>
                  <a:srgbClr val="0033CC"/>
                </a:solidFill>
              </a:rPr>
              <a:t>m</a:t>
            </a:r>
            <a:r>
              <a:rPr lang="en-US" sz="2000" i="0" kern="0" baseline="-25000" dirty="0" err="1" smtClean="0">
                <a:solidFill>
                  <a:srgbClr val="0033CC"/>
                </a:solidFill>
              </a:rPr>
              <a:t>H</a:t>
            </a:r>
            <a:r>
              <a:rPr lang="en-US" sz="2000" i="0" kern="0" dirty="0" smtClean="0">
                <a:solidFill>
                  <a:srgbClr val="0033CC"/>
                </a:solidFill>
              </a:rPr>
              <a:t>&lt;185 </a:t>
            </a:r>
            <a:r>
              <a:rPr lang="en-US" sz="2000" i="0" kern="0" dirty="0" err="1" smtClean="0">
                <a:solidFill>
                  <a:srgbClr val="0033CC"/>
                </a:solidFill>
              </a:rPr>
              <a:t>GeV</a:t>
            </a:r>
            <a:endParaRPr lang="en-US" sz="2000" i="0" kern="0" dirty="0" smtClean="0">
              <a:solidFill>
                <a:srgbClr val="0033CC"/>
              </a:solidFill>
            </a:endParaRPr>
          </a:p>
          <a:p>
            <a:pPr marL="568325" lvl="1" indent="-234950">
              <a:spcBef>
                <a:spcPts val="300"/>
              </a:spcBef>
              <a:buFont typeface="Helvetica" pitchFamily="34" charset="0"/>
              <a:buChar char="−"/>
              <a:defRPr/>
            </a:pPr>
            <a:r>
              <a:rPr lang="en-US" sz="1800" b="0" i="0" kern="0" dirty="0" smtClean="0"/>
              <a:t>Current exclusion (Tevatron, </a:t>
            </a:r>
            <a:r>
              <a:rPr lang="en-US" sz="1800" b="0" i="0" kern="0" dirty="0" smtClean="0">
                <a:solidFill>
                  <a:srgbClr val="FF0000"/>
                </a:solidFill>
              </a:rPr>
              <a:t>all channels</a:t>
            </a:r>
            <a:r>
              <a:rPr lang="en-US" sz="1800" b="0" i="0" kern="0" dirty="0" smtClean="0"/>
              <a:t>):  </a:t>
            </a:r>
            <a:r>
              <a:rPr lang="en-US" sz="1800" b="0" i="0" kern="0" dirty="0" smtClean="0">
                <a:solidFill>
                  <a:srgbClr val="006600"/>
                </a:solidFill>
              </a:rPr>
              <a:t>158&lt;</a:t>
            </a:r>
            <a:r>
              <a:rPr lang="en-US" sz="1800" b="0" i="0" kern="0" dirty="0" err="1" smtClean="0">
                <a:solidFill>
                  <a:srgbClr val="006600"/>
                </a:solidFill>
              </a:rPr>
              <a:t>m</a:t>
            </a:r>
            <a:r>
              <a:rPr lang="en-US" sz="1800" b="0" i="0" kern="0" baseline="-25000" dirty="0" err="1" smtClean="0">
                <a:solidFill>
                  <a:srgbClr val="006600"/>
                </a:solidFill>
              </a:rPr>
              <a:t>H</a:t>
            </a:r>
            <a:r>
              <a:rPr lang="en-US" sz="1800" b="0" i="0" kern="0" dirty="0" smtClean="0">
                <a:solidFill>
                  <a:srgbClr val="006600"/>
                </a:solidFill>
              </a:rPr>
              <a:t>&lt;175 </a:t>
            </a:r>
            <a:r>
              <a:rPr lang="en-US" sz="1800" b="0" i="0" kern="0" dirty="0" err="1" smtClean="0">
                <a:solidFill>
                  <a:srgbClr val="006600"/>
                </a:solidFill>
              </a:rPr>
              <a:t>GeV</a:t>
            </a:r>
            <a:endParaRPr lang="en-US" sz="2000" b="0" i="0" kern="0" dirty="0" smtClean="0">
              <a:solidFill>
                <a:srgbClr val="006600"/>
              </a:solidFill>
            </a:endParaRPr>
          </a:p>
          <a:p>
            <a:pPr marL="342900" indent="-342900">
              <a:spcBef>
                <a:spcPts val="300"/>
              </a:spcBef>
              <a:buNone/>
              <a:defRPr/>
            </a:pPr>
            <a:r>
              <a:rPr lang="en-US" sz="2000" kern="0" dirty="0" smtClean="0"/>
              <a:t>H</a:t>
            </a:r>
            <a:r>
              <a:rPr lang="en-US" sz="2000" kern="0" dirty="0" smtClean="0">
                <a:sym typeface="Symbol"/>
              </a:rPr>
              <a:t>ZZ 4 leptons</a:t>
            </a:r>
          </a:p>
          <a:p>
            <a:pPr marL="342900" indent="-342900">
              <a:spcBef>
                <a:spcPts val="300"/>
              </a:spcBef>
              <a:defRPr/>
            </a:pPr>
            <a:r>
              <a:rPr lang="en-US" sz="2000" b="0" i="0" kern="0" dirty="0" smtClean="0"/>
              <a:t>Working towards exclusion and discovery in a mass range inaccessible so far</a:t>
            </a:r>
          </a:p>
          <a:p>
            <a:pPr marL="342900" indent="-342900">
              <a:spcBef>
                <a:spcPts val="300"/>
              </a:spcBef>
              <a:defRPr/>
            </a:pPr>
            <a:r>
              <a:rPr lang="en-US" sz="2000" b="0" i="0" kern="0" dirty="0" smtClean="0"/>
              <a:t>Develop new data-driven background estimation methods</a:t>
            </a:r>
          </a:p>
          <a:p>
            <a:pPr marL="342900" indent="-342900">
              <a:spcBef>
                <a:spcPts val="300"/>
              </a:spcBef>
              <a:defRPr/>
            </a:pPr>
            <a:r>
              <a:rPr lang="en-US" sz="2000" b="0" i="0" kern="0" dirty="0" smtClean="0"/>
              <a:t>With 1fb</a:t>
            </a:r>
            <a:r>
              <a:rPr lang="en-US" sz="2000" b="0" i="0" kern="0" baseline="30000" dirty="0" smtClean="0"/>
              <a:t>-1</a:t>
            </a:r>
            <a:r>
              <a:rPr lang="en-US" sz="2000" b="0" i="0" kern="0" dirty="0" smtClean="0"/>
              <a:t>, can exclude </a:t>
            </a:r>
            <a:r>
              <a:rPr lang="en-US" sz="2000" i="0" kern="0" dirty="0" smtClean="0"/>
              <a:t>~2 SM cross section </a:t>
            </a:r>
            <a:r>
              <a:rPr lang="en-US" sz="2000" b="0" i="0" kern="0" dirty="0" smtClean="0"/>
              <a:t>at </a:t>
            </a:r>
            <a:r>
              <a:rPr lang="en-US" sz="2000" b="0" i="0" kern="0" dirty="0" smtClean="0">
                <a:solidFill>
                  <a:srgbClr val="C00000"/>
                </a:solidFill>
              </a:rPr>
              <a:t>200GeV</a:t>
            </a:r>
          </a:p>
          <a:p>
            <a:pPr marL="342900" indent="-342900">
              <a:spcBef>
                <a:spcPts val="300"/>
              </a:spcBef>
              <a:buNone/>
              <a:defRPr/>
            </a:pPr>
            <a:r>
              <a:rPr lang="en-US" sz="2000" kern="0" dirty="0" smtClean="0"/>
              <a:t>H</a:t>
            </a:r>
            <a:r>
              <a:rPr lang="en-US" sz="2000" kern="0" dirty="0" smtClean="0">
                <a:sym typeface="Symbol"/>
              </a:rPr>
              <a:t></a:t>
            </a:r>
          </a:p>
          <a:p>
            <a:pPr marL="342900" marR="0" lvl="0" indent="-342900" algn="l" defTabSz="914400" rtl="0" eaLnBrk="0" fontAlgn="base" latinLnBrk="0" hangingPunct="0">
              <a:lnSpc>
                <a:spcPct val="100000"/>
              </a:lnSpc>
              <a:spcBef>
                <a:spcPts val="300"/>
              </a:spcBef>
              <a:spcAft>
                <a:spcPct val="0"/>
              </a:spcAft>
              <a:buClrTx/>
              <a:buSzTx/>
              <a:buFontTx/>
              <a:buChar char="•"/>
              <a:tabLst/>
              <a:defRPr/>
            </a:pPr>
            <a:r>
              <a:rPr lang="en-US" sz="2000" b="0" i="0" kern="0" dirty="0" smtClean="0">
                <a:latin typeface="+mn-lt"/>
                <a:sym typeface="Symbol"/>
              </a:rPr>
              <a:t>Most sensitive channel for low mass Higgs (115-140GeV)</a:t>
            </a:r>
          </a:p>
          <a:p>
            <a:pPr marR="0" lvl="0" algn="l" defTabSz="914400" rtl="0" eaLnBrk="0" fontAlgn="base" latinLnBrk="0" hangingPunct="0">
              <a:lnSpc>
                <a:spcPct val="100000"/>
              </a:lnSpc>
              <a:spcBef>
                <a:spcPts val="300"/>
              </a:spcBef>
              <a:spcAft>
                <a:spcPct val="0"/>
              </a:spcAft>
              <a:buClrTx/>
              <a:buSzTx/>
              <a:buNone/>
              <a:tabLst/>
              <a:defRPr/>
            </a:pPr>
            <a:r>
              <a:rPr lang="en-US" sz="2000" kern="0" dirty="0" smtClean="0">
                <a:solidFill>
                  <a:srgbClr val="FF0000"/>
                </a:solidFill>
                <a:latin typeface="+mn-lt"/>
              </a:rPr>
              <a:t>We will continue to work on the techniques needed for the proper statistical combination of all channels</a:t>
            </a:r>
            <a:endParaRPr kumimoji="0" lang="en-US" sz="2000" u="none" strike="noStrike" kern="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990600"/>
            <a:ext cx="8229600" cy="533400"/>
          </a:xfrm>
        </p:spPr>
        <p:txBody>
          <a:bodyPr/>
          <a:lstStyle/>
          <a:p>
            <a:pPr marL="457200" indent="-457200">
              <a:buNone/>
            </a:pPr>
            <a:r>
              <a:rPr lang="en-US" sz="2400" b="1" i="1" dirty="0" smtClean="0">
                <a:solidFill>
                  <a:srgbClr val="FF0000"/>
                </a:solidFill>
              </a:rPr>
              <a:t>(6) HIGGS</a:t>
            </a: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67</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pic>
        <p:nvPicPr>
          <p:cNvPr id="8" name="Picture 7"/>
          <p:cNvPicPr>
            <a:picLocks noChangeAspect="1" noChangeArrowheads="1"/>
          </p:cNvPicPr>
          <p:nvPr/>
        </p:nvPicPr>
        <p:blipFill>
          <a:blip r:embed="rId2" cstate="screen"/>
          <a:srcRect/>
          <a:stretch>
            <a:fillRect/>
          </a:stretch>
        </p:blipFill>
        <p:spPr bwMode="auto">
          <a:xfrm>
            <a:off x="2590800" y="1295400"/>
            <a:ext cx="5867401" cy="3823809"/>
          </a:xfrm>
          <a:prstGeom prst="rect">
            <a:avLst/>
          </a:prstGeom>
          <a:noFill/>
          <a:ln w="9525" algn="ctr">
            <a:noFill/>
            <a:miter lim="800000"/>
            <a:headEnd/>
            <a:tailEnd/>
          </a:ln>
        </p:spPr>
      </p:pic>
      <p:sp>
        <p:nvSpPr>
          <p:cNvPr id="12" name="TextBox 11"/>
          <p:cNvSpPr txBox="1"/>
          <p:nvPr/>
        </p:nvSpPr>
        <p:spPr>
          <a:xfrm>
            <a:off x="5334000" y="5486400"/>
            <a:ext cx="3505200" cy="646331"/>
          </a:xfrm>
          <a:prstGeom prst="rect">
            <a:avLst/>
          </a:prstGeom>
          <a:noFill/>
        </p:spPr>
        <p:txBody>
          <a:bodyPr wrap="square" rtlCol="0">
            <a:spAutoFit/>
          </a:bodyPr>
          <a:lstStyle/>
          <a:p>
            <a:pPr>
              <a:buNone/>
            </a:pPr>
            <a:r>
              <a:rPr lang="en-US" sz="1800" i="0" dirty="0" smtClean="0">
                <a:solidFill>
                  <a:srgbClr val="00B050"/>
                </a:solidFill>
              </a:rPr>
              <a:t>[ ATLAS result. Prepared by   </a:t>
            </a:r>
            <a:br>
              <a:rPr lang="en-US" sz="1800" i="0" dirty="0" smtClean="0">
                <a:solidFill>
                  <a:srgbClr val="00B050"/>
                </a:solidFill>
              </a:rPr>
            </a:br>
            <a:r>
              <a:rPr lang="en-US" sz="1800" i="0" dirty="0" smtClean="0">
                <a:solidFill>
                  <a:srgbClr val="00B050"/>
                </a:solidFill>
              </a:rPr>
              <a:t>   our </a:t>
            </a:r>
            <a:r>
              <a:rPr lang="en-US" sz="1800" i="0" dirty="0" err="1" smtClean="0">
                <a:solidFill>
                  <a:srgbClr val="00B050"/>
                </a:solidFill>
              </a:rPr>
              <a:t>postdoc</a:t>
            </a:r>
            <a:r>
              <a:rPr lang="en-US" sz="1800" i="0" dirty="0" smtClean="0">
                <a:solidFill>
                  <a:srgbClr val="00B050"/>
                </a:solidFill>
              </a:rPr>
              <a:t> W. Quayle ]</a:t>
            </a:r>
            <a:endParaRPr lang="en-US" sz="1800" i="0" dirty="0">
              <a:solidFill>
                <a:srgbClr val="00B050"/>
              </a:solidFill>
            </a:endParaRPr>
          </a:p>
        </p:txBody>
      </p:sp>
      <p:sp>
        <p:nvSpPr>
          <p:cNvPr id="13" name="Rectangle 12"/>
          <p:cNvSpPr/>
          <p:nvPr/>
        </p:nvSpPr>
        <p:spPr bwMode="auto">
          <a:xfrm>
            <a:off x="381000" y="5257800"/>
            <a:ext cx="4419600" cy="1295400"/>
          </a:xfrm>
          <a:prstGeom prst="rect">
            <a:avLst/>
          </a:prstGeom>
          <a:noFill/>
          <a:ln w="0" cap="flat" cmpd="sng" algn="ctr">
            <a:noFill/>
            <a:prstDash val="solid"/>
            <a:round/>
            <a:headEnd type="none" w="med" len="med"/>
            <a:tailEnd type="none" w="med" len="med"/>
          </a:ln>
          <a:effectLst>
            <a:outerShdw blurRad="76200" dist="38100" dir="2700000" sx="101000" sy="101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342900" indent="-176213" eaLnBrk="1" hangingPunct="1">
              <a:spcBef>
                <a:spcPct val="0"/>
              </a:spcBef>
              <a:buNone/>
            </a:pPr>
            <a:r>
              <a:rPr lang="en-US" sz="2400" i="0" dirty="0" smtClean="0">
                <a:solidFill>
                  <a:srgbClr val="0070C0"/>
                </a:solidFill>
              </a:rPr>
              <a:t>SM HIGGS </a:t>
            </a:r>
            <a:r>
              <a:rPr lang="en-US" sz="2000" i="0" dirty="0" smtClean="0">
                <a:solidFill>
                  <a:srgbClr val="0070C0"/>
                </a:solidFill>
              </a:rPr>
              <a:t>exclusion</a:t>
            </a:r>
            <a:r>
              <a:rPr lang="en-US" sz="2000" b="0" i="0" dirty="0" smtClean="0">
                <a:solidFill>
                  <a:srgbClr val="0070C0"/>
                </a:solidFill>
              </a:rPr>
              <a:t> (95%CL)</a:t>
            </a:r>
            <a:endParaRPr lang="en-US" sz="2400" b="0" i="0" dirty="0" smtClean="0">
              <a:solidFill>
                <a:srgbClr val="0070C0"/>
              </a:solidFill>
            </a:endParaRPr>
          </a:p>
          <a:p>
            <a:pPr marL="342900" indent="-176213" eaLnBrk="1" hangingPunct="1">
              <a:spcBef>
                <a:spcPct val="0"/>
              </a:spcBef>
              <a:buNone/>
            </a:pPr>
            <a:r>
              <a:rPr lang="en-US" sz="1600" b="0" dirty="0" smtClean="0">
                <a:solidFill>
                  <a:srgbClr val="0070C0"/>
                </a:solidFill>
              </a:rPr>
              <a:t>Tevatron:  158&lt;</a:t>
            </a:r>
            <a:r>
              <a:rPr lang="en-US" sz="1600" b="0" dirty="0" err="1" smtClean="0">
                <a:solidFill>
                  <a:srgbClr val="0070C0"/>
                </a:solidFill>
              </a:rPr>
              <a:t>m</a:t>
            </a:r>
            <a:r>
              <a:rPr lang="en-US" sz="1600" b="0" baseline="-25000" dirty="0" err="1" smtClean="0">
                <a:solidFill>
                  <a:srgbClr val="0070C0"/>
                </a:solidFill>
              </a:rPr>
              <a:t>H</a:t>
            </a:r>
            <a:r>
              <a:rPr lang="en-US" sz="1600" b="0" dirty="0" smtClean="0">
                <a:solidFill>
                  <a:srgbClr val="0070C0"/>
                </a:solidFill>
              </a:rPr>
              <a:t>&lt;175 </a:t>
            </a:r>
            <a:r>
              <a:rPr lang="en-US" sz="1600" b="0" dirty="0" err="1" smtClean="0">
                <a:solidFill>
                  <a:srgbClr val="0070C0"/>
                </a:solidFill>
              </a:rPr>
              <a:t>GeV</a:t>
            </a:r>
            <a:endParaRPr lang="en-US" sz="2000" b="0" dirty="0" smtClean="0">
              <a:solidFill>
                <a:srgbClr val="0070C0"/>
              </a:solidFill>
            </a:endParaRPr>
          </a:p>
          <a:p>
            <a:pPr marL="176213" marR="0" indent="-176213" algn="ctr"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dirty="0" smtClean="0">
                <a:ln>
                  <a:noFill/>
                </a:ln>
                <a:solidFill>
                  <a:srgbClr val="0070C0"/>
                </a:solidFill>
                <a:effectLst/>
                <a:latin typeface="Helvetica" pitchFamily="34" charset="0"/>
              </a:rPr>
              <a:t>  </a:t>
            </a:r>
            <a:r>
              <a:rPr lang="en-US" sz="2000" i="0" dirty="0" smtClean="0">
                <a:solidFill>
                  <a:srgbClr val="0070C0"/>
                </a:solidFill>
              </a:rPr>
              <a:t>1 fb</a:t>
            </a:r>
            <a:r>
              <a:rPr lang="en-US" sz="2000" i="0" baseline="30000" dirty="0" smtClean="0">
                <a:solidFill>
                  <a:srgbClr val="0070C0"/>
                </a:solidFill>
              </a:rPr>
              <a:t>-1 </a:t>
            </a:r>
            <a:r>
              <a:rPr lang="en-US" sz="2000" i="0" dirty="0" smtClean="0">
                <a:solidFill>
                  <a:srgbClr val="0070C0"/>
                </a:solidFill>
              </a:rPr>
              <a:t>(7 TeV): 136 &lt; m</a:t>
            </a:r>
            <a:r>
              <a:rPr lang="en-US" sz="2000" i="0" baseline="-25000" dirty="0" smtClean="0">
                <a:solidFill>
                  <a:srgbClr val="0070C0"/>
                </a:solidFill>
              </a:rPr>
              <a:t>H</a:t>
            </a:r>
            <a:r>
              <a:rPr lang="en-US" sz="2000" i="0" dirty="0" smtClean="0">
                <a:solidFill>
                  <a:srgbClr val="0070C0"/>
                </a:solidFill>
              </a:rPr>
              <a:t> &lt; 190 </a:t>
            </a:r>
            <a:r>
              <a:rPr lang="en-US" sz="2000" i="0" dirty="0" err="1" smtClean="0">
                <a:solidFill>
                  <a:srgbClr val="0070C0"/>
                </a:solidFill>
              </a:rPr>
              <a:t>GeV</a:t>
            </a:r>
            <a:endParaRPr kumimoji="0" lang="en-US" sz="2000" i="0" u="none" strike="noStrike" cap="none" normalizeH="0" baseline="0" dirty="0" smtClean="0">
              <a:ln>
                <a:noFill/>
              </a:ln>
              <a:solidFill>
                <a:srgbClr val="0070C0"/>
              </a:solidFill>
              <a:effectLst/>
              <a:latin typeface="Helvetica"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457200" y="990600"/>
            <a:ext cx="8305800" cy="990600"/>
          </a:xfrm>
        </p:spPr>
        <p:txBody>
          <a:bodyPr/>
          <a:lstStyle/>
          <a:p>
            <a:pPr marL="457200" indent="-457200">
              <a:buNone/>
            </a:pPr>
            <a:r>
              <a:rPr lang="en-US" sz="2400" b="1" i="1" dirty="0" smtClean="0">
                <a:solidFill>
                  <a:srgbClr val="FF0000"/>
                </a:solidFill>
              </a:rPr>
              <a:t>(7) </a:t>
            </a:r>
            <a:r>
              <a:rPr lang="en-US" altLang="zh-CN" sz="2400" b="1" i="1" dirty="0" smtClean="0">
                <a:solidFill>
                  <a:srgbClr val="FF0000"/>
                </a:solidFill>
              </a:rPr>
              <a:t>Topological searches </a:t>
            </a:r>
          </a:p>
          <a:p>
            <a:pPr marL="457200" indent="-457200">
              <a:buNone/>
            </a:pPr>
            <a:r>
              <a:rPr lang="en-US" altLang="zh-CN" sz="1600" b="1" dirty="0" smtClean="0"/>
              <a:t>       </a:t>
            </a:r>
            <a:r>
              <a:rPr lang="en-US" altLang="zh-CN" sz="1600" dirty="0" smtClean="0">
                <a:solidFill>
                  <a:srgbClr val="0070C0"/>
                </a:solidFill>
              </a:rPr>
              <a:t>(</a:t>
            </a:r>
            <a:r>
              <a:rPr lang="en-US" altLang="zh-CN" sz="1600" dirty="0" err="1" smtClean="0">
                <a:solidFill>
                  <a:srgbClr val="0070C0"/>
                </a:solidFill>
              </a:rPr>
              <a:t>Sau</a:t>
            </a:r>
            <a:r>
              <a:rPr lang="en-US" altLang="zh-CN" sz="1600" dirty="0" smtClean="0">
                <a:solidFill>
                  <a:srgbClr val="0070C0"/>
                </a:solidFill>
              </a:rPr>
              <a:t> </a:t>
            </a:r>
            <a:r>
              <a:rPr lang="en-US" altLang="zh-CN" sz="1600" dirty="0" err="1" smtClean="0">
                <a:solidFill>
                  <a:srgbClr val="0070C0"/>
                </a:solidFill>
              </a:rPr>
              <a:t>Lan</a:t>
            </a:r>
            <a:r>
              <a:rPr lang="en-US" altLang="zh-CN" sz="1600" dirty="0" smtClean="0">
                <a:solidFill>
                  <a:srgbClr val="0070C0"/>
                </a:solidFill>
              </a:rPr>
              <a:t> Wu, Assistant Scientist Flores, </a:t>
            </a:r>
            <a:r>
              <a:rPr lang="en-US" altLang="zh-CN" sz="1600" dirty="0" err="1" smtClean="0">
                <a:solidFill>
                  <a:srgbClr val="0070C0"/>
                </a:solidFill>
              </a:rPr>
              <a:t>Postdocs</a:t>
            </a:r>
            <a:r>
              <a:rPr lang="en-US" altLang="zh-CN" sz="1600" dirty="0" smtClean="0">
                <a:solidFill>
                  <a:srgbClr val="0070C0"/>
                </a:solidFill>
              </a:rPr>
              <a:t> </a:t>
            </a:r>
            <a:r>
              <a:rPr lang="en-US" altLang="zh-CN" sz="1600" dirty="0" err="1" smtClean="0">
                <a:solidFill>
                  <a:srgbClr val="0070C0"/>
                </a:solidFill>
              </a:rPr>
              <a:t>Poveda</a:t>
            </a:r>
            <a:r>
              <a:rPr lang="en-US" altLang="zh-CN" sz="1600" dirty="0" smtClean="0">
                <a:solidFill>
                  <a:srgbClr val="0070C0"/>
                </a:solidFill>
              </a:rPr>
              <a:t> and </a:t>
            </a:r>
            <a:r>
              <a:rPr lang="en-US" altLang="zh-CN" sz="1600" dirty="0" err="1" smtClean="0">
                <a:solidFill>
                  <a:srgbClr val="0070C0"/>
                </a:solidFill>
              </a:rPr>
              <a:t>Sarangi</a:t>
            </a:r>
            <a:r>
              <a:rPr lang="en-US" altLang="zh-CN" sz="1600" dirty="0" smtClean="0">
                <a:solidFill>
                  <a:srgbClr val="0070C0"/>
                </a:solidFill>
              </a:rPr>
              <a:t> and </a:t>
            </a:r>
          </a:p>
          <a:p>
            <a:pPr marL="457200" indent="-457200">
              <a:buNone/>
            </a:pPr>
            <a:r>
              <a:rPr lang="en-US" altLang="zh-CN" sz="1600" dirty="0" smtClean="0">
                <a:solidFill>
                  <a:srgbClr val="0070C0"/>
                </a:solidFill>
              </a:rPr>
              <a:t>       Grad. Student </a:t>
            </a:r>
            <a:r>
              <a:rPr lang="en-US" altLang="zh-CN" sz="1600" dirty="0" err="1" smtClean="0">
                <a:solidFill>
                  <a:srgbClr val="0070C0"/>
                </a:solidFill>
              </a:rPr>
              <a:t>Ji</a:t>
            </a:r>
            <a:r>
              <a:rPr lang="en-US" altLang="zh-CN" sz="1600" dirty="0" smtClean="0">
                <a:solidFill>
                  <a:srgbClr val="0070C0"/>
                </a:solidFill>
              </a:rPr>
              <a:t>). </a:t>
            </a:r>
            <a:endParaRPr lang="zh-CN" altLang="zh-CN" sz="1600" dirty="0" smtClean="0">
              <a:solidFill>
                <a:srgbClr val="0070C0"/>
              </a:solidFill>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68</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14" name="TextBox 13"/>
          <p:cNvSpPr txBox="1"/>
          <p:nvPr/>
        </p:nvSpPr>
        <p:spPr>
          <a:xfrm>
            <a:off x="533400" y="2438400"/>
            <a:ext cx="8229600" cy="3585597"/>
          </a:xfrm>
          <a:prstGeom prst="rect">
            <a:avLst/>
          </a:prstGeom>
          <a:noFill/>
        </p:spPr>
        <p:txBody>
          <a:bodyPr wrap="square" rtlCol="0">
            <a:spAutoFit/>
          </a:bodyPr>
          <a:lstStyle/>
          <a:p>
            <a:pPr marL="180975" indent="-180975">
              <a:spcAft>
                <a:spcPts val="1200"/>
              </a:spcAft>
            </a:pPr>
            <a:r>
              <a:rPr lang="en-US" altLang="zh-CN" sz="2000" b="0" i="0" dirty="0" smtClean="0">
                <a:solidFill>
                  <a:srgbClr val="0070C0"/>
                </a:solidFill>
                <a:latin typeface="+mn-lt"/>
              </a:rPr>
              <a:t>Automatic, model-independent</a:t>
            </a:r>
            <a:r>
              <a:rPr lang="en-US" altLang="zh-CN" sz="2000" b="0" i="0" dirty="0" smtClean="0">
                <a:latin typeface="+mn-lt"/>
              </a:rPr>
              <a:t>, search for deviations from Standard Model expectations </a:t>
            </a:r>
          </a:p>
          <a:p>
            <a:pPr marL="180975" indent="-180975">
              <a:spcAft>
                <a:spcPts val="0"/>
              </a:spcAft>
            </a:pPr>
            <a:r>
              <a:rPr lang="en-US" altLang="zh-CN" sz="2000" b="0" i="0" dirty="0" smtClean="0">
                <a:latin typeface="+mn-lt"/>
              </a:rPr>
              <a:t>For a large number of the event topologies that can be reconstructed by ATLAS </a:t>
            </a:r>
          </a:p>
          <a:p>
            <a:pPr marL="631825" lvl="1" indent="-282575">
              <a:spcBef>
                <a:spcPts val="600"/>
              </a:spcBef>
              <a:spcAft>
                <a:spcPts val="1200"/>
              </a:spcAft>
              <a:buFont typeface="Arial" pitchFamily="34" charset="0"/>
              <a:buChar char="–"/>
            </a:pPr>
            <a:r>
              <a:rPr lang="en-US" altLang="zh-CN" sz="2000" b="0" i="0" dirty="0" smtClean="0">
                <a:solidFill>
                  <a:srgbClr val="FF0000"/>
                </a:solidFill>
                <a:latin typeface="+mn-lt"/>
              </a:rPr>
              <a:t>“Topology“</a:t>
            </a:r>
            <a:r>
              <a:rPr lang="en-US" altLang="zh-CN" sz="2000" b="0" i="0" dirty="0" smtClean="0">
                <a:latin typeface="+mn-lt"/>
              </a:rPr>
              <a:t>: specific combination of reconstructed physics objects; for example, three leptons of the same charge and flavor. </a:t>
            </a:r>
          </a:p>
          <a:p>
            <a:pPr marL="180975" indent="-180975">
              <a:spcAft>
                <a:spcPts val="1200"/>
              </a:spcAft>
            </a:pPr>
            <a:r>
              <a:rPr lang="en-US" altLang="zh-CN" sz="2000" b="0" i="0" dirty="0" smtClean="0">
                <a:latin typeface="+mn-lt"/>
              </a:rPr>
              <a:t>We will pursue this line of work to identify topologies for which the Standard Model predicts </a:t>
            </a:r>
            <a:r>
              <a:rPr lang="en-US" altLang="zh-CN" sz="2000" b="0" i="0" dirty="0" smtClean="0">
                <a:solidFill>
                  <a:srgbClr val="0070C0"/>
                </a:solidFill>
                <a:latin typeface="+mn-lt"/>
              </a:rPr>
              <a:t>very low backgrounds </a:t>
            </a:r>
            <a:r>
              <a:rPr lang="en-US" altLang="zh-CN" sz="2000" b="0" i="0" dirty="0" smtClean="0">
                <a:latin typeface="+mn-lt"/>
              </a:rPr>
              <a:t>with the 7 TeV data. </a:t>
            </a:r>
          </a:p>
          <a:p>
            <a:pPr marL="180975" indent="-180975">
              <a:spcAft>
                <a:spcPts val="1200"/>
              </a:spcAft>
            </a:pPr>
            <a:r>
              <a:rPr lang="en-US" altLang="zh-CN" sz="2000" b="0" i="0" dirty="0" smtClean="0">
                <a:latin typeface="+mn-lt"/>
              </a:rPr>
              <a:t>It will provide us an </a:t>
            </a:r>
            <a:r>
              <a:rPr lang="en-US" altLang="zh-CN" sz="2000" b="0" i="0" dirty="0" smtClean="0">
                <a:solidFill>
                  <a:srgbClr val="FF0000"/>
                </a:solidFill>
                <a:latin typeface="+mn-lt"/>
              </a:rPr>
              <a:t>early indication </a:t>
            </a:r>
            <a:r>
              <a:rPr lang="en-US" altLang="zh-CN" sz="2000" b="0" i="0" dirty="0" smtClean="0">
                <a:latin typeface="+mn-lt"/>
              </a:rPr>
              <a:t>of potential new physics signals.</a:t>
            </a:r>
            <a:endParaRPr lang="zh-CN" altLang="en-US" b="0" i="0" dirty="0">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alphaModFix/>
            <a:lum/>
          </a:blip>
          <a:srcRect/>
          <a:stretch>
            <a:fillRect/>
          </a:stretch>
        </p:blipFill>
        <p:spPr>
          <a:xfrm>
            <a:off x="609600" y="4495800"/>
            <a:ext cx="4114800" cy="1886002"/>
          </a:xfrm>
          <a:prstGeom prst="rect">
            <a:avLst/>
          </a:prstGeom>
          <a:noFill/>
          <a:ln>
            <a:noFill/>
          </a:ln>
        </p:spPr>
      </p:pic>
      <p:sp>
        <p:nvSpPr>
          <p:cNvPr id="4" name="TextShape 2"/>
          <p:cNvSpPr/>
          <p:nvPr/>
        </p:nvSpPr>
        <p:spPr>
          <a:xfrm>
            <a:off x="414720" y="1036909"/>
            <a:ext cx="5183673" cy="28680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39" tIns="40820" rIns="81639" bIns="40820" anchor="t" compatLnSpc="0"/>
          <a:lstStyle/>
          <a:p>
            <a:pPr lvl="0" rtl="0" hangingPunct="0">
              <a:buNone/>
              <a:tabLst/>
            </a:pPr>
            <a:endParaRPr lang="en-US" dirty="0">
              <a:latin typeface="Times New Roman" pitchFamily="18"/>
              <a:ea typeface="DejaVu Sans" pitchFamily="2"/>
              <a:cs typeface="Tahoma" pitchFamily="2"/>
            </a:endParaRPr>
          </a:p>
        </p:txBody>
      </p:sp>
      <p:pic>
        <p:nvPicPr>
          <p:cNvPr id="7" name="Picture 6"/>
          <p:cNvPicPr>
            <a:picLocks noChangeAspect="1"/>
          </p:cNvPicPr>
          <p:nvPr/>
        </p:nvPicPr>
        <p:blipFill>
          <a:blip r:embed="rId4" cstate="screen">
            <a:alphaModFix/>
            <a:lum/>
          </a:blip>
          <a:srcRect/>
          <a:stretch>
            <a:fillRect/>
          </a:stretch>
        </p:blipFill>
        <p:spPr>
          <a:xfrm>
            <a:off x="5334000" y="3962400"/>
            <a:ext cx="3452299" cy="2488255"/>
          </a:xfrm>
          <a:prstGeom prst="rect">
            <a:avLst/>
          </a:prstGeom>
          <a:noFill/>
          <a:ln>
            <a:noFill/>
          </a:ln>
        </p:spPr>
      </p:pic>
      <p:sp>
        <p:nvSpPr>
          <p:cNvPr id="8" name="TextBox 7"/>
          <p:cNvSpPr txBox="1"/>
          <p:nvPr/>
        </p:nvSpPr>
        <p:spPr>
          <a:xfrm>
            <a:off x="228600" y="1676400"/>
            <a:ext cx="5105400" cy="2678020"/>
          </a:xfrm>
          <a:prstGeom prst="rect">
            <a:avLst/>
          </a:prstGeom>
          <a:noFill/>
          <a:ln>
            <a:noFill/>
          </a:ln>
        </p:spPr>
        <p:txBody>
          <a:bodyPr vert="horz" wrap="square" lIns="81639" tIns="40820" rIns="81639" bIns="4082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80975" lvl="1" indent="-180975" algn="just">
              <a:spcBef>
                <a:spcPts val="0"/>
              </a:spcBef>
              <a:spcAft>
                <a:spcPts val="0"/>
              </a:spcAft>
              <a:tabLst>
                <a:tab pos="87313" algn="l"/>
              </a:tabLst>
            </a:pPr>
            <a:r>
              <a:rPr lang="en-US" sz="1600" b="0" i="0" dirty="0">
                <a:latin typeface="Arial" pitchFamily="18"/>
                <a:ea typeface="DejaVu Sans" pitchFamily="2"/>
                <a:cs typeface="Tahoma" pitchFamily="2"/>
              </a:rPr>
              <a:t>With recent luminosity &gt; </a:t>
            </a:r>
            <a:r>
              <a:rPr lang="en-US" sz="1600" b="0" i="0" dirty="0" smtClean="0">
                <a:latin typeface="Arial" pitchFamily="18"/>
                <a:ea typeface="DejaVu Sans" pitchFamily="2"/>
                <a:cs typeface="Tahoma" pitchFamily="2"/>
              </a:rPr>
              <a:t>10</a:t>
            </a:r>
            <a:r>
              <a:rPr lang="en-US" sz="1600" b="0" i="0" baseline="30000" dirty="0" smtClean="0">
                <a:latin typeface="Arial" pitchFamily="18"/>
                <a:ea typeface="DejaVu Sans" pitchFamily="2"/>
                <a:cs typeface="Tahoma" pitchFamily="2"/>
              </a:rPr>
              <a:t>30</a:t>
            </a:r>
            <a:r>
              <a:rPr lang="en-US" sz="1600" b="0" dirty="0" smtClean="0">
                <a:latin typeface="Arial" pitchFamily="18"/>
                <a:ea typeface="DejaVu Sans" pitchFamily="2"/>
                <a:cs typeface="Tahoma" pitchFamily="2"/>
              </a:rPr>
              <a:t>cm</a:t>
            </a:r>
            <a:r>
              <a:rPr lang="en-US" sz="1600" b="0" baseline="30000" dirty="0" smtClean="0">
                <a:latin typeface="Arial" pitchFamily="18"/>
                <a:ea typeface="DejaVu Sans" pitchFamily="2"/>
                <a:cs typeface="Tahoma" pitchFamily="2"/>
              </a:rPr>
              <a:t>-2</a:t>
            </a:r>
            <a:r>
              <a:rPr lang="en-US" sz="1600" b="0" dirty="0" smtClean="0">
                <a:latin typeface="Arial" pitchFamily="18"/>
                <a:ea typeface="DejaVu Sans" pitchFamily="2"/>
                <a:cs typeface="Tahoma" pitchFamily="2"/>
              </a:rPr>
              <a:t>s</a:t>
            </a:r>
            <a:r>
              <a:rPr lang="en-US" sz="1600" b="0" baseline="30000" dirty="0" smtClean="0">
                <a:latin typeface="Arial" pitchFamily="18"/>
                <a:ea typeface="DejaVu Sans" pitchFamily="2"/>
                <a:cs typeface="Tahoma" pitchFamily="2"/>
              </a:rPr>
              <a:t>-1</a:t>
            </a:r>
            <a:r>
              <a:rPr lang="en-US" sz="1600" b="0" i="0" dirty="0" smtClean="0">
                <a:latin typeface="Arial" pitchFamily="18"/>
                <a:ea typeface="DejaVu Sans" pitchFamily="2"/>
                <a:cs typeface="Tahoma" pitchFamily="2"/>
              </a:rPr>
              <a:t> </a:t>
            </a:r>
            <a:r>
              <a:rPr lang="en-US" sz="1600" b="0" i="0" dirty="0">
                <a:latin typeface="Arial" pitchFamily="18"/>
                <a:ea typeface="DejaVu Sans" pitchFamily="2"/>
                <a:cs typeface="Tahoma" pitchFamily="2"/>
              </a:rPr>
              <a:t>pile-up is a real effect in data and presents complication for many physics analyses.</a:t>
            </a:r>
          </a:p>
          <a:p>
            <a:pPr marL="180975" lvl="1" indent="-180975" algn="just">
              <a:spcBef>
                <a:spcPts val="0"/>
              </a:spcBef>
              <a:spcAft>
                <a:spcPts val="0"/>
              </a:spcAft>
              <a:tabLst>
                <a:tab pos="87313" algn="l"/>
              </a:tabLst>
            </a:pPr>
            <a:r>
              <a:rPr lang="en-US" sz="1600" b="0" i="0" dirty="0">
                <a:latin typeface="Arial" pitchFamily="18"/>
                <a:ea typeface="DejaVu Sans" pitchFamily="2"/>
                <a:cs typeface="Tahoma" pitchFamily="2"/>
              </a:rPr>
              <a:t>In recent data more </a:t>
            </a:r>
            <a:r>
              <a:rPr lang="en-US" sz="1600" b="0" i="0" dirty="0" smtClean="0">
                <a:latin typeface="Arial" pitchFamily="18"/>
                <a:ea typeface="DejaVu Sans" pitchFamily="2"/>
                <a:cs typeface="Tahoma" pitchFamily="2"/>
              </a:rPr>
              <a:t>than </a:t>
            </a:r>
            <a:r>
              <a:rPr lang="en-US" sz="1600" b="0" i="0" dirty="0">
                <a:latin typeface="Arial" pitchFamily="18"/>
                <a:ea typeface="DejaVu Sans" pitchFamily="2"/>
                <a:cs typeface="Tahoma" pitchFamily="2"/>
              </a:rPr>
              <a:t>40% of events contain extra collisions. On average there are ~2 primary vertices in every event.</a:t>
            </a:r>
          </a:p>
          <a:p>
            <a:pPr marL="180975" lvl="1" indent="-180975" algn="just">
              <a:spcBef>
                <a:spcPts val="0"/>
              </a:spcBef>
              <a:spcAft>
                <a:spcPts val="0"/>
              </a:spcAft>
              <a:tabLst>
                <a:tab pos="87313" algn="l"/>
              </a:tabLst>
            </a:pPr>
            <a:r>
              <a:rPr lang="en-US" sz="1600" b="0" i="0" dirty="0">
                <a:latin typeface="Arial" pitchFamily="18"/>
                <a:ea typeface="DejaVu Sans" pitchFamily="2"/>
                <a:cs typeface="Tahoma" pitchFamily="2"/>
              </a:rPr>
              <a:t>The energy of signal </a:t>
            </a:r>
            <a:r>
              <a:rPr lang="en-US" sz="1600" b="0" i="0" dirty="0" smtClean="0">
                <a:latin typeface="Arial" pitchFamily="18"/>
                <a:ea typeface="DejaVu Sans" pitchFamily="2"/>
                <a:cs typeface="Tahoma" pitchFamily="2"/>
              </a:rPr>
              <a:t>jets </a:t>
            </a:r>
            <a:r>
              <a:rPr lang="en-US" sz="1600" b="0" i="0" dirty="0">
                <a:latin typeface="Arial" pitchFamily="18"/>
                <a:ea typeface="DejaVu Sans" pitchFamily="2"/>
                <a:cs typeface="Tahoma" pitchFamily="2"/>
              </a:rPr>
              <a:t>can </a:t>
            </a:r>
            <a:r>
              <a:rPr lang="en-US" sz="1600" b="0" i="0" dirty="0" smtClean="0">
                <a:latin typeface="Arial" pitchFamily="18"/>
                <a:ea typeface="DejaVu Sans" pitchFamily="2"/>
                <a:cs typeface="Tahoma" pitchFamily="2"/>
              </a:rPr>
              <a:t>be altered </a:t>
            </a:r>
            <a:r>
              <a:rPr lang="en-US" sz="1600" b="0" i="0" dirty="0">
                <a:latin typeface="Arial" pitchFamily="18"/>
                <a:ea typeface="DejaVu Sans" pitchFamily="2"/>
                <a:cs typeface="Tahoma" pitchFamily="2"/>
              </a:rPr>
              <a:t>by up to </a:t>
            </a:r>
            <a:r>
              <a:rPr lang="en-US" sz="1600" b="0" i="0" dirty="0" smtClean="0">
                <a:latin typeface="Arial" pitchFamily="18"/>
                <a:ea typeface="DejaVu Sans" pitchFamily="2"/>
                <a:cs typeface="Tahoma" pitchFamily="2"/>
              </a:rPr>
              <a:t/>
            </a:r>
            <a:br>
              <a:rPr lang="en-US" sz="1600" b="0" i="0" dirty="0" smtClean="0">
                <a:latin typeface="Arial" pitchFamily="18"/>
                <a:ea typeface="DejaVu Sans" pitchFamily="2"/>
                <a:cs typeface="Tahoma" pitchFamily="2"/>
              </a:rPr>
            </a:br>
            <a:r>
              <a:rPr lang="en-US" sz="1600" b="0" i="0" dirty="0" smtClean="0">
                <a:latin typeface="Arial" pitchFamily="18"/>
                <a:ea typeface="DejaVu Sans" pitchFamily="2"/>
                <a:cs typeface="Tahoma" pitchFamily="2"/>
              </a:rPr>
              <a:t>3-4</a:t>
            </a:r>
            <a:r>
              <a:rPr lang="en-US" sz="1600" b="0" i="0" dirty="0">
                <a:latin typeface="Arial" pitchFamily="18"/>
                <a:ea typeface="DejaVu Sans" pitchFamily="2"/>
                <a:cs typeface="Tahoma" pitchFamily="2"/>
              </a:rPr>
              <a:t>%.</a:t>
            </a:r>
          </a:p>
          <a:p>
            <a:pPr marL="180975" lvl="1" indent="-180975" algn="just">
              <a:spcBef>
                <a:spcPts val="0"/>
              </a:spcBef>
              <a:spcAft>
                <a:spcPts val="0"/>
              </a:spcAft>
              <a:tabLst>
                <a:tab pos="87313" algn="l"/>
              </a:tabLst>
            </a:pPr>
            <a:r>
              <a:rPr lang="en-US" sz="1600" dirty="0">
                <a:solidFill>
                  <a:srgbClr val="FF0000"/>
                </a:solidFill>
                <a:latin typeface="Arial" pitchFamily="18"/>
                <a:ea typeface="DejaVu Sans" pitchFamily="2"/>
                <a:cs typeface="Tahoma" pitchFamily="2"/>
              </a:rPr>
              <a:t>It is possible to effectively reject jets from pile-up collisions using association of tracks to vertices (Jet-Vertex-Fraction)</a:t>
            </a:r>
          </a:p>
        </p:txBody>
      </p:sp>
      <p:sp>
        <p:nvSpPr>
          <p:cNvPr id="12" name="Title 9"/>
          <p:cNvSpPr txBox="1">
            <a:spLocks/>
          </p:cNvSpPr>
          <p:nvPr/>
        </p:nvSpPr>
        <p:spPr>
          <a:xfrm>
            <a:off x="457200" y="152400"/>
            <a:ext cx="8153400" cy="609600"/>
          </a:xfrm>
          <a:prstGeom prst="rect">
            <a:avLst/>
          </a:prstGeom>
          <a:effectLst>
            <a:outerShdw blurRad="50800" dist="38100" dir="2700000" algn="tl" rotWithShape="0">
              <a:prstClr val="black">
                <a:alpha val="40000"/>
              </a:prstClr>
            </a:outerShdw>
          </a:effectLst>
        </p:spPr>
        <p:txBody>
          <a:bodyPr/>
          <a:lstStyle/>
          <a:p>
            <a:pPr marL="0" marR="0" lvl="0" indent="0" algn="ctr" defTabSz="914400" latinLnBrk="0">
              <a:lnSpc>
                <a:spcPct val="100000"/>
              </a:lnSpc>
              <a:spcBef>
                <a:spcPct val="0"/>
              </a:spcBef>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Arial" charset="0"/>
                <a:ea typeface="+mj-ea"/>
                <a:cs typeface="+mj-cs"/>
              </a:rPr>
              <a:t>Near Term Physics Goals for </a:t>
            </a:r>
            <a:r>
              <a:rPr lang="en-US" sz="2800" dirty="0" smtClean="0">
                <a:solidFill>
                  <a:srgbClr val="FF0000"/>
                </a:solidFill>
                <a:latin typeface="Arial" charset="0"/>
                <a:ea typeface="+mj-ea"/>
                <a:cs typeface="+mj-cs"/>
              </a:rPr>
              <a:t>Task H-1 (Wu)</a:t>
            </a:r>
            <a:endParaRPr lang="en-US" sz="2800" dirty="0">
              <a:solidFill>
                <a:srgbClr val="FF0000"/>
              </a:solidFill>
              <a:latin typeface="Arial" charset="0"/>
              <a:ea typeface="+mj-ea"/>
              <a:cs typeface="+mj-cs"/>
            </a:endParaRPr>
          </a:p>
        </p:txBody>
      </p:sp>
      <p:sp>
        <p:nvSpPr>
          <p:cNvPr id="13" name="Rounded Rectangle 12"/>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14" name="Content Placeholder 10"/>
          <p:cNvSpPr txBox="1">
            <a:spLocks/>
          </p:cNvSpPr>
          <p:nvPr/>
        </p:nvSpPr>
        <p:spPr>
          <a:xfrm>
            <a:off x="457200" y="838200"/>
            <a:ext cx="8229600" cy="762000"/>
          </a:xfrm>
          <a:prstGeom prst="rect">
            <a:avLst/>
          </a:prstGeom>
        </p:spPr>
        <p:txBody>
          <a:bodyPr/>
          <a:lstStyle/>
          <a:p>
            <a:pPr marL="457200" marR="0" lvl="0" indent="-457200" algn="l" defTabSz="914400" rtl="0" eaLnBrk="0" fontAlgn="base" latinLnBrk="0" hangingPunct="0">
              <a:lnSpc>
                <a:spcPct val="100000"/>
              </a:lnSpc>
              <a:spcBef>
                <a:spcPct val="20000"/>
              </a:spcBef>
              <a:spcAft>
                <a:spcPct val="0"/>
              </a:spcAft>
              <a:buClrTx/>
              <a:buSzTx/>
              <a:buFontTx/>
              <a:buNone/>
              <a:tabLst/>
              <a:defRPr/>
            </a:pPr>
            <a:r>
              <a:rPr lang="en-US" sz="2400" dirty="0" smtClean="0">
                <a:solidFill>
                  <a:srgbClr val="FF0000"/>
                </a:solidFill>
                <a:latin typeface="+mn-lt"/>
              </a:rPr>
              <a:t>(8) PILE UP</a:t>
            </a:r>
            <a:r>
              <a:rPr kumimoji="0" lang="en-US" sz="2400" b="1" i="0" u="none" strike="noStrike" kern="0" cap="none" spc="0" normalizeH="0" baseline="0" noProof="0" dirty="0" smtClean="0">
                <a:ln>
                  <a:noFill/>
                </a:ln>
                <a:solidFill>
                  <a:schemeClr val="tx1"/>
                </a:solidFill>
                <a:effectLst/>
                <a:uLnTx/>
                <a:uFillTx/>
                <a:latin typeface="+mn-lt"/>
                <a:ea typeface="+mn-ea"/>
                <a:cs typeface="+mn-cs"/>
              </a:rPr>
              <a:t/>
            </a:r>
            <a:br>
              <a:rPr kumimoji="0" lang="en-US" sz="2400" b="1" i="0" u="none" strike="noStrike" kern="0" cap="none" spc="0" normalizeH="0" baseline="0" noProof="0" dirty="0" smtClean="0">
                <a:ln>
                  <a:noFill/>
                </a:ln>
                <a:solidFill>
                  <a:schemeClr val="tx1"/>
                </a:solidFill>
                <a:effectLst/>
                <a:uLnTx/>
                <a:uFillTx/>
                <a:latin typeface="+mn-lt"/>
                <a:ea typeface="+mn-ea"/>
                <a:cs typeface="+mn-cs"/>
              </a:rPr>
            </a:br>
            <a:r>
              <a:rPr kumimoji="0" lang="en-US" sz="1600" b="0" i="0" u="none" strike="noStrike" kern="0" cap="none" spc="0" normalizeH="0" baseline="0" noProof="0" dirty="0" smtClean="0">
                <a:ln>
                  <a:noFill/>
                </a:ln>
                <a:solidFill>
                  <a:srgbClr val="0070C0"/>
                </a:solidFill>
                <a:effectLst/>
                <a:uLnTx/>
                <a:uFillTx/>
                <a:latin typeface="+mn-lt"/>
                <a:ea typeface="+mn-ea"/>
                <a:cs typeface="+mn-cs"/>
              </a:rPr>
              <a:t>(Grad Student </a:t>
            </a:r>
            <a:r>
              <a:rPr kumimoji="0" lang="en-US" sz="1600" b="0" i="0" u="none" strike="noStrike" kern="0" cap="none" spc="0" normalizeH="0" baseline="0" noProof="0" dirty="0" err="1" smtClean="0">
                <a:ln>
                  <a:noFill/>
                </a:ln>
                <a:solidFill>
                  <a:srgbClr val="0070C0"/>
                </a:solidFill>
                <a:effectLst/>
                <a:uLnTx/>
                <a:uFillTx/>
                <a:latin typeface="+mn-lt"/>
                <a:ea typeface="+mn-ea"/>
                <a:cs typeface="+mn-cs"/>
              </a:rPr>
              <a:t>Ruslan</a:t>
            </a:r>
            <a:r>
              <a:rPr kumimoji="0" lang="en-US" sz="1600" b="0" i="0" u="none" strike="noStrike" kern="0" cap="none" spc="0" normalizeH="0" baseline="0" noProof="0" dirty="0" smtClean="0">
                <a:ln>
                  <a:noFill/>
                </a:ln>
                <a:solidFill>
                  <a:srgbClr val="0070C0"/>
                </a:solidFill>
                <a:effectLst/>
                <a:uLnTx/>
                <a:uFillTx/>
                <a:latin typeface="+mn-lt"/>
                <a:ea typeface="+mn-ea"/>
                <a:cs typeface="+mn-cs"/>
              </a:rPr>
              <a:t> </a:t>
            </a:r>
            <a:r>
              <a:rPr kumimoji="0" lang="en-US" sz="1600" b="0" i="0" u="none" strike="noStrike" kern="0" cap="none" spc="0" normalizeH="0" baseline="0" noProof="0" dirty="0" err="1" smtClean="0">
                <a:ln>
                  <a:noFill/>
                </a:ln>
                <a:solidFill>
                  <a:srgbClr val="0070C0"/>
                </a:solidFill>
                <a:effectLst/>
                <a:uLnTx/>
                <a:uFillTx/>
                <a:latin typeface="+mn-lt"/>
                <a:ea typeface="+mn-ea"/>
                <a:cs typeface="+mn-cs"/>
              </a:rPr>
              <a:t>Asfandiyarov</a:t>
            </a:r>
            <a:r>
              <a:rPr kumimoji="0" lang="en-US" sz="1600" b="0" i="0" u="none" strike="noStrike" kern="0" cap="none" spc="0" normalizeH="0" baseline="0" noProof="0" dirty="0" smtClean="0">
                <a:ln>
                  <a:noFill/>
                </a:ln>
                <a:solidFill>
                  <a:srgbClr val="0070C0"/>
                </a:solidFill>
                <a:effectLst/>
                <a:uLnTx/>
                <a:uFillTx/>
                <a:latin typeface="+mn-lt"/>
                <a:ea typeface="+mn-ea"/>
                <a:cs typeface="+mn-cs"/>
              </a:rPr>
              <a:t>)</a:t>
            </a:r>
            <a:endParaRPr kumimoji="0" lang="en-US" sz="2400" b="0" i="0" u="none" strike="noStrike" kern="0" cap="none" spc="0" normalizeH="0" baseline="0" noProof="0" dirty="0" smtClean="0">
              <a:ln>
                <a:noFill/>
              </a:ln>
              <a:solidFill>
                <a:srgbClr val="0070C0"/>
              </a:solidFill>
              <a:effectLst/>
              <a:uLnTx/>
              <a:uFillTx/>
              <a:latin typeface="+mn-lt"/>
              <a:ea typeface="+mn-ea"/>
              <a:cs typeface="+mn-cs"/>
            </a:endParaRPr>
          </a:p>
        </p:txBody>
      </p:sp>
      <p:sp>
        <p:nvSpPr>
          <p:cNvPr id="11" name="Slide Number Placeholder 10"/>
          <p:cNvSpPr>
            <a:spLocks noGrp="1"/>
          </p:cNvSpPr>
          <p:nvPr>
            <p:ph type="sldNum" sz="quarter" idx="12"/>
          </p:nvPr>
        </p:nvSpPr>
        <p:spPr/>
        <p:txBody>
          <a:bodyPr/>
          <a:lstStyle/>
          <a:p>
            <a:pPr>
              <a:defRPr/>
            </a:pPr>
            <a:fld id="{3B6E00A1-3A4E-4FAA-BEB5-1CADE221EFF9}" type="slidenum">
              <a:rPr lang="en-US" altLang="zh-CN" smtClean="0"/>
              <a:pPr>
                <a:defRPr/>
              </a:pPr>
              <a:t>69</a:t>
            </a:fld>
            <a:endParaRPr lang="en-US" altLang="zh-CN"/>
          </a:p>
        </p:txBody>
      </p:sp>
      <p:pic>
        <p:nvPicPr>
          <p:cNvPr id="15" name="Picture 14" descr="JiveXML_154813_1896757.fromESD-YX-RZ-LegoPlot-EventInfo-2010-06-02-00-27-43_001.png"/>
          <p:cNvPicPr>
            <a:picLocks noChangeAspect="1"/>
          </p:cNvPicPr>
          <p:nvPr/>
        </p:nvPicPr>
        <p:blipFill>
          <a:blip r:embed="rId5" cstate="screen"/>
          <a:stretch>
            <a:fillRect/>
          </a:stretch>
        </p:blipFill>
        <p:spPr>
          <a:xfrm>
            <a:off x="5638800" y="1524000"/>
            <a:ext cx="3190480" cy="2069832"/>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p:spPr>
        <p:txBody>
          <a:bodyPr/>
          <a:lstStyle/>
          <a:p>
            <a:fld id="{30BCF36B-8F66-44AF-854B-E85D978DBA16}" type="slidenum">
              <a:rPr lang="en-US" altLang="zh-CN" smtClean="0"/>
              <a:pPr/>
              <a:t>7</a:t>
            </a:fld>
            <a:endParaRPr lang="en-US" altLang="zh-CN" dirty="0" smtClean="0"/>
          </a:p>
        </p:txBody>
      </p:sp>
      <p:sp>
        <p:nvSpPr>
          <p:cNvPr id="819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F25D4E3C-5B74-4D2B-8A05-87CFBF8F5C05}" type="slidenum">
              <a:rPr lang="en-US" altLang="zh-CN" sz="1400" b="0" i="0">
                <a:latin typeface="Arial" charset="0"/>
                <a:ea typeface="宋体" pitchFamily="2" charset="-122"/>
              </a:rPr>
              <a:pPr algn="r" eaLnBrk="1" hangingPunct="1">
                <a:spcBef>
                  <a:spcPct val="0"/>
                </a:spcBef>
                <a:buFontTx/>
                <a:buNone/>
              </a:pPr>
              <a:t>7</a:t>
            </a:fld>
            <a:endParaRPr lang="en-US" altLang="zh-CN" sz="1400" b="0" i="0" dirty="0">
              <a:latin typeface="Arial" charset="0"/>
              <a:ea typeface="宋体" pitchFamily="2" charset="-122"/>
            </a:endParaRPr>
          </a:p>
        </p:txBody>
      </p:sp>
      <p:sp>
        <p:nvSpPr>
          <p:cNvPr id="8196" name="Rectangle 4"/>
          <p:cNvSpPr>
            <a:spLocks noChangeArrowheads="1"/>
          </p:cNvSpPr>
          <p:nvPr/>
        </p:nvSpPr>
        <p:spPr bwMode="auto">
          <a:xfrm>
            <a:off x="381000" y="152400"/>
            <a:ext cx="8458200" cy="533400"/>
          </a:xfrm>
          <a:prstGeom prst="rect">
            <a:avLst/>
          </a:prstGeom>
          <a:noFill/>
          <a:ln w="28575" cap="flat" cmpd="sng" algn="ctr">
            <a:solidFill>
              <a:srgbClr val="0070C0"/>
            </a:solidFill>
            <a:prstDash val="solid"/>
            <a:round/>
            <a:headEnd type="none" w="med" len="med"/>
            <a:tailEnd type="none" w="med" len="med"/>
          </a:ln>
          <a:effectLst>
            <a:outerShdw blurRad="50800" dist="12700" dir="2700000" algn="tl" rotWithShape="0">
              <a:prstClr val="black">
                <a:alpha val="40000"/>
              </a:prstClr>
            </a:outerShdw>
          </a:effectLst>
        </p:spPr>
        <p:txBody>
          <a:bodyPr wrap="none" anchor="ctr"/>
          <a:lstStyle/>
          <a:p>
            <a:pPr algn="ctr">
              <a:spcBef>
                <a:spcPct val="0"/>
              </a:spcBef>
              <a:buNone/>
              <a:defRPr/>
            </a:pPr>
            <a:r>
              <a:rPr lang="en-US" altLang="zh-CN" sz="2800" i="0" dirty="0">
                <a:solidFill>
                  <a:srgbClr val="000000"/>
                </a:solidFill>
                <a:latin typeface="Arial" charset="0"/>
              </a:rPr>
              <a:t>FOR THE FIRST TIME WITH ATLAS DATA</a:t>
            </a:r>
          </a:p>
        </p:txBody>
      </p:sp>
      <p:sp>
        <p:nvSpPr>
          <p:cNvPr id="8197" name="Text Box 5"/>
          <p:cNvSpPr txBox="1">
            <a:spLocks noChangeArrowheads="1"/>
          </p:cNvSpPr>
          <p:nvPr/>
        </p:nvSpPr>
        <p:spPr bwMode="auto">
          <a:xfrm>
            <a:off x="762000" y="1295400"/>
            <a:ext cx="7696200" cy="4678204"/>
          </a:xfrm>
          <a:prstGeom prst="rect">
            <a:avLst/>
          </a:prstGeom>
          <a:noFill/>
          <a:ln w="9525">
            <a:noFill/>
            <a:miter lim="800000"/>
            <a:headEnd/>
            <a:tailEnd/>
          </a:ln>
        </p:spPr>
        <p:txBody>
          <a:bodyPr>
            <a:spAutoFit/>
          </a:bodyPr>
          <a:lstStyle/>
          <a:p>
            <a:pPr>
              <a:buFontTx/>
              <a:buNone/>
            </a:pPr>
            <a:r>
              <a:rPr lang="en-US" altLang="zh-CN" sz="2400" b="0" i="0" dirty="0">
                <a:ea typeface="宋体" pitchFamily="2" charset="-122"/>
              </a:rPr>
              <a:t>I started in ATLAS in </a:t>
            </a:r>
            <a:r>
              <a:rPr lang="en-US" altLang="zh-CN" sz="2400" i="0" dirty="0">
                <a:ea typeface="宋体" pitchFamily="2" charset="-122"/>
              </a:rPr>
              <a:t>1993</a:t>
            </a:r>
            <a:r>
              <a:rPr lang="en-US" altLang="zh-CN" sz="2400" b="0" i="0" dirty="0">
                <a:ea typeface="宋体" pitchFamily="2" charset="-122"/>
              </a:rPr>
              <a:t>; for 16 years I have stood at exactly this place telling the DOE reviewers about</a:t>
            </a:r>
          </a:p>
          <a:p>
            <a:pPr lvl="1">
              <a:spcBef>
                <a:spcPts val="1200"/>
              </a:spcBef>
              <a:buFontTx/>
              <a:buNone/>
            </a:pPr>
            <a:r>
              <a:rPr lang="en-US" altLang="zh-CN" sz="2400" b="0" i="0" dirty="0">
                <a:ea typeface="宋体" pitchFamily="2" charset="-122"/>
              </a:rPr>
              <a:t>our Silicon Readout Driver effort,</a:t>
            </a:r>
          </a:p>
          <a:p>
            <a:pPr lvl="1">
              <a:buFontTx/>
              <a:buNone/>
            </a:pPr>
            <a:r>
              <a:rPr lang="en-US" altLang="zh-CN" sz="2400" b="0" i="0" dirty="0">
                <a:ea typeface="宋体" pitchFamily="2" charset="-122"/>
              </a:rPr>
              <a:t>our High Level Trigger effort,</a:t>
            </a:r>
          </a:p>
          <a:p>
            <a:pPr lvl="1">
              <a:buFontTx/>
              <a:buNone/>
            </a:pPr>
            <a:r>
              <a:rPr lang="en-US" altLang="zh-CN" sz="2400" b="0" i="0" dirty="0">
                <a:ea typeface="宋体" pitchFamily="2" charset="-122"/>
              </a:rPr>
              <a:t>our software </a:t>
            </a:r>
            <a:r>
              <a:rPr lang="en-US" altLang="zh-CN" sz="2400" b="0" i="0" dirty="0" smtClean="0">
                <a:ea typeface="宋体" pitchFamily="2" charset="-122"/>
              </a:rPr>
              <a:t>development effort,</a:t>
            </a:r>
            <a:endParaRPr lang="en-US" altLang="zh-CN" sz="2400" b="0" i="0" dirty="0">
              <a:ea typeface="宋体" pitchFamily="2" charset="-122"/>
            </a:endParaRPr>
          </a:p>
          <a:p>
            <a:pPr lvl="1">
              <a:buFontTx/>
              <a:buNone/>
            </a:pPr>
            <a:r>
              <a:rPr lang="en-US" altLang="zh-CN" sz="2400" b="0" i="0" dirty="0">
                <a:ea typeface="宋体" pitchFamily="2" charset="-122"/>
              </a:rPr>
              <a:t>our physics preparation with MonteCarlo data.</a:t>
            </a:r>
          </a:p>
          <a:p>
            <a:pPr>
              <a:buFontTx/>
              <a:buNone/>
            </a:pPr>
            <a:endParaRPr lang="en-US" altLang="zh-CN" sz="2400" b="0" i="0" dirty="0">
              <a:ea typeface="宋体" pitchFamily="2" charset="-122"/>
            </a:endParaRPr>
          </a:p>
          <a:p>
            <a:pPr>
              <a:buFontTx/>
              <a:buNone/>
            </a:pPr>
            <a:r>
              <a:rPr lang="en-US" altLang="zh-CN" sz="2400" dirty="0">
                <a:solidFill>
                  <a:srgbClr val="FF0000"/>
                </a:solidFill>
                <a:ea typeface="宋体" pitchFamily="2" charset="-122"/>
              </a:rPr>
              <a:t>This is an emotional day for me: after 16 years of preparation, I can show you for the first time results from data. Our hard work begins to bear fruit.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alphaModFix/>
            <a:lum/>
          </a:blip>
          <a:srcRect/>
          <a:stretch>
            <a:fillRect/>
          </a:stretch>
        </p:blipFill>
        <p:spPr>
          <a:xfrm>
            <a:off x="1143000" y="2362200"/>
            <a:ext cx="5580611" cy="4038600"/>
          </a:xfrm>
          <a:prstGeom prst="rect">
            <a:avLst/>
          </a:prstGeom>
          <a:noFill/>
          <a:ln>
            <a:noFill/>
          </a:ln>
        </p:spPr>
      </p:pic>
      <p:sp>
        <p:nvSpPr>
          <p:cNvPr id="3" name="TextBox 2"/>
          <p:cNvSpPr txBox="1"/>
          <p:nvPr/>
        </p:nvSpPr>
        <p:spPr>
          <a:xfrm>
            <a:off x="381000" y="1828800"/>
            <a:ext cx="8501760" cy="613352"/>
          </a:xfrm>
          <a:prstGeom prst="rect">
            <a:avLst/>
          </a:prstGeom>
          <a:noFill/>
          <a:ln>
            <a:noFill/>
          </a:ln>
        </p:spPr>
        <p:txBody>
          <a:bodyPr vert="horz" lIns="81639" tIns="40820" rIns="81639" bIns="4082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80975" lvl="1" indent="-180975" algn="just">
              <a:spcBef>
                <a:spcPts val="0"/>
              </a:spcBef>
              <a:spcAft>
                <a:spcPts val="0"/>
              </a:spcAft>
            </a:pPr>
            <a:r>
              <a:rPr lang="en-US" sz="1800" b="0" i="0" dirty="0" smtClean="0">
                <a:latin typeface="Arial" pitchFamily="18"/>
                <a:ea typeface="DejaVu Sans" pitchFamily="2"/>
                <a:cs typeface="Tahoma" pitchFamily="2"/>
              </a:rPr>
              <a:t>If we veto events with two or more high pT jets, we can partially recover events rejected because of pileup.  </a:t>
            </a:r>
            <a:endParaRPr lang="en-US" sz="1800" b="0" i="0" dirty="0">
              <a:latin typeface="Arial" pitchFamily="18"/>
              <a:ea typeface="DejaVu Sans" pitchFamily="2"/>
              <a:cs typeface="Tahoma" pitchFamily="2"/>
            </a:endParaRPr>
          </a:p>
        </p:txBody>
      </p:sp>
      <p:sp>
        <p:nvSpPr>
          <p:cNvPr id="6" name="Title 9"/>
          <p:cNvSpPr txBox="1">
            <a:spLocks/>
          </p:cNvSpPr>
          <p:nvPr/>
        </p:nvSpPr>
        <p:spPr>
          <a:xfrm>
            <a:off x="457200" y="152400"/>
            <a:ext cx="8153400" cy="609600"/>
          </a:xfrm>
          <a:prstGeom prst="rect">
            <a:avLst/>
          </a:prstGeom>
          <a:effectLst>
            <a:outerShdw blurRad="50800" dist="38100" dir="2700000" algn="tl" rotWithShape="0">
              <a:prstClr val="black">
                <a:alpha val="40000"/>
              </a:prst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Arial" charset="0"/>
                <a:ea typeface="+mj-ea"/>
                <a:cs typeface="+mj-cs"/>
              </a:rPr>
              <a:t>Near Term Physics Goals for </a:t>
            </a:r>
            <a:r>
              <a:rPr kumimoji="0" lang="en-US" sz="2800" u="none" strike="noStrike" kern="0" cap="none" spc="0" normalizeH="0" baseline="0" noProof="0" dirty="0" smtClean="0">
                <a:ln>
                  <a:noFill/>
                </a:ln>
                <a:solidFill>
                  <a:srgbClr val="FF0000"/>
                </a:solidFill>
                <a:effectLst/>
                <a:uLnTx/>
                <a:uFillTx/>
                <a:latin typeface="Arial" charset="0"/>
                <a:ea typeface="+mj-ea"/>
                <a:cs typeface="+mj-cs"/>
              </a:rPr>
              <a:t>Task H-1 (Wu)</a:t>
            </a:r>
            <a:endParaRPr kumimoji="0" lang="en-US" sz="2800" u="none" strike="noStrike" kern="0" cap="none" spc="0" normalizeH="0" baseline="0" noProof="0" dirty="0">
              <a:ln>
                <a:noFill/>
              </a:ln>
              <a:solidFill>
                <a:srgbClr val="FF0000"/>
              </a:solidFill>
              <a:effectLst/>
              <a:uLnTx/>
              <a:uFillTx/>
              <a:latin typeface="Arial" charset="0"/>
              <a:ea typeface="+mj-ea"/>
              <a:cs typeface="+mj-cs"/>
            </a:endParaRPr>
          </a:p>
        </p:txBody>
      </p:sp>
      <p:sp>
        <p:nvSpPr>
          <p:cNvPr id="7" name="Rounded Rectangle 6"/>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8" name="Content Placeholder 10"/>
          <p:cNvSpPr txBox="1">
            <a:spLocks/>
          </p:cNvSpPr>
          <p:nvPr/>
        </p:nvSpPr>
        <p:spPr>
          <a:xfrm>
            <a:off x="457200" y="838200"/>
            <a:ext cx="8229600" cy="762000"/>
          </a:xfrm>
          <a:prstGeom prst="rect">
            <a:avLst/>
          </a:prstGeom>
        </p:spPr>
        <p:txBody>
          <a:bodyPr/>
          <a:lstStyle/>
          <a:p>
            <a:pPr marL="457200" marR="0" lvl="0" indent="-457200" algn="l" defTabSz="914400" rtl="0" eaLnBrk="0" fontAlgn="base" latinLnBrk="0" hangingPunct="0">
              <a:lnSpc>
                <a:spcPct val="100000"/>
              </a:lnSpc>
              <a:spcBef>
                <a:spcPct val="20000"/>
              </a:spcBef>
              <a:spcAft>
                <a:spcPct val="0"/>
              </a:spcAft>
              <a:buClrTx/>
              <a:buSzTx/>
              <a:buFontTx/>
              <a:buNone/>
              <a:tabLst/>
              <a:defRPr/>
            </a:pPr>
            <a:r>
              <a:rPr lang="en-US" sz="2400" dirty="0" smtClean="0">
                <a:solidFill>
                  <a:srgbClr val="FF0000"/>
                </a:solidFill>
                <a:latin typeface="+mn-lt"/>
              </a:rPr>
              <a:t>(8) PILE </a:t>
            </a:r>
            <a:r>
              <a:rPr kumimoji="0" lang="en-US" sz="2400" b="1" u="none" strike="noStrike" kern="0" cap="none" spc="0" normalizeH="0" baseline="0" noProof="0" dirty="0" smtClean="0">
                <a:ln>
                  <a:noFill/>
                </a:ln>
                <a:solidFill>
                  <a:srgbClr val="FF0000"/>
                </a:solidFill>
                <a:effectLst/>
                <a:uLnTx/>
                <a:uFillTx/>
                <a:latin typeface="+mn-lt"/>
                <a:ea typeface="+mn-ea"/>
                <a:cs typeface="+mn-cs"/>
              </a:rPr>
              <a:t>UP</a:t>
            </a:r>
            <a:r>
              <a:rPr kumimoji="0" lang="en-US" sz="1600" b="0" i="0" u="none" strike="noStrike" kern="0" cap="none" spc="0" normalizeH="0" baseline="0" noProof="0" dirty="0" smtClean="0">
                <a:ln>
                  <a:noFill/>
                </a:ln>
                <a:solidFill>
                  <a:srgbClr val="0070C0"/>
                </a:solidFill>
                <a:effectLst/>
                <a:uLnTx/>
                <a:uFillTx/>
                <a:latin typeface="+mn-lt"/>
                <a:ea typeface="+mn-ea"/>
                <a:cs typeface="+mn-cs"/>
              </a:rPr>
              <a:t>(Grad Student </a:t>
            </a:r>
            <a:r>
              <a:rPr kumimoji="0" lang="en-US" sz="1600" b="0" i="0" u="none" strike="noStrike" kern="0" cap="none" spc="0" normalizeH="0" baseline="0" noProof="0" dirty="0" err="1" smtClean="0">
                <a:ln>
                  <a:noFill/>
                </a:ln>
                <a:solidFill>
                  <a:srgbClr val="0070C0"/>
                </a:solidFill>
                <a:effectLst/>
                <a:uLnTx/>
                <a:uFillTx/>
                <a:latin typeface="+mn-lt"/>
                <a:ea typeface="+mn-ea"/>
                <a:cs typeface="+mn-cs"/>
              </a:rPr>
              <a:t>Ruslan</a:t>
            </a:r>
            <a:r>
              <a:rPr kumimoji="0" lang="en-US" sz="1600" b="0" i="0" u="none" strike="noStrike" kern="0" cap="none" spc="0" normalizeH="0" baseline="0" noProof="0" dirty="0" smtClean="0">
                <a:ln>
                  <a:noFill/>
                </a:ln>
                <a:solidFill>
                  <a:srgbClr val="0070C0"/>
                </a:solidFill>
                <a:effectLst/>
                <a:uLnTx/>
                <a:uFillTx/>
                <a:latin typeface="+mn-lt"/>
                <a:ea typeface="+mn-ea"/>
                <a:cs typeface="+mn-cs"/>
              </a:rPr>
              <a:t> </a:t>
            </a:r>
            <a:r>
              <a:rPr kumimoji="0" lang="en-US" sz="1600" b="0" i="0" u="none" strike="noStrike" kern="0" cap="none" spc="0" normalizeH="0" baseline="0" noProof="0" dirty="0" err="1" smtClean="0">
                <a:ln>
                  <a:noFill/>
                </a:ln>
                <a:solidFill>
                  <a:srgbClr val="0070C0"/>
                </a:solidFill>
                <a:effectLst/>
                <a:uLnTx/>
                <a:uFillTx/>
                <a:latin typeface="+mn-lt"/>
                <a:ea typeface="+mn-ea"/>
                <a:cs typeface="+mn-cs"/>
              </a:rPr>
              <a:t>Asfandiyarov</a:t>
            </a:r>
            <a:r>
              <a:rPr kumimoji="0" lang="en-US" sz="1600" b="0" i="0" u="none" strike="noStrike" kern="0" cap="none" spc="0" normalizeH="0" baseline="0" noProof="0" dirty="0" smtClean="0">
                <a:ln>
                  <a:noFill/>
                </a:ln>
                <a:solidFill>
                  <a:srgbClr val="0070C0"/>
                </a:solidFill>
                <a:effectLst/>
                <a:uLnTx/>
                <a:uFillTx/>
                <a:latin typeface="+mn-lt"/>
                <a:ea typeface="+mn-ea"/>
                <a:cs typeface="+mn-cs"/>
              </a:rPr>
              <a:t>)</a:t>
            </a:r>
            <a:endParaRPr kumimoji="0" lang="en-US" sz="2400" b="0" i="0" u="none" strike="noStrike" kern="0" cap="none" spc="0" normalizeH="0" baseline="0" noProof="0" dirty="0" smtClean="0">
              <a:ln>
                <a:noFill/>
              </a:ln>
              <a:solidFill>
                <a:srgbClr val="0070C0"/>
              </a:solidFill>
              <a:effectLst/>
              <a:uLnTx/>
              <a:uFillTx/>
              <a:latin typeface="+mn-lt"/>
              <a:ea typeface="+mn-ea"/>
              <a:cs typeface="+mn-cs"/>
            </a:endParaRPr>
          </a:p>
        </p:txBody>
      </p:sp>
      <p:pic>
        <p:nvPicPr>
          <p:cNvPr id="10" name="Picture 9" descr="JVF_defination.png"/>
          <p:cNvPicPr>
            <a:picLocks noChangeAspect="1"/>
          </p:cNvPicPr>
          <p:nvPr/>
        </p:nvPicPr>
        <p:blipFill>
          <a:blip r:embed="rId4" cstate="screen"/>
          <a:stretch>
            <a:fillRect/>
          </a:stretch>
        </p:blipFill>
        <p:spPr>
          <a:xfrm>
            <a:off x="6705600" y="5638800"/>
            <a:ext cx="2290762" cy="976313"/>
          </a:xfrm>
          <a:prstGeom prst="rect">
            <a:avLst/>
          </a:prstGeom>
        </p:spPr>
      </p:pic>
      <p:sp>
        <p:nvSpPr>
          <p:cNvPr id="11" name="TextBox 10"/>
          <p:cNvSpPr txBox="1"/>
          <p:nvPr/>
        </p:nvSpPr>
        <p:spPr>
          <a:xfrm>
            <a:off x="914400" y="1295400"/>
            <a:ext cx="3962400" cy="461665"/>
          </a:xfrm>
          <a:prstGeom prst="rect">
            <a:avLst/>
          </a:prstGeom>
          <a:noFill/>
        </p:spPr>
        <p:txBody>
          <a:bodyPr wrap="square" rtlCol="0">
            <a:spAutoFit/>
          </a:bodyPr>
          <a:lstStyle/>
          <a:p>
            <a:pPr>
              <a:buNone/>
            </a:pPr>
            <a:r>
              <a:rPr lang="en-US" altLang="zh-CN" sz="2400" i="0" dirty="0" smtClean="0">
                <a:latin typeface="Arial" pitchFamily="34" charset="0"/>
                <a:cs typeface="Arial" pitchFamily="34" charset="0"/>
              </a:rPr>
              <a:t>effect of pileup on jet veto</a:t>
            </a:r>
            <a:endParaRPr lang="zh-CN" altLang="en-US" i="0" dirty="0"/>
          </a:p>
        </p:txBody>
      </p:sp>
      <p:sp>
        <p:nvSpPr>
          <p:cNvPr id="12" name="Slide Number Placeholder 11"/>
          <p:cNvSpPr>
            <a:spLocks noGrp="1"/>
          </p:cNvSpPr>
          <p:nvPr>
            <p:ph type="sldNum" sz="quarter" idx="12"/>
          </p:nvPr>
        </p:nvSpPr>
        <p:spPr/>
        <p:txBody>
          <a:bodyPr/>
          <a:lstStyle/>
          <a:p>
            <a:pPr>
              <a:defRPr/>
            </a:pPr>
            <a:fld id="{3B6E00A1-3A4E-4FAA-BEB5-1CADE221EFF9}" type="slidenum">
              <a:rPr lang="en-US" altLang="zh-CN" smtClean="0"/>
              <a:pPr>
                <a:defRPr/>
              </a:pPr>
              <a:t>70</a:t>
            </a:fld>
            <a:endParaRPr lang="en-US" altLang="zh-CN"/>
          </a:p>
        </p:txBody>
      </p:sp>
      <p:sp>
        <p:nvSpPr>
          <p:cNvPr id="13" name="TextBox 12"/>
          <p:cNvSpPr txBox="1"/>
          <p:nvPr/>
        </p:nvSpPr>
        <p:spPr>
          <a:xfrm>
            <a:off x="6781800" y="4953000"/>
            <a:ext cx="2362200" cy="430887"/>
          </a:xfrm>
          <a:prstGeom prst="rect">
            <a:avLst/>
          </a:prstGeom>
          <a:noFill/>
        </p:spPr>
        <p:txBody>
          <a:bodyPr wrap="square" rtlCol="0">
            <a:spAutoFit/>
          </a:bodyPr>
          <a:lstStyle/>
          <a:p>
            <a:pPr>
              <a:buNone/>
            </a:pPr>
            <a:endParaRPr lang="zh-CN" altLang="en-US" dirty="0"/>
          </a:p>
        </p:txBody>
      </p:sp>
      <p:sp>
        <p:nvSpPr>
          <p:cNvPr id="14" name="TextBox 13"/>
          <p:cNvSpPr txBox="1"/>
          <p:nvPr/>
        </p:nvSpPr>
        <p:spPr>
          <a:xfrm>
            <a:off x="6477000" y="4800600"/>
            <a:ext cx="2590800" cy="338554"/>
          </a:xfrm>
          <a:prstGeom prst="rect">
            <a:avLst/>
          </a:prstGeom>
          <a:noFill/>
        </p:spPr>
        <p:txBody>
          <a:bodyPr wrap="square" rtlCol="0">
            <a:spAutoFit/>
          </a:bodyPr>
          <a:lstStyle/>
          <a:p>
            <a:pPr>
              <a:buNone/>
            </a:pPr>
            <a:r>
              <a:rPr lang="en-US" altLang="zh-CN" sz="1600" b="0" i="0" dirty="0" smtClean="0"/>
              <a:t>Jet Vertex Fraction (JVF)</a:t>
            </a:r>
            <a:endParaRPr lang="zh-CN" altLang="en-US" sz="1600" b="0" i="0"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 name="Content Placeholder 10"/>
          <p:cNvSpPr>
            <a:spLocks noGrp="1"/>
          </p:cNvSpPr>
          <p:nvPr>
            <p:ph idx="1"/>
          </p:nvPr>
        </p:nvSpPr>
        <p:spPr>
          <a:xfrm>
            <a:off x="381000" y="914400"/>
            <a:ext cx="8229600" cy="914400"/>
          </a:xfrm>
        </p:spPr>
        <p:txBody>
          <a:bodyPr/>
          <a:lstStyle/>
          <a:p>
            <a:pPr marL="457200" indent="-457200">
              <a:buNone/>
            </a:pPr>
            <a:r>
              <a:rPr lang="en-US" sz="2400" b="1" i="1" dirty="0" smtClean="0">
                <a:solidFill>
                  <a:srgbClr val="FF0000"/>
                </a:solidFill>
              </a:rPr>
              <a:t>(9) THESES </a:t>
            </a:r>
            <a:r>
              <a:rPr lang="en-US" sz="2000" b="1" i="1" dirty="0" smtClean="0"/>
              <a:t>expected to be completed during the period 2010-2013/14 using ATLAS data (thesis advisor </a:t>
            </a:r>
            <a:r>
              <a:rPr lang="en-US" sz="2000" b="1" i="1" dirty="0" err="1" smtClean="0"/>
              <a:t>Sau</a:t>
            </a:r>
            <a:r>
              <a:rPr lang="en-US" sz="2000" b="1" i="1" dirty="0" smtClean="0"/>
              <a:t> </a:t>
            </a:r>
            <a:r>
              <a:rPr lang="en-US" sz="2000" b="1" i="1" dirty="0" err="1" smtClean="0"/>
              <a:t>Lan</a:t>
            </a:r>
            <a:r>
              <a:rPr lang="en-US" sz="2000" b="1" i="1" dirty="0" smtClean="0"/>
              <a:t> Wu)</a:t>
            </a:r>
            <a:endParaRPr lang="en-US" sz="2400" b="1" i="1" dirty="0" smtClean="0">
              <a:solidFill>
                <a:srgbClr val="0070C0"/>
              </a:solidFill>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71</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Content Placeholder 10"/>
          <p:cNvSpPr txBox="1">
            <a:spLocks/>
          </p:cNvSpPr>
          <p:nvPr/>
        </p:nvSpPr>
        <p:spPr bwMode="auto">
          <a:xfrm>
            <a:off x="609600" y="1676400"/>
            <a:ext cx="8001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lvl="0" indent="-231775">
              <a:spcAft>
                <a:spcPts val="600"/>
              </a:spcAft>
            </a:pPr>
            <a:r>
              <a:rPr lang="en-US" sz="1800" dirty="0" smtClean="0">
                <a:solidFill>
                  <a:srgbClr val="FF0000"/>
                </a:solidFill>
              </a:rPr>
              <a:t>H. Wang</a:t>
            </a:r>
            <a:r>
              <a:rPr lang="en-US" sz="1800" b="0" i="0" dirty="0" smtClean="0"/>
              <a:t>, “Search for Higgs bosons and Gravitons decaying into </a:t>
            </a:r>
            <a:br>
              <a:rPr lang="en-US" sz="1800" b="0" i="0" dirty="0" smtClean="0"/>
            </a:br>
            <a:r>
              <a:rPr lang="en-US" sz="1800" b="0" i="0" dirty="0" smtClean="0"/>
              <a:t>	</a:t>
            </a:r>
            <a:r>
              <a:rPr lang="en-US" sz="1800" b="0" i="0" dirty="0" err="1" smtClean="0"/>
              <a:t>diphotons</a:t>
            </a:r>
            <a:r>
              <a:rPr lang="en-US" sz="1800" b="0" i="0" dirty="0" smtClean="0"/>
              <a:t> with 7TeV data”</a:t>
            </a:r>
          </a:p>
          <a:p>
            <a:pPr marL="231775" lvl="0" indent="-231775">
              <a:spcAft>
                <a:spcPts val="600"/>
              </a:spcAft>
            </a:pPr>
            <a:r>
              <a:rPr lang="en-US" sz="1800" dirty="0" smtClean="0">
                <a:solidFill>
                  <a:srgbClr val="FF0000"/>
                </a:solidFill>
              </a:rPr>
              <a:t>H. </a:t>
            </a:r>
            <a:r>
              <a:rPr lang="en-US" sz="1800" dirty="0" err="1" smtClean="0">
                <a:solidFill>
                  <a:srgbClr val="FF0000"/>
                </a:solidFill>
              </a:rPr>
              <a:t>Ji</a:t>
            </a:r>
            <a:r>
              <a:rPr lang="en-US" sz="1800" b="0" i="0" dirty="0" smtClean="0"/>
              <a:t>, “Search for </a:t>
            </a:r>
            <a:r>
              <a:rPr lang="en-US" sz="1800" b="0" i="0" dirty="0" err="1" smtClean="0"/>
              <a:t>TeV</a:t>
            </a:r>
            <a:r>
              <a:rPr lang="en-US" sz="1800" b="0" i="0" dirty="0" smtClean="0"/>
              <a:t>-Scale Gravity effects (String Balls, Microscopic </a:t>
            </a:r>
            <a:br>
              <a:rPr lang="en-US" sz="1800" b="0" i="0" dirty="0" smtClean="0"/>
            </a:br>
            <a:r>
              <a:rPr lang="en-US" sz="1800" b="0" i="0" dirty="0" smtClean="0"/>
              <a:t>	Black Holes) with 7TeV data”</a:t>
            </a:r>
          </a:p>
          <a:p>
            <a:pPr marL="231775" lvl="0" indent="-231775">
              <a:spcAft>
                <a:spcPts val="600"/>
              </a:spcAft>
            </a:pPr>
            <a:r>
              <a:rPr lang="en-US" sz="1800" dirty="0" smtClean="0">
                <a:solidFill>
                  <a:srgbClr val="FF0000"/>
                </a:solidFill>
              </a:rPr>
              <a:t>E. Castaneda</a:t>
            </a:r>
            <a:r>
              <a:rPr lang="en-US" sz="1800" b="0" i="0" dirty="0" smtClean="0"/>
              <a:t>, “Search for a </a:t>
            </a:r>
            <a:r>
              <a:rPr lang="en-US" sz="1800" b="0" i="0" dirty="0" err="1" smtClean="0"/>
              <a:t>dilepton</a:t>
            </a:r>
            <a:r>
              <a:rPr lang="en-US" sz="1800" b="0" i="0" dirty="0" smtClean="0"/>
              <a:t> resonance with 7TeV data”</a:t>
            </a:r>
          </a:p>
          <a:p>
            <a:pPr marL="231775" lvl="0" indent="-231775">
              <a:spcAft>
                <a:spcPts val="600"/>
              </a:spcAft>
            </a:pPr>
            <a:r>
              <a:rPr lang="en-US" sz="1800" dirty="0" smtClean="0">
                <a:solidFill>
                  <a:srgbClr val="FF0000"/>
                </a:solidFill>
              </a:rPr>
              <a:t>A. Castaneda</a:t>
            </a:r>
            <a:r>
              <a:rPr lang="en-US" sz="1800" b="0" i="0" dirty="0" smtClean="0"/>
              <a:t>, “Search for </a:t>
            </a:r>
            <a:r>
              <a:rPr lang="en-US" sz="1800" b="0" i="0" dirty="0" err="1" smtClean="0"/>
              <a:t>Supersymmetric</a:t>
            </a:r>
            <a:r>
              <a:rPr lang="en-US" sz="1800" b="0" i="0" dirty="0" smtClean="0"/>
              <a:t> particles with 7TeV data”</a:t>
            </a:r>
          </a:p>
          <a:p>
            <a:pPr marL="231775" lvl="0" indent="-231775">
              <a:spcAft>
                <a:spcPts val="600"/>
              </a:spcAft>
            </a:pPr>
            <a:r>
              <a:rPr lang="en-US" sz="1800" dirty="0" smtClean="0">
                <a:solidFill>
                  <a:srgbClr val="FF0000"/>
                </a:solidFill>
              </a:rPr>
              <a:t>R. </a:t>
            </a:r>
            <a:r>
              <a:rPr lang="en-US" sz="1800" dirty="0" err="1" smtClean="0">
                <a:solidFill>
                  <a:srgbClr val="FF0000"/>
                </a:solidFill>
              </a:rPr>
              <a:t>Asfandiyarov</a:t>
            </a:r>
            <a:r>
              <a:rPr lang="en-US" sz="1800" b="0" i="0" dirty="0" smtClean="0"/>
              <a:t>, “Search for Higgs bosons in H</a:t>
            </a:r>
            <a:r>
              <a:rPr lang="en-US" sz="1800" b="0" i="0" dirty="0" smtClean="0">
                <a:sym typeface="Wingdings"/>
              </a:rPr>
              <a:t></a:t>
            </a:r>
            <a:r>
              <a:rPr lang="en-US" sz="1800" b="0" i="0" dirty="0" smtClean="0"/>
              <a:t>WW to </a:t>
            </a:r>
            <a:r>
              <a:rPr lang="en-US" sz="1800" b="0" i="0" dirty="0" err="1" smtClean="0"/>
              <a:t>dileptons</a:t>
            </a:r>
            <a:r>
              <a:rPr lang="en-US" sz="1800" b="0" i="0" dirty="0" smtClean="0"/>
              <a:t> </a:t>
            </a:r>
            <a:br>
              <a:rPr lang="en-US" sz="1800" b="0" i="0" dirty="0" smtClean="0"/>
            </a:br>
            <a:r>
              <a:rPr lang="en-US" sz="1800" b="0" i="0" dirty="0" smtClean="0"/>
              <a:t>	with 7TeV data”</a:t>
            </a:r>
          </a:p>
          <a:p>
            <a:pPr marL="231775" lvl="0" indent="-231775">
              <a:spcAft>
                <a:spcPts val="600"/>
              </a:spcAft>
            </a:pPr>
            <a:r>
              <a:rPr lang="en-US" sz="1800" dirty="0" smtClean="0">
                <a:solidFill>
                  <a:srgbClr val="FF0000"/>
                </a:solidFill>
              </a:rPr>
              <a:t>G. Carrillo</a:t>
            </a:r>
            <a:r>
              <a:rPr lang="en-US" sz="1800" b="0" i="0" dirty="0" smtClean="0"/>
              <a:t>, “Search for Higgs bosons in H</a:t>
            </a:r>
            <a:r>
              <a:rPr lang="en-US" sz="1800" b="0" i="0" dirty="0" smtClean="0">
                <a:sym typeface="Wingdings"/>
              </a:rPr>
              <a:t></a:t>
            </a:r>
            <a:r>
              <a:rPr lang="en-US" sz="1800" b="0" i="0" dirty="0" smtClean="0"/>
              <a:t>ZZ</a:t>
            </a:r>
            <a:r>
              <a:rPr lang="en-US" sz="1800" b="0" i="0" dirty="0" smtClean="0">
                <a:sym typeface="Wingdings"/>
              </a:rPr>
              <a:t></a:t>
            </a:r>
            <a:r>
              <a:rPr lang="en-US" sz="1800" b="0" i="0" dirty="0" smtClean="0"/>
              <a:t>4 leptons with 7TeV data”</a:t>
            </a:r>
          </a:p>
          <a:p>
            <a:pPr marL="231775" lvl="0" indent="-231775">
              <a:spcAft>
                <a:spcPts val="600"/>
              </a:spcAft>
            </a:pPr>
            <a:r>
              <a:rPr lang="en-US" sz="1800" dirty="0" smtClean="0">
                <a:solidFill>
                  <a:srgbClr val="FF0000"/>
                </a:solidFill>
              </a:rPr>
              <a:t>L. </a:t>
            </a:r>
            <a:r>
              <a:rPr lang="en-US" sz="1800" dirty="0" err="1" smtClean="0">
                <a:solidFill>
                  <a:srgbClr val="FF0000"/>
                </a:solidFill>
              </a:rPr>
              <a:t>Sabbatini</a:t>
            </a:r>
            <a:r>
              <a:rPr lang="en-US" sz="1800" b="0" i="0" dirty="0" smtClean="0"/>
              <a:t>, “Search for Higgs bosons in H</a:t>
            </a:r>
            <a:r>
              <a:rPr lang="en-US" sz="1800" b="0" i="0" dirty="0" smtClean="0">
                <a:sym typeface="Wingdings"/>
              </a:rPr>
              <a:t></a:t>
            </a:r>
            <a:r>
              <a:rPr lang="en-US" sz="1800" b="0" i="0" dirty="0" smtClean="0"/>
              <a:t>WW to lepton and hadrons </a:t>
            </a:r>
            <a:br>
              <a:rPr lang="en-US" sz="1800" b="0" i="0" dirty="0" smtClean="0"/>
            </a:br>
            <a:r>
              <a:rPr lang="en-US" sz="1800" b="0" i="0" dirty="0" smtClean="0"/>
              <a:t>	with 7TeV data”</a:t>
            </a:r>
          </a:p>
          <a:p>
            <a:pPr marL="231775" lvl="0" indent="-231775">
              <a:spcAft>
                <a:spcPts val="0"/>
              </a:spcAft>
            </a:pPr>
            <a:r>
              <a:rPr lang="en-US" sz="1800" dirty="0" smtClean="0">
                <a:solidFill>
                  <a:srgbClr val="FF0000"/>
                </a:solidFill>
              </a:rPr>
              <a:t>S. Yang</a:t>
            </a:r>
            <a:r>
              <a:rPr lang="en-US" sz="1800" b="0" i="0" dirty="0" smtClean="0"/>
              <a:t>, “Search for W' and Z' resonances with 7TeV data”</a:t>
            </a:r>
            <a:endParaRPr lang="en-US" sz="2000" b="0" i="0" dirty="0" smtClean="0"/>
          </a:p>
          <a:p>
            <a:pPr>
              <a:spcBef>
                <a:spcPts val="1800"/>
              </a:spcBef>
              <a:spcAft>
                <a:spcPts val="600"/>
              </a:spcAft>
              <a:buNone/>
            </a:pPr>
            <a:r>
              <a:rPr lang="en-US" sz="2400" dirty="0" smtClean="0">
                <a:solidFill>
                  <a:srgbClr val="FF0000"/>
                </a:solidFill>
              </a:rPr>
              <a:t>Education is one of our primary missions.</a:t>
            </a:r>
            <a:endParaRPr kumimoji="0" lang="en-US" sz="2400" u="none" strike="noStrike" kern="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153400" cy="609600"/>
          </a:xfrm>
          <a:effectLst>
            <a:outerShdw blurRad="50800" dist="38100" dir="2700000" algn="tl" rotWithShape="0">
              <a:prstClr val="black">
                <a:alpha val="40000"/>
              </a:prstClr>
            </a:outerShdw>
          </a:effectLst>
        </p:spPr>
        <p:txBody>
          <a:bodyPr/>
          <a:lstStyle/>
          <a:p>
            <a:pPr>
              <a:defRPr/>
            </a:pPr>
            <a:r>
              <a:rPr lang="en-US" sz="2800" dirty="0" smtClean="0">
                <a:solidFill>
                  <a:srgbClr val="000000"/>
                </a:solidFill>
                <a:latin typeface="Arial" charset="0"/>
              </a:rPr>
              <a:t>Near Term Physics Goals for </a:t>
            </a:r>
            <a:r>
              <a:rPr lang="en-US" sz="2800" b="1" i="1" dirty="0" smtClean="0">
                <a:solidFill>
                  <a:srgbClr val="FF0000"/>
                </a:solidFill>
                <a:latin typeface="Arial" charset="0"/>
              </a:rPr>
              <a:t>Task H-1 (Wu)</a:t>
            </a:r>
            <a:endParaRPr lang="en-US" sz="2800" b="1" i="1" dirty="0">
              <a:solidFill>
                <a:srgbClr val="FF0000"/>
              </a:solidFill>
              <a:latin typeface="Arial" charset="0"/>
            </a:endParaRPr>
          </a:p>
        </p:txBody>
      </p:sp>
      <p:sp>
        <p:nvSpPr>
          <p:cNvPr id="11266" name="Slide Number Placeholder 1"/>
          <p:cNvSpPr>
            <a:spLocks noGrp="1"/>
          </p:cNvSpPr>
          <p:nvPr>
            <p:ph type="sldNum" sz="quarter" idx="12"/>
          </p:nvPr>
        </p:nvSpPr>
        <p:spPr>
          <a:noFill/>
        </p:spPr>
        <p:txBody>
          <a:bodyPr/>
          <a:lstStyle/>
          <a:p>
            <a:fld id="{EE74D5D0-1564-404B-982F-FAC7B64D6FC6}" type="slidenum">
              <a:rPr lang="en-US" altLang="zh-CN" smtClean="0"/>
              <a:pPr/>
              <a:t>72</a:t>
            </a:fld>
            <a:endParaRPr lang="en-US" altLang="zh-CN" dirty="0" smtClean="0"/>
          </a:p>
        </p:txBody>
      </p:sp>
      <p:sp>
        <p:nvSpPr>
          <p:cNvPr id="9" name="Rounded Rectangle 8"/>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b="0" i="0" dirty="0">
              <a:solidFill>
                <a:srgbClr val="000000"/>
              </a:solidFill>
              <a:latin typeface="Arial" charset="0"/>
            </a:endParaRPr>
          </a:p>
        </p:txBody>
      </p:sp>
      <p:sp>
        <p:nvSpPr>
          <p:cNvPr id="7" name="Content Placeholder 10"/>
          <p:cNvSpPr txBox="1">
            <a:spLocks/>
          </p:cNvSpPr>
          <p:nvPr/>
        </p:nvSpPr>
        <p:spPr bwMode="auto">
          <a:xfrm>
            <a:off x="609600" y="1371600"/>
            <a:ext cx="8001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6263" indent="-228600">
              <a:buFontTx/>
              <a:buChar char="-"/>
              <a:defRPr/>
            </a:pPr>
            <a:r>
              <a:rPr lang="en-US" altLang="zh-CN" sz="2000" b="0" i="0" kern="0" dirty="0" smtClean="0"/>
              <a:t>CERN is considering a new plan of running at 8 TeV in FY11. This will be discussed in the LHCC meeting in September. </a:t>
            </a:r>
          </a:p>
          <a:p>
            <a:pPr marL="576263" lvl="0" indent="-228600">
              <a:buFontTx/>
              <a:buChar char="-"/>
              <a:defRPr/>
            </a:pPr>
            <a:r>
              <a:rPr lang="en-US" altLang="zh-CN" sz="2000" b="0" i="0" kern="0" dirty="0" smtClean="0"/>
              <a:t>In FY12 </a:t>
            </a:r>
            <a:r>
              <a:rPr lang="en-US" altLang="zh-CN" sz="2000" i="0" kern="0" dirty="0" smtClean="0"/>
              <a:t>:</a:t>
            </a:r>
            <a:r>
              <a:rPr lang="en-US" altLang="zh-CN" sz="2000" b="0" i="0" kern="0" dirty="0" smtClean="0"/>
              <a:t> Publications on physics results with 7 TeV data and preparation for the 14 TeV run</a:t>
            </a:r>
          </a:p>
          <a:p>
            <a:pPr marL="576263" lvl="0" indent="-228600">
              <a:buNone/>
              <a:defRPr/>
            </a:pPr>
            <a:endParaRPr lang="en-US" sz="2000" b="0" i="0" kern="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u="none" strike="noStrike" kern="0" cap="none" spc="0" normalizeH="0" baseline="0" noProof="0" dirty="0" smtClean="0">
                <a:ln>
                  <a:noFill/>
                </a:ln>
                <a:solidFill>
                  <a:schemeClr val="tx1"/>
                </a:solidFill>
                <a:effectLst/>
                <a:uLnTx/>
                <a:uFillTx/>
                <a:latin typeface="+mn-lt"/>
                <a:ea typeface="+mn-ea"/>
                <a:cs typeface="+mn-cs"/>
              </a:rPr>
              <a:t>FY13</a:t>
            </a:r>
            <a:r>
              <a:rPr kumimoji="0" lang="en-US" sz="2000" u="none" strike="noStrike" kern="0" cap="none" spc="0" normalizeH="0" noProof="0" dirty="0" smtClean="0">
                <a:ln>
                  <a:noFill/>
                </a:ln>
                <a:solidFill>
                  <a:schemeClr val="tx1"/>
                </a:solidFill>
                <a:effectLst/>
                <a:uLnTx/>
                <a:uFillTx/>
                <a:latin typeface="+mn-lt"/>
                <a:ea typeface="+mn-ea"/>
                <a:cs typeface="+mn-cs"/>
              </a:rPr>
              <a:t> and after</a:t>
            </a:r>
          </a:p>
          <a:p>
            <a:pPr marL="342900" marR="0" lvl="0" indent="-342900" algn="l" defTabSz="914400" rtl="0" eaLnBrk="0" fontAlgn="base" latinLnBrk="0" hangingPunct="0">
              <a:lnSpc>
                <a:spcPct val="100000"/>
              </a:lnSpc>
              <a:spcBef>
                <a:spcPct val="20000"/>
              </a:spcBef>
              <a:spcAft>
                <a:spcPct val="0"/>
              </a:spcAft>
              <a:buClrTx/>
              <a:buSzTx/>
              <a:buNone/>
              <a:tabLst/>
              <a:defRPr/>
            </a:pPr>
            <a:r>
              <a:rPr lang="en-US" sz="2000" b="0" i="0" kern="0" baseline="0" dirty="0" smtClean="0">
                <a:latin typeface="+mn-lt"/>
              </a:rPr>
              <a:t>	</a:t>
            </a:r>
            <a:r>
              <a:rPr lang="en-US" sz="2000" kern="0" baseline="0" dirty="0" smtClean="0">
                <a:latin typeface="+mn-lt"/>
              </a:rPr>
              <a:t>- Search for SUSY and Higgs with 14 </a:t>
            </a:r>
            <a:r>
              <a:rPr lang="en-US" sz="2000" kern="0" dirty="0" smtClean="0">
                <a:latin typeface="+mn-lt"/>
              </a:rPr>
              <a:t>TeV data. </a:t>
            </a:r>
            <a:endParaRPr lang="en-US" sz="2000" kern="0" baseline="0" dirty="0" smtClean="0">
              <a:latin typeface="+mn-lt"/>
            </a:endParaRPr>
          </a:p>
          <a:p>
            <a:pPr marL="342900" marR="0" lvl="0" indent="-342900" algn="l" defTabSz="914400" rtl="0" eaLnBrk="0" fontAlgn="base" latinLnBrk="0" hangingPunct="0">
              <a:lnSpc>
                <a:spcPct val="100000"/>
              </a:lnSpc>
              <a:spcBef>
                <a:spcPct val="20000"/>
              </a:spcBef>
              <a:spcAft>
                <a:spcPts val="600"/>
              </a:spcAft>
              <a:buClrTx/>
              <a:buSzTx/>
              <a:buNone/>
              <a:tabLst/>
              <a:defRPr/>
            </a:pPr>
            <a:r>
              <a:rPr kumimoji="0" lang="en-US" sz="2000" u="none" strike="noStrike" kern="0" cap="none" spc="0" normalizeH="0" noProof="0" dirty="0" smtClean="0">
                <a:ln>
                  <a:noFill/>
                </a:ln>
                <a:effectLst/>
                <a:uLnTx/>
                <a:uFillTx/>
                <a:latin typeface="+mn-lt"/>
                <a:ea typeface="+mn-ea"/>
                <a:cs typeface="+mn-cs"/>
              </a:rPr>
              <a:t>     - Other discovery physics.</a:t>
            </a:r>
            <a:endParaRPr lang="en-US" sz="2000" kern="0" baseline="0" dirty="0" smtClean="0">
              <a:solidFill>
                <a:srgbClr val="FF0000"/>
              </a:solidFill>
              <a:latin typeface="+mn-lt"/>
            </a:endParaRPr>
          </a:p>
          <a:p>
            <a:pPr marL="342900" indent="-342900">
              <a:defRPr/>
            </a:pPr>
            <a:r>
              <a:rPr lang="en-US" sz="2000" b="0" i="0" kern="0" baseline="0" dirty="0" smtClean="0">
                <a:solidFill>
                  <a:srgbClr val="FF0000"/>
                </a:solidFill>
                <a:latin typeface="+mn-lt"/>
              </a:rPr>
              <a:t>We cannot</a:t>
            </a:r>
            <a:r>
              <a:rPr lang="en-US" sz="2000" b="0" i="0" kern="0" dirty="0" smtClean="0">
                <a:solidFill>
                  <a:srgbClr val="FF0000"/>
                </a:solidFill>
                <a:latin typeface="+mn-lt"/>
              </a:rPr>
              <a:t> </a:t>
            </a:r>
            <a:r>
              <a:rPr lang="en-US" sz="2000" b="0" i="0" kern="0" baseline="0" dirty="0" smtClean="0">
                <a:solidFill>
                  <a:srgbClr val="FF0000"/>
                </a:solidFill>
                <a:latin typeface="+mn-lt"/>
              </a:rPr>
              <a:t>predict wha</a:t>
            </a:r>
            <a:r>
              <a:rPr lang="en-US" sz="2000" b="0" i="0" kern="0" dirty="0" smtClean="0">
                <a:solidFill>
                  <a:srgbClr val="FF0000"/>
                </a:solidFill>
                <a:latin typeface="+mn-lt"/>
              </a:rPr>
              <a:t>t data will bring</a:t>
            </a:r>
            <a:endParaRPr lang="en-US" sz="2000" b="0" i="0" kern="0" dirty="0" smtClean="0">
              <a:latin typeface="+mn-lt"/>
            </a:endParaRPr>
          </a:p>
          <a:p>
            <a:pPr marL="631825" lvl="1" indent="-284163">
              <a:buFont typeface="Arial" pitchFamily="34" charset="0"/>
              <a:buChar char="–"/>
              <a:defRPr/>
            </a:pPr>
            <a:r>
              <a:rPr lang="en-US" sz="2000" b="0" i="0" kern="0" dirty="0" smtClean="0">
                <a:solidFill>
                  <a:srgbClr val="0070C0"/>
                </a:solidFill>
                <a:latin typeface="+mn-lt"/>
              </a:rPr>
              <a:t>Running conditions </a:t>
            </a:r>
            <a:r>
              <a:rPr lang="en-US" sz="2000" b="0" i="0" kern="0" dirty="0" smtClean="0">
                <a:latin typeface="+mn-lt"/>
              </a:rPr>
              <a:t>may change rapidly.</a:t>
            </a:r>
          </a:p>
          <a:p>
            <a:pPr marL="631825" lvl="1" indent="-284163">
              <a:buFont typeface="Arial" pitchFamily="34" charset="0"/>
              <a:buChar char="–"/>
              <a:defRPr/>
            </a:pPr>
            <a:r>
              <a:rPr lang="en-US" sz="2000" b="0" i="0" kern="0" dirty="0" smtClean="0">
                <a:solidFill>
                  <a:srgbClr val="0070C0"/>
                </a:solidFill>
                <a:latin typeface="+mn-lt"/>
              </a:rPr>
              <a:t>New physics topics </a:t>
            </a:r>
            <a:r>
              <a:rPr lang="en-US" sz="2000" b="0" i="0" kern="0" dirty="0" smtClean="0">
                <a:latin typeface="+mn-lt"/>
              </a:rPr>
              <a:t>may pop up in front of us.</a:t>
            </a:r>
          </a:p>
          <a:p>
            <a:pPr marL="631825" lvl="1" indent="-284163">
              <a:buFont typeface="Arial" pitchFamily="34" charset="0"/>
              <a:buChar char="–"/>
              <a:defRPr/>
            </a:pPr>
            <a:r>
              <a:rPr lang="en-US" sz="2000" b="0" i="0" kern="0" dirty="0" smtClean="0">
                <a:latin typeface="+mn-lt"/>
              </a:rPr>
              <a:t>Both findings and running conditions may strongly influence our planning. We are prepared to adjust our direction accordingly.</a:t>
            </a:r>
            <a:endParaRPr kumimoji="0" lang="en-US" sz="2000" b="0" i="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2133600"/>
            <a:ext cx="7162800" cy="16002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200" b="0" i="0" dirty="0">
                <a:solidFill>
                  <a:srgbClr val="000000"/>
                </a:solidFill>
                <a:latin typeface="Arial" charset="0"/>
              </a:rPr>
              <a:t>Our contribution to detector and </a:t>
            </a:r>
            <a:br>
              <a:rPr lang="en-US" sz="3200" b="0" i="0" dirty="0">
                <a:solidFill>
                  <a:srgbClr val="000000"/>
                </a:solidFill>
                <a:latin typeface="Arial" charset="0"/>
              </a:rPr>
            </a:br>
            <a:r>
              <a:rPr lang="en-US" sz="3200" b="0" i="0" dirty="0">
                <a:solidFill>
                  <a:srgbClr val="000000"/>
                </a:solidFill>
                <a:latin typeface="Arial" charset="0"/>
              </a:rPr>
              <a:t>services – Present and future</a:t>
            </a:r>
          </a:p>
        </p:txBody>
      </p:sp>
      <p:sp>
        <p:nvSpPr>
          <p:cNvPr id="3" name="Rounded Rectangle 2"/>
          <p:cNvSpPr/>
          <p:nvPr/>
        </p:nvSpPr>
        <p:spPr bwMode="auto">
          <a:xfrm>
            <a:off x="3200400" y="3886200"/>
            <a:ext cx="4876800" cy="9144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i="0" dirty="0">
                <a:solidFill>
                  <a:srgbClr val="000000"/>
                </a:solidFill>
                <a:latin typeface="Arial" charset="0"/>
              </a:rPr>
              <a:t>High Level Trigger</a:t>
            </a:r>
          </a:p>
        </p:txBody>
      </p:sp>
      <p:sp>
        <p:nvSpPr>
          <p:cNvPr id="5" name="TextBox 4"/>
          <p:cNvSpPr txBox="1"/>
          <p:nvPr/>
        </p:nvSpPr>
        <p:spPr>
          <a:xfrm>
            <a:off x="838200" y="3962400"/>
            <a:ext cx="2286000" cy="430887"/>
          </a:xfrm>
          <a:prstGeom prst="rect">
            <a:avLst/>
          </a:prstGeom>
          <a:noFill/>
        </p:spPr>
        <p:txBody>
          <a:bodyPr wrap="square" rtlCol="0">
            <a:spAutoFit/>
          </a:bodyPr>
          <a:lstStyle/>
          <a:p>
            <a:pPr>
              <a:buNone/>
            </a:pPr>
            <a:r>
              <a:rPr lang="en-US" altLang="zh-CN" dirty="0" smtClean="0">
                <a:solidFill>
                  <a:srgbClr val="FF0000"/>
                </a:solidFill>
              </a:rPr>
              <a:t>TASK H-1 (Wu)</a:t>
            </a:r>
            <a:endParaRPr lang="zh-CN" altLang="en-US" dirty="0">
              <a:solidFill>
                <a:srgbClr val="FF0000"/>
              </a:solidFill>
            </a:endParaRPr>
          </a:p>
        </p:txBody>
      </p:sp>
      <p:sp>
        <p:nvSpPr>
          <p:cNvPr id="6" name="Slide Number Placeholder 5"/>
          <p:cNvSpPr>
            <a:spLocks noGrp="1"/>
          </p:cNvSpPr>
          <p:nvPr>
            <p:ph type="sldNum" sz="quarter" idx="12"/>
          </p:nvPr>
        </p:nvSpPr>
        <p:spPr/>
        <p:txBody>
          <a:bodyPr/>
          <a:lstStyle/>
          <a:p>
            <a:pPr>
              <a:defRPr/>
            </a:pPr>
            <a:fld id="{5F550616-8EA6-4D80-BA8C-A49595DE14D6}" type="slidenum">
              <a:rPr lang="en-US" altLang="zh-CN" smtClean="0"/>
              <a:pPr>
                <a:defRPr/>
              </a:pPr>
              <a:t>73</a:t>
            </a:fld>
            <a:endParaRPr lang="en-US" altLang="zh-CN"/>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Text Box 18"/>
          <p:cNvSpPr txBox="1">
            <a:spLocks noChangeArrowheads="1"/>
          </p:cNvSpPr>
          <p:nvPr/>
        </p:nvSpPr>
        <p:spPr bwMode="auto">
          <a:xfrm>
            <a:off x="7444154" y="3482975"/>
            <a:ext cx="1395046" cy="2994025"/>
          </a:xfrm>
          <a:prstGeom prst="rect">
            <a:avLst/>
          </a:prstGeom>
          <a:solidFill>
            <a:srgbClr val="E1CDFF"/>
          </a:solidFill>
          <a:ln w="9525" algn="ctr">
            <a:noFill/>
            <a:miter lim="800000"/>
            <a:headEnd/>
            <a:tailEnd/>
          </a:ln>
        </p:spPr>
        <p:txBody>
          <a:bodyPr lIns="92075" tIns="46038" rIns="92075" bIns="46038">
            <a:spAutoFit/>
          </a:bodyPr>
          <a:lstStyle/>
          <a:p>
            <a:pPr algn="ctr" eaLnBrk="1" hangingPunct="1">
              <a:spcBef>
                <a:spcPct val="50000"/>
              </a:spcBef>
              <a:buClr>
                <a:srgbClr val="000000"/>
              </a:buClr>
              <a:buFont typeface="Wingdings" pitchFamily="2" charset="2"/>
              <a:buNone/>
            </a:pPr>
            <a:r>
              <a:rPr lang="en-US" sz="1800" i="0" dirty="0">
                <a:solidFill>
                  <a:srgbClr val="000000"/>
                </a:solidFill>
              </a:rPr>
              <a:t>High Level Triggers (HLT)</a:t>
            </a:r>
          </a:p>
          <a:p>
            <a:pPr algn="ctr" eaLnBrk="1" hangingPunct="1">
              <a:spcBef>
                <a:spcPct val="50000"/>
              </a:spcBef>
              <a:buClr>
                <a:srgbClr val="000000"/>
              </a:buClr>
              <a:buFont typeface="Wingdings" pitchFamily="2" charset="2"/>
              <a:buNone/>
            </a:pPr>
            <a:r>
              <a:rPr lang="en-US" sz="1600" i="0" dirty="0">
                <a:solidFill>
                  <a:srgbClr val="000000"/>
                </a:solidFill>
              </a:rPr>
              <a:t>Level-2 + Event Filter</a:t>
            </a:r>
          </a:p>
          <a:p>
            <a:pPr algn="ctr" eaLnBrk="1" hangingPunct="1">
              <a:spcBef>
                <a:spcPct val="50000"/>
              </a:spcBef>
              <a:buClr>
                <a:srgbClr val="000000"/>
              </a:buClr>
              <a:buFont typeface="Wingdings" pitchFamily="2" charset="2"/>
              <a:buNone/>
            </a:pPr>
            <a:r>
              <a:rPr lang="en-US" sz="1600" dirty="0">
                <a:solidFill>
                  <a:srgbClr val="000000"/>
                </a:solidFill>
              </a:rPr>
              <a:t>Software trigger</a:t>
            </a:r>
          </a:p>
          <a:p>
            <a:pPr algn="ctr" eaLnBrk="1" hangingPunct="1">
              <a:spcBef>
                <a:spcPct val="50000"/>
              </a:spcBef>
              <a:buClr>
                <a:srgbClr val="000000"/>
              </a:buClr>
              <a:buFont typeface="Wingdings" pitchFamily="2" charset="2"/>
              <a:buNone/>
            </a:pPr>
            <a:r>
              <a:rPr lang="en-US" sz="1600" dirty="0">
                <a:solidFill>
                  <a:srgbClr val="000000"/>
                </a:solidFill>
              </a:rPr>
              <a:t>runs on commodity hardware</a:t>
            </a:r>
          </a:p>
        </p:txBody>
      </p:sp>
      <p:pic>
        <p:nvPicPr>
          <p:cNvPr id="3079" name="Picture 7" descr="chapter1_2"/>
          <p:cNvPicPr>
            <a:picLocks noChangeAspect="1" noChangeArrowheads="1"/>
          </p:cNvPicPr>
          <p:nvPr/>
        </p:nvPicPr>
        <p:blipFill>
          <a:blip r:embed="rId3" cstate="screen"/>
          <a:srcRect/>
          <a:stretch>
            <a:fillRect/>
          </a:stretch>
        </p:blipFill>
        <p:spPr bwMode="auto">
          <a:xfrm>
            <a:off x="2209800" y="1828800"/>
            <a:ext cx="5010599" cy="4495800"/>
          </a:xfrm>
          <a:prstGeom prst="rect">
            <a:avLst/>
          </a:prstGeom>
          <a:noFill/>
          <a:ln w="9525">
            <a:noFill/>
            <a:miter lim="800000"/>
            <a:headEnd/>
            <a:tailEnd/>
          </a:ln>
        </p:spPr>
      </p:pic>
      <p:sp>
        <p:nvSpPr>
          <p:cNvPr id="3080" name="Rectangle 8"/>
          <p:cNvSpPr>
            <a:spLocks noChangeArrowheads="1"/>
          </p:cNvSpPr>
          <p:nvPr/>
        </p:nvSpPr>
        <p:spPr bwMode="auto">
          <a:xfrm>
            <a:off x="1797538" y="3048000"/>
            <a:ext cx="1860062" cy="381000"/>
          </a:xfrm>
          <a:prstGeom prst="rect">
            <a:avLst/>
          </a:prstGeom>
          <a:solidFill>
            <a:schemeClr val="bg1"/>
          </a:solidFill>
          <a:ln w="38100" algn="ctr">
            <a:solidFill>
              <a:srgbClr val="FF0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FF0000"/>
                </a:solidFill>
              </a:rPr>
              <a:t>&lt;75 (100) kHz</a:t>
            </a:r>
          </a:p>
        </p:txBody>
      </p:sp>
      <p:sp>
        <p:nvSpPr>
          <p:cNvPr id="3081" name="Rectangle 9"/>
          <p:cNvSpPr>
            <a:spLocks noChangeArrowheads="1"/>
          </p:cNvSpPr>
          <p:nvPr/>
        </p:nvSpPr>
        <p:spPr bwMode="auto">
          <a:xfrm>
            <a:off x="1797538" y="4418012"/>
            <a:ext cx="1860062" cy="382588"/>
          </a:xfrm>
          <a:prstGeom prst="rect">
            <a:avLst/>
          </a:prstGeom>
          <a:solidFill>
            <a:schemeClr val="bg1"/>
          </a:solidFill>
          <a:ln w="38100" algn="ctr">
            <a:solidFill>
              <a:srgbClr val="FF0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FF0000"/>
                </a:solidFill>
              </a:rPr>
              <a:t>~ 3 kHz</a:t>
            </a:r>
          </a:p>
        </p:txBody>
      </p:sp>
      <p:sp>
        <p:nvSpPr>
          <p:cNvPr id="3082" name="Rectangle 10"/>
          <p:cNvSpPr>
            <a:spLocks noChangeArrowheads="1"/>
          </p:cNvSpPr>
          <p:nvPr/>
        </p:nvSpPr>
        <p:spPr bwMode="auto">
          <a:xfrm>
            <a:off x="1797538" y="5410200"/>
            <a:ext cx="1860062" cy="381000"/>
          </a:xfrm>
          <a:prstGeom prst="rect">
            <a:avLst/>
          </a:prstGeom>
          <a:solidFill>
            <a:schemeClr val="bg1"/>
          </a:solidFill>
          <a:ln w="38100" algn="ctr">
            <a:solidFill>
              <a:srgbClr val="FF0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FF0000"/>
                </a:solidFill>
              </a:rPr>
              <a:t>~ 200 Hz</a:t>
            </a:r>
          </a:p>
        </p:txBody>
      </p:sp>
      <p:sp>
        <p:nvSpPr>
          <p:cNvPr id="3083" name="Text Box 11"/>
          <p:cNvSpPr txBox="1">
            <a:spLocks noChangeArrowheads="1"/>
          </p:cNvSpPr>
          <p:nvPr/>
        </p:nvSpPr>
        <p:spPr bwMode="auto">
          <a:xfrm>
            <a:off x="1893277" y="5956300"/>
            <a:ext cx="697523" cy="368300"/>
          </a:xfrm>
          <a:prstGeom prst="rect">
            <a:avLst/>
          </a:prstGeom>
          <a:noFill/>
          <a:ln w="9525" algn="ctr">
            <a:noFill/>
            <a:miter lim="800000"/>
            <a:headEnd/>
            <a:tailEnd/>
          </a:ln>
        </p:spPr>
        <p:txBody>
          <a:bodyPr lIns="92075" tIns="46038" rIns="92075" bIns="46038">
            <a:spAutoFit/>
          </a:bodyPr>
          <a:lstStyle/>
          <a:p>
            <a:pPr algn="ctr" eaLnBrk="1" hangingPunct="1">
              <a:spcBef>
                <a:spcPct val="50000"/>
              </a:spcBef>
              <a:buClr>
                <a:srgbClr val="000000"/>
              </a:buClr>
              <a:buFont typeface="Wingdings" pitchFamily="2" charset="2"/>
              <a:buNone/>
            </a:pPr>
            <a:r>
              <a:rPr lang="en-US" sz="1800" dirty="0">
                <a:solidFill>
                  <a:srgbClr val="FF0000"/>
                </a:solidFill>
              </a:rPr>
              <a:t>Rate</a:t>
            </a:r>
          </a:p>
        </p:txBody>
      </p:sp>
      <p:sp>
        <p:nvSpPr>
          <p:cNvPr id="3085" name="AutoShape 13"/>
          <p:cNvSpPr>
            <a:spLocks noChangeArrowheads="1"/>
          </p:cNvSpPr>
          <p:nvPr/>
        </p:nvSpPr>
        <p:spPr bwMode="auto">
          <a:xfrm>
            <a:off x="1642533" y="1819275"/>
            <a:ext cx="310010" cy="4352925"/>
          </a:xfrm>
          <a:prstGeom prst="upArrow">
            <a:avLst>
              <a:gd name="adj1" fmla="val 41667"/>
              <a:gd name="adj2" fmla="val 144069"/>
            </a:avLst>
          </a:prstGeom>
          <a:solidFill>
            <a:srgbClr val="FF0000"/>
          </a:solidFill>
          <a:ln w="12700" algn="ctr">
            <a:solidFill>
              <a:srgbClr val="FF0000"/>
            </a:solidFill>
            <a:miter lim="800000"/>
            <a:headEnd/>
            <a:tailEnd/>
          </a:ln>
        </p:spPr>
        <p:txBody>
          <a:bodyPr wrap="none" lIns="92075" tIns="46038" rIns="92075" bIns="46038" anchor="ctr"/>
          <a:lstStyle/>
          <a:p>
            <a:pPr algn="ctr">
              <a:spcBef>
                <a:spcPct val="0"/>
              </a:spcBef>
              <a:buFontTx/>
              <a:buNone/>
            </a:pPr>
            <a:endParaRPr lang="en-US" sz="1800" b="0" i="0">
              <a:solidFill>
                <a:srgbClr val="000000"/>
              </a:solidFill>
              <a:latin typeface="Arial" pitchFamily="34" charset="0"/>
            </a:endParaRPr>
          </a:p>
        </p:txBody>
      </p:sp>
      <p:sp>
        <p:nvSpPr>
          <p:cNvPr id="3078" name="Text Box 6"/>
          <p:cNvSpPr txBox="1">
            <a:spLocks noChangeArrowheads="1"/>
          </p:cNvSpPr>
          <p:nvPr/>
        </p:nvSpPr>
        <p:spPr bwMode="auto">
          <a:xfrm>
            <a:off x="100297" y="6415088"/>
            <a:ext cx="2795303" cy="369974"/>
          </a:xfrm>
          <a:prstGeom prst="rect">
            <a:avLst/>
          </a:prstGeom>
          <a:noFill/>
          <a:ln w="9525" algn="ctr">
            <a:noFill/>
            <a:miter lim="800000"/>
            <a:headEnd/>
            <a:tailEnd/>
          </a:ln>
        </p:spPr>
        <p:txBody>
          <a:bodyPr wrap="square" lIns="92075" tIns="46038" rIns="92075" bIns="46038">
            <a:spAutoFit/>
          </a:bodyPr>
          <a:lstStyle/>
          <a:p>
            <a:pPr eaLnBrk="1" hangingPunct="1">
              <a:spcBef>
                <a:spcPct val="50000"/>
              </a:spcBef>
              <a:buClr>
                <a:srgbClr val="000000"/>
              </a:buClr>
              <a:buFont typeface="Wingdings" pitchFamily="2" charset="2"/>
              <a:buNone/>
            </a:pPr>
            <a:r>
              <a:rPr lang="en-US" sz="1800" dirty="0">
                <a:solidFill>
                  <a:srgbClr val="009900"/>
                </a:solidFill>
              </a:rPr>
              <a:t>Target processing time</a:t>
            </a:r>
          </a:p>
        </p:txBody>
      </p:sp>
      <p:sp>
        <p:nvSpPr>
          <p:cNvPr id="3084" name="AutoShape 12"/>
          <p:cNvSpPr>
            <a:spLocks noChangeArrowheads="1"/>
          </p:cNvSpPr>
          <p:nvPr/>
        </p:nvSpPr>
        <p:spPr bwMode="auto">
          <a:xfrm flipV="1">
            <a:off x="127651" y="1828799"/>
            <a:ext cx="310010" cy="4571999"/>
          </a:xfrm>
          <a:prstGeom prst="upArrow">
            <a:avLst>
              <a:gd name="adj1" fmla="val 41667"/>
              <a:gd name="adj2" fmla="val 154157"/>
            </a:avLst>
          </a:prstGeom>
          <a:solidFill>
            <a:srgbClr val="008000"/>
          </a:solidFill>
          <a:ln w="12700" algn="ctr">
            <a:solidFill>
              <a:srgbClr val="008000"/>
            </a:solidFill>
            <a:miter lim="800000"/>
            <a:headEnd/>
            <a:tailEnd/>
          </a:ln>
        </p:spPr>
        <p:txBody>
          <a:bodyPr wrap="none" lIns="92075" tIns="46038" rIns="92075" bIns="46038" anchor="ctr"/>
          <a:lstStyle/>
          <a:p>
            <a:pPr algn="ctr">
              <a:spcBef>
                <a:spcPct val="0"/>
              </a:spcBef>
              <a:buFontTx/>
              <a:buNone/>
            </a:pPr>
            <a:endParaRPr lang="en-US" sz="1800" b="0" i="0">
              <a:solidFill>
                <a:srgbClr val="000000"/>
              </a:solidFill>
              <a:latin typeface="Arial" pitchFamily="34" charset="0"/>
            </a:endParaRPr>
          </a:p>
        </p:txBody>
      </p:sp>
      <p:sp>
        <p:nvSpPr>
          <p:cNvPr id="3086" name="Rectangle 14"/>
          <p:cNvSpPr>
            <a:spLocks noChangeArrowheads="1"/>
          </p:cNvSpPr>
          <p:nvPr/>
        </p:nvSpPr>
        <p:spPr bwMode="auto">
          <a:xfrm>
            <a:off x="282656" y="5030788"/>
            <a:ext cx="1317544" cy="760413"/>
          </a:xfrm>
          <a:prstGeom prst="rect">
            <a:avLst/>
          </a:prstGeom>
          <a:solidFill>
            <a:schemeClr val="bg1"/>
          </a:solidFill>
          <a:ln w="38100" algn="ctr">
            <a:solidFill>
              <a:srgbClr val="008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009900"/>
                </a:solidFill>
              </a:rPr>
              <a:t>~ 4 s </a:t>
            </a:r>
          </a:p>
          <a:p>
            <a:pPr algn="ctr" eaLnBrk="1" hangingPunct="1">
              <a:buClr>
                <a:srgbClr val="000000"/>
              </a:buClr>
              <a:buFont typeface="Wingdings" pitchFamily="2" charset="2"/>
              <a:buNone/>
            </a:pPr>
            <a:r>
              <a:rPr lang="en-US" sz="1200" i="0">
                <a:solidFill>
                  <a:srgbClr val="009900"/>
                </a:solidFill>
              </a:rPr>
              <a:t>2 GHz / 4 core </a:t>
            </a:r>
          </a:p>
          <a:p>
            <a:pPr algn="ctr" eaLnBrk="1" hangingPunct="1">
              <a:buClr>
                <a:srgbClr val="000000"/>
              </a:buClr>
              <a:buFont typeface="Wingdings" pitchFamily="2" charset="2"/>
              <a:buNone/>
            </a:pPr>
            <a:r>
              <a:rPr lang="en-US" sz="1200" i="0">
                <a:solidFill>
                  <a:srgbClr val="009900"/>
                </a:solidFill>
              </a:rPr>
              <a:t>CPU</a:t>
            </a:r>
            <a:endParaRPr lang="el-GR" sz="1800" i="0">
              <a:solidFill>
                <a:srgbClr val="009900"/>
              </a:solidFill>
            </a:endParaRPr>
          </a:p>
        </p:txBody>
      </p:sp>
      <p:sp>
        <p:nvSpPr>
          <p:cNvPr id="3087" name="Rectangle 15"/>
          <p:cNvSpPr>
            <a:spLocks noChangeArrowheads="1"/>
          </p:cNvSpPr>
          <p:nvPr/>
        </p:nvSpPr>
        <p:spPr bwMode="auto">
          <a:xfrm>
            <a:off x="282656" y="3813175"/>
            <a:ext cx="1317544" cy="835025"/>
          </a:xfrm>
          <a:prstGeom prst="rect">
            <a:avLst/>
          </a:prstGeom>
          <a:solidFill>
            <a:schemeClr val="bg1"/>
          </a:solidFill>
          <a:ln w="38100" algn="ctr">
            <a:solidFill>
              <a:srgbClr val="008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009900"/>
                </a:solidFill>
              </a:rPr>
              <a:t>~ 40 ms</a:t>
            </a:r>
          </a:p>
          <a:p>
            <a:pPr algn="ctr" eaLnBrk="1" hangingPunct="1">
              <a:buClr>
                <a:srgbClr val="000000"/>
              </a:buClr>
              <a:buFont typeface="Wingdings" pitchFamily="2" charset="2"/>
              <a:buNone/>
            </a:pPr>
            <a:r>
              <a:rPr lang="en-US" sz="1200" i="0">
                <a:solidFill>
                  <a:srgbClr val="009900"/>
                </a:solidFill>
              </a:rPr>
              <a:t>2 GHz / 4 core </a:t>
            </a:r>
          </a:p>
          <a:p>
            <a:pPr algn="ctr" eaLnBrk="1" hangingPunct="1">
              <a:buClr>
                <a:srgbClr val="000000"/>
              </a:buClr>
              <a:buFont typeface="Wingdings" pitchFamily="2" charset="2"/>
              <a:buNone/>
            </a:pPr>
            <a:r>
              <a:rPr lang="en-US" sz="1200" i="0">
                <a:solidFill>
                  <a:srgbClr val="009900"/>
                </a:solidFill>
              </a:rPr>
              <a:t>CPU</a:t>
            </a:r>
            <a:endParaRPr lang="el-GR" sz="1200" i="0">
              <a:solidFill>
                <a:srgbClr val="009900"/>
              </a:solidFill>
            </a:endParaRPr>
          </a:p>
        </p:txBody>
      </p:sp>
      <p:sp>
        <p:nvSpPr>
          <p:cNvPr id="3088" name="Rectangle 16"/>
          <p:cNvSpPr>
            <a:spLocks noChangeArrowheads="1"/>
          </p:cNvSpPr>
          <p:nvPr/>
        </p:nvSpPr>
        <p:spPr bwMode="auto">
          <a:xfrm>
            <a:off x="282656" y="2430463"/>
            <a:ext cx="930031" cy="381000"/>
          </a:xfrm>
          <a:prstGeom prst="rect">
            <a:avLst/>
          </a:prstGeom>
          <a:solidFill>
            <a:schemeClr val="bg1"/>
          </a:solidFill>
          <a:ln w="38100" algn="ctr">
            <a:solidFill>
              <a:srgbClr val="008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009900"/>
                </a:solidFill>
              </a:rPr>
              <a:t>2.5 </a:t>
            </a:r>
            <a:r>
              <a:rPr lang="el-GR" sz="1800" i="0">
                <a:solidFill>
                  <a:srgbClr val="009900"/>
                </a:solidFill>
              </a:rPr>
              <a:t>μ</a:t>
            </a:r>
            <a:r>
              <a:rPr lang="en-US" sz="1800" i="0">
                <a:solidFill>
                  <a:srgbClr val="009900"/>
                </a:solidFill>
              </a:rPr>
              <a:t>s</a:t>
            </a:r>
            <a:endParaRPr lang="el-GR" sz="1800" i="0">
              <a:solidFill>
                <a:srgbClr val="009900"/>
              </a:solidFill>
            </a:endParaRPr>
          </a:p>
        </p:txBody>
      </p:sp>
      <p:sp>
        <p:nvSpPr>
          <p:cNvPr id="3091" name="Text Box 19"/>
          <p:cNvSpPr txBox="1">
            <a:spLocks noChangeArrowheads="1"/>
          </p:cNvSpPr>
          <p:nvPr/>
        </p:nvSpPr>
        <p:spPr bwMode="auto">
          <a:xfrm>
            <a:off x="3886200" y="6096000"/>
            <a:ext cx="1905000" cy="616195"/>
          </a:xfrm>
          <a:prstGeom prst="rect">
            <a:avLst/>
          </a:prstGeom>
          <a:solidFill>
            <a:srgbClr val="00FFFF"/>
          </a:solidFill>
          <a:ln w="9525" algn="ctr">
            <a:solidFill>
              <a:srgbClr val="2B4212"/>
            </a:solidFill>
            <a:miter lim="800000"/>
            <a:headEnd/>
            <a:tailEnd/>
          </a:ln>
        </p:spPr>
        <p:txBody>
          <a:bodyPr wrap="square" lIns="92075" tIns="46038" rIns="92075" bIns="46038">
            <a:spAutoFit/>
          </a:bodyPr>
          <a:lstStyle/>
          <a:p>
            <a:pPr algn="ctr" eaLnBrk="1" hangingPunct="1">
              <a:spcBef>
                <a:spcPct val="50000"/>
              </a:spcBef>
              <a:buClr>
                <a:srgbClr val="000000"/>
              </a:buClr>
              <a:buFont typeface="Wingdings" pitchFamily="2" charset="2"/>
              <a:buNone/>
            </a:pPr>
            <a:r>
              <a:rPr lang="en-US" sz="1600" i="0" dirty="0">
                <a:solidFill>
                  <a:srgbClr val="000000"/>
                </a:solidFill>
              </a:rPr>
              <a:t>Data Recording </a:t>
            </a:r>
          </a:p>
          <a:p>
            <a:pPr algn="ctr" eaLnBrk="1" hangingPunct="1">
              <a:spcBef>
                <a:spcPct val="50000"/>
              </a:spcBef>
              <a:buClr>
                <a:srgbClr val="000000"/>
              </a:buClr>
              <a:buFont typeface="Wingdings" pitchFamily="2" charset="2"/>
              <a:buNone/>
            </a:pPr>
            <a:r>
              <a:rPr lang="en-US" sz="1200" i="0" dirty="0">
                <a:solidFill>
                  <a:srgbClr val="000000"/>
                </a:solidFill>
              </a:rPr>
              <a:t>Event Size ~1.6 MB</a:t>
            </a:r>
            <a:r>
              <a:rPr lang="en-US" sz="1200" dirty="0">
                <a:solidFill>
                  <a:srgbClr val="000000"/>
                </a:solidFill>
              </a:rPr>
              <a:t> </a:t>
            </a:r>
          </a:p>
        </p:txBody>
      </p:sp>
      <p:sp>
        <p:nvSpPr>
          <p:cNvPr id="3076" name="Rectangle 4"/>
          <p:cNvSpPr>
            <a:spLocks noGrp="1" noChangeArrowheads="1"/>
          </p:cNvSpPr>
          <p:nvPr>
            <p:ph type="title"/>
          </p:nvPr>
        </p:nvSpPr>
        <p:spPr>
          <a:xfrm>
            <a:off x="609600" y="990600"/>
            <a:ext cx="5715000" cy="533400"/>
          </a:xfrm>
        </p:spPr>
        <p:txBody>
          <a:bodyPr/>
          <a:lstStyle/>
          <a:p>
            <a:pPr algn="r" eaLnBrk="1" hangingPunct="1"/>
            <a:r>
              <a:rPr lang="en-US" sz="2400" dirty="0" smtClean="0"/>
              <a:t>The ATLAS Trigger System</a:t>
            </a:r>
          </a:p>
        </p:txBody>
      </p:sp>
      <p:sp>
        <p:nvSpPr>
          <p:cNvPr id="20" name="Slide Number Placeholder 19"/>
          <p:cNvSpPr>
            <a:spLocks noGrp="1"/>
          </p:cNvSpPr>
          <p:nvPr>
            <p:ph type="sldNum" sz="quarter" idx="12"/>
          </p:nvPr>
        </p:nvSpPr>
        <p:spPr>
          <a:xfrm>
            <a:off x="8458200" y="6553199"/>
            <a:ext cx="609600" cy="304801"/>
          </a:xfrm>
        </p:spPr>
        <p:txBody>
          <a:bodyPr/>
          <a:lstStyle/>
          <a:p>
            <a:pPr>
              <a:buNone/>
              <a:defRPr/>
            </a:pPr>
            <a:fld id="{C47318B7-4E11-404F-89F2-E0CCF833F61E}" type="slidenum">
              <a:rPr lang="en-US" b="0" i="0" smtClean="0">
                <a:solidFill>
                  <a:srgbClr val="000000"/>
                </a:solidFill>
              </a:rPr>
              <a:pPr>
                <a:buNone/>
                <a:defRPr/>
              </a:pPr>
              <a:t>74</a:t>
            </a:fld>
            <a:endParaRPr lang="en-US" b="0" i="0" dirty="0">
              <a:solidFill>
                <a:srgbClr val="000000"/>
              </a:solidFill>
            </a:endParaRPr>
          </a:p>
        </p:txBody>
      </p:sp>
      <p:sp>
        <p:nvSpPr>
          <p:cNvPr id="21" name="Rounded Rectangle 20"/>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3089" name="Text Box 17"/>
          <p:cNvSpPr txBox="1">
            <a:spLocks noChangeArrowheads="1"/>
          </p:cNvSpPr>
          <p:nvPr/>
        </p:nvSpPr>
        <p:spPr bwMode="auto">
          <a:xfrm>
            <a:off x="7444154" y="2343150"/>
            <a:ext cx="1395046" cy="979488"/>
          </a:xfrm>
          <a:prstGeom prst="rect">
            <a:avLst/>
          </a:prstGeom>
          <a:solidFill>
            <a:srgbClr val="FFCC99"/>
          </a:solidFill>
          <a:ln w="9525" algn="ctr">
            <a:noFill/>
            <a:miter lim="800000"/>
            <a:headEnd/>
            <a:tailEnd/>
          </a:ln>
        </p:spPr>
        <p:txBody>
          <a:bodyPr lIns="92075" tIns="46038" rIns="92075" bIns="46038">
            <a:spAutoFit/>
          </a:bodyPr>
          <a:lstStyle/>
          <a:p>
            <a:pPr algn="ctr" eaLnBrk="1" hangingPunct="1">
              <a:spcBef>
                <a:spcPct val="50000"/>
              </a:spcBef>
              <a:buClr>
                <a:srgbClr val="000000"/>
              </a:buClr>
              <a:buFont typeface="Wingdings" pitchFamily="2" charset="2"/>
              <a:buNone/>
            </a:pPr>
            <a:r>
              <a:rPr lang="en-US" sz="1800" i="0" dirty="0">
                <a:solidFill>
                  <a:srgbClr val="000000"/>
                </a:solidFill>
              </a:rPr>
              <a:t>Level-1</a:t>
            </a:r>
          </a:p>
          <a:p>
            <a:pPr algn="ctr" eaLnBrk="1" hangingPunct="1">
              <a:spcBef>
                <a:spcPct val="50000"/>
              </a:spcBef>
              <a:buClr>
                <a:srgbClr val="000000"/>
              </a:buClr>
              <a:buFont typeface="Wingdings" pitchFamily="2" charset="2"/>
              <a:buNone/>
            </a:pPr>
            <a:r>
              <a:rPr lang="en-US" sz="1600" dirty="0">
                <a:solidFill>
                  <a:srgbClr val="000000"/>
                </a:solidFill>
              </a:rPr>
              <a:t>Hardware trigger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hapter1_2"/>
          <p:cNvPicPr>
            <a:picLocks noChangeAspect="1" noChangeArrowheads="1"/>
          </p:cNvPicPr>
          <p:nvPr/>
        </p:nvPicPr>
        <p:blipFill>
          <a:blip r:embed="rId3" cstate="screen"/>
          <a:srcRect/>
          <a:stretch>
            <a:fillRect/>
          </a:stretch>
        </p:blipFill>
        <p:spPr bwMode="auto">
          <a:xfrm>
            <a:off x="2209800" y="1828800"/>
            <a:ext cx="5010599" cy="4495800"/>
          </a:xfrm>
          <a:prstGeom prst="rect">
            <a:avLst/>
          </a:prstGeom>
          <a:noFill/>
          <a:ln w="9525">
            <a:noFill/>
            <a:miter lim="800000"/>
            <a:headEnd/>
            <a:tailEnd/>
          </a:ln>
        </p:spPr>
      </p:pic>
      <p:sp>
        <p:nvSpPr>
          <p:cNvPr id="3080" name="Rectangle 8"/>
          <p:cNvSpPr>
            <a:spLocks noChangeArrowheads="1"/>
          </p:cNvSpPr>
          <p:nvPr/>
        </p:nvSpPr>
        <p:spPr bwMode="auto">
          <a:xfrm>
            <a:off x="1797538" y="3048000"/>
            <a:ext cx="1860062" cy="381000"/>
          </a:xfrm>
          <a:prstGeom prst="rect">
            <a:avLst/>
          </a:prstGeom>
          <a:solidFill>
            <a:schemeClr val="bg1"/>
          </a:solidFill>
          <a:ln w="38100" algn="ctr">
            <a:solidFill>
              <a:srgbClr val="FF0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FF0000"/>
                </a:solidFill>
              </a:rPr>
              <a:t>&lt;75 (100) kHz</a:t>
            </a:r>
          </a:p>
        </p:txBody>
      </p:sp>
      <p:sp>
        <p:nvSpPr>
          <p:cNvPr id="3081" name="Rectangle 9"/>
          <p:cNvSpPr>
            <a:spLocks noChangeArrowheads="1"/>
          </p:cNvSpPr>
          <p:nvPr/>
        </p:nvSpPr>
        <p:spPr bwMode="auto">
          <a:xfrm>
            <a:off x="1797538" y="4418012"/>
            <a:ext cx="1860062" cy="382588"/>
          </a:xfrm>
          <a:prstGeom prst="rect">
            <a:avLst/>
          </a:prstGeom>
          <a:solidFill>
            <a:schemeClr val="bg1"/>
          </a:solidFill>
          <a:ln w="38100" algn="ctr">
            <a:solidFill>
              <a:srgbClr val="FF0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FF0000"/>
                </a:solidFill>
              </a:rPr>
              <a:t>~ 3 kHz</a:t>
            </a:r>
          </a:p>
        </p:txBody>
      </p:sp>
      <p:sp>
        <p:nvSpPr>
          <p:cNvPr id="3082" name="Rectangle 10"/>
          <p:cNvSpPr>
            <a:spLocks noChangeArrowheads="1"/>
          </p:cNvSpPr>
          <p:nvPr/>
        </p:nvSpPr>
        <p:spPr bwMode="auto">
          <a:xfrm>
            <a:off x="1797538" y="5410200"/>
            <a:ext cx="1860062" cy="381000"/>
          </a:xfrm>
          <a:prstGeom prst="rect">
            <a:avLst/>
          </a:prstGeom>
          <a:solidFill>
            <a:schemeClr val="bg1"/>
          </a:solidFill>
          <a:ln w="38100" algn="ctr">
            <a:solidFill>
              <a:srgbClr val="FF0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FF0000"/>
                </a:solidFill>
              </a:rPr>
              <a:t>~ 200 Hz</a:t>
            </a:r>
          </a:p>
        </p:txBody>
      </p:sp>
      <p:sp>
        <p:nvSpPr>
          <p:cNvPr id="3083" name="Text Box 11"/>
          <p:cNvSpPr txBox="1">
            <a:spLocks noChangeArrowheads="1"/>
          </p:cNvSpPr>
          <p:nvPr/>
        </p:nvSpPr>
        <p:spPr bwMode="auto">
          <a:xfrm>
            <a:off x="1893277" y="5956300"/>
            <a:ext cx="697523" cy="368300"/>
          </a:xfrm>
          <a:prstGeom prst="rect">
            <a:avLst/>
          </a:prstGeom>
          <a:noFill/>
          <a:ln w="9525" algn="ctr">
            <a:noFill/>
            <a:miter lim="800000"/>
            <a:headEnd/>
            <a:tailEnd/>
          </a:ln>
        </p:spPr>
        <p:txBody>
          <a:bodyPr lIns="92075" tIns="46038" rIns="92075" bIns="46038">
            <a:spAutoFit/>
          </a:bodyPr>
          <a:lstStyle/>
          <a:p>
            <a:pPr algn="ctr" eaLnBrk="1" hangingPunct="1">
              <a:spcBef>
                <a:spcPct val="50000"/>
              </a:spcBef>
              <a:buClr>
                <a:srgbClr val="000000"/>
              </a:buClr>
              <a:buFont typeface="Wingdings" pitchFamily="2" charset="2"/>
              <a:buNone/>
            </a:pPr>
            <a:r>
              <a:rPr lang="en-US" sz="1800" dirty="0">
                <a:solidFill>
                  <a:srgbClr val="FF0000"/>
                </a:solidFill>
              </a:rPr>
              <a:t>Rate</a:t>
            </a:r>
          </a:p>
        </p:txBody>
      </p:sp>
      <p:sp>
        <p:nvSpPr>
          <p:cNvPr id="3085" name="AutoShape 13"/>
          <p:cNvSpPr>
            <a:spLocks noChangeArrowheads="1"/>
          </p:cNvSpPr>
          <p:nvPr/>
        </p:nvSpPr>
        <p:spPr bwMode="auto">
          <a:xfrm>
            <a:off x="1642533" y="1819275"/>
            <a:ext cx="310010" cy="4352925"/>
          </a:xfrm>
          <a:prstGeom prst="upArrow">
            <a:avLst>
              <a:gd name="adj1" fmla="val 41667"/>
              <a:gd name="adj2" fmla="val 144069"/>
            </a:avLst>
          </a:prstGeom>
          <a:solidFill>
            <a:srgbClr val="FF0000"/>
          </a:solidFill>
          <a:ln w="12700" algn="ctr">
            <a:solidFill>
              <a:srgbClr val="FF0000"/>
            </a:solidFill>
            <a:miter lim="800000"/>
            <a:headEnd/>
            <a:tailEnd/>
          </a:ln>
        </p:spPr>
        <p:txBody>
          <a:bodyPr wrap="none" lIns="92075" tIns="46038" rIns="92075" bIns="46038" anchor="ctr"/>
          <a:lstStyle/>
          <a:p>
            <a:pPr algn="ctr">
              <a:spcBef>
                <a:spcPct val="0"/>
              </a:spcBef>
              <a:buFontTx/>
              <a:buNone/>
            </a:pPr>
            <a:endParaRPr lang="en-US" sz="1800" b="0" i="0">
              <a:solidFill>
                <a:srgbClr val="000000"/>
              </a:solidFill>
              <a:latin typeface="Arial" pitchFamily="34" charset="0"/>
            </a:endParaRPr>
          </a:p>
        </p:txBody>
      </p:sp>
      <p:sp>
        <p:nvSpPr>
          <p:cNvPr id="3078" name="Text Box 6"/>
          <p:cNvSpPr txBox="1">
            <a:spLocks noChangeArrowheads="1"/>
          </p:cNvSpPr>
          <p:nvPr/>
        </p:nvSpPr>
        <p:spPr bwMode="auto">
          <a:xfrm>
            <a:off x="100297" y="6415088"/>
            <a:ext cx="2795303" cy="369974"/>
          </a:xfrm>
          <a:prstGeom prst="rect">
            <a:avLst/>
          </a:prstGeom>
          <a:noFill/>
          <a:ln w="9525" algn="ctr">
            <a:noFill/>
            <a:miter lim="800000"/>
            <a:headEnd/>
            <a:tailEnd/>
          </a:ln>
        </p:spPr>
        <p:txBody>
          <a:bodyPr wrap="square" lIns="92075" tIns="46038" rIns="92075" bIns="46038">
            <a:spAutoFit/>
          </a:bodyPr>
          <a:lstStyle/>
          <a:p>
            <a:pPr eaLnBrk="1" hangingPunct="1">
              <a:spcBef>
                <a:spcPct val="50000"/>
              </a:spcBef>
              <a:buClr>
                <a:srgbClr val="000000"/>
              </a:buClr>
              <a:buFont typeface="Wingdings" pitchFamily="2" charset="2"/>
              <a:buNone/>
            </a:pPr>
            <a:r>
              <a:rPr lang="en-US" sz="1800" dirty="0">
                <a:solidFill>
                  <a:srgbClr val="009900"/>
                </a:solidFill>
              </a:rPr>
              <a:t>Target processing time</a:t>
            </a:r>
          </a:p>
        </p:txBody>
      </p:sp>
      <p:sp>
        <p:nvSpPr>
          <p:cNvPr id="3084" name="AutoShape 12"/>
          <p:cNvSpPr>
            <a:spLocks noChangeArrowheads="1"/>
          </p:cNvSpPr>
          <p:nvPr/>
        </p:nvSpPr>
        <p:spPr bwMode="auto">
          <a:xfrm flipV="1">
            <a:off x="127651" y="1828799"/>
            <a:ext cx="310010" cy="4571999"/>
          </a:xfrm>
          <a:prstGeom prst="upArrow">
            <a:avLst>
              <a:gd name="adj1" fmla="val 41667"/>
              <a:gd name="adj2" fmla="val 154157"/>
            </a:avLst>
          </a:prstGeom>
          <a:solidFill>
            <a:srgbClr val="008000"/>
          </a:solidFill>
          <a:ln w="12700" algn="ctr">
            <a:solidFill>
              <a:srgbClr val="008000"/>
            </a:solidFill>
            <a:miter lim="800000"/>
            <a:headEnd/>
            <a:tailEnd/>
          </a:ln>
        </p:spPr>
        <p:txBody>
          <a:bodyPr wrap="none" lIns="92075" tIns="46038" rIns="92075" bIns="46038" anchor="ctr"/>
          <a:lstStyle/>
          <a:p>
            <a:pPr algn="ctr">
              <a:spcBef>
                <a:spcPct val="0"/>
              </a:spcBef>
              <a:buFontTx/>
              <a:buNone/>
            </a:pPr>
            <a:endParaRPr lang="en-US" sz="1800" b="0" i="0">
              <a:solidFill>
                <a:srgbClr val="000000"/>
              </a:solidFill>
              <a:latin typeface="Arial" pitchFamily="34" charset="0"/>
            </a:endParaRPr>
          </a:p>
        </p:txBody>
      </p:sp>
      <p:sp>
        <p:nvSpPr>
          <p:cNvPr id="3086" name="Rectangle 14"/>
          <p:cNvSpPr>
            <a:spLocks noChangeArrowheads="1"/>
          </p:cNvSpPr>
          <p:nvPr/>
        </p:nvSpPr>
        <p:spPr bwMode="auto">
          <a:xfrm>
            <a:off x="282656" y="5030788"/>
            <a:ext cx="1317544" cy="760413"/>
          </a:xfrm>
          <a:prstGeom prst="rect">
            <a:avLst/>
          </a:prstGeom>
          <a:solidFill>
            <a:schemeClr val="bg1"/>
          </a:solidFill>
          <a:ln w="38100" algn="ctr">
            <a:solidFill>
              <a:srgbClr val="008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009900"/>
                </a:solidFill>
              </a:rPr>
              <a:t>~ 4 s </a:t>
            </a:r>
          </a:p>
          <a:p>
            <a:pPr algn="ctr" eaLnBrk="1" hangingPunct="1">
              <a:buClr>
                <a:srgbClr val="000000"/>
              </a:buClr>
              <a:buFont typeface="Wingdings" pitchFamily="2" charset="2"/>
              <a:buNone/>
            </a:pPr>
            <a:r>
              <a:rPr lang="en-US" sz="1200" i="0">
                <a:solidFill>
                  <a:srgbClr val="009900"/>
                </a:solidFill>
              </a:rPr>
              <a:t>2 GHz / 4 core </a:t>
            </a:r>
          </a:p>
          <a:p>
            <a:pPr algn="ctr" eaLnBrk="1" hangingPunct="1">
              <a:buClr>
                <a:srgbClr val="000000"/>
              </a:buClr>
              <a:buFont typeface="Wingdings" pitchFamily="2" charset="2"/>
              <a:buNone/>
            </a:pPr>
            <a:r>
              <a:rPr lang="en-US" sz="1200" i="0">
                <a:solidFill>
                  <a:srgbClr val="009900"/>
                </a:solidFill>
              </a:rPr>
              <a:t>CPU</a:t>
            </a:r>
            <a:endParaRPr lang="el-GR" sz="1800" i="0">
              <a:solidFill>
                <a:srgbClr val="009900"/>
              </a:solidFill>
            </a:endParaRPr>
          </a:p>
        </p:txBody>
      </p:sp>
      <p:sp>
        <p:nvSpPr>
          <p:cNvPr id="3087" name="Rectangle 15"/>
          <p:cNvSpPr>
            <a:spLocks noChangeArrowheads="1"/>
          </p:cNvSpPr>
          <p:nvPr/>
        </p:nvSpPr>
        <p:spPr bwMode="auto">
          <a:xfrm>
            <a:off x="282656" y="3813175"/>
            <a:ext cx="1317544" cy="835025"/>
          </a:xfrm>
          <a:prstGeom prst="rect">
            <a:avLst/>
          </a:prstGeom>
          <a:solidFill>
            <a:schemeClr val="bg1"/>
          </a:solidFill>
          <a:ln w="38100" algn="ctr">
            <a:solidFill>
              <a:srgbClr val="008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009900"/>
                </a:solidFill>
              </a:rPr>
              <a:t>~ 40 ms</a:t>
            </a:r>
          </a:p>
          <a:p>
            <a:pPr algn="ctr" eaLnBrk="1" hangingPunct="1">
              <a:buClr>
                <a:srgbClr val="000000"/>
              </a:buClr>
              <a:buFont typeface="Wingdings" pitchFamily="2" charset="2"/>
              <a:buNone/>
            </a:pPr>
            <a:r>
              <a:rPr lang="en-US" sz="1200" i="0">
                <a:solidFill>
                  <a:srgbClr val="009900"/>
                </a:solidFill>
              </a:rPr>
              <a:t>2 GHz / 4 core </a:t>
            </a:r>
          </a:p>
          <a:p>
            <a:pPr algn="ctr" eaLnBrk="1" hangingPunct="1">
              <a:buClr>
                <a:srgbClr val="000000"/>
              </a:buClr>
              <a:buFont typeface="Wingdings" pitchFamily="2" charset="2"/>
              <a:buNone/>
            </a:pPr>
            <a:r>
              <a:rPr lang="en-US" sz="1200" i="0">
                <a:solidFill>
                  <a:srgbClr val="009900"/>
                </a:solidFill>
              </a:rPr>
              <a:t>CPU</a:t>
            </a:r>
            <a:endParaRPr lang="el-GR" sz="1200" i="0">
              <a:solidFill>
                <a:srgbClr val="009900"/>
              </a:solidFill>
            </a:endParaRPr>
          </a:p>
        </p:txBody>
      </p:sp>
      <p:sp>
        <p:nvSpPr>
          <p:cNvPr id="3088" name="Rectangle 16"/>
          <p:cNvSpPr>
            <a:spLocks noChangeArrowheads="1"/>
          </p:cNvSpPr>
          <p:nvPr/>
        </p:nvSpPr>
        <p:spPr bwMode="auto">
          <a:xfrm>
            <a:off x="282656" y="2430463"/>
            <a:ext cx="930031" cy="381000"/>
          </a:xfrm>
          <a:prstGeom prst="rect">
            <a:avLst/>
          </a:prstGeom>
          <a:solidFill>
            <a:schemeClr val="bg1"/>
          </a:solidFill>
          <a:ln w="38100" algn="ctr">
            <a:solidFill>
              <a:srgbClr val="008000"/>
            </a:solidFill>
            <a:miter lim="800000"/>
            <a:headEnd/>
            <a:tailEnd/>
          </a:ln>
        </p:spPr>
        <p:txBody>
          <a:bodyPr wrap="none" lIns="92075" tIns="46038" rIns="92075" bIns="46038" anchor="ctr" anchorCtr="1"/>
          <a:lstStyle/>
          <a:p>
            <a:pPr algn="ctr" eaLnBrk="1" hangingPunct="1">
              <a:buClr>
                <a:srgbClr val="000000"/>
              </a:buClr>
              <a:buFont typeface="Wingdings" pitchFamily="2" charset="2"/>
              <a:buNone/>
            </a:pPr>
            <a:r>
              <a:rPr lang="en-US" sz="1800" i="0">
                <a:solidFill>
                  <a:srgbClr val="009900"/>
                </a:solidFill>
              </a:rPr>
              <a:t>2.5 </a:t>
            </a:r>
            <a:r>
              <a:rPr lang="el-GR" sz="1800" i="0">
                <a:solidFill>
                  <a:srgbClr val="009900"/>
                </a:solidFill>
              </a:rPr>
              <a:t>μ</a:t>
            </a:r>
            <a:r>
              <a:rPr lang="en-US" sz="1800" i="0">
                <a:solidFill>
                  <a:srgbClr val="009900"/>
                </a:solidFill>
              </a:rPr>
              <a:t>s</a:t>
            </a:r>
            <a:endParaRPr lang="el-GR" sz="1800" i="0">
              <a:solidFill>
                <a:srgbClr val="009900"/>
              </a:solidFill>
            </a:endParaRPr>
          </a:p>
        </p:txBody>
      </p:sp>
      <p:sp>
        <p:nvSpPr>
          <p:cNvPr id="3091" name="Text Box 19"/>
          <p:cNvSpPr txBox="1">
            <a:spLocks noChangeArrowheads="1"/>
          </p:cNvSpPr>
          <p:nvPr/>
        </p:nvSpPr>
        <p:spPr bwMode="auto">
          <a:xfrm>
            <a:off x="3886200" y="6096000"/>
            <a:ext cx="1905000" cy="616195"/>
          </a:xfrm>
          <a:prstGeom prst="rect">
            <a:avLst/>
          </a:prstGeom>
          <a:solidFill>
            <a:srgbClr val="00FFFF"/>
          </a:solidFill>
          <a:ln w="9525" algn="ctr">
            <a:solidFill>
              <a:srgbClr val="2B4212"/>
            </a:solidFill>
            <a:miter lim="800000"/>
            <a:headEnd/>
            <a:tailEnd/>
          </a:ln>
        </p:spPr>
        <p:txBody>
          <a:bodyPr wrap="square" lIns="92075" tIns="46038" rIns="92075" bIns="46038">
            <a:spAutoFit/>
          </a:bodyPr>
          <a:lstStyle/>
          <a:p>
            <a:pPr algn="ctr" eaLnBrk="1" hangingPunct="1">
              <a:spcBef>
                <a:spcPct val="50000"/>
              </a:spcBef>
              <a:buClr>
                <a:srgbClr val="000000"/>
              </a:buClr>
              <a:buFont typeface="Wingdings" pitchFamily="2" charset="2"/>
              <a:buNone/>
            </a:pPr>
            <a:r>
              <a:rPr lang="en-US" sz="1600" i="0" dirty="0">
                <a:solidFill>
                  <a:srgbClr val="000000"/>
                </a:solidFill>
              </a:rPr>
              <a:t>Data Recording </a:t>
            </a:r>
          </a:p>
          <a:p>
            <a:pPr algn="ctr" eaLnBrk="1" hangingPunct="1">
              <a:spcBef>
                <a:spcPct val="50000"/>
              </a:spcBef>
              <a:buClr>
                <a:srgbClr val="000000"/>
              </a:buClr>
              <a:buFont typeface="Wingdings" pitchFamily="2" charset="2"/>
              <a:buNone/>
            </a:pPr>
            <a:r>
              <a:rPr lang="en-US" sz="1200" i="0" dirty="0">
                <a:solidFill>
                  <a:srgbClr val="000000"/>
                </a:solidFill>
              </a:rPr>
              <a:t>Event Size ~1.6 MB</a:t>
            </a:r>
            <a:r>
              <a:rPr lang="en-US" sz="1200" dirty="0">
                <a:solidFill>
                  <a:srgbClr val="000000"/>
                </a:solidFill>
              </a:rPr>
              <a:t> </a:t>
            </a:r>
          </a:p>
        </p:txBody>
      </p:sp>
      <p:sp>
        <p:nvSpPr>
          <p:cNvPr id="3076" name="Rectangle 4"/>
          <p:cNvSpPr>
            <a:spLocks noGrp="1" noChangeArrowheads="1"/>
          </p:cNvSpPr>
          <p:nvPr>
            <p:ph type="title"/>
          </p:nvPr>
        </p:nvSpPr>
        <p:spPr>
          <a:xfrm>
            <a:off x="609600" y="990600"/>
            <a:ext cx="5715000" cy="533400"/>
          </a:xfrm>
        </p:spPr>
        <p:txBody>
          <a:bodyPr/>
          <a:lstStyle/>
          <a:p>
            <a:pPr algn="r" eaLnBrk="1" hangingPunct="1"/>
            <a:r>
              <a:rPr lang="en-US" sz="2400" dirty="0" smtClean="0"/>
              <a:t>The ATLAS Trigger System</a:t>
            </a:r>
          </a:p>
        </p:txBody>
      </p:sp>
      <p:sp>
        <p:nvSpPr>
          <p:cNvPr id="20" name="Slide Number Placeholder 19"/>
          <p:cNvSpPr>
            <a:spLocks noGrp="1"/>
          </p:cNvSpPr>
          <p:nvPr>
            <p:ph type="sldNum" sz="quarter" idx="12"/>
          </p:nvPr>
        </p:nvSpPr>
        <p:spPr>
          <a:xfrm>
            <a:off x="8458200" y="6553199"/>
            <a:ext cx="609600" cy="304801"/>
          </a:xfrm>
        </p:spPr>
        <p:txBody>
          <a:bodyPr/>
          <a:lstStyle/>
          <a:p>
            <a:pPr>
              <a:buNone/>
              <a:defRPr/>
            </a:pPr>
            <a:fld id="{C47318B7-4E11-404F-89F2-E0CCF833F61E}" type="slidenum">
              <a:rPr lang="en-US" b="0" i="0" smtClean="0">
                <a:solidFill>
                  <a:srgbClr val="000000"/>
                </a:solidFill>
              </a:rPr>
              <a:pPr>
                <a:buNone/>
                <a:defRPr/>
              </a:pPr>
              <a:t>75</a:t>
            </a:fld>
            <a:endParaRPr lang="en-US" b="0" i="0" dirty="0">
              <a:solidFill>
                <a:srgbClr val="000000"/>
              </a:solidFill>
            </a:endParaRPr>
          </a:p>
        </p:txBody>
      </p:sp>
      <p:sp>
        <p:nvSpPr>
          <p:cNvPr id="21" name="Rounded Rectangle 20"/>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3089" name="Text Box 17"/>
          <p:cNvSpPr txBox="1">
            <a:spLocks noChangeArrowheads="1"/>
          </p:cNvSpPr>
          <p:nvPr/>
        </p:nvSpPr>
        <p:spPr bwMode="auto">
          <a:xfrm>
            <a:off x="7444154" y="2343150"/>
            <a:ext cx="1395046" cy="979488"/>
          </a:xfrm>
          <a:prstGeom prst="rect">
            <a:avLst/>
          </a:prstGeom>
          <a:solidFill>
            <a:srgbClr val="FFCC99"/>
          </a:solidFill>
          <a:ln w="9525" algn="ctr">
            <a:noFill/>
            <a:miter lim="800000"/>
            <a:headEnd/>
            <a:tailEnd/>
          </a:ln>
        </p:spPr>
        <p:txBody>
          <a:bodyPr lIns="92075" tIns="46038" rIns="92075" bIns="46038">
            <a:spAutoFit/>
          </a:bodyPr>
          <a:lstStyle/>
          <a:p>
            <a:pPr algn="ctr" eaLnBrk="1" hangingPunct="1">
              <a:spcBef>
                <a:spcPct val="50000"/>
              </a:spcBef>
              <a:buClr>
                <a:srgbClr val="000000"/>
              </a:buClr>
              <a:buFont typeface="Wingdings" pitchFamily="2" charset="2"/>
              <a:buNone/>
            </a:pPr>
            <a:r>
              <a:rPr lang="en-US" sz="1800" i="0" dirty="0">
                <a:solidFill>
                  <a:srgbClr val="000000"/>
                </a:solidFill>
              </a:rPr>
              <a:t>Level-1</a:t>
            </a:r>
          </a:p>
          <a:p>
            <a:pPr algn="ctr" eaLnBrk="1" hangingPunct="1">
              <a:spcBef>
                <a:spcPct val="50000"/>
              </a:spcBef>
              <a:buClr>
                <a:srgbClr val="000000"/>
              </a:buClr>
              <a:buFont typeface="Wingdings" pitchFamily="2" charset="2"/>
              <a:buNone/>
            </a:pPr>
            <a:r>
              <a:rPr lang="en-US" sz="1600" dirty="0">
                <a:solidFill>
                  <a:srgbClr val="000000"/>
                </a:solidFill>
              </a:rPr>
              <a:t>Hardware trigger</a:t>
            </a:r>
          </a:p>
        </p:txBody>
      </p:sp>
      <p:sp>
        <p:nvSpPr>
          <p:cNvPr id="19" name="Rectangle 18"/>
          <p:cNvSpPr/>
          <p:nvPr/>
        </p:nvSpPr>
        <p:spPr bwMode="auto">
          <a:xfrm>
            <a:off x="1524000" y="990600"/>
            <a:ext cx="5715000" cy="2590800"/>
          </a:xfrm>
          <a:prstGeom prst="rect">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22" name="Rectangle 21"/>
          <p:cNvSpPr/>
          <p:nvPr/>
        </p:nvSpPr>
        <p:spPr bwMode="auto">
          <a:xfrm>
            <a:off x="7391400" y="2209800"/>
            <a:ext cx="1600200" cy="1219200"/>
          </a:xfrm>
          <a:prstGeom prst="rect">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23" name="Rectangle 22"/>
          <p:cNvSpPr/>
          <p:nvPr/>
        </p:nvSpPr>
        <p:spPr bwMode="auto">
          <a:xfrm>
            <a:off x="3773672" y="5791200"/>
            <a:ext cx="3389128" cy="1066800"/>
          </a:xfrm>
          <a:prstGeom prst="rect">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24" name="Frame 23"/>
          <p:cNvSpPr/>
          <p:nvPr/>
        </p:nvSpPr>
        <p:spPr bwMode="auto">
          <a:xfrm>
            <a:off x="1600200" y="3429000"/>
            <a:ext cx="5715000" cy="2438400"/>
          </a:xfrm>
          <a:prstGeom prst="frame">
            <a:avLst>
              <a:gd name="adj1" fmla="val 2533"/>
            </a:avLst>
          </a:prstGeom>
          <a:solidFill>
            <a:srgbClr val="0033CC"/>
          </a:solidFill>
          <a:ln w="9525" cap="flat" cmpd="sng" algn="ctr">
            <a:solidFill>
              <a:schemeClr val="tx1"/>
            </a:solidFill>
            <a:prstDash val="solid"/>
            <a:round/>
            <a:headEnd type="none" w="med" len="med"/>
            <a:tailEnd type="none" w="med" len="med"/>
          </a:ln>
          <a:effectLst>
            <a:outerShdw blurRad="50800" dist="38100" dir="2700000" sx="101000" sy="101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3090" name="Text Box 18"/>
          <p:cNvSpPr txBox="1">
            <a:spLocks noChangeArrowheads="1"/>
          </p:cNvSpPr>
          <p:nvPr/>
        </p:nvSpPr>
        <p:spPr bwMode="auto">
          <a:xfrm>
            <a:off x="7367954" y="3429000"/>
            <a:ext cx="1395046" cy="2994025"/>
          </a:xfrm>
          <a:prstGeom prst="rect">
            <a:avLst/>
          </a:prstGeom>
          <a:solidFill>
            <a:srgbClr val="E1CDFF"/>
          </a:solidFill>
          <a:ln w="9525" algn="ctr">
            <a:noFill/>
            <a:miter lim="800000"/>
            <a:headEnd/>
            <a:tailEnd/>
          </a:ln>
          <a:effectLst>
            <a:outerShdw blurRad="50800" dist="38100" dir="2700000" sx="102000" sy="102000" algn="tl" rotWithShape="0">
              <a:prstClr val="black">
                <a:alpha val="40000"/>
              </a:prstClr>
            </a:outerShdw>
          </a:effectLst>
        </p:spPr>
        <p:txBody>
          <a:bodyPr lIns="92075" tIns="46038" rIns="92075" bIns="46038">
            <a:spAutoFit/>
          </a:bodyPr>
          <a:lstStyle/>
          <a:p>
            <a:pPr algn="ctr" eaLnBrk="1" hangingPunct="1">
              <a:spcBef>
                <a:spcPct val="50000"/>
              </a:spcBef>
              <a:buClr>
                <a:srgbClr val="000000"/>
              </a:buClr>
              <a:buFont typeface="Wingdings" pitchFamily="2" charset="2"/>
              <a:buNone/>
            </a:pPr>
            <a:r>
              <a:rPr lang="en-US" sz="1800" i="0" dirty="0">
                <a:solidFill>
                  <a:srgbClr val="000000"/>
                </a:solidFill>
              </a:rPr>
              <a:t>High Level Triggers (HLT)</a:t>
            </a:r>
          </a:p>
          <a:p>
            <a:pPr algn="ctr" eaLnBrk="1" hangingPunct="1">
              <a:spcBef>
                <a:spcPct val="50000"/>
              </a:spcBef>
              <a:buClr>
                <a:srgbClr val="000000"/>
              </a:buClr>
              <a:buFont typeface="Wingdings" pitchFamily="2" charset="2"/>
              <a:buNone/>
            </a:pPr>
            <a:r>
              <a:rPr lang="en-US" sz="1600" i="0" dirty="0">
                <a:solidFill>
                  <a:srgbClr val="000000"/>
                </a:solidFill>
              </a:rPr>
              <a:t>Level-2 + Event Filter</a:t>
            </a:r>
          </a:p>
          <a:p>
            <a:pPr algn="ctr" eaLnBrk="1" hangingPunct="1">
              <a:spcBef>
                <a:spcPct val="50000"/>
              </a:spcBef>
              <a:buClr>
                <a:srgbClr val="000000"/>
              </a:buClr>
              <a:buFont typeface="Wingdings" pitchFamily="2" charset="2"/>
              <a:buNone/>
            </a:pPr>
            <a:r>
              <a:rPr lang="en-US" sz="1600" dirty="0">
                <a:solidFill>
                  <a:srgbClr val="000000"/>
                </a:solidFill>
              </a:rPr>
              <a:t>Software trigger</a:t>
            </a:r>
          </a:p>
          <a:p>
            <a:pPr algn="ctr" eaLnBrk="1" hangingPunct="1">
              <a:spcBef>
                <a:spcPct val="50000"/>
              </a:spcBef>
              <a:buClr>
                <a:srgbClr val="000000"/>
              </a:buClr>
              <a:buFont typeface="Wingdings" pitchFamily="2" charset="2"/>
              <a:buNone/>
            </a:pPr>
            <a:r>
              <a:rPr lang="en-US" sz="1600" dirty="0">
                <a:solidFill>
                  <a:srgbClr val="000000"/>
                </a:solidFill>
              </a:rPr>
              <a:t>runs on commodity hardware</a:t>
            </a:r>
          </a:p>
        </p:txBody>
      </p:sp>
      <p:sp>
        <p:nvSpPr>
          <p:cNvPr id="25" name="Rounded Rectangle 24"/>
          <p:cNvSpPr/>
          <p:nvPr/>
        </p:nvSpPr>
        <p:spPr bwMode="auto">
          <a:xfrm>
            <a:off x="2438400" y="1524000"/>
            <a:ext cx="6019800" cy="1600200"/>
          </a:xfrm>
          <a:prstGeom prst="roundRect">
            <a:avLst/>
          </a:prstGeom>
          <a:solidFill>
            <a:srgbClr val="F8E8F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effectLst/>
                <a:latin typeface="Helvetica" pitchFamily="34" charset="0"/>
              </a:rPr>
              <a:t>Wisconsin contribution:</a:t>
            </a:r>
          </a:p>
          <a:p>
            <a:pPr marL="342900" marR="0" indent="-173038" algn="l" defTabSz="914400" rtl="0" eaLnBrk="1" fontAlgn="base" latinLnBrk="0" hangingPunct="1">
              <a:lnSpc>
                <a:spcPct val="100000"/>
              </a:lnSpc>
              <a:spcBef>
                <a:spcPct val="0"/>
              </a:spcBef>
              <a:spcAft>
                <a:spcPct val="0"/>
              </a:spcAft>
              <a:buClrTx/>
              <a:buSzTx/>
              <a:buFontTx/>
              <a:buChar char="-"/>
              <a:tabLst/>
            </a:pPr>
            <a:r>
              <a:rPr lang="en-US" i="0" dirty="0" smtClean="0">
                <a:solidFill>
                  <a:srgbClr val="0033CC"/>
                </a:solidFill>
              </a:rPr>
              <a:t>Read Out Drivers </a:t>
            </a:r>
            <a:r>
              <a:rPr lang="en-US" b="0" i="0" dirty="0" smtClean="0">
                <a:solidFill>
                  <a:srgbClr val="0033CC"/>
                </a:solidFill>
              </a:rPr>
              <a:t>for the Silicon Detector</a:t>
            </a:r>
          </a:p>
          <a:p>
            <a:pPr marL="342900" marR="0" indent="-173038"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33CC"/>
                </a:solidFill>
                <a:effectLst/>
                <a:latin typeface="Helvetica" pitchFamily="34" charset="0"/>
              </a:rPr>
              <a:t>High Level Trigger</a:t>
            </a:r>
            <a:r>
              <a:rPr kumimoji="0" lang="en-US" b="0" i="0" u="none" strike="noStrike" cap="none" normalizeH="0" dirty="0" smtClean="0">
                <a:ln>
                  <a:noFill/>
                </a:ln>
                <a:solidFill>
                  <a:srgbClr val="0033CC"/>
                </a:solidFill>
                <a:effectLst/>
                <a:latin typeface="Helvetica" pitchFamily="34" charset="0"/>
              </a:rPr>
              <a:t> </a:t>
            </a:r>
            <a:r>
              <a:rPr kumimoji="0" lang="en-US" i="0" u="none" strike="noStrike" cap="none" normalizeH="0" dirty="0" smtClean="0">
                <a:ln>
                  <a:noFill/>
                </a:ln>
                <a:solidFill>
                  <a:srgbClr val="0033CC"/>
                </a:solidFill>
                <a:effectLst/>
                <a:latin typeface="Helvetica" pitchFamily="34" charset="0"/>
              </a:rPr>
              <a:t>run control </a:t>
            </a:r>
            <a:r>
              <a:rPr kumimoji="0" lang="en-US" b="0" i="0" u="none" strike="noStrike" cap="none" normalizeH="0" dirty="0" smtClean="0">
                <a:ln>
                  <a:noFill/>
                </a:ln>
                <a:solidFill>
                  <a:srgbClr val="0033CC"/>
                </a:solidFill>
                <a:effectLst/>
                <a:latin typeface="Helvetica" pitchFamily="34" charset="0"/>
              </a:rPr>
              <a:t>and </a:t>
            </a:r>
            <a:r>
              <a:rPr kumimoji="0" lang="en-US" i="0" u="none" strike="noStrike" cap="none" normalizeH="0" dirty="0" smtClean="0">
                <a:ln>
                  <a:noFill/>
                </a:ln>
                <a:solidFill>
                  <a:srgbClr val="0033CC"/>
                </a:solidFill>
                <a:effectLst/>
                <a:latin typeface="Helvetica" pitchFamily="34" charset="0"/>
              </a:rPr>
              <a:t>event selection framework</a:t>
            </a:r>
            <a:endParaRPr kumimoji="0" lang="en-US" i="0" u="none" strike="noStrike" cap="none" normalizeH="0" baseline="0" dirty="0" smtClean="0">
              <a:ln>
                <a:noFill/>
              </a:ln>
              <a:solidFill>
                <a:srgbClr val="0033CC"/>
              </a:solidFill>
              <a:effectLst/>
              <a:latin typeface="Helvetica"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5"/>
          <p:cNvSpPr>
            <a:spLocks noChangeArrowheads="1"/>
          </p:cNvSpPr>
          <p:nvPr/>
        </p:nvSpPr>
        <p:spPr bwMode="auto">
          <a:xfrm>
            <a:off x="125412" y="1295400"/>
            <a:ext cx="1931988" cy="2554287"/>
          </a:xfrm>
          <a:prstGeom prst="flowChartAlternateProcess">
            <a:avLst/>
          </a:prstGeom>
          <a:noFill/>
          <a:ln w="9525">
            <a:solidFill>
              <a:schemeClr val="tx1"/>
            </a:solidFill>
            <a:miter lim="800000"/>
            <a:headEnd/>
            <a:tailEnd/>
          </a:ln>
        </p:spPr>
        <p:txBody>
          <a:bodyPr anchor="ctr">
            <a:spAutoFit/>
          </a:bodyPr>
          <a:lstStyle/>
          <a:p>
            <a:pPr algn="ctr">
              <a:spcBef>
                <a:spcPct val="0"/>
              </a:spcBef>
              <a:buFontTx/>
              <a:buNone/>
            </a:pPr>
            <a:r>
              <a:rPr lang="en-US" sz="1400" dirty="0">
                <a:solidFill>
                  <a:srgbClr val="000000"/>
                </a:solidFill>
                <a:latin typeface="Arial" pitchFamily="34" charset="0"/>
              </a:rPr>
              <a:t>Design, Development &amp; Maintenance of the ATLAS Event Format Library</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All subsystems use the library to en/decode their raw data</a:t>
            </a:r>
            <a:endParaRPr lang="en-US" sz="1400" dirty="0">
              <a:solidFill>
                <a:srgbClr val="000000"/>
              </a:solidFill>
              <a:latin typeface="Arial" pitchFamily="34" charset="0"/>
            </a:endParaRPr>
          </a:p>
        </p:txBody>
      </p:sp>
      <p:sp>
        <p:nvSpPr>
          <p:cNvPr id="4100" name="AutoShape 6"/>
          <p:cNvSpPr>
            <a:spLocks noChangeArrowheads="1"/>
          </p:cNvSpPr>
          <p:nvPr/>
        </p:nvSpPr>
        <p:spPr bwMode="auto">
          <a:xfrm>
            <a:off x="2175281" y="1295400"/>
            <a:ext cx="2141538" cy="2328863"/>
          </a:xfrm>
          <a:prstGeom prst="flowChartAlternateProcess">
            <a:avLst/>
          </a:prstGeom>
          <a:noFill/>
          <a:ln w="9525">
            <a:solidFill>
              <a:schemeClr val="tx1"/>
            </a:solidFill>
            <a:miter lim="800000"/>
            <a:headEnd/>
            <a:tailEnd/>
          </a:ln>
        </p:spPr>
        <p:txBody>
          <a:bodyPr wrap="square" anchor="ctr">
            <a:spAutoFit/>
          </a:bodyPr>
          <a:lstStyle/>
          <a:p>
            <a:pPr algn="ctr">
              <a:spcBef>
                <a:spcPct val="0"/>
              </a:spcBef>
              <a:buFontTx/>
              <a:buNone/>
            </a:pPr>
            <a:r>
              <a:rPr lang="en-US" sz="1400" dirty="0">
                <a:solidFill>
                  <a:srgbClr val="000000"/>
                </a:solidFill>
                <a:latin typeface="Arial" pitchFamily="34" charset="0"/>
              </a:rPr>
              <a:t>Design, Development &amp; </a:t>
            </a:r>
            <a:r>
              <a:rPr lang="en-US" sz="1400" dirty="0" smtClean="0">
                <a:solidFill>
                  <a:srgbClr val="000000"/>
                </a:solidFill>
                <a:latin typeface="Arial" pitchFamily="34" charset="0"/>
              </a:rPr>
              <a:t>Maintenance </a:t>
            </a:r>
            <a:r>
              <a:rPr lang="en-US" sz="1400" dirty="0">
                <a:solidFill>
                  <a:srgbClr val="000000"/>
                </a:solidFill>
                <a:latin typeface="Arial" pitchFamily="34" charset="0"/>
              </a:rPr>
              <a:t>of the HLT Application Control Framework</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Run control interface for HLT applications</a:t>
            </a:r>
          </a:p>
        </p:txBody>
      </p:sp>
      <p:sp>
        <p:nvSpPr>
          <p:cNvPr id="4101" name="AutoShape 7"/>
          <p:cNvSpPr>
            <a:spLocks noChangeArrowheads="1"/>
          </p:cNvSpPr>
          <p:nvPr/>
        </p:nvSpPr>
        <p:spPr bwMode="auto">
          <a:xfrm>
            <a:off x="4419600" y="1295400"/>
            <a:ext cx="2346325" cy="2851150"/>
          </a:xfrm>
          <a:prstGeom prst="flowChartAlternateProcess">
            <a:avLst/>
          </a:prstGeom>
          <a:noFill/>
          <a:ln w="9525">
            <a:solidFill>
              <a:schemeClr val="tx1"/>
            </a:solidFill>
            <a:miter lim="800000"/>
            <a:headEnd/>
            <a:tailEnd/>
          </a:ln>
        </p:spPr>
        <p:txBody>
          <a:bodyPr wrap="square" anchor="ctr">
            <a:spAutoFit/>
          </a:bodyPr>
          <a:lstStyle/>
          <a:p>
            <a:pPr algn="ctr">
              <a:spcBef>
                <a:spcPct val="0"/>
              </a:spcBef>
              <a:buFontTx/>
              <a:buNone/>
            </a:pPr>
            <a:r>
              <a:rPr lang="en-US" sz="1400" dirty="0">
                <a:solidFill>
                  <a:srgbClr val="000000"/>
                </a:solidFill>
                <a:latin typeface="Arial" pitchFamily="34" charset="0"/>
              </a:rPr>
              <a:t>Design, Development &amp; Maintenance of the HLT Event Selection Framework</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Basic HLT selection code environment. Provides common algorithm interfaces for online and offline</a:t>
            </a:r>
          </a:p>
        </p:txBody>
      </p:sp>
      <p:sp>
        <p:nvSpPr>
          <p:cNvPr id="4102" name="AutoShape 8"/>
          <p:cNvSpPr>
            <a:spLocks noChangeArrowheads="1"/>
          </p:cNvSpPr>
          <p:nvPr/>
        </p:nvSpPr>
        <p:spPr bwMode="auto">
          <a:xfrm>
            <a:off x="6869113" y="1295400"/>
            <a:ext cx="2122487" cy="5307012"/>
          </a:xfrm>
          <a:prstGeom prst="flowChartAlternateProcess">
            <a:avLst/>
          </a:prstGeom>
          <a:noFill/>
          <a:ln w="9525">
            <a:solidFill>
              <a:schemeClr val="tx1"/>
            </a:solidFill>
            <a:miter lim="800000"/>
            <a:headEnd/>
            <a:tailEnd/>
          </a:ln>
        </p:spPr>
        <p:txBody>
          <a:bodyPr anchor="ctr">
            <a:spAutoFit/>
          </a:bodyPr>
          <a:lstStyle/>
          <a:p>
            <a:pPr algn="ctr">
              <a:spcBef>
                <a:spcPct val="0"/>
              </a:spcBef>
              <a:buFontTx/>
              <a:buNone/>
            </a:pPr>
            <a:r>
              <a:rPr lang="en-US" sz="1400" dirty="0">
                <a:solidFill>
                  <a:srgbClr val="000000"/>
                </a:solidFill>
                <a:latin typeface="Arial" pitchFamily="34" charset="0"/>
              </a:rPr>
              <a:t>Development of HLT Algorithm Integration Strategy</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Provide:</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Algorithm integration, debugging and reprocessing  tools.</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Partition generation tools</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Automatic testing and analysis tools for multi-node trigger setups</a:t>
            </a:r>
            <a:r>
              <a:rPr lang="en-US" sz="1600" b="0" i="0" dirty="0">
                <a:solidFill>
                  <a:srgbClr val="000000"/>
                </a:solidFill>
                <a:latin typeface="Arial" pitchFamily="34" charset="0"/>
              </a:rPr>
              <a:t> </a:t>
            </a:r>
          </a:p>
          <a:p>
            <a:pPr algn="ctr">
              <a:spcBef>
                <a:spcPct val="0"/>
              </a:spcBef>
              <a:buFontTx/>
              <a:buNone/>
            </a:pPr>
            <a:endParaRPr lang="en-US" sz="1400" dirty="0">
              <a:solidFill>
                <a:srgbClr val="000000"/>
              </a:solidFill>
              <a:latin typeface="Arial" pitchFamily="34" charset="0"/>
            </a:endParaRPr>
          </a:p>
        </p:txBody>
      </p:sp>
      <p:sp>
        <p:nvSpPr>
          <p:cNvPr id="4103" name="AutoShape 14"/>
          <p:cNvSpPr>
            <a:spLocks noChangeArrowheads="1"/>
          </p:cNvSpPr>
          <p:nvPr/>
        </p:nvSpPr>
        <p:spPr bwMode="auto">
          <a:xfrm>
            <a:off x="533400" y="4412953"/>
            <a:ext cx="4625975" cy="1242893"/>
          </a:xfrm>
          <a:prstGeom prst="flowChartAlternateProcess">
            <a:avLst/>
          </a:prstGeom>
          <a:noFill/>
          <a:ln w="9525">
            <a:solidFill>
              <a:schemeClr val="tx1"/>
            </a:solidFill>
            <a:miter lim="800000"/>
            <a:headEnd/>
            <a:tailEnd/>
          </a:ln>
        </p:spPr>
        <p:txBody>
          <a:bodyPr anchor="ctr">
            <a:spAutoFit/>
          </a:bodyPr>
          <a:lstStyle/>
          <a:p>
            <a:pPr algn="ctr">
              <a:spcBef>
                <a:spcPct val="0"/>
              </a:spcBef>
              <a:buFontTx/>
              <a:buNone/>
            </a:pPr>
            <a:r>
              <a:rPr lang="en-US" sz="1400" dirty="0">
                <a:solidFill>
                  <a:srgbClr val="000000"/>
                </a:solidFill>
                <a:latin typeface="Arial" pitchFamily="34" charset="0"/>
              </a:rPr>
              <a:t>Trigger Monitoring and Validation </a:t>
            </a:r>
          </a:p>
          <a:p>
            <a:pPr algn="ctr">
              <a:spcBef>
                <a:spcPts val="600"/>
              </a:spcBef>
              <a:buFontTx/>
              <a:buNone/>
            </a:pPr>
            <a:r>
              <a:rPr lang="en-US" sz="1600" i="0" dirty="0">
                <a:solidFill>
                  <a:srgbClr val="FF3300"/>
                </a:solidFill>
                <a:latin typeface="Arial" pitchFamily="34" charset="0"/>
              </a:rPr>
              <a:t>Software for automatic release tests</a:t>
            </a:r>
          </a:p>
          <a:p>
            <a:pPr algn="ctr">
              <a:spcBef>
                <a:spcPct val="0"/>
              </a:spcBef>
              <a:buFontTx/>
              <a:buNone/>
            </a:pPr>
            <a:r>
              <a:rPr lang="en-US" sz="1600" i="0" dirty="0">
                <a:solidFill>
                  <a:srgbClr val="FF3300"/>
                </a:solidFill>
                <a:latin typeface="Arial" pitchFamily="34" charset="0"/>
              </a:rPr>
              <a:t>Automatic trigger validation tools</a:t>
            </a:r>
          </a:p>
          <a:p>
            <a:pPr algn="ctr">
              <a:spcBef>
                <a:spcPct val="0"/>
              </a:spcBef>
              <a:buFontTx/>
              <a:buNone/>
            </a:pPr>
            <a:r>
              <a:rPr lang="en-US" sz="1600" i="0" dirty="0">
                <a:solidFill>
                  <a:srgbClr val="FF3300"/>
                </a:solidFill>
                <a:latin typeface="Arial" pitchFamily="34" charset="0"/>
              </a:rPr>
              <a:t>Trigger performance monitoring</a:t>
            </a:r>
          </a:p>
        </p:txBody>
      </p:sp>
      <p:sp>
        <p:nvSpPr>
          <p:cNvPr id="4104" name="AutoShape 18"/>
          <p:cNvSpPr>
            <a:spLocks noChangeArrowheads="1"/>
          </p:cNvSpPr>
          <p:nvPr/>
        </p:nvSpPr>
        <p:spPr bwMode="auto">
          <a:xfrm>
            <a:off x="533400" y="5855137"/>
            <a:ext cx="4583113" cy="698063"/>
          </a:xfrm>
          <a:prstGeom prst="flowChartAlternateProcess">
            <a:avLst/>
          </a:prstGeom>
          <a:noFill/>
          <a:ln w="9525">
            <a:solidFill>
              <a:schemeClr val="tx1"/>
            </a:solidFill>
            <a:miter lim="800000"/>
            <a:headEnd/>
            <a:tailEnd/>
          </a:ln>
        </p:spPr>
        <p:txBody>
          <a:bodyPr wrap="square" anchor="ctr">
            <a:spAutoFit/>
          </a:bodyPr>
          <a:lstStyle/>
          <a:p>
            <a:pPr algn="ctr">
              <a:spcBef>
                <a:spcPct val="0"/>
              </a:spcBef>
              <a:buFontTx/>
              <a:buNone/>
            </a:pPr>
            <a:r>
              <a:rPr lang="en-US" sz="1400" dirty="0">
                <a:solidFill>
                  <a:srgbClr val="000000"/>
                </a:solidFill>
                <a:latin typeface="Arial" pitchFamily="34" charset="0"/>
              </a:rPr>
              <a:t>Responsibility for L2 farm operation</a:t>
            </a:r>
          </a:p>
          <a:p>
            <a:pPr algn="ctr">
              <a:spcBef>
                <a:spcPts val="600"/>
              </a:spcBef>
              <a:buFontTx/>
              <a:buNone/>
            </a:pPr>
            <a:r>
              <a:rPr lang="en-US" sz="1600" i="0" dirty="0">
                <a:solidFill>
                  <a:srgbClr val="FF3300"/>
                </a:solidFill>
                <a:latin typeface="Arial" pitchFamily="34" charset="0"/>
              </a:rPr>
              <a:t>L2 segment  generation &amp; maintenance</a:t>
            </a:r>
          </a:p>
        </p:txBody>
      </p:sp>
      <p:sp>
        <p:nvSpPr>
          <p:cNvPr id="10" name="Rounded Rectangle 9"/>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12" name="TextBox 11"/>
          <p:cNvSpPr txBox="1"/>
          <p:nvPr/>
        </p:nvSpPr>
        <p:spPr>
          <a:xfrm>
            <a:off x="381000" y="838201"/>
            <a:ext cx="3200400" cy="369332"/>
          </a:xfrm>
          <a:prstGeom prst="rect">
            <a:avLst/>
          </a:prstGeom>
          <a:noFill/>
        </p:spPr>
        <p:txBody>
          <a:bodyPr wrap="square" rtlCol="0">
            <a:spAutoFit/>
          </a:bodyPr>
          <a:lstStyle/>
          <a:p>
            <a:pPr>
              <a:buNone/>
            </a:pPr>
            <a:r>
              <a:rPr lang="en-US" altLang="zh-CN" sz="1800" dirty="0" smtClean="0"/>
              <a:t>Effort since 1994</a:t>
            </a:r>
            <a:endParaRPr lang="zh-CN" altLang="en-US" sz="1800" dirty="0"/>
          </a:p>
        </p:txBody>
      </p:sp>
      <p:sp>
        <p:nvSpPr>
          <p:cNvPr id="11" name="Slide Number Placeholder 10"/>
          <p:cNvSpPr>
            <a:spLocks noGrp="1"/>
          </p:cNvSpPr>
          <p:nvPr>
            <p:ph type="sldNum" sz="quarter" idx="12"/>
          </p:nvPr>
        </p:nvSpPr>
        <p:spPr>
          <a:xfrm>
            <a:off x="8686800" y="6553199"/>
            <a:ext cx="457200" cy="304801"/>
          </a:xfrm>
        </p:spPr>
        <p:txBody>
          <a:bodyPr/>
          <a:lstStyle/>
          <a:p>
            <a:pPr>
              <a:buNone/>
              <a:defRPr/>
            </a:pPr>
            <a:fld id="{C47318B7-4E11-404F-89F2-E0CCF833F61E}" type="slidenum">
              <a:rPr lang="en-US" b="0" i="0" smtClean="0">
                <a:solidFill>
                  <a:srgbClr val="000000"/>
                </a:solidFill>
              </a:rPr>
              <a:pPr>
                <a:buNone/>
                <a:defRPr/>
              </a:pPr>
              <a:t>76</a:t>
            </a:fld>
            <a:endParaRPr lang="en-US" b="0" i="0" dirty="0">
              <a:solidFill>
                <a:srgbClr val="0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5"/>
          <p:cNvSpPr>
            <a:spLocks noChangeArrowheads="1"/>
          </p:cNvSpPr>
          <p:nvPr/>
        </p:nvSpPr>
        <p:spPr bwMode="auto">
          <a:xfrm>
            <a:off x="76200" y="1219200"/>
            <a:ext cx="1931988" cy="2554287"/>
          </a:xfrm>
          <a:prstGeom prst="flowChartAlternateProcess">
            <a:avLst/>
          </a:prstGeom>
          <a:solidFill>
            <a:schemeClr val="bg1"/>
          </a:solidFill>
          <a:ln w="9525">
            <a:solidFill>
              <a:schemeClr val="tx1"/>
            </a:solidFill>
            <a:miter lim="800000"/>
            <a:headEnd/>
            <a:tailEnd/>
          </a:ln>
          <a:effectLst>
            <a:outerShdw blurRad="50800" dist="38100" dir="2700000" sx="101000" sy="101000" algn="tl" rotWithShape="0">
              <a:prstClr val="black">
                <a:alpha val="40000"/>
              </a:prstClr>
            </a:outerShdw>
          </a:effectLst>
        </p:spPr>
        <p:txBody>
          <a:bodyPr anchor="ctr">
            <a:spAutoFit/>
          </a:bodyPr>
          <a:lstStyle/>
          <a:p>
            <a:pPr algn="ctr">
              <a:spcBef>
                <a:spcPct val="0"/>
              </a:spcBef>
              <a:buFontTx/>
              <a:buNone/>
            </a:pPr>
            <a:r>
              <a:rPr lang="en-US" sz="1400" dirty="0">
                <a:solidFill>
                  <a:srgbClr val="000000"/>
                </a:solidFill>
                <a:latin typeface="Arial" pitchFamily="34" charset="0"/>
              </a:rPr>
              <a:t>Design, Development &amp; Maintenance of the ATLAS Event Format Library</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All subsystems use the library to en/decode their raw data</a:t>
            </a:r>
            <a:endParaRPr lang="en-US" sz="1400" dirty="0">
              <a:solidFill>
                <a:srgbClr val="000000"/>
              </a:solidFill>
              <a:latin typeface="Arial" pitchFamily="34" charset="0"/>
            </a:endParaRPr>
          </a:p>
        </p:txBody>
      </p:sp>
      <p:sp>
        <p:nvSpPr>
          <p:cNvPr id="4100" name="AutoShape 6"/>
          <p:cNvSpPr>
            <a:spLocks noChangeArrowheads="1"/>
          </p:cNvSpPr>
          <p:nvPr/>
        </p:nvSpPr>
        <p:spPr bwMode="auto">
          <a:xfrm>
            <a:off x="2126069" y="1219200"/>
            <a:ext cx="2141538" cy="2328863"/>
          </a:xfrm>
          <a:prstGeom prst="flowChartAlternateProcess">
            <a:avLst/>
          </a:prstGeom>
          <a:solidFill>
            <a:schemeClr val="bg1"/>
          </a:solidFill>
          <a:ln w="9525">
            <a:solidFill>
              <a:schemeClr val="tx1"/>
            </a:solidFill>
            <a:miter lim="800000"/>
            <a:headEnd/>
            <a:tailEnd/>
          </a:ln>
          <a:effectLst>
            <a:outerShdw blurRad="50800" dist="38100" dir="2700000" sx="101000" sy="101000" algn="tl" rotWithShape="0">
              <a:prstClr val="black">
                <a:alpha val="40000"/>
              </a:prstClr>
            </a:outerShdw>
          </a:effectLst>
        </p:spPr>
        <p:txBody>
          <a:bodyPr wrap="square" anchor="ctr">
            <a:spAutoFit/>
          </a:bodyPr>
          <a:lstStyle/>
          <a:p>
            <a:pPr algn="ctr">
              <a:spcBef>
                <a:spcPct val="0"/>
              </a:spcBef>
              <a:buFontTx/>
              <a:buNone/>
            </a:pPr>
            <a:r>
              <a:rPr lang="en-US" sz="1400" dirty="0">
                <a:solidFill>
                  <a:srgbClr val="000000"/>
                </a:solidFill>
                <a:latin typeface="Arial" pitchFamily="34" charset="0"/>
              </a:rPr>
              <a:t>Design, Development &amp; </a:t>
            </a:r>
            <a:r>
              <a:rPr lang="en-US" sz="1400" dirty="0" smtClean="0">
                <a:solidFill>
                  <a:srgbClr val="000000"/>
                </a:solidFill>
                <a:latin typeface="Arial" pitchFamily="34" charset="0"/>
              </a:rPr>
              <a:t>Maintenance </a:t>
            </a:r>
            <a:r>
              <a:rPr lang="en-US" sz="1400" dirty="0">
                <a:solidFill>
                  <a:srgbClr val="000000"/>
                </a:solidFill>
                <a:latin typeface="Arial" pitchFamily="34" charset="0"/>
              </a:rPr>
              <a:t>of the HLT Application Control Framework</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Run control interface for HLT applications</a:t>
            </a:r>
          </a:p>
        </p:txBody>
      </p:sp>
      <p:sp>
        <p:nvSpPr>
          <p:cNvPr id="4101" name="AutoShape 7"/>
          <p:cNvSpPr>
            <a:spLocks noChangeArrowheads="1"/>
          </p:cNvSpPr>
          <p:nvPr/>
        </p:nvSpPr>
        <p:spPr bwMode="auto">
          <a:xfrm>
            <a:off x="4370388" y="1219200"/>
            <a:ext cx="2346325" cy="2851150"/>
          </a:xfrm>
          <a:prstGeom prst="flowChartAlternateProcess">
            <a:avLst/>
          </a:prstGeom>
          <a:solidFill>
            <a:schemeClr val="bg1"/>
          </a:solidFill>
          <a:ln w="9525">
            <a:solidFill>
              <a:schemeClr val="tx1"/>
            </a:solidFill>
            <a:miter lim="800000"/>
            <a:headEnd/>
            <a:tailEnd/>
          </a:ln>
          <a:effectLst>
            <a:outerShdw blurRad="50800" dist="38100" dir="2700000" sx="101000" sy="101000" algn="tl" rotWithShape="0">
              <a:prstClr val="black">
                <a:alpha val="40000"/>
              </a:prstClr>
            </a:outerShdw>
          </a:effectLst>
        </p:spPr>
        <p:txBody>
          <a:bodyPr wrap="square" anchor="ctr">
            <a:spAutoFit/>
          </a:bodyPr>
          <a:lstStyle/>
          <a:p>
            <a:pPr algn="ctr">
              <a:spcBef>
                <a:spcPct val="0"/>
              </a:spcBef>
              <a:buFontTx/>
              <a:buNone/>
            </a:pPr>
            <a:r>
              <a:rPr lang="en-US" sz="1400" dirty="0">
                <a:solidFill>
                  <a:srgbClr val="000000"/>
                </a:solidFill>
                <a:latin typeface="Arial" pitchFamily="34" charset="0"/>
              </a:rPr>
              <a:t>Design, Development &amp; Maintenance of the HLT Event Selection Framework</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Basic HLT selection code environment. Provides common algorithm interfaces for online and offline</a:t>
            </a:r>
          </a:p>
        </p:txBody>
      </p:sp>
      <p:sp>
        <p:nvSpPr>
          <p:cNvPr id="4102" name="AutoShape 8"/>
          <p:cNvSpPr>
            <a:spLocks noChangeArrowheads="1"/>
          </p:cNvSpPr>
          <p:nvPr/>
        </p:nvSpPr>
        <p:spPr bwMode="auto">
          <a:xfrm>
            <a:off x="6869113" y="1295400"/>
            <a:ext cx="2122487" cy="5307012"/>
          </a:xfrm>
          <a:prstGeom prst="flowChartAlternateProcess">
            <a:avLst/>
          </a:prstGeom>
          <a:noFill/>
          <a:ln w="9525">
            <a:solidFill>
              <a:schemeClr val="tx1"/>
            </a:solidFill>
            <a:miter lim="800000"/>
            <a:headEnd/>
            <a:tailEnd/>
          </a:ln>
        </p:spPr>
        <p:txBody>
          <a:bodyPr anchor="ctr">
            <a:spAutoFit/>
          </a:bodyPr>
          <a:lstStyle/>
          <a:p>
            <a:pPr algn="ctr">
              <a:spcBef>
                <a:spcPct val="0"/>
              </a:spcBef>
              <a:buFontTx/>
              <a:buNone/>
            </a:pPr>
            <a:r>
              <a:rPr lang="en-US" sz="1400" dirty="0">
                <a:solidFill>
                  <a:srgbClr val="000000"/>
                </a:solidFill>
                <a:latin typeface="Arial" pitchFamily="34" charset="0"/>
              </a:rPr>
              <a:t>Development of HLT Algorithm Integration Strategy</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Provide:</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Algorithm integration, debugging and reprocessing  tools.</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Partition generation tools</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Automatic testing and analysis tools for multi-node trigger setups</a:t>
            </a:r>
            <a:r>
              <a:rPr lang="en-US" sz="1600" b="0" i="0" dirty="0">
                <a:solidFill>
                  <a:srgbClr val="000000"/>
                </a:solidFill>
                <a:latin typeface="Arial" pitchFamily="34" charset="0"/>
              </a:rPr>
              <a:t> </a:t>
            </a:r>
          </a:p>
          <a:p>
            <a:pPr algn="ctr">
              <a:spcBef>
                <a:spcPct val="0"/>
              </a:spcBef>
              <a:buFontTx/>
              <a:buNone/>
            </a:pPr>
            <a:endParaRPr lang="en-US" sz="1400" dirty="0">
              <a:solidFill>
                <a:srgbClr val="000000"/>
              </a:solidFill>
              <a:latin typeface="Arial" pitchFamily="34" charset="0"/>
            </a:endParaRPr>
          </a:p>
        </p:txBody>
      </p:sp>
      <p:sp>
        <p:nvSpPr>
          <p:cNvPr id="4103" name="AutoShape 14"/>
          <p:cNvSpPr>
            <a:spLocks noChangeArrowheads="1"/>
          </p:cNvSpPr>
          <p:nvPr/>
        </p:nvSpPr>
        <p:spPr bwMode="auto">
          <a:xfrm>
            <a:off x="533400" y="4412953"/>
            <a:ext cx="4625975" cy="1242893"/>
          </a:xfrm>
          <a:prstGeom prst="flowChartAlternateProcess">
            <a:avLst/>
          </a:prstGeom>
          <a:noFill/>
          <a:ln w="9525">
            <a:solidFill>
              <a:schemeClr val="tx1"/>
            </a:solidFill>
            <a:miter lim="800000"/>
            <a:headEnd/>
            <a:tailEnd/>
          </a:ln>
        </p:spPr>
        <p:txBody>
          <a:bodyPr anchor="ctr">
            <a:spAutoFit/>
          </a:bodyPr>
          <a:lstStyle/>
          <a:p>
            <a:pPr algn="ctr">
              <a:spcBef>
                <a:spcPct val="0"/>
              </a:spcBef>
              <a:buFontTx/>
              <a:buNone/>
            </a:pPr>
            <a:r>
              <a:rPr lang="en-US" sz="1400" dirty="0">
                <a:solidFill>
                  <a:srgbClr val="000000"/>
                </a:solidFill>
                <a:latin typeface="Arial" pitchFamily="34" charset="0"/>
              </a:rPr>
              <a:t>Trigger Monitoring and Validation </a:t>
            </a:r>
          </a:p>
          <a:p>
            <a:pPr algn="ctr">
              <a:spcBef>
                <a:spcPts val="600"/>
              </a:spcBef>
              <a:buFontTx/>
              <a:buNone/>
            </a:pPr>
            <a:r>
              <a:rPr lang="en-US" sz="1600" i="0" dirty="0">
                <a:solidFill>
                  <a:srgbClr val="FF3300"/>
                </a:solidFill>
                <a:latin typeface="Arial" pitchFamily="34" charset="0"/>
              </a:rPr>
              <a:t>Software for automatic release tests</a:t>
            </a:r>
          </a:p>
          <a:p>
            <a:pPr algn="ctr">
              <a:spcBef>
                <a:spcPct val="0"/>
              </a:spcBef>
              <a:buFontTx/>
              <a:buNone/>
            </a:pPr>
            <a:r>
              <a:rPr lang="en-US" sz="1600" i="0" dirty="0">
                <a:solidFill>
                  <a:srgbClr val="FF3300"/>
                </a:solidFill>
                <a:latin typeface="Arial" pitchFamily="34" charset="0"/>
              </a:rPr>
              <a:t>Automatic trigger validation tools</a:t>
            </a:r>
          </a:p>
          <a:p>
            <a:pPr algn="ctr">
              <a:spcBef>
                <a:spcPct val="0"/>
              </a:spcBef>
              <a:buFontTx/>
              <a:buNone/>
            </a:pPr>
            <a:r>
              <a:rPr lang="en-US" sz="1600" i="0" dirty="0">
                <a:solidFill>
                  <a:srgbClr val="FF3300"/>
                </a:solidFill>
                <a:latin typeface="Arial" pitchFamily="34" charset="0"/>
              </a:rPr>
              <a:t>Trigger performance monitoring</a:t>
            </a:r>
          </a:p>
        </p:txBody>
      </p:sp>
      <p:sp>
        <p:nvSpPr>
          <p:cNvPr id="4104" name="AutoShape 18"/>
          <p:cNvSpPr>
            <a:spLocks noChangeArrowheads="1"/>
          </p:cNvSpPr>
          <p:nvPr/>
        </p:nvSpPr>
        <p:spPr bwMode="auto">
          <a:xfrm>
            <a:off x="533400" y="5855137"/>
            <a:ext cx="4583113" cy="698063"/>
          </a:xfrm>
          <a:prstGeom prst="flowChartAlternateProcess">
            <a:avLst/>
          </a:prstGeom>
          <a:noFill/>
          <a:ln w="9525">
            <a:solidFill>
              <a:schemeClr val="tx1"/>
            </a:solidFill>
            <a:miter lim="800000"/>
            <a:headEnd/>
            <a:tailEnd/>
          </a:ln>
        </p:spPr>
        <p:txBody>
          <a:bodyPr wrap="square" anchor="ctr">
            <a:spAutoFit/>
          </a:bodyPr>
          <a:lstStyle/>
          <a:p>
            <a:pPr algn="ctr">
              <a:spcBef>
                <a:spcPct val="0"/>
              </a:spcBef>
              <a:buFontTx/>
              <a:buNone/>
            </a:pPr>
            <a:r>
              <a:rPr lang="en-US" sz="1400" dirty="0">
                <a:solidFill>
                  <a:srgbClr val="000000"/>
                </a:solidFill>
                <a:latin typeface="Arial" pitchFamily="34" charset="0"/>
              </a:rPr>
              <a:t>Responsibility for L2 farm operation</a:t>
            </a:r>
          </a:p>
          <a:p>
            <a:pPr algn="ctr">
              <a:spcBef>
                <a:spcPts val="600"/>
              </a:spcBef>
              <a:buFontTx/>
              <a:buNone/>
            </a:pPr>
            <a:r>
              <a:rPr lang="en-US" sz="1600" i="0" dirty="0">
                <a:solidFill>
                  <a:srgbClr val="FF3300"/>
                </a:solidFill>
                <a:latin typeface="Arial" pitchFamily="34" charset="0"/>
              </a:rPr>
              <a:t>L2 segment  generation &amp; maintenance</a:t>
            </a:r>
          </a:p>
        </p:txBody>
      </p:sp>
      <p:sp>
        <p:nvSpPr>
          <p:cNvPr id="10" name="Rounded Rectangle 9"/>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12" name="TextBox 11"/>
          <p:cNvSpPr txBox="1"/>
          <p:nvPr/>
        </p:nvSpPr>
        <p:spPr>
          <a:xfrm>
            <a:off x="381000" y="838201"/>
            <a:ext cx="3200400" cy="369332"/>
          </a:xfrm>
          <a:prstGeom prst="rect">
            <a:avLst/>
          </a:prstGeom>
          <a:noFill/>
        </p:spPr>
        <p:txBody>
          <a:bodyPr wrap="square" rtlCol="0">
            <a:spAutoFit/>
          </a:bodyPr>
          <a:lstStyle/>
          <a:p>
            <a:pPr>
              <a:buNone/>
            </a:pPr>
            <a:r>
              <a:rPr lang="en-US" altLang="zh-CN" sz="1800" dirty="0" smtClean="0"/>
              <a:t>Effort since 1994</a:t>
            </a:r>
            <a:endParaRPr lang="zh-CN" altLang="en-US" sz="1800" dirty="0"/>
          </a:p>
        </p:txBody>
      </p:sp>
      <p:sp>
        <p:nvSpPr>
          <p:cNvPr id="11" name="Slide Number Placeholder 10"/>
          <p:cNvSpPr>
            <a:spLocks noGrp="1"/>
          </p:cNvSpPr>
          <p:nvPr>
            <p:ph type="sldNum" sz="quarter" idx="12"/>
          </p:nvPr>
        </p:nvSpPr>
        <p:spPr>
          <a:xfrm>
            <a:off x="8686800" y="6553199"/>
            <a:ext cx="457200" cy="304801"/>
          </a:xfrm>
        </p:spPr>
        <p:txBody>
          <a:bodyPr/>
          <a:lstStyle/>
          <a:p>
            <a:pPr>
              <a:buNone/>
              <a:defRPr/>
            </a:pPr>
            <a:fld id="{C47318B7-4E11-404F-89F2-E0CCF833F61E}" type="slidenum">
              <a:rPr lang="en-US" b="0" i="0" smtClean="0">
                <a:solidFill>
                  <a:srgbClr val="000000"/>
                </a:solidFill>
              </a:rPr>
              <a:pPr>
                <a:buNone/>
                <a:defRPr/>
              </a:pPr>
              <a:t>77</a:t>
            </a:fld>
            <a:endParaRPr lang="en-US" b="0" i="0" dirty="0">
              <a:solidFill>
                <a:srgbClr val="000000"/>
              </a:solidFill>
            </a:endParaRPr>
          </a:p>
        </p:txBody>
      </p:sp>
      <p:sp>
        <p:nvSpPr>
          <p:cNvPr id="13" name="Rectangle 12"/>
          <p:cNvSpPr/>
          <p:nvPr/>
        </p:nvSpPr>
        <p:spPr bwMode="auto">
          <a:xfrm>
            <a:off x="6858000" y="1219200"/>
            <a:ext cx="2209800" cy="5410200"/>
          </a:xfrm>
          <a:prstGeom prst="rect">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14" name="Rectangle 13"/>
          <p:cNvSpPr/>
          <p:nvPr/>
        </p:nvSpPr>
        <p:spPr bwMode="auto">
          <a:xfrm>
            <a:off x="228600" y="4343400"/>
            <a:ext cx="5105400" cy="2362200"/>
          </a:xfrm>
          <a:prstGeom prst="rect">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15" name="Rounded Rectangle 14"/>
          <p:cNvSpPr/>
          <p:nvPr/>
        </p:nvSpPr>
        <p:spPr bwMode="auto">
          <a:xfrm>
            <a:off x="152400" y="5105400"/>
            <a:ext cx="6629400" cy="533400"/>
          </a:xfrm>
          <a:prstGeom prst="roundRect">
            <a:avLst>
              <a:gd name="adj" fmla="val 28627"/>
            </a:avLst>
          </a:prstGeom>
          <a:solidFill>
            <a:srgbClr val="F8E8F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effectLst/>
                <a:latin typeface="Helvetica" pitchFamily="34" charset="0"/>
              </a:rPr>
              <a:t>Key components</a:t>
            </a:r>
            <a:endParaRPr kumimoji="0" lang="en-US" i="0" u="none" strike="noStrike" cap="none" normalizeH="0" baseline="0" dirty="0" smtClean="0">
              <a:ln>
                <a:noFill/>
              </a:ln>
              <a:solidFill>
                <a:srgbClr val="0033CC"/>
              </a:solidFill>
              <a:effectLst/>
              <a:latin typeface="Helvetica" pitchFamily="34" charset="0"/>
            </a:endParaRPr>
          </a:p>
        </p:txBody>
      </p:sp>
      <p:sp>
        <p:nvSpPr>
          <p:cNvPr id="16" name="TextBox 15"/>
          <p:cNvSpPr txBox="1"/>
          <p:nvPr/>
        </p:nvSpPr>
        <p:spPr>
          <a:xfrm>
            <a:off x="152400" y="4382869"/>
            <a:ext cx="1676400" cy="646331"/>
          </a:xfrm>
          <a:prstGeom prst="rect">
            <a:avLst/>
          </a:prstGeom>
          <a:noFill/>
        </p:spPr>
        <p:txBody>
          <a:bodyPr wrap="square" rtlCol="0">
            <a:spAutoFit/>
          </a:bodyPr>
          <a:lstStyle/>
          <a:p>
            <a:pPr algn="ctr">
              <a:buNone/>
            </a:pPr>
            <a:r>
              <a:rPr lang="en-US" sz="1800" dirty="0" smtClean="0">
                <a:solidFill>
                  <a:srgbClr val="00B050"/>
                </a:solidFill>
              </a:rPr>
              <a:t>RAW DATA FORMAT</a:t>
            </a:r>
            <a:endParaRPr lang="en-US" sz="1800" dirty="0">
              <a:solidFill>
                <a:srgbClr val="00B050"/>
              </a:solidFill>
            </a:endParaRPr>
          </a:p>
        </p:txBody>
      </p:sp>
      <p:sp>
        <p:nvSpPr>
          <p:cNvPr id="17" name="TextBox 16"/>
          <p:cNvSpPr txBox="1"/>
          <p:nvPr/>
        </p:nvSpPr>
        <p:spPr>
          <a:xfrm>
            <a:off x="2057400" y="4382869"/>
            <a:ext cx="2209800" cy="646331"/>
          </a:xfrm>
          <a:prstGeom prst="rect">
            <a:avLst/>
          </a:prstGeom>
          <a:noFill/>
        </p:spPr>
        <p:txBody>
          <a:bodyPr wrap="square" rtlCol="0">
            <a:spAutoFit/>
          </a:bodyPr>
          <a:lstStyle/>
          <a:p>
            <a:pPr algn="ctr">
              <a:buNone/>
            </a:pPr>
            <a:r>
              <a:rPr lang="en-US" sz="1800" dirty="0" smtClean="0">
                <a:solidFill>
                  <a:srgbClr val="00B050"/>
                </a:solidFill>
              </a:rPr>
              <a:t>HLT APPLICATION RUN CONTROL</a:t>
            </a:r>
            <a:endParaRPr lang="en-US" sz="1800" dirty="0">
              <a:solidFill>
                <a:srgbClr val="00B050"/>
              </a:solidFill>
            </a:endParaRPr>
          </a:p>
        </p:txBody>
      </p:sp>
      <p:sp>
        <p:nvSpPr>
          <p:cNvPr id="18" name="TextBox 17"/>
          <p:cNvSpPr txBox="1"/>
          <p:nvPr/>
        </p:nvSpPr>
        <p:spPr>
          <a:xfrm>
            <a:off x="4495800" y="4382869"/>
            <a:ext cx="2209800" cy="646331"/>
          </a:xfrm>
          <a:prstGeom prst="rect">
            <a:avLst/>
          </a:prstGeom>
          <a:noFill/>
        </p:spPr>
        <p:txBody>
          <a:bodyPr wrap="square" rtlCol="0">
            <a:spAutoFit/>
          </a:bodyPr>
          <a:lstStyle/>
          <a:p>
            <a:pPr algn="ctr">
              <a:buNone/>
            </a:pPr>
            <a:r>
              <a:rPr lang="en-US" sz="1800" dirty="0" smtClean="0">
                <a:solidFill>
                  <a:srgbClr val="00B050"/>
                </a:solidFill>
              </a:rPr>
              <a:t>HLT SELECTION FRAMEWORK</a:t>
            </a:r>
            <a:endParaRPr lang="en-US" sz="1800" dirty="0">
              <a:solidFill>
                <a:srgbClr val="00B05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5"/>
          <p:cNvSpPr>
            <a:spLocks noChangeArrowheads="1"/>
          </p:cNvSpPr>
          <p:nvPr/>
        </p:nvSpPr>
        <p:spPr bwMode="auto">
          <a:xfrm>
            <a:off x="125412" y="1295400"/>
            <a:ext cx="1931988" cy="2554287"/>
          </a:xfrm>
          <a:prstGeom prst="flowChartAlternateProcess">
            <a:avLst/>
          </a:prstGeom>
          <a:noFill/>
          <a:ln w="9525">
            <a:solidFill>
              <a:schemeClr val="tx1"/>
            </a:solidFill>
            <a:miter lim="800000"/>
            <a:headEnd/>
            <a:tailEnd/>
          </a:ln>
        </p:spPr>
        <p:txBody>
          <a:bodyPr anchor="ctr">
            <a:spAutoFit/>
          </a:bodyPr>
          <a:lstStyle/>
          <a:p>
            <a:pPr algn="ctr">
              <a:spcBef>
                <a:spcPct val="0"/>
              </a:spcBef>
              <a:buFontTx/>
              <a:buNone/>
            </a:pPr>
            <a:r>
              <a:rPr lang="en-US" sz="1400" dirty="0">
                <a:solidFill>
                  <a:srgbClr val="000000"/>
                </a:solidFill>
                <a:latin typeface="Arial" pitchFamily="34" charset="0"/>
              </a:rPr>
              <a:t>Design, Development &amp; Maintenance of the ATLAS Event Format Library</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All subsystems use the library to en/decode their raw data</a:t>
            </a:r>
            <a:endParaRPr lang="en-US" sz="1400" dirty="0">
              <a:solidFill>
                <a:srgbClr val="000000"/>
              </a:solidFill>
              <a:latin typeface="Arial" pitchFamily="34" charset="0"/>
            </a:endParaRPr>
          </a:p>
        </p:txBody>
      </p:sp>
      <p:sp>
        <p:nvSpPr>
          <p:cNvPr id="4100" name="AutoShape 6"/>
          <p:cNvSpPr>
            <a:spLocks noChangeArrowheads="1"/>
          </p:cNvSpPr>
          <p:nvPr/>
        </p:nvSpPr>
        <p:spPr bwMode="auto">
          <a:xfrm>
            <a:off x="2175281" y="1295400"/>
            <a:ext cx="2141538" cy="2328863"/>
          </a:xfrm>
          <a:prstGeom prst="flowChartAlternateProcess">
            <a:avLst/>
          </a:prstGeom>
          <a:noFill/>
          <a:ln w="9525">
            <a:solidFill>
              <a:schemeClr val="tx1"/>
            </a:solidFill>
            <a:miter lim="800000"/>
            <a:headEnd/>
            <a:tailEnd/>
          </a:ln>
        </p:spPr>
        <p:txBody>
          <a:bodyPr wrap="square" anchor="ctr">
            <a:spAutoFit/>
          </a:bodyPr>
          <a:lstStyle/>
          <a:p>
            <a:pPr algn="ctr">
              <a:spcBef>
                <a:spcPct val="0"/>
              </a:spcBef>
              <a:buFontTx/>
              <a:buNone/>
            </a:pPr>
            <a:r>
              <a:rPr lang="en-US" sz="1400" dirty="0">
                <a:solidFill>
                  <a:srgbClr val="000000"/>
                </a:solidFill>
                <a:latin typeface="Arial" pitchFamily="34" charset="0"/>
              </a:rPr>
              <a:t>Design, Development &amp; </a:t>
            </a:r>
            <a:r>
              <a:rPr lang="en-US" sz="1400" dirty="0" smtClean="0">
                <a:solidFill>
                  <a:srgbClr val="000000"/>
                </a:solidFill>
                <a:latin typeface="Arial" pitchFamily="34" charset="0"/>
              </a:rPr>
              <a:t>Maintenance </a:t>
            </a:r>
            <a:r>
              <a:rPr lang="en-US" sz="1400" dirty="0">
                <a:solidFill>
                  <a:srgbClr val="000000"/>
                </a:solidFill>
                <a:latin typeface="Arial" pitchFamily="34" charset="0"/>
              </a:rPr>
              <a:t>of the HLT Application Control Framework</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Run control interface for HLT applications</a:t>
            </a:r>
          </a:p>
        </p:txBody>
      </p:sp>
      <p:sp>
        <p:nvSpPr>
          <p:cNvPr id="4101" name="AutoShape 7"/>
          <p:cNvSpPr>
            <a:spLocks noChangeArrowheads="1"/>
          </p:cNvSpPr>
          <p:nvPr/>
        </p:nvSpPr>
        <p:spPr bwMode="auto">
          <a:xfrm>
            <a:off x="4419600" y="1295400"/>
            <a:ext cx="2346325" cy="2851150"/>
          </a:xfrm>
          <a:prstGeom prst="flowChartAlternateProcess">
            <a:avLst/>
          </a:prstGeom>
          <a:noFill/>
          <a:ln w="9525">
            <a:solidFill>
              <a:schemeClr val="tx1"/>
            </a:solidFill>
            <a:miter lim="800000"/>
            <a:headEnd/>
            <a:tailEnd/>
          </a:ln>
        </p:spPr>
        <p:txBody>
          <a:bodyPr wrap="square" anchor="ctr">
            <a:spAutoFit/>
          </a:bodyPr>
          <a:lstStyle/>
          <a:p>
            <a:pPr algn="ctr">
              <a:spcBef>
                <a:spcPct val="0"/>
              </a:spcBef>
              <a:buFontTx/>
              <a:buNone/>
            </a:pPr>
            <a:r>
              <a:rPr lang="en-US" sz="1400" dirty="0">
                <a:solidFill>
                  <a:srgbClr val="000000"/>
                </a:solidFill>
                <a:latin typeface="Arial" pitchFamily="34" charset="0"/>
              </a:rPr>
              <a:t>Design, Development &amp; Maintenance of the HLT Event Selection Framework</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Basic HLT selection code environment. Provides common algorithm interfaces for online and offline</a:t>
            </a:r>
          </a:p>
        </p:txBody>
      </p:sp>
      <p:sp>
        <p:nvSpPr>
          <p:cNvPr id="10" name="Rounded Rectangle 9"/>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12" name="TextBox 11"/>
          <p:cNvSpPr txBox="1"/>
          <p:nvPr/>
        </p:nvSpPr>
        <p:spPr>
          <a:xfrm>
            <a:off x="381000" y="838201"/>
            <a:ext cx="3200400" cy="369332"/>
          </a:xfrm>
          <a:prstGeom prst="rect">
            <a:avLst/>
          </a:prstGeom>
          <a:noFill/>
        </p:spPr>
        <p:txBody>
          <a:bodyPr wrap="square" rtlCol="0">
            <a:spAutoFit/>
          </a:bodyPr>
          <a:lstStyle/>
          <a:p>
            <a:pPr>
              <a:buNone/>
            </a:pPr>
            <a:r>
              <a:rPr lang="en-US" altLang="zh-CN" sz="1800" dirty="0" smtClean="0"/>
              <a:t>Effort since 1994</a:t>
            </a:r>
            <a:endParaRPr lang="zh-CN" altLang="en-US" sz="1800" dirty="0"/>
          </a:p>
        </p:txBody>
      </p:sp>
      <p:sp>
        <p:nvSpPr>
          <p:cNvPr id="11" name="Slide Number Placeholder 10"/>
          <p:cNvSpPr>
            <a:spLocks noGrp="1"/>
          </p:cNvSpPr>
          <p:nvPr>
            <p:ph type="sldNum" sz="quarter" idx="12"/>
          </p:nvPr>
        </p:nvSpPr>
        <p:spPr>
          <a:xfrm>
            <a:off x="8686800" y="6553199"/>
            <a:ext cx="457200" cy="304801"/>
          </a:xfrm>
        </p:spPr>
        <p:txBody>
          <a:bodyPr/>
          <a:lstStyle/>
          <a:p>
            <a:pPr>
              <a:buNone/>
              <a:defRPr/>
            </a:pPr>
            <a:fld id="{C47318B7-4E11-404F-89F2-E0CCF833F61E}" type="slidenum">
              <a:rPr lang="en-US" b="0" i="0" smtClean="0">
                <a:solidFill>
                  <a:srgbClr val="000000"/>
                </a:solidFill>
              </a:rPr>
              <a:pPr>
                <a:buNone/>
                <a:defRPr/>
              </a:pPr>
              <a:t>78</a:t>
            </a:fld>
            <a:endParaRPr lang="en-US" b="0" i="0" dirty="0">
              <a:solidFill>
                <a:srgbClr val="000000"/>
              </a:solidFill>
            </a:endParaRPr>
          </a:p>
        </p:txBody>
      </p:sp>
      <p:sp>
        <p:nvSpPr>
          <p:cNvPr id="13" name="Rectangle 12"/>
          <p:cNvSpPr/>
          <p:nvPr/>
        </p:nvSpPr>
        <p:spPr bwMode="auto">
          <a:xfrm>
            <a:off x="0" y="1219200"/>
            <a:ext cx="6858000" cy="3048000"/>
          </a:xfrm>
          <a:prstGeom prst="rect">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14" name="Rounded Rectangle 13"/>
          <p:cNvSpPr/>
          <p:nvPr/>
        </p:nvSpPr>
        <p:spPr bwMode="auto">
          <a:xfrm>
            <a:off x="2743200" y="2286000"/>
            <a:ext cx="2971800" cy="914400"/>
          </a:xfrm>
          <a:prstGeom prst="roundRect">
            <a:avLst>
              <a:gd name="adj" fmla="val 28295"/>
            </a:avLst>
          </a:prstGeom>
          <a:solidFill>
            <a:srgbClr val="F8E8F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effectLst/>
                <a:latin typeface="Helvetica" pitchFamily="34" charset="0"/>
              </a:rPr>
              <a:t>Support for </a:t>
            </a:r>
            <a:r>
              <a:rPr kumimoji="0" lang="en-US" i="0" u="none" strike="noStrike" cap="none" normalizeH="0" dirty="0" smtClean="0">
                <a:ln>
                  <a:noFill/>
                </a:ln>
                <a:effectLst/>
                <a:latin typeface="Helvetica" pitchFamily="34" charset="0"/>
              </a:rPr>
              <a:t>daily operation</a:t>
            </a:r>
            <a:r>
              <a:rPr lang="en-US" i="0" dirty="0" smtClean="0"/>
              <a:t>s </a:t>
            </a:r>
            <a:endParaRPr kumimoji="0" lang="en-US" i="0" u="none" strike="noStrike" cap="none" normalizeH="0" baseline="0" dirty="0" smtClean="0">
              <a:ln>
                <a:noFill/>
              </a:ln>
              <a:solidFill>
                <a:srgbClr val="0033CC"/>
              </a:solidFill>
              <a:effectLst/>
              <a:latin typeface="Helvetica" pitchFamily="34" charset="0"/>
            </a:endParaRPr>
          </a:p>
        </p:txBody>
      </p:sp>
      <p:sp>
        <p:nvSpPr>
          <p:cNvPr id="4102" name="AutoShape 8"/>
          <p:cNvSpPr>
            <a:spLocks noChangeArrowheads="1"/>
          </p:cNvSpPr>
          <p:nvPr/>
        </p:nvSpPr>
        <p:spPr bwMode="auto">
          <a:xfrm>
            <a:off x="6792913" y="1219200"/>
            <a:ext cx="2122487" cy="5307012"/>
          </a:xfrm>
          <a:prstGeom prst="flowChartAlternateProcess">
            <a:avLst/>
          </a:prstGeom>
          <a:solidFill>
            <a:schemeClr val="bg1"/>
          </a:solidFill>
          <a:ln w="9525">
            <a:solidFill>
              <a:schemeClr val="tx1"/>
            </a:solidFill>
            <a:miter lim="800000"/>
            <a:headEnd/>
            <a:tailEnd/>
          </a:ln>
          <a:effectLst>
            <a:outerShdw blurRad="50800" dist="38100" dir="2700000" sx="101000" sy="101000" algn="tl" rotWithShape="0">
              <a:prstClr val="black">
                <a:alpha val="40000"/>
              </a:prstClr>
            </a:outerShdw>
          </a:effectLst>
        </p:spPr>
        <p:txBody>
          <a:bodyPr anchor="ctr">
            <a:spAutoFit/>
          </a:bodyPr>
          <a:lstStyle/>
          <a:p>
            <a:pPr algn="ctr">
              <a:spcBef>
                <a:spcPct val="0"/>
              </a:spcBef>
              <a:buFontTx/>
              <a:buNone/>
            </a:pPr>
            <a:r>
              <a:rPr lang="en-US" sz="1400" dirty="0">
                <a:solidFill>
                  <a:srgbClr val="000000"/>
                </a:solidFill>
                <a:latin typeface="Arial" pitchFamily="34" charset="0"/>
              </a:rPr>
              <a:t>Development of HLT Algorithm Integration Strategy</a:t>
            </a:r>
          </a:p>
          <a:p>
            <a:pPr algn="ctr">
              <a:spcBef>
                <a:spcPct val="0"/>
              </a:spcBef>
              <a:buFontTx/>
              <a:buNone/>
            </a:pPr>
            <a:endParaRPr lang="en-US" sz="1400" dirty="0">
              <a:solidFill>
                <a:srgbClr val="000000"/>
              </a:solidFill>
              <a:latin typeface="Arial" pitchFamily="34" charset="0"/>
            </a:endParaRPr>
          </a:p>
          <a:p>
            <a:pPr algn="ctr">
              <a:spcBef>
                <a:spcPct val="0"/>
              </a:spcBef>
              <a:buFontTx/>
              <a:buNone/>
            </a:pPr>
            <a:r>
              <a:rPr lang="en-US" sz="1600" i="0" dirty="0">
                <a:solidFill>
                  <a:srgbClr val="FF3300"/>
                </a:solidFill>
                <a:latin typeface="Arial" pitchFamily="34" charset="0"/>
              </a:rPr>
              <a:t>Provide:</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Algorithm integration, debugging and reprocessing  tools.</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Partition generation tools</a:t>
            </a:r>
          </a:p>
          <a:p>
            <a:pPr algn="ctr">
              <a:spcBef>
                <a:spcPct val="0"/>
              </a:spcBef>
              <a:buFontTx/>
              <a:buNone/>
            </a:pPr>
            <a:endParaRPr lang="en-US" sz="1600" i="0" dirty="0">
              <a:solidFill>
                <a:srgbClr val="FF3300"/>
              </a:solidFill>
              <a:latin typeface="Arial" pitchFamily="34" charset="0"/>
            </a:endParaRPr>
          </a:p>
          <a:p>
            <a:pPr algn="ctr">
              <a:spcBef>
                <a:spcPct val="0"/>
              </a:spcBef>
              <a:buFontTx/>
              <a:buNone/>
            </a:pPr>
            <a:r>
              <a:rPr lang="en-US" sz="1600" i="0" dirty="0">
                <a:solidFill>
                  <a:srgbClr val="FF3300"/>
                </a:solidFill>
                <a:latin typeface="Arial" pitchFamily="34" charset="0"/>
              </a:rPr>
              <a:t>Automatic testing and analysis tools for multi-node trigger setups</a:t>
            </a:r>
            <a:r>
              <a:rPr lang="en-US" sz="1600" b="0" i="0" dirty="0">
                <a:solidFill>
                  <a:srgbClr val="000000"/>
                </a:solidFill>
                <a:latin typeface="Arial" pitchFamily="34" charset="0"/>
              </a:rPr>
              <a:t> </a:t>
            </a:r>
          </a:p>
          <a:p>
            <a:pPr algn="ctr">
              <a:spcBef>
                <a:spcPct val="0"/>
              </a:spcBef>
              <a:buFontTx/>
              <a:buNone/>
            </a:pPr>
            <a:endParaRPr lang="en-US" sz="1400" dirty="0">
              <a:solidFill>
                <a:srgbClr val="000000"/>
              </a:solidFill>
              <a:latin typeface="Arial" pitchFamily="34" charset="0"/>
            </a:endParaRPr>
          </a:p>
        </p:txBody>
      </p:sp>
      <p:sp>
        <p:nvSpPr>
          <p:cNvPr id="4103" name="AutoShape 14"/>
          <p:cNvSpPr>
            <a:spLocks noChangeArrowheads="1"/>
          </p:cNvSpPr>
          <p:nvPr/>
        </p:nvSpPr>
        <p:spPr bwMode="auto">
          <a:xfrm>
            <a:off x="457200" y="4336753"/>
            <a:ext cx="4625975" cy="1242893"/>
          </a:xfrm>
          <a:prstGeom prst="flowChartAlternateProcess">
            <a:avLst/>
          </a:prstGeom>
          <a:solidFill>
            <a:schemeClr val="bg1"/>
          </a:solidFill>
          <a:ln w="9525">
            <a:solidFill>
              <a:schemeClr val="tx1"/>
            </a:solidFill>
            <a:miter lim="800000"/>
            <a:headEnd/>
            <a:tailEnd/>
          </a:ln>
          <a:effectLst>
            <a:outerShdw blurRad="50800" dist="38100" dir="2700000" sx="101000" sy="101000" algn="tl" rotWithShape="0">
              <a:prstClr val="black">
                <a:alpha val="40000"/>
              </a:prstClr>
            </a:outerShdw>
          </a:effectLst>
        </p:spPr>
        <p:txBody>
          <a:bodyPr anchor="ctr">
            <a:spAutoFit/>
          </a:bodyPr>
          <a:lstStyle/>
          <a:p>
            <a:pPr algn="ctr">
              <a:spcBef>
                <a:spcPct val="0"/>
              </a:spcBef>
              <a:buFontTx/>
              <a:buNone/>
            </a:pPr>
            <a:r>
              <a:rPr lang="en-US" sz="1400" dirty="0">
                <a:solidFill>
                  <a:srgbClr val="000000"/>
                </a:solidFill>
                <a:latin typeface="Arial" pitchFamily="34" charset="0"/>
              </a:rPr>
              <a:t>Trigger Monitoring and Validation </a:t>
            </a:r>
          </a:p>
          <a:p>
            <a:pPr algn="ctr">
              <a:spcBef>
                <a:spcPts val="600"/>
              </a:spcBef>
              <a:buFontTx/>
              <a:buNone/>
            </a:pPr>
            <a:r>
              <a:rPr lang="en-US" sz="1600" i="0" dirty="0">
                <a:solidFill>
                  <a:srgbClr val="FF3300"/>
                </a:solidFill>
                <a:latin typeface="Arial" pitchFamily="34" charset="0"/>
              </a:rPr>
              <a:t>Software for automatic release tests</a:t>
            </a:r>
          </a:p>
          <a:p>
            <a:pPr algn="ctr">
              <a:spcBef>
                <a:spcPct val="0"/>
              </a:spcBef>
              <a:buFontTx/>
              <a:buNone/>
            </a:pPr>
            <a:r>
              <a:rPr lang="en-US" sz="1600" i="0" dirty="0">
                <a:solidFill>
                  <a:srgbClr val="FF3300"/>
                </a:solidFill>
                <a:latin typeface="Arial" pitchFamily="34" charset="0"/>
              </a:rPr>
              <a:t>Automatic trigger validation tools</a:t>
            </a:r>
          </a:p>
          <a:p>
            <a:pPr algn="ctr">
              <a:spcBef>
                <a:spcPct val="0"/>
              </a:spcBef>
              <a:buFontTx/>
              <a:buNone/>
            </a:pPr>
            <a:r>
              <a:rPr lang="en-US" sz="1600" i="0" dirty="0">
                <a:solidFill>
                  <a:srgbClr val="FF3300"/>
                </a:solidFill>
                <a:latin typeface="Arial" pitchFamily="34" charset="0"/>
              </a:rPr>
              <a:t>Trigger performance monitoring</a:t>
            </a:r>
          </a:p>
        </p:txBody>
      </p:sp>
      <p:sp>
        <p:nvSpPr>
          <p:cNvPr id="4104" name="AutoShape 18"/>
          <p:cNvSpPr>
            <a:spLocks noChangeArrowheads="1"/>
          </p:cNvSpPr>
          <p:nvPr/>
        </p:nvSpPr>
        <p:spPr bwMode="auto">
          <a:xfrm>
            <a:off x="457200" y="5778937"/>
            <a:ext cx="4583113" cy="698063"/>
          </a:xfrm>
          <a:prstGeom prst="flowChartAlternateProcess">
            <a:avLst/>
          </a:prstGeom>
          <a:solidFill>
            <a:schemeClr val="bg1"/>
          </a:solidFill>
          <a:ln w="9525">
            <a:solidFill>
              <a:schemeClr val="tx1"/>
            </a:solidFill>
            <a:miter lim="800000"/>
            <a:headEnd/>
            <a:tailEnd/>
          </a:ln>
          <a:effectLst>
            <a:outerShdw blurRad="50800" dist="38100" dir="2700000" sx="101000" sy="101000" algn="tl" rotWithShape="0">
              <a:prstClr val="black">
                <a:alpha val="40000"/>
              </a:prstClr>
            </a:outerShdw>
          </a:effectLst>
        </p:spPr>
        <p:txBody>
          <a:bodyPr wrap="square" anchor="ctr">
            <a:spAutoFit/>
          </a:bodyPr>
          <a:lstStyle/>
          <a:p>
            <a:pPr algn="ctr">
              <a:spcBef>
                <a:spcPct val="0"/>
              </a:spcBef>
              <a:buFontTx/>
              <a:buNone/>
            </a:pPr>
            <a:r>
              <a:rPr lang="en-US" sz="1400" dirty="0">
                <a:solidFill>
                  <a:srgbClr val="000000"/>
                </a:solidFill>
                <a:latin typeface="Arial" pitchFamily="34" charset="0"/>
              </a:rPr>
              <a:t>Responsibility for L2 farm operation</a:t>
            </a:r>
          </a:p>
          <a:p>
            <a:pPr algn="ctr">
              <a:spcBef>
                <a:spcPts val="600"/>
              </a:spcBef>
              <a:buFontTx/>
              <a:buNone/>
            </a:pPr>
            <a:r>
              <a:rPr lang="en-US" sz="1600" i="0" dirty="0">
                <a:solidFill>
                  <a:srgbClr val="FF3300"/>
                </a:solidFill>
                <a:latin typeface="Arial" pitchFamily="34" charset="0"/>
              </a:rPr>
              <a:t>L2 segment  generation &amp; maintenance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mLumiByDay.png"/>
          <p:cNvPicPr>
            <a:picLocks noChangeAspect="1"/>
          </p:cNvPicPr>
          <p:nvPr/>
        </p:nvPicPr>
        <p:blipFill>
          <a:blip r:embed="rId2" cstate="screen"/>
          <a:stretch>
            <a:fillRect/>
          </a:stretch>
        </p:blipFill>
        <p:spPr>
          <a:xfrm>
            <a:off x="5105400" y="4038600"/>
            <a:ext cx="3605378" cy="2590800"/>
          </a:xfrm>
          <a:prstGeom prst="rect">
            <a:avLst/>
          </a:prstGeom>
        </p:spPr>
      </p:pic>
      <p:pic>
        <p:nvPicPr>
          <p:cNvPr id="5125" name="Picture 5" descr="image13"/>
          <p:cNvPicPr>
            <a:picLocks noChangeAspect="1" noChangeArrowheads="1"/>
          </p:cNvPicPr>
          <p:nvPr/>
        </p:nvPicPr>
        <p:blipFill>
          <a:blip r:embed="rId3" cstate="screen"/>
          <a:srcRect/>
          <a:stretch>
            <a:fillRect/>
          </a:stretch>
        </p:blipFill>
        <p:spPr bwMode="auto">
          <a:xfrm>
            <a:off x="381000" y="4095279"/>
            <a:ext cx="3986213" cy="2610321"/>
          </a:xfrm>
          <a:prstGeom prst="rect">
            <a:avLst/>
          </a:prstGeom>
          <a:noFill/>
          <a:ln w="9525">
            <a:noFill/>
            <a:miter lim="800000"/>
            <a:headEnd/>
            <a:tailEnd/>
          </a:ln>
        </p:spPr>
      </p:pic>
      <p:sp>
        <p:nvSpPr>
          <p:cNvPr id="5126" name="Rectangle 6"/>
          <p:cNvSpPr>
            <a:spLocks noChangeArrowheads="1"/>
          </p:cNvSpPr>
          <p:nvPr/>
        </p:nvSpPr>
        <p:spPr bwMode="auto">
          <a:xfrm>
            <a:off x="2995613" y="5410200"/>
            <a:ext cx="1066800" cy="585418"/>
          </a:xfrm>
          <a:prstGeom prst="rect">
            <a:avLst/>
          </a:prstGeom>
          <a:solidFill>
            <a:schemeClr val="accent6">
              <a:lumMod val="40000"/>
              <a:lumOff val="60000"/>
            </a:schemeClr>
          </a:solidFill>
          <a:ln w="9525"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2075" tIns="46038" rIns="92075" bIns="46038">
            <a:spAutoFit/>
          </a:bodyPr>
          <a:lstStyle/>
          <a:p>
            <a:pPr marL="117475" indent="-117475" algn="ctr" eaLnBrk="1" hangingPunct="1">
              <a:spcBef>
                <a:spcPts val="0"/>
              </a:spcBef>
              <a:buClr>
                <a:srgbClr val="000000"/>
              </a:buClr>
              <a:buNone/>
            </a:pPr>
            <a:r>
              <a:rPr lang="en-US" sz="1600" dirty="0" smtClean="0">
                <a:solidFill>
                  <a:srgbClr val="000000"/>
                </a:solidFill>
              </a:rPr>
              <a:t>Cosmic </a:t>
            </a:r>
          </a:p>
          <a:p>
            <a:pPr marL="117475" indent="-117475" algn="ctr" eaLnBrk="1" hangingPunct="1">
              <a:spcBef>
                <a:spcPts val="0"/>
              </a:spcBef>
              <a:buClr>
                <a:srgbClr val="000000"/>
              </a:buClr>
              <a:buNone/>
            </a:pPr>
            <a:r>
              <a:rPr lang="en-US" sz="1600" dirty="0" smtClean="0">
                <a:solidFill>
                  <a:srgbClr val="000000"/>
                </a:solidFill>
              </a:rPr>
              <a:t>data  </a:t>
            </a:r>
            <a:endParaRPr lang="en-US" sz="1600" dirty="0">
              <a:solidFill>
                <a:srgbClr val="000000"/>
              </a:solidFill>
            </a:endParaRPr>
          </a:p>
        </p:txBody>
      </p:sp>
      <p:sp>
        <p:nvSpPr>
          <p:cNvPr id="5128" name="Rectangle 8"/>
          <p:cNvSpPr>
            <a:spLocks noChangeArrowheads="1"/>
          </p:cNvSpPr>
          <p:nvPr/>
        </p:nvSpPr>
        <p:spPr bwMode="auto">
          <a:xfrm>
            <a:off x="5815013" y="5181600"/>
            <a:ext cx="2057400" cy="782395"/>
          </a:xfrm>
          <a:prstGeom prst="rect">
            <a:avLst/>
          </a:prstGeom>
          <a:solidFill>
            <a:schemeClr val="accent6">
              <a:lumMod val="40000"/>
              <a:lumOff val="60000"/>
            </a:schemeClr>
          </a:solidFill>
          <a:ln w="9525"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2075" tIns="46038" rIns="92075" bIns="46038">
            <a:spAutoFit/>
          </a:bodyPr>
          <a:lstStyle/>
          <a:p>
            <a:pPr marL="117475" indent="-117475" eaLnBrk="1" hangingPunct="1">
              <a:buClr>
                <a:srgbClr val="000000"/>
              </a:buClr>
              <a:buFont typeface="Wingdings" pitchFamily="2" charset="2"/>
              <a:buNone/>
            </a:pPr>
            <a:r>
              <a:rPr lang="en-US" sz="1400" dirty="0">
                <a:solidFill>
                  <a:srgbClr val="000000"/>
                </a:solidFill>
              </a:rPr>
              <a:t>7 TeV data</a:t>
            </a:r>
          </a:p>
          <a:p>
            <a:pPr marL="117475" indent="-117475" eaLnBrk="1" hangingPunct="1">
              <a:buClr>
                <a:srgbClr val="000000"/>
              </a:buClr>
              <a:buFont typeface="Wingdings" pitchFamily="2" charset="2"/>
              <a:buNone/>
            </a:pPr>
            <a:r>
              <a:rPr lang="en-US" sz="1400" dirty="0">
                <a:solidFill>
                  <a:srgbClr val="000000"/>
                </a:solidFill>
              </a:rPr>
              <a:t>1 </a:t>
            </a:r>
            <a:r>
              <a:rPr lang="en-US" sz="1400" dirty="0" err="1">
                <a:solidFill>
                  <a:srgbClr val="000000"/>
                </a:solidFill>
              </a:rPr>
              <a:t>TByte</a:t>
            </a:r>
            <a:r>
              <a:rPr lang="en-US" sz="1400" dirty="0">
                <a:solidFill>
                  <a:srgbClr val="000000"/>
                </a:solidFill>
              </a:rPr>
              <a:t>/hour typically recorded </a:t>
            </a:r>
          </a:p>
        </p:txBody>
      </p:sp>
      <p:sp>
        <p:nvSpPr>
          <p:cNvPr id="11" name="Rounded Rectangle 10"/>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15" name="Content Placeholder 14"/>
          <p:cNvSpPr>
            <a:spLocks noGrp="1"/>
          </p:cNvSpPr>
          <p:nvPr>
            <p:ph idx="1"/>
          </p:nvPr>
        </p:nvSpPr>
        <p:spPr>
          <a:xfrm>
            <a:off x="533400" y="1371600"/>
            <a:ext cx="8077200" cy="2590800"/>
          </a:xfrm>
        </p:spPr>
        <p:txBody>
          <a:bodyPr/>
          <a:lstStyle/>
          <a:p>
            <a:pPr marL="0" indent="0">
              <a:buNone/>
            </a:pPr>
            <a:r>
              <a:rPr lang="en-US" sz="2200" dirty="0" smtClean="0"/>
              <a:t>All Wisconsin-provided components have been successfully used in </a:t>
            </a:r>
            <a:r>
              <a:rPr lang="en-US" sz="2200" b="1" dirty="0" smtClean="0"/>
              <a:t>all ATLAS data-taking campaigns</a:t>
            </a:r>
          </a:p>
          <a:p>
            <a:pPr marL="285750" lvl="1">
              <a:spcBef>
                <a:spcPts val="600"/>
              </a:spcBef>
            </a:pPr>
            <a:r>
              <a:rPr lang="en-US" sz="2000" dirty="0" smtClean="0"/>
              <a:t>From </a:t>
            </a:r>
            <a:r>
              <a:rPr lang="en-US" sz="2000" b="1" dirty="0" smtClean="0">
                <a:solidFill>
                  <a:srgbClr val="0033CC"/>
                </a:solidFill>
              </a:rPr>
              <a:t>early commissioning w/</a:t>
            </a:r>
            <a:r>
              <a:rPr lang="en-US" sz="2000" b="1" dirty="0" err="1" smtClean="0">
                <a:solidFill>
                  <a:srgbClr val="0033CC"/>
                </a:solidFill>
              </a:rPr>
              <a:t>cosmics</a:t>
            </a:r>
            <a:r>
              <a:rPr lang="en-US" sz="2000" b="1" dirty="0" smtClean="0">
                <a:solidFill>
                  <a:srgbClr val="0033CC"/>
                </a:solidFill>
              </a:rPr>
              <a:t> </a:t>
            </a:r>
            <a:br>
              <a:rPr lang="en-US" sz="2000" b="1" dirty="0" smtClean="0">
                <a:solidFill>
                  <a:srgbClr val="0033CC"/>
                </a:solidFill>
              </a:rPr>
            </a:br>
            <a:r>
              <a:rPr lang="en-US" sz="2000" dirty="0" smtClean="0"/>
              <a:t>to </a:t>
            </a:r>
            <a:r>
              <a:rPr lang="en-US" sz="2000" b="1" dirty="0" smtClean="0">
                <a:solidFill>
                  <a:srgbClr val="C00000"/>
                </a:solidFill>
              </a:rPr>
              <a:t>routine data-taking w/LHC</a:t>
            </a:r>
          </a:p>
          <a:p>
            <a:pPr marL="285750" lvl="1">
              <a:spcBef>
                <a:spcPts val="600"/>
              </a:spcBef>
            </a:pPr>
            <a:r>
              <a:rPr lang="en-US" sz="2000" b="1" dirty="0" smtClean="0">
                <a:solidFill>
                  <a:srgbClr val="00B050"/>
                </a:solidFill>
              </a:rPr>
              <a:t>High data-taking efficiency (avg. 96.5% March to August 2010)</a:t>
            </a:r>
          </a:p>
          <a:p>
            <a:pPr marL="285750" lvl="1">
              <a:spcBef>
                <a:spcPts val="600"/>
              </a:spcBef>
            </a:pPr>
            <a:r>
              <a:rPr lang="en-US" sz="2000" dirty="0" smtClean="0"/>
              <a:t>Especially appreciated: </a:t>
            </a:r>
            <a:r>
              <a:rPr lang="en-US" sz="2000" b="1" dirty="0" smtClean="0">
                <a:solidFill>
                  <a:srgbClr val="C00000"/>
                </a:solidFill>
              </a:rPr>
              <a:t>pre-scales and conditions data can be changed without  stopping the run</a:t>
            </a:r>
            <a:endParaRPr lang="en-US" sz="2000" b="1" dirty="0">
              <a:solidFill>
                <a:srgbClr val="C00000"/>
              </a:solidFill>
            </a:endParaRPr>
          </a:p>
        </p:txBody>
      </p:sp>
      <p:sp>
        <p:nvSpPr>
          <p:cNvPr id="13" name="Slide Number Placeholder 12"/>
          <p:cNvSpPr>
            <a:spLocks noGrp="1"/>
          </p:cNvSpPr>
          <p:nvPr>
            <p:ph type="sldNum" sz="quarter" idx="12"/>
          </p:nvPr>
        </p:nvSpPr>
        <p:spPr>
          <a:xfrm>
            <a:off x="8153400" y="6477000"/>
            <a:ext cx="914400" cy="304801"/>
          </a:xfrm>
        </p:spPr>
        <p:txBody>
          <a:bodyPr/>
          <a:lstStyle/>
          <a:p>
            <a:pPr>
              <a:buNone/>
              <a:defRPr/>
            </a:pPr>
            <a:fld id="{C47318B7-4E11-404F-89F2-E0CCF833F61E}" type="slidenum">
              <a:rPr lang="en-US" b="0" i="0" smtClean="0">
                <a:solidFill>
                  <a:srgbClr val="000000"/>
                </a:solidFill>
              </a:rPr>
              <a:pPr>
                <a:buNone/>
                <a:defRPr/>
              </a:pPr>
              <a:t>79</a:t>
            </a:fld>
            <a:endParaRPr lang="en-US" b="0" i="0" dirty="0">
              <a:solidFill>
                <a:srgbClr val="000000"/>
              </a:solidFill>
            </a:endParaRPr>
          </a:p>
        </p:txBody>
      </p:sp>
      <p:sp>
        <p:nvSpPr>
          <p:cNvPr id="14" name="Right Arrow 13"/>
          <p:cNvSpPr/>
          <p:nvPr/>
        </p:nvSpPr>
        <p:spPr bwMode="auto">
          <a:xfrm>
            <a:off x="4367213" y="5257800"/>
            <a:ext cx="914400" cy="381000"/>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60000"/>
              </a:solidFill>
              <a:effectLst/>
              <a:latin typeface="Helvetica" pitchFamily="34" charset="0"/>
            </a:endParaRPr>
          </a:p>
        </p:txBody>
      </p:sp>
      <p:sp>
        <p:nvSpPr>
          <p:cNvPr id="17" name="Rectangle 4"/>
          <p:cNvSpPr>
            <a:spLocks noGrp="1" noChangeArrowheads="1"/>
          </p:cNvSpPr>
          <p:nvPr>
            <p:ph type="title"/>
          </p:nvPr>
        </p:nvSpPr>
        <p:spPr>
          <a:xfrm>
            <a:off x="533400" y="838200"/>
            <a:ext cx="8153400" cy="457200"/>
          </a:xfrm>
          <a:solidFill>
            <a:srgbClr val="F1D3E4"/>
          </a:solidFill>
        </p:spPr>
        <p:txBody>
          <a:bodyPr/>
          <a:lstStyle/>
          <a:p>
            <a:pPr eaLnBrk="1" hangingPunct="1"/>
            <a:r>
              <a:rPr lang="en-US" sz="2200" b="1" i="1" dirty="0" smtClean="0"/>
              <a:t>Trigger operations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p:spPr>
        <p:txBody>
          <a:bodyPr/>
          <a:lstStyle/>
          <a:p>
            <a:fld id="{46F2F454-4E93-4199-A952-67BE97532B75}" type="slidenum">
              <a:rPr lang="en-US" altLang="zh-CN" smtClean="0"/>
              <a:pPr/>
              <a:t>8</a:t>
            </a:fld>
            <a:endParaRPr lang="en-US" altLang="zh-CN" dirty="0" smtClean="0"/>
          </a:p>
        </p:txBody>
      </p:sp>
      <p:sp>
        <p:nvSpPr>
          <p:cNvPr id="921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6DB11004-7314-48E5-A6D6-5020EEA98F39}" type="slidenum">
              <a:rPr lang="en-US" altLang="zh-CN" sz="1400" b="0" i="0">
                <a:latin typeface="Arial" charset="0"/>
                <a:ea typeface="宋体" pitchFamily="2" charset="-122"/>
              </a:rPr>
              <a:pPr algn="r" eaLnBrk="1" hangingPunct="1">
                <a:spcBef>
                  <a:spcPct val="0"/>
                </a:spcBef>
                <a:buFontTx/>
                <a:buNone/>
              </a:pPr>
              <a:t>8</a:t>
            </a:fld>
            <a:endParaRPr lang="en-US" altLang="zh-CN" sz="1400" b="0" i="0" dirty="0">
              <a:latin typeface="Arial" charset="0"/>
              <a:ea typeface="宋体" pitchFamily="2" charset="-122"/>
            </a:endParaRPr>
          </a:p>
        </p:txBody>
      </p:sp>
      <p:sp>
        <p:nvSpPr>
          <p:cNvPr id="9220" name="Rectangle 4"/>
          <p:cNvSpPr>
            <a:spLocks noChangeArrowheads="1"/>
          </p:cNvSpPr>
          <p:nvPr/>
        </p:nvSpPr>
        <p:spPr bwMode="auto">
          <a:xfrm>
            <a:off x="381000" y="152400"/>
            <a:ext cx="8534400" cy="9906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dirty="0">
                <a:solidFill>
                  <a:srgbClr val="0033CC"/>
                </a:solidFill>
                <a:latin typeface="Arial" charset="0"/>
                <a:ea typeface="宋体" pitchFamily="2" charset="-122"/>
              </a:rPr>
              <a:t>Update since </a:t>
            </a:r>
            <a:r>
              <a:rPr lang="en-US" altLang="zh-CN" sz="2400" i="0" dirty="0" smtClean="0">
                <a:solidFill>
                  <a:srgbClr val="0033CC"/>
                </a:solidFill>
                <a:latin typeface="Arial" charset="0"/>
                <a:ea typeface="宋体" pitchFamily="2" charset="-122"/>
              </a:rPr>
              <a:t>written proposal, April 2010</a:t>
            </a:r>
          </a:p>
          <a:p>
            <a:pPr algn="ctr" eaLnBrk="1" hangingPunct="1">
              <a:spcBef>
                <a:spcPct val="0"/>
              </a:spcBef>
              <a:buFontTx/>
              <a:buNone/>
            </a:pPr>
            <a:r>
              <a:rPr lang="en-US" altLang="zh-CN" sz="2400" i="0" dirty="0" smtClean="0">
                <a:solidFill>
                  <a:srgbClr val="0033CC"/>
                </a:solidFill>
                <a:latin typeface="Arial" charset="0"/>
                <a:ea typeface="宋体" pitchFamily="2" charset="-122"/>
              </a:rPr>
              <a:t>LHC physics results on data</a:t>
            </a:r>
            <a:endParaRPr lang="en-US" altLang="zh-CN" sz="2400" i="0" dirty="0">
              <a:solidFill>
                <a:srgbClr val="0033CC"/>
              </a:solidFill>
              <a:latin typeface="Arial" charset="0"/>
              <a:ea typeface="宋体" pitchFamily="2" charset="-122"/>
            </a:endParaRPr>
          </a:p>
        </p:txBody>
      </p:sp>
      <p:sp>
        <p:nvSpPr>
          <p:cNvPr id="4101" name="Text Box 5"/>
          <p:cNvSpPr txBox="1">
            <a:spLocks noChangeArrowheads="1"/>
          </p:cNvSpPr>
          <p:nvPr/>
        </p:nvSpPr>
        <p:spPr bwMode="auto">
          <a:xfrm>
            <a:off x="457200" y="1219200"/>
            <a:ext cx="8305800" cy="5450723"/>
          </a:xfrm>
          <a:prstGeom prst="rect">
            <a:avLst/>
          </a:prstGeom>
          <a:noFill/>
          <a:ln w="9525">
            <a:noFill/>
            <a:miter lim="800000"/>
            <a:headEnd/>
            <a:tailEnd/>
          </a:ln>
        </p:spPr>
        <p:txBody>
          <a:bodyPr>
            <a:spAutoFit/>
          </a:bodyPr>
          <a:lstStyle/>
          <a:p>
            <a:pPr>
              <a:spcAft>
                <a:spcPts val="600"/>
              </a:spcAft>
              <a:buFontTx/>
              <a:buNone/>
              <a:defRPr/>
            </a:pPr>
            <a:r>
              <a:rPr lang="en-US" altLang="zh-CN" i="0" dirty="0">
                <a:ea typeface="宋体" pitchFamily="2" charset="-122"/>
              </a:rPr>
              <a:t>I am reporting </a:t>
            </a:r>
            <a:r>
              <a:rPr lang="en-US" altLang="zh-CN" i="0" dirty="0" smtClean="0">
                <a:ea typeface="宋体" pitchFamily="2" charset="-122"/>
              </a:rPr>
              <a:t>here first only on the </a:t>
            </a:r>
            <a:r>
              <a:rPr lang="en-US" altLang="zh-CN" i="0" dirty="0">
                <a:ea typeface="宋体" pitchFamily="2" charset="-122"/>
              </a:rPr>
              <a:t>work </a:t>
            </a:r>
            <a:r>
              <a:rPr lang="en-US" altLang="zh-CN" i="0" dirty="0" smtClean="0">
                <a:ea typeface="宋体" pitchFamily="2" charset="-122"/>
              </a:rPr>
              <a:t>of </a:t>
            </a:r>
            <a:r>
              <a:rPr lang="en-US" altLang="zh-CN" sz="2400" dirty="0" smtClean="0">
                <a:solidFill>
                  <a:srgbClr val="FF0000"/>
                </a:solidFill>
              </a:rPr>
              <a:t>TASK H-1 (Wu). </a:t>
            </a:r>
            <a:endParaRPr lang="en-US" altLang="zh-CN" i="0" dirty="0">
              <a:ea typeface="宋体" pitchFamily="2" charset="-122"/>
            </a:endParaRPr>
          </a:p>
          <a:p>
            <a:pPr>
              <a:buFontTx/>
              <a:buNone/>
              <a:defRPr/>
            </a:pPr>
            <a:r>
              <a:rPr lang="en-US" altLang="zh-CN" i="0" dirty="0" smtClean="0">
                <a:ea typeface="宋体" pitchFamily="2" charset="-122"/>
              </a:rPr>
              <a:t>Since </a:t>
            </a:r>
            <a:r>
              <a:rPr lang="en-US" altLang="zh-CN" i="0" dirty="0">
                <a:ea typeface="宋体" pitchFamily="2" charset="-122"/>
              </a:rPr>
              <a:t>the completion of the DOE write-up in April for this review, </a:t>
            </a:r>
            <a:r>
              <a:rPr lang="en-US" altLang="zh-CN" i="0" dirty="0" smtClean="0">
                <a:ea typeface="宋体" pitchFamily="2" charset="-122"/>
              </a:rPr>
              <a:t>our group </a:t>
            </a:r>
            <a:r>
              <a:rPr lang="en-US" altLang="zh-CN" i="0" dirty="0">
                <a:ea typeface="宋体" pitchFamily="2" charset="-122"/>
              </a:rPr>
              <a:t>has made important contributions to </a:t>
            </a:r>
            <a:r>
              <a:rPr lang="en-US" altLang="zh-CN" i="0" dirty="0" smtClean="0">
                <a:solidFill>
                  <a:srgbClr val="FF0000"/>
                </a:solidFill>
                <a:ea typeface="宋体" pitchFamily="2" charset="-122"/>
              </a:rPr>
              <a:t>20 results on data (conference notes) </a:t>
            </a:r>
            <a:r>
              <a:rPr lang="en-US" altLang="zh-CN" i="0" dirty="0" smtClean="0">
                <a:ea typeface="宋体" pitchFamily="2" charset="-122"/>
              </a:rPr>
              <a:t>and 5 public notes on</a:t>
            </a:r>
            <a:r>
              <a:rPr lang="en-US" altLang="zh-CN" i="0" dirty="0" smtClean="0">
                <a:solidFill>
                  <a:srgbClr val="FF0000"/>
                </a:solidFill>
                <a:ea typeface="宋体" pitchFamily="2" charset="-122"/>
              </a:rPr>
              <a:t> </a:t>
            </a:r>
            <a:r>
              <a:rPr lang="en-US" altLang="zh-CN" i="0" dirty="0" smtClean="0">
                <a:ea typeface="宋体" pitchFamily="2" charset="-122"/>
              </a:rPr>
              <a:t>Monte Carlo studies for the summer conferences</a:t>
            </a:r>
          </a:p>
          <a:p>
            <a:pPr>
              <a:buFontTx/>
              <a:buNone/>
              <a:defRPr/>
            </a:pPr>
            <a:r>
              <a:rPr lang="en-US" altLang="zh-CN" sz="1800" dirty="0" smtClean="0">
                <a:solidFill>
                  <a:srgbClr val="FF0000"/>
                </a:solidFill>
                <a:ea typeface="宋体" pitchFamily="2" charset="-122"/>
              </a:rPr>
              <a:t>(Results shown here which intend for conferences in September are work in progress.  Please treat them confidential)</a:t>
            </a:r>
            <a:endParaRPr lang="en-US" altLang="zh-CN" b="0" i="0" dirty="0" smtClean="0">
              <a:ea typeface="宋体" pitchFamily="2" charset="-122"/>
            </a:endParaRPr>
          </a:p>
          <a:p>
            <a:pPr>
              <a:buNone/>
              <a:defRPr/>
            </a:pPr>
            <a:r>
              <a:rPr lang="en-US" altLang="zh-CN" b="0" i="0" dirty="0" smtClean="0">
                <a:ea typeface="宋体" pitchFamily="2" charset="-122"/>
              </a:rPr>
              <a:t>   </a:t>
            </a:r>
            <a:r>
              <a:rPr lang="en-US" altLang="zh-CN" i="0" dirty="0" smtClean="0">
                <a:ea typeface="宋体" pitchFamily="2" charset="-122"/>
              </a:rPr>
              <a:t>Physics at the LHC 2010 (PLHC)        </a:t>
            </a:r>
            <a:r>
              <a:rPr lang="en-US" altLang="zh-CN" sz="1800" i="0" dirty="0" smtClean="0">
                <a:solidFill>
                  <a:srgbClr val="0070C0"/>
                </a:solidFill>
                <a:ea typeface="宋体" pitchFamily="2" charset="-122"/>
              </a:rPr>
              <a:t>DESY,</a:t>
            </a:r>
            <a:r>
              <a:rPr lang="en-US" altLang="zh-CN" i="0" dirty="0" smtClean="0">
                <a:ea typeface="宋体" pitchFamily="2" charset="-122"/>
              </a:rPr>
              <a:t> </a:t>
            </a:r>
            <a:r>
              <a:rPr lang="en-US" altLang="zh-CN" sz="1800" i="0" dirty="0" smtClean="0">
                <a:solidFill>
                  <a:srgbClr val="0070C0"/>
                </a:solidFill>
                <a:ea typeface="宋体" pitchFamily="2" charset="-122"/>
              </a:rPr>
              <a:t>Hamburg, June 7-12</a:t>
            </a:r>
          </a:p>
          <a:p>
            <a:pPr>
              <a:buNone/>
              <a:defRPr/>
            </a:pPr>
            <a:r>
              <a:rPr lang="en-US" altLang="zh-CN" sz="1800" i="0" dirty="0" smtClean="0">
                <a:solidFill>
                  <a:srgbClr val="0070C0"/>
                </a:solidFill>
                <a:ea typeface="宋体" pitchFamily="2" charset="-122"/>
              </a:rPr>
              <a:t>    </a:t>
            </a:r>
            <a:r>
              <a:rPr lang="en-US" altLang="zh-CN" i="0" dirty="0" smtClean="0">
                <a:ea typeface="宋体" pitchFamily="2" charset="-122"/>
              </a:rPr>
              <a:t>ICHEP </a:t>
            </a:r>
            <a:r>
              <a:rPr lang="en-US" altLang="zh-CN" i="0" dirty="0">
                <a:ea typeface="宋体" pitchFamily="2" charset="-122"/>
              </a:rPr>
              <a:t>2010</a:t>
            </a:r>
            <a:r>
              <a:rPr lang="en-US" altLang="zh-CN" b="0" i="0" dirty="0">
                <a:ea typeface="宋体" pitchFamily="2" charset="-122"/>
              </a:rPr>
              <a:t>.  	</a:t>
            </a:r>
            <a:r>
              <a:rPr lang="en-US" altLang="zh-CN" b="0" i="0" dirty="0" smtClean="0">
                <a:ea typeface="宋体" pitchFamily="2" charset="-122"/>
              </a:rPr>
              <a:t>                              </a:t>
            </a:r>
            <a:r>
              <a:rPr lang="en-US" altLang="zh-CN" sz="1800" i="0" dirty="0" smtClean="0">
                <a:solidFill>
                  <a:srgbClr val="0070C0"/>
                </a:solidFill>
                <a:ea typeface="宋体" pitchFamily="2" charset="-122"/>
              </a:rPr>
              <a:t>Paris</a:t>
            </a:r>
            <a:r>
              <a:rPr lang="en-US" altLang="zh-CN" sz="1800" i="0" dirty="0">
                <a:solidFill>
                  <a:srgbClr val="0070C0"/>
                </a:solidFill>
                <a:ea typeface="宋体" pitchFamily="2" charset="-122"/>
              </a:rPr>
              <a:t>, July </a:t>
            </a:r>
            <a:r>
              <a:rPr lang="en-US" altLang="zh-CN" sz="1800" i="0" dirty="0" smtClean="0">
                <a:solidFill>
                  <a:srgbClr val="0070C0"/>
                </a:solidFill>
                <a:ea typeface="宋体" pitchFamily="2" charset="-122"/>
              </a:rPr>
              <a:t>22-28</a:t>
            </a:r>
            <a:endParaRPr lang="en-US" altLang="zh-CN" i="0" dirty="0">
              <a:solidFill>
                <a:srgbClr val="0070C0"/>
              </a:solidFill>
              <a:ea typeface="宋体" pitchFamily="2" charset="-122"/>
            </a:endParaRPr>
          </a:p>
          <a:p>
            <a:pPr>
              <a:buNone/>
              <a:defRPr/>
            </a:pPr>
            <a:r>
              <a:rPr lang="en-US" altLang="zh-CN" i="0" dirty="0" smtClean="0">
                <a:solidFill>
                  <a:srgbClr val="0070C0"/>
                </a:solidFill>
                <a:ea typeface="宋体" pitchFamily="2" charset="-122"/>
              </a:rPr>
              <a:t>   </a:t>
            </a:r>
            <a:r>
              <a:rPr lang="en-US" altLang="zh-CN" i="0" dirty="0" smtClean="0">
                <a:ea typeface="宋体" pitchFamily="2" charset="-122"/>
              </a:rPr>
              <a:t>Hadron </a:t>
            </a:r>
            <a:r>
              <a:rPr lang="en-US" altLang="zh-CN" i="0" dirty="0">
                <a:ea typeface="宋体" pitchFamily="2" charset="-122"/>
              </a:rPr>
              <a:t>Collider Physics </a:t>
            </a:r>
            <a:r>
              <a:rPr lang="en-US" altLang="zh-CN" i="0" dirty="0" smtClean="0">
                <a:ea typeface="宋体" pitchFamily="2" charset="-122"/>
              </a:rPr>
              <a:t>2010</a:t>
            </a:r>
            <a:r>
              <a:rPr lang="en-US" altLang="zh-CN" b="0" i="0" dirty="0" smtClean="0">
                <a:ea typeface="宋体" pitchFamily="2" charset="-122"/>
              </a:rPr>
              <a:t> </a:t>
            </a:r>
            <a:r>
              <a:rPr lang="en-US" altLang="zh-CN" i="0" dirty="0" smtClean="0">
                <a:ea typeface="宋体" pitchFamily="2" charset="-122"/>
              </a:rPr>
              <a:t>(HCP) </a:t>
            </a:r>
            <a:r>
              <a:rPr lang="en-US" altLang="zh-CN" sz="1800" i="0" dirty="0" smtClean="0">
                <a:solidFill>
                  <a:srgbClr val="0070C0"/>
                </a:solidFill>
                <a:ea typeface="宋体" pitchFamily="2" charset="-122"/>
              </a:rPr>
              <a:t>Toronto</a:t>
            </a:r>
            <a:r>
              <a:rPr lang="en-US" altLang="zh-CN" sz="1800" i="0" dirty="0">
                <a:solidFill>
                  <a:srgbClr val="0070C0"/>
                </a:solidFill>
                <a:ea typeface="宋体" pitchFamily="2" charset="-122"/>
              </a:rPr>
              <a:t>, August </a:t>
            </a:r>
            <a:r>
              <a:rPr lang="en-US" altLang="zh-CN" sz="1800" i="0" dirty="0" smtClean="0">
                <a:solidFill>
                  <a:srgbClr val="0070C0"/>
                </a:solidFill>
                <a:ea typeface="宋体" pitchFamily="2" charset="-122"/>
              </a:rPr>
              <a:t>23-27</a:t>
            </a:r>
            <a:r>
              <a:rPr lang="en-US" altLang="zh-CN" sz="1800" i="0" dirty="0" smtClean="0">
                <a:ea typeface="宋体" pitchFamily="2" charset="-122"/>
              </a:rPr>
              <a:t> </a:t>
            </a:r>
            <a:endParaRPr lang="en-US" altLang="zh-CN" i="0" dirty="0">
              <a:ea typeface="宋体" pitchFamily="2" charset="-122"/>
            </a:endParaRPr>
          </a:p>
          <a:p>
            <a:pPr>
              <a:buNone/>
              <a:defRPr/>
            </a:pPr>
            <a:r>
              <a:rPr lang="en-US" altLang="zh-CN" i="0" dirty="0" smtClean="0">
                <a:ea typeface="宋体" pitchFamily="2" charset="-122"/>
              </a:rPr>
              <a:t>   SUSY </a:t>
            </a:r>
            <a:r>
              <a:rPr lang="en-US" altLang="zh-CN" i="0" dirty="0">
                <a:ea typeface="宋体" pitchFamily="2" charset="-122"/>
              </a:rPr>
              <a:t>10</a:t>
            </a:r>
            <a:r>
              <a:rPr lang="en-US" altLang="zh-CN" b="0" i="0" dirty="0">
                <a:ea typeface="宋体" pitchFamily="2" charset="-122"/>
              </a:rPr>
              <a:t>.</a:t>
            </a:r>
            <a:r>
              <a:rPr lang="en-US" altLang="zh-CN" i="0" dirty="0">
                <a:ea typeface="宋体" pitchFamily="2" charset="-122"/>
              </a:rPr>
              <a:t> 	</a:t>
            </a:r>
            <a:r>
              <a:rPr lang="en-US" altLang="zh-CN" i="0" dirty="0" smtClean="0">
                <a:ea typeface="宋体" pitchFamily="2" charset="-122"/>
              </a:rPr>
              <a:t>                                          </a:t>
            </a:r>
            <a:r>
              <a:rPr lang="en-US" altLang="zh-CN" sz="1800" i="0" dirty="0" smtClean="0">
                <a:solidFill>
                  <a:srgbClr val="0070C0"/>
                </a:solidFill>
                <a:ea typeface="宋体" pitchFamily="2" charset="-122"/>
              </a:rPr>
              <a:t>Bonn</a:t>
            </a:r>
            <a:r>
              <a:rPr lang="en-US" altLang="zh-CN" sz="1800" i="0" dirty="0">
                <a:solidFill>
                  <a:srgbClr val="0070C0"/>
                </a:solidFill>
                <a:ea typeface="宋体" pitchFamily="2" charset="-122"/>
              </a:rPr>
              <a:t>, August </a:t>
            </a:r>
            <a:r>
              <a:rPr lang="en-US" altLang="zh-CN" sz="1800" i="0" dirty="0" smtClean="0">
                <a:solidFill>
                  <a:srgbClr val="0070C0"/>
                </a:solidFill>
                <a:ea typeface="宋体" pitchFamily="2" charset="-122"/>
              </a:rPr>
              <a:t>23-28</a:t>
            </a:r>
          </a:p>
          <a:p>
            <a:pPr>
              <a:buNone/>
              <a:defRPr/>
            </a:pPr>
            <a:r>
              <a:rPr lang="en-US" altLang="zh-CN" dirty="0" smtClean="0"/>
              <a:t>   </a:t>
            </a:r>
            <a:r>
              <a:rPr lang="en-US" altLang="zh-CN" i="0" dirty="0" smtClean="0"/>
              <a:t>Physics in Collision 2010 (PIC)          </a:t>
            </a:r>
            <a:r>
              <a:rPr lang="en-US" altLang="zh-CN" sz="1800" i="0" dirty="0" smtClean="0">
                <a:solidFill>
                  <a:srgbClr val="0070C0"/>
                </a:solidFill>
                <a:ea typeface="宋体" pitchFamily="2" charset="-122"/>
              </a:rPr>
              <a:t>Karlsruhe, Sep1-4</a:t>
            </a:r>
            <a:endParaRPr lang="en-US" altLang="zh-CN" sz="1800" i="0" dirty="0">
              <a:solidFill>
                <a:srgbClr val="0070C0"/>
              </a:solidFill>
              <a:ea typeface="宋体" pitchFamily="2" charset="-122"/>
            </a:endParaRPr>
          </a:p>
          <a:p>
            <a:pPr>
              <a:buFontTx/>
              <a:buNone/>
              <a:defRPr/>
            </a:pPr>
            <a:r>
              <a:rPr lang="en-US" altLang="zh-CN" b="0" i="0" dirty="0" smtClean="0">
                <a:ea typeface="宋体" pitchFamily="2" charset="-122"/>
              </a:rPr>
              <a:t> </a:t>
            </a:r>
            <a:r>
              <a:rPr lang="en-US" altLang="zh-CN" sz="2400" b="0" i="0" dirty="0" smtClean="0">
                <a:solidFill>
                  <a:srgbClr val="FF0000"/>
                </a:solidFill>
                <a:latin typeface="Arial" pitchFamily="34" charset="0"/>
                <a:cs typeface="Arial" pitchFamily="34" charset="0"/>
              </a:rPr>
              <a:t>  </a:t>
            </a:r>
            <a:r>
              <a:rPr lang="en-US" altLang="zh-CN" i="0" dirty="0" smtClean="0">
                <a:ea typeface="宋体" pitchFamily="2" charset="-122"/>
              </a:rPr>
              <a:t>ISMD 2010*</a:t>
            </a:r>
            <a:r>
              <a:rPr lang="en-US" altLang="zh-CN" sz="2400" b="0" i="0" dirty="0" smtClean="0">
                <a:solidFill>
                  <a:srgbClr val="FF0000"/>
                </a:solidFill>
                <a:latin typeface="Arial" pitchFamily="34" charset="0"/>
                <a:cs typeface="Arial" pitchFamily="34" charset="0"/>
              </a:rPr>
              <a:t>                                       </a:t>
            </a:r>
            <a:r>
              <a:rPr lang="en-US" altLang="zh-CN" sz="1800" i="0" dirty="0" smtClean="0">
                <a:solidFill>
                  <a:srgbClr val="0070C0"/>
                </a:solidFill>
                <a:ea typeface="宋体" pitchFamily="2" charset="-122"/>
              </a:rPr>
              <a:t>Antwerp, Belgium Sep 21-25</a:t>
            </a:r>
          </a:p>
          <a:p>
            <a:pPr>
              <a:buFontTx/>
              <a:buNone/>
              <a:defRPr/>
            </a:pPr>
            <a:endParaRPr lang="en-US" altLang="zh-CN" b="0" i="0" dirty="0">
              <a:ea typeface="宋体" pitchFamily="2" charset="-122"/>
            </a:endParaRPr>
          </a:p>
        </p:txBody>
      </p:sp>
      <p:sp>
        <p:nvSpPr>
          <p:cNvPr id="6" name="TextBox 5"/>
          <p:cNvSpPr txBox="1"/>
          <p:nvPr/>
        </p:nvSpPr>
        <p:spPr>
          <a:xfrm>
            <a:off x="381000" y="6248400"/>
            <a:ext cx="7848600" cy="307777"/>
          </a:xfrm>
          <a:prstGeom prst="rect">
            <a:avLst/>
          </a:prstGeom>
          <a:noFill/>
        </p:spPr>
        <p:txBody>
          <a:bodyPr wrap="square" rtlCol="0">
            <a:spAutoFit/>
          </a:bodyPr>
          <a:lstStyle/>
          <a:p>
            <a:pPr>
              <a:buNone/>
            </a:pPr>
            <a:r>
              <a:rPr lang="en-US" altLang="zh-CN" sz="1400" dirty="0" smtClean="0"/>
              <a:t>* </a:t>
            </a:r>
            <a:r>
              <a:rPr lang="en-US" altLang="zh-CN" sz="1400" b="0" i="0" dirty="0" smtClean="0">
                <a:latin typeface="Arial" pitchFamily="34" charset="0"/>
                <a:cs typeface="Arial" pitchFamily="34" charset="0"/>
              </a:rPr>
              <a:t>40th International Symposium On Multiparticle Dynamics</a:t>
            </a:r>
            <a:endParaRPr lang="en-US" altLang="zh-CN" sz="1400" b="0" i="0" dirty="0" smtClean="0">
              <a:ea typeface="宋体" pitchFamily="2"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533400" y="838200"/>
            <a:ext cx="8153400" cy="457200"/>
          </a:xfrm>
          <a:solidFill>
            <a:srgbClr val="F1D3E4"/>
          </a:solidFill>
        </p:spPr>
        <p:txBody>
          <a:bodyPr/>
          <a:lstStyle/>
          <a:p>
            <a:pPr eaLnBrk="1" hangingPunct="1"/>
            <a:r>
              <a:rPr lang="en-US" sz="2200" b="1" i="1" dirty="0" smtClean="0"/>
              <a:t>HLT Processor Evaluation and Commissioning</a:t>
            </a:r>
          </a:p>
        </p:txBody>
      </p:sp>
      <p:sp>
        <p:nvSpPr>
          <p:cNvPr id="7" name="Slide Number Placeholder 6"/>
          <p:cNvSpPr>
            <a:spLocks noGrp="1"/>
          </p:cNvSpPr>
          <p:nvPr>
            <p:ph type="sldNum" sz="quarter" idx="12"/>
          </p:nvPr>
        </p:nvSpPr>
        <p:spPr/>
        <p:txBody>
          <a:bodyPr/>
          <a:lstStyle/>
          <a:p>
            <a:pPr>
              <a:buNone/>
              <a:defRPr/>
            </a:pPr>
            <a:fld id="{C47318B7-4E11-404F-89F2-E0CCF833F61E}" type="slidenum">
              <a:rPr lang="en-US" b="0" i="0" smtClean="0">
                <a:solidFill>
                  <a:srgbClr val="000000"/>
                </a:solidFill>
              </a:rPr>
              <a:pPr>
                <a:buNone/>
                <a:defRPr/>
              </a:pPr>
              <a:t>80</a:t>
            </a:fld>
            <a:endParaRPr lang="en-US" b="0" i="0" dirty="0">
              <a:solidFill>
                <a:srgbClr val="000000"/>
              </a:solidFill>
            </a:endParaRPr>
          </a:p>
        </p:txBody>
      </p:sp>
      <p:pic>
        <p:nvPicPr>
          <p:cNvPr id="7171" name="Picture 5" descr="SDX_2nd_floor"/>
          <p:cNvPicPr>
            <a:picLocks noChangeAspect="1" noChangeArrowheads="1"/>
          </p:cNvPicPr>
          <p:nvPr/>
        </p:nvPicPr>
        <p:blipFill>
          <a:blip r:embed="rId2" cstate="screen"/>
          <a:srcRect/>
          <a:stretch>
            <a:fillRect/>
          </a:stretch>
        </p:blipFill>
        <p:spPr bwMode="auto">
          <a:xfrm>
            <a:off x="381000" y="2057400"/>
            <a:ext cx="3429000" cy="4303026"/>
          </a:xfrm>
          <a:prstGeom prst="rect">
            <a:avLst/>
          </a:prstGeom>
          <a:noFill/>
          <a:ln w="9525">
            <a:noFill/>
            <a:miter lim="800000"/>
            <a:headEnd/>
            <a:tailEnd/>
          </a:ln>
        </p:spPr>
      </p:pic>
      <p:pic>
        <p:nvPicPr>
          <p:cNvPr id="7173" name="Picture 8" descr="MT-ttbar-no-aff"/>
          <p:cNvPicPr>
            <a:picLocks noChangeAspect="1" noChangeArrowheads="1"/>
          </p:cNvPicPr>
          <p:nvPr/>
        </p:nvPicPr>
        <p:blipFill>
          <a:blip r:embed="rId3" cstate="screen"/>
          <a:srcRect/>
          <a:stretch>
            <a:fillRect/>
          </a:stretch>
        </p:blipFill>
        <p:spPr bwMode="auto">
          <a:xfrm>
            <a:off x="4191000" y="4304122"/>
            <a:ext cx="4016446" cy="2553878"/>
          </a:xfrm>
          <a:prstGeom prst="rect">
            <a:avLst/>
          </a:prstGeom>
          <a:noFill/>
          <a:ln w="9525">
            <a:noFill/>
            <a:miter lim="800000"/>
            <a:headEnd/>
            <a:tailEnd/>
          </a:ln>
        </p:spPr>
      </p:pic>
      <p:sp>
        <p:nvSpPr>
          <p:cNvPr id="6" name="Rounded Rectangle 5"/>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8" name="Rectangle 6"/>
          <p:cNvSpPr>
            <a:spLocks noChangeArrowheads="1"/>
          </p:cNvSpPr>
          <p:nvPr/>
        </p:nvSpPr>
        <p:spPr bwMode="auto">
          <a:xfrm>
            <a:off x="381000" y="1447800"/>
            <a:ext cx="4114800" cy="431529"/>
          </a:xfrm>
          <a:prstGeom prst="rect">
            <a:avLst/>
          </a:prstGeom>
          <a:noFill/>
          <a:ln w="9525" algn="ctr">
            <a:noFill/>
            <a:miter lim="800000"/>
            <a:headEnd/>
            <a:tailEnd/>
          </a:ln>
        </p:spPr>
        <p:txBody>
          <a:bodyPr wrap="square" lIns="92075" tIns="46038" rIns="92075" bIns="46038">
            <a:spAutoFit/>
          </a:bodyPr>
          <a:lstStyle/>
          <a:p>
            <a:pPr marL="165100" indent="-165100" eaLnBrk="1" hangingPunct="1">
              <a:buClr>
                <a:srgbClr val="000000"/>
              </a:buClr>
              <a:buFont typeface="Wingdings" pitchFamily="2" charset="2"/>
              <a:buNone/>
            </a:pPr>
            <a:r>
              <a:rPr lang="en-US" dirty="0" smtClean="0">
                <a:solidFill>
                  <a:srgbClr val="000000"/>
                </a:solidFill>
              </a:rPr>
              <a:t>Wisconsin is responsible for:</a:t>
            </a:r>
            <a:endParaRPr lang="en-US" dirty="0">
              <a:solidFill>
                <a:srgbClr val="000000"/>
              </a:solidFill>
            </a:endParaRPr>
          </a:p>
        </p:txBody>
      </p:sp>
      <p:sp>
        <p:nvSpPr>
          <p:cNvPr id="11" name="Content Placeholder 10"/>
          <p:cNvSpPr>
            <a:spLocks noGrp="1"/>
          </p:cNvSpPr>
          <p:nvPr>
            <p:ph idx="1"/>
          </p:nvPr>
        </p:nvSpPr>
        <p:spPr>
          <a:xfrm>
            <a:off x="4114800" y="1981200"/>
            <a:ext cx="4648200" cy="2362200"/>
          </a:xfrm>
        </p:spPr>
        <p:txBody>
          <a:bodyPr/>
          <a:lstStyle/>
          <a:p>
            <a:pPr marL="169863" indent="-169863"/>
            <a:r>
              <a:rPr lang="en-US" sz="1800" b="1" dirty="0" smtClean="0">
                <a:solidFill>
                  <a:schemeClr val="accent2"/>
                </a:solidFill>
              </a:rPr>
              <a:t>Benchmarking new processor models </a:t>
            </a:r>
            <a:r>
              <a:rPr lang="en-US" sz="1800" dirty="0" smtClean="0"/>
              <a:t>with HLT code and performance suites</a:t>
            </a:r>
          </a:p>
          <a:p>
            <a:pPr marL="169863" indent="-169863"/>
            <a:r>
              <a:rPr lang="en-US" sz="1800" b="1" dirty="0" smtClean="0">
                <a:solidFill>
                  <a:schemeClr val="accent2"/>
                </a:solidFill>
              </a:rPr>
              <a:t>Commissioning </a:t>
            </a:r>
            <a:r>
              <a:rPr lang="en-US" sz="1800" b="1" u="sng" dirty="0" smtClean="0">
                <a:solidFill>
                  <a:schemeClr val="accent2"/>
                </a:solidFill>
              </a:rPr>
              <a:t>all</a:t>
            </a:r>
            <a:r>
              <a:rPr lang="en-US" sz="1800" b="1" dirty="0" smtClean="0">
                <a:solidFill>
                  <a:schemeClr val="accent2"/>
                </a:solidFill>
              </a:rPr>
              <a:t> HLT processors</a:t>
            </a:r>
          </a:p>
          <a:p>
            <a:pPr marL="457200" lvl="1" indent="-169863"/>
            <a:r>
              <a:rPr lang="en-US" sz="1600" dirty="0" smtClean="0"/>
              <a:t>2008:  ~ </a:t>
            </a:r>
            <a:r>
              <a:rPr lang="en-US" sz="1600" b="1" dirty="0" smtClean="0"/>
              <a:t>720</a:t>
            </a:r>
            <a:r>
              <a:rPr lang="en-US" sz="1600" dirty="0" smtClean="0"/>
              <a:t> machines</a:t>
            </a:r>
          </a:p>
          <a:p>
            <a:pPr marL="457200" lvl="1" indent="-169863"/>
            <a:r>
              <a:rPr lang="en-US" sz="1600" dirty="0" smtClean="0"/>
              <a:t>2010:  ~ </a:t>
            </a:r>
            <a:r>
              <a:rPr lang="en-US" sz="1600" b="1" dirty="0" smtClean="0"/>
              <a:t>320</a:t>
            </a:r>
            <a:r>
              <a:rPr lang="en-US" sz="1600" dirty="0" smtClean="0"/>
              <a:t> machines</a:t>
            </a:r>
            <a:endParaRPr lang="en-US" sz="1400" dirty="0" smtClean="0"/>
          </a:p>
          <a:p>
            <a:pPr marL="169863" indent="-169863"/>
            <a:r>
              <a:rPr lang="en-US" sz="1800" dirty="0" smtClean="0"/>
              <a:t>Important contribution from Wisconsin students for </a:t>
            </a:r>
            <a:r>
              <a:rPr lang="en-US" sz="1800" b="1" dirty="0" smtClean="0">
                <a:solidFill>
                  <a:srgbClr val="FF0000"/>
                </a:solidFill>
              </a:rPr>
              <a:t>commissioning shifts</a:t>
            </a:r>
          </a:p>
          <a:p>
            <a:endParaRPr lang="en-US" sz="1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153400" cy="457200"/>
          </a:xfrm>
          <a:solidFill>
            <a:srgbClr val="F1D3E4"/>
          </a:solidFill>
        </p:spPr>
        <p:txBody>
          <a:bodyPr/>
          <a:lstStyle/>
          <a:p>
            <a:pPr eaLnBrk="1" hangingPunct="1"/>
            <a:r>
              <a:rPr lang="en-US" sz="2200" b="1" i="1" dirty="0" smtClean="0"/>
              <a:t>Contributions to Trigger Tasks</a:t>
            </a:r>
          </a:p>
        </p:txBody>
      </p:sp>
      <p:sp>
        <p:nvSpPr>
          <p:cNvPr id="8195" name="Rectangle 3"/>
          <p:cNvSpPr>
            <a:spLocks noGrp="1" noChangeArrowheads="1"/>
          </p:cNvSpPr>
          <p:nvPr>
            <p:ph type="body" idx="1"/>
          </p:nvPr>
        </p:nvSpPr>
        <p:spPr>
          <a:xfrm>
            <a:off x="381000" y="1600200"/>
            <a:ext cx="8458200" cy="4724400"/>
          </a:xfrm>
        </p:spPr>
        <p:txBody>
          <a:bodyPr/>
          <a:lstStyle/>
          <a:p>
            <a:pPr marL="233363" indent="-233363" eaLnBrk="1" hangingPunct="1">
              <a:spcBef>
                <a:spcPts val="1800"/>
              </a:spcBef>
              <a:tabLst>
                <a:tab pos="5081588" algn="l"/>
              </a:tabLst>
            </a:pPr>
            <a:r>
              <a:rPr lang="en-US" sz="2200" dirty="0" smtClean="0"/>
              <a:t>Development and maintenance of software for</a:t>
            </a:r>
            <a:br>
              <a:rPr lang="en-US" sz="2200" dirty="0" smtClean="0"/>
            </a:br>
            <a:r>
              <a:rPr lang="en-US" sz="2200" dirty="0" smtClean="0">
                <a:solidFill>
                  <a:srgbClr val="FF0000"/>
                </a:solidFill>
              </a:rPr>
              <a:t>trigger monitoring</a:t>
            </a:r>
            <a:r>
              <a:rPr lang="en-US" sz="2200" dirty="0" smtClean="0"/>
              <a:t> in nightly release tests</a:t>
            </a:r>
            <a:br>
              <a:rPr lang="en-US" sz="2200" dirty="0" smtClean="0"/>
            </a:br>
            <a:r>
              <a:rPr lang="en-US" sz="2200" dirty="0" smtClean="0"/>
              <a:t> 	</a:t>
            </a:r>
            <a:r>
              <a:rPr lang="en-US" sz="1800" dirty="0" smtClean="0"/>
              <a:t>(</a:t>
            </a:r>
            <a:r>
              <a:rPr lang="en-US" sz="1800" dirty="0" smtClean="0">
                <a:solidFill>
                  <a:srgbClr val="0070C0"/>
                </a:solidFill>
              </a:rPr>
              <a:t>grad. Student A. Castaneda</a:t>
            </a:r>
            <a:r>
              <a:rPr lang="en-US" sz="1800" dirty="0" smtClean="0"/>
              <a:t>)</a:t>
            </a:r>
            <a:endParaRPr lang="en-US" sz="2200" dirty="0" smtClean="0"/>
          </a:p>
          <a:p>
            <a:pPr marL="233363" indent="-233363" eaLnBrk="1" hangingPunct="1">
              <a:spcBef>
                <a:spcPts val="1800"/>
              </a:spcBef>
              <a:tabLst>
                <a:tab pos="5081588" algn="l"/>
              </a:tabLst>
            </a:pPr>
            <a:r>
              <a:rPr lang="en-US" sz="2200" dirty="0" smtClean="0"/>
              <a:t>Development of trigger </a:t>
            </a:r>
            <a:r>
              <a:rPr lang="en-US" sz="2200" dirty="0" smtClean="0">
                <a:solidFill>
                  <a:srgbClr val="00B050"/>
                </a:solidFill>
              </a:rPr>
              <a:t>validation tools	</a:t>
            </a:r>
            <a:r>
              <a:rPr lang="en-US" sz="1800" dirty="0" smtClean="0"/>
              <a:t>(</a:t>
            </a:r>
            <a:r>
              <a:rPr lang="en-US" sz="1800" dirty="0" err="1" smtClean="0">
                <a:solidFill>
                  <a:srgbClr val="0070C0"/>
                </a:solidFill>
              </a:rPr>
              <a:t>postdoc</a:t>
            </a:r>
            <a:r>
              <a:rPr lang="en-US" sz="1800" dirty="0" smtClean="0">
                <a:solidFill>
                  <a:srgbClr val="0070C0"/>
                </a:solidFill>
              </a:rPr>
              <a:t> W. Quayle</a:t>
            </a:r>
            <a:r>
              <a:rPr lang="en-US" sz="1800" dirty="0" smtClean="0"/>
              <a:t>)</a:t>
            </a:r>
            <a:endParaRPr lang="en-US" sz="2200" dirty="0" smtClean="0"/>
          </a:p>
          <a:p>
            <a:pPr marL="233363" indent="-233363" eaLnBrk="1" hangingPunct="1">
              <a:spcBef>
                <a:spcPts val="1800"/>
              </a:spcBef>
              <a:tabLst>
                <a:tab pos="5081588" algn="l"/>
              </a:tabLst>
            </a:pPr>
            <a:r>
              <a:rPr lang="en-US" sz="2200" dirty="0" smtClean="0"/>
              <a:t>Development and maintenance of software for </a:t>
            </a:r>
            <a:br>
              <a:rPr lang="en-US" sz="2200" dirty="0" smtClean="0"/>
            </a:br>
            <a:r>
              <a:rPr lang="en-US" sz="2200" dirty="0" smtClean="0">
                <a:solidFill>
                  <a:srgbClr val="FF0000"/>
                </a:solidFill>
              </a:rPr>
              <a:t>validating the </a:t>
            </a:r>
            <a:r>
              <a:rPr lang="en-US" sz="2200" dirty="0" err="1" smtClean="0">
                <a:solidFill>
                  <a:srgbClr val="FF0000"/>
                </a:solidFill>
              </a:rPr>
              <a:t>LAr</a:t>
            </a:r>
            <a:r>
              <a:rPr lang="en-US" sz="2200" dirty="0" smtClean="0">
                <a:solidFill>
                  <a:srgbClr val="FF0000"/>
                </a:solidFill>
              </a:rPr>
              <a:t> cell energy</a:t>
            </a:r>
            <a:r>
              <a:rPr lang="en-US" sz="2200" dirty="0" smtClean="0"/>
              <a:t> in online and offline</a:t>
            </a:r>
            <a:br>
              <a:rPr lang="en-US" sz="2200" dirty="0" smtClean="0"/>
            </a:br>
            <a:r>
              <a:rPr lang="en-US" sz="2200" dirty="0" smtClean="0"/>
              <a:t> 	</a:t>
            </a:r>
            <a:r>
              <a:rPr lang="en-US" sz="1800" dirty="0" smtClean="0"/>
              <a:t>(</a:t>
            </a:r>
            <a:r>
              <a:rPr lang="en-US" sz="1800" dirty="0" err="1" smtClean="0">
                <a:solidFill>
                  <a:srgbClr val="0070C0"/>
                </a:solidFill>
              </a:rPr>
              <a:t>postdoc</a:t>
            </a:r>
            <a:r>
              <a:rPr lang="en-US" sz="1800" dirty="0" smtClean="0">
                <a:solidFill>
                  <a:srgbClr val="0070C0"/>
                </a:solidFill>
              </a:rPr>
              <a:t> T. </a:t>
            </a:r>
            <a:r>
              <a:rPr lang="en-US" sz="1800" dirty="0" err="1" smtClean="0">
                <a:solidFill>
                  <a:srgbClr val="0070C0"/>
                </a:solidFill>
              </a:rPr>
              <a:t>Sarangi</a:t>
            </a:r>
            <a:r>
              <a:rPr lang="en-US" sz="1800" dirty="0" smtClean="0"/>
              <a:t>)</a:t>
            </a:r>
            <a:endParaRPr lang="en-US" sz="2200" dirty="0" smtClean="0"/>
          </a:p>
          <a:p>
            <a:pPr marL="233363" indent="-233363" eaLnBrk="1" hangingPunct="1">
              <a:spcBef>
                <a:spcPts val="1800"/>
              </a:spcBef>
            </a:pPr>
            <a:r>
              <a:rPr lang="en-US" sz="2200" dirty="0" smtClean="0"/>
              <a:t>Monitoring of trigger performance for</a:t>
            </a:r>
          </a:p>
          <a:p>
            <a:pPr marL="627063" lvl="1" indent="-287338" eaLnBrk="1" hangingPunct="1">
              <a:spcBef>
                <a:spcPts val="600"/>
              </a:spcBef>
              <a:tabLst>
                <a:tab pos="2233613" algn="l"/>
              </a:tabLst>
            </a:pPr>
            <a:r>
              <a:rPr lang="en-US" sz="2000" dirty="0" smtClean="0"/>
              <a:t>e/</a:t>
            </a:r>
            <a:r>
              <a:rPr lang="el-GR" sz="2000" dirty="0" smtClean="0">
                <a:cs typeface="Arial" pitchFamily="34" charset="0"/>
              </a:rPr>
              <a:t>γ</a:t>
            </a:r>
            <a:r>
              <a:rPr lang="en-US" sz="2000" dirty="0" smtClean="0">
                <a:cs typeface="Arial" pitchFamily="34" charset="0"/>
              </a:rPr>
              <a:t> selection 	</a:t>
            </a:r>
            <a:r>
              <a:rPr lang="en-US" sz="1800" dirty="0" smtClean="0">
                <a:cs typeface="Arial" pitchFamily="34" charset="0"/>
              </a:rPr>
              <a:t>(</a:t>
            </a:r>
            <a:r>
              <a:rPr lang="en-US" sz="1800" dirty="0" smtClean="0">
                <a:solidFill>
                  <a:srgbClr val="0070C0"/>
                </a:solidFill>
                <a:cs typeface="Arial" pitchFamily="34" charset="0"/>
              </a:rPr>
              <a:t>grad. Student H. Wang</a:t>
            </a:r>
            <a:r>
              <a:rPr lang="en-US" sz="1800" dirty="0" smtClean="0">
                <a:cs typeface="Arial" pitchFamily="34" charset="0"/>
              </a:rPr>
              <a:t>)</a:t>
            </a:r>
          </a:p>
          <a:p>
            <a:pPr marL="627063" lvl="1" indent="-287338" eaLnBrk="1" hangingPunct="1">
              <a:spcBef>
                <a:spcPts val="600"/>
              </a:spcBef>
              <a:tabLst>
                <a:tab pos="2233613" algn="l"/>
              </a:tabLst>
            </a:pPr>
            <a:r>
              <a:rPr lang="en-US" sz="2000" dirty="0" smtClean="0">
                <a:cs typeface="Arial" pitchFamily="34" charset="0"/>
              </a:rPr>
              <a:t>b-physics 	</a:t>
            </a:r>
            <a:r>
              <a:rPr lang="en-US" sz="1800" dirty="0" smtClean="0">
                <a:cs typeface="Arial" pitchFamily="34" charset="0"/>
              </a:rPr>
              <a:t>(</a:t>
            </a:r>
            <a:r>
              <a:rPr lang="en-US" sz="1800" dirty="0" err="1" smtClean="0">
                <a:solidFill>
                  <a:srgbClr val="0070C0"/>
                </a:solidFill>
                <a:cs typeface="Arial" pitchFamily="34" charset="0"/>
              </a:rPr>
              <a:t>postdoc</a:t>
            </a:r>
            <a:r>
              <a:rPr lang="en-US" sz="1800" dirty="0" smtClean="0">
                <a:solidFill>
                  <a:srgbClr val="0070C0"/>
                </a:solidFill>
                <a:cs typeface="Arial" pitchFamily="34" charset="0"/>
              </a:rPr>
              <a:t> Ma and grad. Student H. </a:t>
            </a:r>
            <a:r>
              <a:rPr lang="en-US" sz="1800" dirty="0" err="1" smtClean="0">
                <a:solidFill>
                  <a:srgbClr val="0070C0"/>
                </a:solidFill>
                <a:cs typeface="Arial" pitchFamily="34" charset="0"/>
              </a:rPr>
              <a:t>Ji</a:t>
            </a:r>
            <a:r>
              <a:rPr lang="en-US" sz="1800" dirty="0" smtClean="0">
                <a:cs typeface="Arial" pitchFamily="34" charset="0"/>
              </a:rPr>
              <a:t>)</a:t>
            </a:r>
          </a:p>
          <a:p>
            <a:pPr marL="627063" lvl="1" indent="-287338" eaLnBrk="1" hangingPunct="1">
              <a:spcBef>
                <a:spcPts val="600"/>
              </a:spcBef>
              <a:tabLst>
                <a:tab pos="2233613" algn="l"/>
              </a:tabLst>
            </a:pPr>
            <a:r>
              <a:rPr lang="en-US" sz="2000" dirty="0" smtClean="0">
                <a:cs typeface="Arial" pitchFamily="34" charset="0"/>
              </a:rPr>
              <a:t>J/</a:t>
            </a:r>
            <a:r>
              <a:rPr lang="el-GR" sz="2000" dirty="0" smtClean="0">
                <a:cs typeface="Arial" pitchFamily="34" charset="0"/>
              </a:rPr>
              <a:t>ψ</a:t>
            </a:r>
            <a:r>
              <a:rPr lang="en-US" sz="2000" dirty="0" smtClean="0">
                <a:cs typeface="Arial" pitchFamily="34" charset="0"/>
              </a:rPr>
              <a:t> selection 	</a:t>
            </a:r>
            <a:r>
              <a:rPr lang="en-US" sz="1800" dirty="0" smtClean="0">
                <a:cs typeface="Arial" pitchFamily="34" charset="0"/>
              </a:rPr>
              <a:t>(</a:t>
            </a:r>
            <a:r>
              <a:rPr lang="en-US" sz="1800" dirty="0" smtClean="0">
                <a:solidFill>
                  <a:srgbClr val="0070C0"/>
                </a:solidFill>
                <a:cs typeface="Arial" pitchFamily="34" charset="0"/>
              </a:rPr>
              <a:t>grad. Student H. </a:t>
            </a:r>
            <a:r>
              <a:rPr lang="en-US" sz="1800" dirty="0" err="1" smtClean="0">
                <a:solidFill>
                  <a:srgbClr val="0070C0"/>
                </a:solidFill>
                <a:cs typeface="Arial" pitchFamily="34" charset="0"/>
              </a:rPr>
              <a:t>Ji</a:t>
            </a:r>
            <a:r>
              <a:rPr lang="en-US" sz="1800" dirty="0" smtClean="0">
                <a:cs typeface="Arial" pitchFamily="34" charset="0"/>
              </a:rPr>
              <a:t>)</a:t>
            </a:r>
            <a:endParaRPr lang="el-GR" sz="1800" dirty="0" smtClean="0">
              <a:cs typeface="Arial" pitchFamily="34" charset="0"/>
            </a:endParaRPr>
          </a:p>
        </p:txBody>
      </p:sp>
      <p:sp>
        <p:nvSpPr>
          <p:cNvPr id="4" name="Rounded Rectangle 3"/>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5" name="Slide Number Placeholder 4"/>
          <p:cNvSpPr>
            <a:spLocks noGrp="1"/>
          </p:cNvSpPr>
          <p:nvPr>
            <p:ph type="sldNum" sz="quarter" idx="12"/>
          </p:nvPr>
        </p:nvSpPr>
        <p:spPr/>
        <p:txBody>
          <a:bodyPr/>
          <a:lstStyle/>
          <a:p>
            <a:pPr>
              <a:buNone/>
              <a:defRPr/>
            </a:pPr>
            <a:fld id="{2DE532DD-46CF-4C1C-85F6-6185C248B300}" type="slidenum">
              <a:rPr lang="en-US" b="0" i="0" smtClean="0">
                <a:solidFill>
                  <a:srgbClr val="000000"/>
                </a:solidFill>
              </a:rPr>
              <a:pPr>
                <a:buNone/>
                <a:defRPr/>
              </a:pPr>
              <a:t>81</a:t>
            </a:fld>
            <a:endParaRPr lang="en-US" b="0" i="0" dirty="0">
              <a:solidFill>
                <a:srgbClr val="0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533400" y="838200"/>
            <a:ext cx="8153400" cy="457200"/>
          </a:xfrm>
          <a:solidFill>
            <a:srgbClr val="F1D3E4"/>
          </a:solidFill>
        </p:spPr>
        <p:txBody>
          <a:bodyPr/>
          <a:lstStyle/>
          <a:p>
            <a:pPr eaLnBrk="1" hangingPunct="1"/>
            <a:r>
              <a:rPr lang="en-US" sz="2200" b="1" i="1" dirty="0" smtClean="0"/>
              <a:t>Data Flow Evolution Prototype</a:t>
            </a:r>
          </a:p>
        </p:txBody>
      </p:sp>
      <p:pic>
        <p:nvPicPr>
          <p:cNvPr id="9219" name="Picture 5" descr="Overview"/>
          <p:cNvPicPr>
            <a:picLocks noChangeAspect="1" noChangeArrowheads="1"/>
          </p:cNvPicPr>
          <p:nvPr/>
        </p:nvPicPr>
        <p:blipFill>
          <a:blip r:embed="rId2" cstate="screen"/>
          <a:srcRect/>
          <a:stretch>
            <a:fillRect/>
          </a:stretch>
        </p:blipFill>
        <p:spPr bwMode="auto">
          <a:xfrm>
            <a:off x="152400" y="3352800"/>
            <a:ext cx="4186238" cy="3328988"/>
          </a:xfrm>
          <a:prstGeom prst="rect">
            <a:avLst/>
          </a:prstGeom>
          <a:noFill/>
          <a:ln w="9525">
            <a:noFill/>
            <a:miter lim="800000"/>
            <a:headEnd/>
            <a:tailEnd/>
          </a:ln>
        </p:spPr>
      </p:pic>
      <p:pic>
        <p:nvPicPr>
          <p:cNvPr id="9220" name="Picture 6"/>
          <p:cNvPicPr>
            <a:picLocks noChangeAspect="1" noChangeArrowheads="1"/>
          </p:cNvPicPr>
          <p:nvPr/>
        </p:nvPicPr>
        <p:blipFill>
          <a:blip r:embed="rId3" cstate="screen"/>
          <a:srcRect/>
          <a:stretch>
            <a:fillRect/>
          </a:stretch>
        </p:blipFill>
        <p:spPr bwMode="auto">
          <a:xfrm>
            <a:off x="4876800" y="2990734"/>
            <a:ext cx="3505200" cy="2648066"/>
          </a:xfrm>
          <a:prstGeom prst="rect">
            <a:avLst/>
          </a:prstGeom>
          <a:noFill/>
          <a:ln w="9525">
            <a:noFill/>
            <a:round/>
            <a:headEnd/>
            <a:tailEnd/>
          </a:ln>
        </p:spPr>
      </p:pic>
      <p:sp>
        <p:nvSpPr>
          <p:cNvPr id="9221" name="Text Box 7"/>
          <p:cNvSpPr txBox="1">
            <a:spLocks noChangeArrowheads="1"/>
          </p:cNvSpPr>
          <p:nvPr/>
        </p:nvSpPr>
        <p:spPr bwMode="auto">
          <a:xfrm>
            <a:off x="152400" y="2971800"/>
            <a:ext cx="4343400" cy="307777"/>
          </a:xfrm>
          <a:prstGeom prst="rect">
            <a:avLst/>
          </a:prstGeom>
          <a:noFill/>
          <a:ln w="9525" algn="ctr">
            <a:noFill/>
            <a:miter lim="800000"/>
            <a:headEnd/>
            <a:tailEnd/>
          </a:ln>
        </p:spPr>
        <p:txBody>
          <a:bodyPr wrap="square">
            <a:spAutoFit/>
          </a:bodyPr>
          <a:lstStyle/>
          <a:p>
            <a:pPr algn="ctr">
              <a:spcBef>
                <a:spcPct val="50000"/>
              </a:spcBef>
              <a:buFontTx/>
              <a:buNone/>
            </a:pPr>
            <a:r>
              <a:rPr lang="en-US" sz="1400" dirty="0" smtClean="0">
                <a:solidFill>
                  <a:srgbClr val="000000"/>
                </a:solidFill>
                <a:latin typeface="Arial" pitchFamily="34" charset="0"/>
              </a:rPr>
              <a:t>Combine </a:t>
            </a:r>
            <a:r>
              <a:rPr lang="en-US" sz="1400" dirty="0">
                <a:solidFill>
                  <a:srgbClr val="000000"/>
                </a:solidFill>
                <a:latin typeface="Arial" pitchFamily="34" charset="0"/>
              </a:rPr>
              <a:t>L2 and EF in </a:t>
            </a:r>
            <a:r>
              <a:rPr lang="en-US" sz="1400" dirty="0" smtClean="0">
                <a:solidFill>
                  <a:srgbClr val="000000"/>
                </a:solidFill>
                <a:latin typeface="Arial" pitchFamily="34" charset="0"/>
              </a:rPr>
              <a:t>one HLT </a:t>
            </a:r>
            <a:r>
              <a:rPr lang="en-US" sz="1400" dirty="0">
                <a:solidFill>
                  <a:srgbClr val="000000"/>
                </a:solidFill>
                <a:latin typeface="Arial" pitchFamily="34" charset="0"/>
              </a:rPr>
              <a:t>processing </a:t>
            </a:r>
            <a:r>
              <a:rPr lang="en-US" sz="1400" dirty="0" smtClean="0">
                <a:solidFill>
                  <a:srgbClr val="000000"/>
                </a:solidFill>
                <a:latin typeface="Arial" pitchFamily="34" charset="0"/>
              </a:rPr>
              <a:t>unit</a:t>
            </a:r>
            <a:endParaRPr lang="en-US" sz="1400" dirty="0">
              <a:solidFill>
                <a:srgbClr val="000000"/>
              </a:solidFill>
              <a:latin typeface="Arial" pitchFamily="34" charset="0"/>
            </a:endParaRPr>
          </a:p>
        </p:txBody>
      </p:sp>
      <p:sp>
        <p:nvSpPr>
          <p:cNvPr id="9222" name="Text Box 8"/>
          <p:cNvSpPr txBox="1">
            <a:spLocks noChangeArrowheads="1"/>
          </p:cNvSpPr>
          <p:nvPr/>
        </p:nvSpPr>
        <p:spPr bwMode="auto">
          <a:xfrm>
            <a:off x="4572000" y="5722203"/>
            <a:ext cx="4191000" cy="830997"/>
          </a:xfrm>
          <a:prstGeom prst="rect">
            <a:avLst/>
          </a:prstGeom>
          <a:noFill/>
          <a:ln w="9525" algn="ctr">
            <a:noFill/>
            <a:miter lim="800000"/>
            <a:headEnd/>
            <a:tailEnd/>
          </a:ln>
        </p:spPr>
        <p:txBody>
          <a:bodyPr>
            <a:spAutoFit/>
          </a:bodyPr>
          <a:lstStyle/>
          <a:p>
            <a:pPr algn="ctr">
              <a:spcBef>
                <a:spcPct val="50000"/>
              </a:spcBef>
              <a:buFontTx/>
              <a:buNone/>
            </a:pPr>
            <a:r>
              <a:rPr lang="en-US" sz="1600" i="0" dirty="0" smtClean="0">
                <a:solidFill>
                  <a:srgbClr val="000000"/>
                </a:solidFill>
                <a:latin typeface="Arial" pitchFamily="34" charset="0"/>
              </a:rPr>
              <a:t>Scalability </a:t>
            </a:r>
            <a:r>
              <a:rPr lang="en-US" sz="1600" i="0" dirty="0">
                <a:solidFill>
                  <a:srgbClr val="000000"/>
                </a:solidFill>
                <a:latin typeface="Arial" pitchFamily="34" charset="0"/>
              </a:rPr>
              <a:t>tests </a:t>
            </a:r>
            <a:r>
              <a:rPr lang="en-US" sz="1600" i="0" dirty="0" smtClean="0">
                <a:solidFill>
                  <a:srgbClr val="000000"/>
                </a:solidFill>
                <a:latin typeface="Arial" pitchFamily="34" charset="0"/>
              </a:rPr>
              <a:t>on ATLAS dataflow </a:t>
            </a:r>
            <a:r>
              <a:rPr lang="en-US" sz="1600" i="0" dirty="0">
                <a:solidFill>
                  <a:srgbClr val="000000"/>
                </a:solidFill>
                <a:latin typeface="Arial" pitchFamily="34" charset="0"/>
              </a:rPr>
              <a:t>test cluster show expected </a:t>
            </a:r>
            <a:r>
              <a:rPr lang="en-US" sz="1600" i="0" dirty="0">
                <a:solidFill>
                  <a:srgbClr val="FF3300"/>
                </a:solidFill>
                <a:latin typeface="Arial" pitchFamily="34" charset="0"/>
              </a:rPr>
              <a:t>scaling with number of selection applications</a:t>
            </a:r>
            <a:endParaRPr lang="en-US" sz="2000" dirty="0">
              <a:solidFill>
                <a:srgbClr val="FF3300"/>
              </a:solidFill>
              <a:latin typeface="Arial" pitchFamily="34" charset="0"/>
            </a:endParaRPr>
          </a:p>
        </p:txBody>
      </p:sp>
      <p:sp>
        <p:nvSpPr>
          <p:cNvPr id="7" name="Rounded Rectangle 6"/>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dirty="0" smtClean="0"/>
              <a:t>Wisconsin’s Contribution in the High Level Trigger</a:t>
            </a:r>
            <a:endParaRPr lang="en-US" sz="2400" b="0" i="0" dirty="0">
              <a:solidFill>
                <a:srgbClr val="000000"/>
              </a:solidFill>
              <a:latin typeface="Arial" charset="0"/>
            </a:endParaRPr>
          </a:p>
        </p:txBody>
      </p:sp>
      <p:sp>
        <p:nvSpPr>
          <p:cNvPr id="8" name="Slide Number Placeholder 7"/>
          <p:cNvSpPr>
            <a:spLocks noGrp="1"/>
          </p:cNvSpPr>
          <p:nvPr>
            <p:ph type="sldNum" sz="quarter" idx="12"/>
          </p:nvPr>
        </p:nvSpPr>
        <p:spPr/>
        <p:txBody>
          <a:bodyPr/>
          <a:lstStyle/>
          <a:p>
            <a:pPr>
              <a:buNone/>
              <a:defRPr/>
            </a:pPr>
            <a:fld id="{C47318B7-4E11-404F-89F2-E0CCF833F61E}" type="slidenum">
              <a:rPr lang="en-US" b="0" i="0" smtClean="0">
                <a:solidFill>
                  <a:srgbClr val="000000"/>
                </a:solidFill>
              </a:rPr>
              <a:pPr>
                <a:buNone/>
                <a:defRPr/>
              </a:pPr>
              <a:t>82</a:t>
            </a:fld>
            <a:endParaRPr lang="en-US" b="0" i="0" dirty="0">
              <a:solidFill>
                <a:srgbClr val="000000"/>
              </a:solidFill>
            </a:endParaRPr>
          </a:p>
        </p:txBody>
      </p:sp>
      <p:sp>
        <p:nvSpPr>
          <p:cNvPr id="9" name="Content Placeholder 11"/>
          <p:cNvSpPr txBox="1">
            <a:spLocks/>
          </p:cNvSpPr>
          <p:nvPr/>
        </p:nvSpPr>
        <p:spPr>
          <a:xfrm>
            <a:off x="381000" y="1524000"/>
            <a:ext cx="8382000" cy="1295400"/>
          </a:xfrm>
          <a:prstGeom prst="rect">
            <a:avLst/>
          </a:prstGeom>
        </p:spPr>
        <p:txBody>
          <a:bodyPr>
            <a:noAutofit/>
          </a:bodyPr>
          <a:lstStyle/>
          <a:p>
            <a:pPr marL="169863" marR="0" lvl="0" indent="-169863" defTabSz="914400" rtl="0" eaLnBrk="0" fontAlgn="base" latinLnBrk="0" hangingPunct="0">
              <a:lnSpc>
                <a:spcPct val="100000"/>
              </a:lnSpc>
              <a:spcBef>
                <a:spcPct val="20000"/>
              </a:spcBef>
              <a:spcAft>
                <a:spcPct val="0"/>
              </a:spcAft>
              <a:buClrTx/>
              <a:buSzTx/>
              <a:buFontTx/>
              <a:buChar char="•"/>
              <a:tabLst/>
              <a:defRPr/>
            </a:pPr>
            <a:r>
              <a:rPr lang="en-US" b="0" i="0" kern="0" dirty="0" smtClean="0">
                <a:latin typeface="+mn-lt"/>
                <a:cs typeface="Times New Roman"/>
              </a:rPr>
              <a:t>For </a:t>
            </a:r>
            <a:r>
              <a:rPr lang="en-US" b="0" i="0" kern="0" dirty="0" smtClean="0">
                <a:solidFill>
                  <a:srgbClr val="FF0000"/>
                </a:solidFill>
                <a:latin typeface="+mn-lt"/>
                <a:cs typeface="Times New Roman"/>
              </a:rPr>
              <a:t>ATLAS upgrades</a:t>
            </a:r>
            <a:r>
              <a:rPr lang="en-US" b="0" i="0" kern="0" dirty="0" smtClean="0">
                <a:latin typeface="+mn-lt"/>
                <a:cs typeface="Times New Roman"/>
              </a:rPr>
              <a:t>, development of new system architectures</a:t>
            </a:r>
          </a:p>
          <a:p>
            <a:pPr marL="169863" marR="0" lvl="0" indent="-169863"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Times New Roman"/>
              </a:rPr>
              <a:t>A </a:t>
            </a:r>
            <a:r>
              <a:rPr kumimoji="0" lang="en-US" b="0" i="0" u="none" strike="noStrike" kern="0" cap="none" spc="0" normalizeH="0" baseline="0" noProof="0" dirty="0" smtClean="0">
                <a:ln>
                  <a:noFill/>
                </a:ln>
                <a:solidFill>
                  <a:srgbClr val="00B050"/>
                </a:solidFill>
                <a:effectLst/>
                <a:uLnTx/>
                <a:uFillTx/>
                <a:latin typeface="+mn-lt"/>
                <a:ea typeface="+mn-ea"/>
                <a:cs typeface="Times New Roman"/>
              </a:rPr>
              <a:t>f</a:t>
            </a:r>
            <a:r>
              <a:rPr kumimoji="0" lang="en-US" b="0" i="0" u="none" strike="noStrike" kern="0" cap="none" spc="0" normalizeH="0" noProof="0" dirty="0" smtClean="0">
                <a:ln>
                  <a:noFill/>
                </a:ln>
                <a:solidFill>
                  <a:srgbClr val="00B050"/>
                </a:solidFill>
                <a:effectLst/>
                <a:uLnTx/>
                <a:uFillTx/>
                <a:latin typeface="+mn-lt"/>
                <a:ea typeface="+mn-ea"/>
                <a:cs typeface="Times New Roman"/>
              </a:rPr>
              <a:t>irst prototype</a:t>
            </a:r>
            <a:r>
              <a:rPr kumimoji="0" lang="en-US" b="0" i="0" u="none" strike="noStrike" kern="0" cap="none" spc="0" normalizeH="0" noProof="0" dirty="0" smtClean="0">
                <a:ln>
                  <a:noFill/>
                </a:ln>
                <a:solidFill>
                  <a:schemeClr val="tx1"/>
                </a:solidFill>
                <a:effectLst/>
                <a:uLnTx/>
                <a:uFillTx/>
                <a:latin typeface="+mn-lt"/>
                <a:ea typeface="+mn-ea"/>
                <a:cs typeface="Times New Roman"/>
              </a:rPr>
              <a:t>, </a:t>
            </a:r>
            <a:r>
              <a:rPr lang="en-US" b="0" i="0" kern="0" dirty="0" smtClean="0">
                <a:latin typeface="+mn-lt"/>
                <a:cs typeface="Times New Roman"/>
              </a:rPr>
              <a:t>created under our leadership, is </a:t>
            </a:r>
            <a:r>
              <a:rPr lang="en-US" b="0" i="0" kern="0" dirty="0" smtClean="0">
                <a:solidFill>
                  <a:srgbClr val="FF0000"/>
                </a:solidFill>
                <a:latin typeface="+mn-lt"/>
                <a:cs typeface="Times New Roman"/>
              </a:rPr>
              <a:t>already in use</a:t>
            </a:r>
            <a:r>
              <a:rPr lang="en-US" b="0" i="0" kern="0" dirty="0" smtClean="0">
                <a:latin typeface="+mn-lt"/>
                <a:cs typeface="Times New Roman"/>
              </a:rPr>
              <a:t> to measure critical dataflow parameters</a:t>
            </a:r>
            <a:endParaRPr kumimoji="0" lang="en-US" b="0" i="0" u="none" strike="noStrike" kern="0" cap="none" spc="0" normalizeH="0" baseline="0" noProof="0" dirty="0" smtClean="0">
              <a:ln>
                <a:noFill/>
              </a:ln>
              <a:solidFill>
                <a:schemeClr val="tx1"/>
              </a:solidFill>
              <a:effectLst/>
              <a:uLnTx/>
              <a:uFillTx/>
              <a:latin typeface="+mn-lt"/>
              <a:ea typeface="+mn-ea"/>
              <a:cs typeface="Times New Roman"/>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2133600"/>
            <a:ext cx="7162800" cy="16002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200" b="0" i="0" dirty="0">
                <a:solidFill>
                  <a:srgbClr val="000000"/>
                </a:solidFill>
                <a:latin typeface="Arial" charset="0"/>
              </a:rPr>
              <a:t>Our contribution to detector and </a:t>
            </a:r>
            <a:br>
              <a:rPr lang="en-US" sz="3200" b="0" i="0" dirty="0">
                <a:solidFill>
                  <a:srgbClr val="000000"/>
                </a:solidFill>
                <a:latin typeface="Arial" charset="0"/>
              </a:rPr>
            </a:br>
            <a:r>
              <a:rPr lang="en-US" sz="3200" b="0" i="0" dirty="0">
                <a:solidFill>
                  <a:srgbClr val="000000"/>
                </a:solidFill>
                <a:latin typeface="Arial" charset="0"/>
              </a:rPr>
              <a:t>services – Present and future</a:t>
            </a:r>
          </a:p>
        </p:txBody>
      </p:sp>
      <p:sp>
        <p:nvSpPr>
          <p:cNvPr id="3" name="Rounded Rectangle 2"/>
          <p:cNvSpPr/>
          <p:nvPr/>
        </p:nvSpPr>
        <p:spPr bwMode="auto">
          <a:xfrm>
            <a:off x="3200400" y="3886200"/>
            <a:ext cx="4876800" cy="9144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i="0" dirty="0" smtClean="0">
                <a:solidFill>
                  <a:srgbClr val="000000"/>
                </a:solidFill>
                <a:latin typeface="Arial" charset="0"/>
              </a:rPr>
              <a:t>Silicon ROD’s</a:t>
            </a:r>
            <a:endParaRPr lang="en-US" sz="3600" i="0" dirty="0">
              <a:solidFill>
                <a:srgbClr val="000000"/>
              </a:solidFill>
              <a:latin typeface="Arial" charset="0"/>
            </a:endParaRPr>
          </a:p>
        </p:txBody>
      </p:sp>
      <p:sp>
        <p:nvSpPr>
          <p:cNvPr id="5" name="TextBox 4"/>
          <p:cNvSpPr txBox="1"/>
          <p:nvPr/>
        </p:nvSpPr>
        <p:spPr>
          <a:xfrm>
            <a:off x="838200" y="3962400"/>
            <a:ext cx="2286000" cy="430887"/>
          </a:xfrm>
          <a:prstGeom prst="rect">
            <a:avLst/>
          </a:prstGeom>
          <a:noFill/>
        </p:spPr>
        <p:txBody>
          <a:bodyPr wrap="square" rtlCol="0">
            <a:spAutoFit/>
          </a:bodyPr>
          <a:lstStyle/>
          <a:p>
            <a:pPr>
              <a:buNone/>
            </a:pPr>
            <a:r>
              <a:rPr lang="en-US" altLang="zh-CN" dirty="0" smtClean="0">
                <a:solidFill>
                  <a:srgbClr val="FF0000"/>
                </a:solidFill>
              </a:rPr>
              <a:t>TASK H-1 (Wu)</a:t>
            </a:r>
            <a:endParaRPr lang="zh-CN" altLang="en-US" dirty="0">
              <a:solidFill>
                <a:srgbClr val="FF0000"/>
              </a:solidFill>
            </a:endParaRPr>
          </a:p>
        </p:txBody>
      </p:sp>
      <p:sp>
        <p:nvSpPr>
          <p:cNvPr id="6" name="Slide Number Placeholder 5"/>
          <p:cNvSpPr>
            <a:spLocks noGrp="1"/>
          </p:cNvSpPr>
          <p:nvPr>
            <p:ph type="sldNum" sz="quarter" idx="12"/>
          </p:nvPr>
        </p:nvSpPr>
        <p:spPr/>
        <p:txBody>
          <a:bodyPr/>
          <a:lstStyle/>
          <a:p>
            <a:pPr>
              <a:defRPr/>
            </a:pPr>
            <a:fld id="{5F550616-8EA6-4D80-BA8C-A49595DE14D6}" type="slidenum">
              <a:rPr lang="en-US" altLang="zh-CN" smtClean="0">
                <a:solidFill>
                  <a:srgbClr val="000000"/>
                </a:solidFill>
              </a:rPr>
              <a:pPr>
                <a:defRPr/>
              </a:pPr>
              <a:t>83</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228600" y="914400"/>
            <a:ext cx="8534400" cy="5562600"/>
          </a:xfrm>
        </p:spPr>
        <p:txBody>
          <a:bodyPr>
            <a:noAutofit/>
          </a:bodyPr>
          <a:lstStyle/>
          <a:p>
            <a:pPr algn="just"/>
            <a:r>
              <a:rPr lang="en-US" sz="2200" dirty="0" smtClean="0">
                <a:cs typeface="Times New Roman"/>
              </a:rPr>
              <a:t>Interfaces the Silicon detectors in ATLAS with the Trigger and Data Acquisition systems. </a:t>
            </a:r>
          </a:p>
          <a:p>
            <a:pPr algn="just"/>
            <a:endParaRPr lang="en-US" sz="2200" dirty="0" smtClean="0">
              <a:cs typeface="Times New Roman"/>
            </a:endParaRPr>
          </a:p>
          <a:p>
            <a:pPr algn="just"/>
            <a:endParaRPr lang="en-US" sz="2200" dirty="0" smtClean="0">
              <a:cs typeface="Times New Roman"/>
            </a:endParaRPr>
          </a:p>
          <a:p>
            <a:pPr algn="just"/>
            <a:endParaRPr lang="en-US" sz="2200" dirty="0" smtClean="0">
              <a:cs typeface="Times New Roman"/>
            </a:endParaRPr>
          </a:p>
          <a:p>
            <a:pPr algn="just"/>
            <a:endParaRPr lang="en-US" sz="2200" dirty="0" smtClean="0">
              <a:cs typeface="Times New Roman"/>
            </a:endParaRPr>
          </a:p>
          <a:p>
            <a:pPr algn="just"/>
            <a:endParaRPr lang="en-US" sz="2200" dirty="0" smtClean="0">
              <a:cs typeface="Times New Roman"/>
            </a:endParaRPr>
          </a:p>
          <a:p>
            <a:pPr algn="just">
              <a:buNone/>
            </a:pPr>
            <a:endParaRPr lang="en-US" sz="2200" dirty="0" smtClean="0">
              <a:cs typeface="Times New Roman"/>
            </a:endParaRPr>
          </a:p>
          <a:p>
            <a:pPr algn="just">
              <a:buNone/>
            </a:pPr>
            <a:endParaRPr lang="en-US" sz="2200" dirty="0" smtClean="0">
              <a:cs typeface="Times New Roman"/>
            </a:endParaRPr>
          </a:p>
          <a:p>
            <a:pPr algn="just"/>
            <a:endParaRPr lang="en-US" sz="2200" dirty="0" smtClean="0">
              <a:cs typeface="Times New Roman"/>
            </a:endParaRPr>
          </a:p>
          <a:p>
            <a:pPr algn="just"/>
            <a:endParaRPr lang="en-US" sz="2200" dirty="0" smtClean="0">
              <a:cs typeface="Times New Roman"/>
            </a:endParaRPr>
          </a:p>
          <a:p>
            <a:r>
              <a:rPr lang="en-US" sz="2200" dirty="0" smtClean="0">
                <a:cs typeface="Times New Roman"/>
              </a:rPr>
              <a:t>Wisconsin has been responsible for </a:t>
            </a:r>
            <a:r>
              <a:rPr lang="en-US" sz="2200" dirty="0" smtClean="0">
                <a:solidFill>
                  <a:srgbClr val="FF0000"/>
                </a:solidFill>
                <a:cs typeface="Times New Roman"/>
              </a:rPr>
              <a:t>100% of the ROD’s</a:t>
            </a:r>
            <a:r>
              <a:rPr lang="en-US" sz="2200" dirty="0" smtClean="0">
                <a:cs typeface="Times New Roman"/>
              </a:rPr>
              <a:t>. Including </a:t>
            </a:r>
            <a:r>
              <a:rPr lang="en-US" sz="2200" dirty="0" smtClean="0">
                <a:solidFill>
                  <a:srgbClr val="0070C0"/>
                </a:solidFill>
                <a:cs typeface="Times New Roman"/>
              </a:rPr>
              <a:t>design, production and maintenance</a:t>
            </a:r>
            <a:r>
              <a:rPr lang="en-US" sz="2200" dirty="0" smtClean="0">
                <a:cs typeface="Times New Roman"/>
              </a:rPr>
              <a:t> of the hardware, firmware and software.  </a:t>
            </a:r>
            <a:endParaRPr lang="en-US" sz="2200" dirty="0">
              <a:cs typeface="Times New Roman"/>
            </a:endParaRPr>
          </a:p>
        </p:txBody>
      </p:sp>
      <p:pic>
        <p:nvPicPr>
          <p:cNvPr id="13" name="Picture 12" descr="Screen shot 2010-06-05 at 10.25.47 AM.png"/>
          <p:cNvPicPr>
            <a:picLocks noChangeAspect="1"/>
          </p:cNvPicPr>
          <p:nvPr/>
        </p:nvPicPr>
        <p:blipFill>
          <a:blip r:embed="rId2" cstate="screen"/>
          <a:stretch>
            <a:fillRect/>
          </a:stretch>
        </p:blipFill>
        <p:spPr>
          <a:xfrm>
            <a:off x="192720" y="1823496"/>
            <a:ext cx="5446080" cy="3053304"/>
          </a:xfrm>
          <a:prstGeom prst="rect">
            <a:avLst/>
          </a:prstGeom>
        </p:spPr>
      </p:pic>
      <p:sp>
        <p:nvSpPr>
          <p:cNvPr id="5" name="TextBox 4"/>
          <p:cNvSpPr txBox="1"/>
          <p:nvPr/>
        </p:nvSpPr>
        <p:spPr>
          <a:xfrm>
            <a:off x="5715001" y="1676400"/>
            <a:ext cx="3276599" cy="3354765"/>
          </a:xfrm>
          <a:prstGeom prst="rect">
            <a:avLst/>
          </a:prstGeom>
          <a:noFill/>
        </p:spPr>
        <p:txBody>
          <a:bodyPr wrap="square" rtlCol="0">
            <a:spAutoFit/>
          </a:bodyPr>
          <a:lstStyle/>
          <a:p>
            <a:pPr>
              <a:buNone/>
            </a:pPr>
            <a:r>
              <a:rPr lang="en-US" sz="2000" i="0" dirty="0" smtClean="0">
                <a:latin typeface="+mn-lt"/>
                <a:cs typeface="Times New Roman"/>
              </a:rPr>
              <a:t>Silicon detectors</a:t>
            </a:r>
            <a:r>
              <a:rPr lang="en-US" sz="2000" b="0" i="0" dirty="0" smtClean="0">
                <a:latin typeface="+mn-lt"/>
                <a:cs typeface="Times New Roman"/>
              </a:rPr>
              <a:t>: </a:t>
            </a:r>
          </a:p>
          <a:p>
            <a:pPr marL="180975" indent="-180975">
              <a:buFont typeface="Arial"/>
              <a:buChar char="•"/>
            </a:pPr>
            <a:r>
              <a:rPr lang="en-US" sz="2000" b="0" i="0" dirty="0" smtClean="0">
                <a:latin typeface="+mn-lt"/>
                <a:cs typeface="Times New Roman"/>
              </a:rPr>
              <a:t>Closest to the interaction point.</a:t>
            </a:r>
          </a:p>
          <a:p>
            <a:pPr marL="180975" indent="-180975">
              <a:buFont typeface="Arial"/>
              <a:buChar char="•"/>
            </a:pPr>
            <a:r>
              <a:rPr lang="en-US" sz="2000" b="0" i="0" dirty="0" smtClean="0">
                <a:solidFill>
                  <a:srgbClr val="0070C0"/>
                </a:solidFill>
                <a:latin typeface="+mn-lt"/>
                <a:cs typeface="Times New Roman"/>
              </a:rPr>
              <a:t>Pixel Detector </a:t>
            </a:r>
            <a:r>
              <a:rPr lang="en-US" sz="2000" b="0" i="0" dirty="0" smtClean="0">
                <a:latin typeface="+mn-lt"/>
                <a:cs typeface="Times New Roman"/>
              </a:rPr>
              <a:t>inside the </a:t>
            </a:r>
            <a:r>
              <a:rPr lang="en-US" sz="2000" b="0" i="0" dirty="0" smtClean="0">
                <a:solidFill>
                  <a:srgbClr val="0070C0"/>
                </a:solidFill>
                <a:latin typeface="+mn-lt"/>
                <a:cs typeface="Times New Roman"/>
              </a:rPr>
              <a:t>Semiconductor Tracker (SCT).</a:t>
            </a:r>
          </a:p>
          <a:p>
            <a:pPr marL="180975" indent="-180975">
              <a:buFont typeface="Arial"/>
              <a:buChar char="•"/>
            </a:pPr>
            <a:r>
              <a:rPr lang="en-US" sz="2000" b="0" i="0" dirty="0" smtClean="0">
                <a:latin typeface="+mn-lt"/>
                <a:cs typeface="Times New Roman"/>
              </a:rPr>
              <a:t>Critical for </a:t>
            </a:r>
            <a:br>
              <a:rPr lang="en-US" sz="2000" b="0" i="0" dirty="0" smtClean="0">
                <a:latin typeface="+mn-lt"/>
                <a:cs typeface="Times New Roman"/>
              </a:rPr>
            </a:br>
            <a:r>
              <a:rPr lang="en-US" sz="2000" b="0" i="0" dirty="0" smtClean="0">
                <a:solidFill>
                  <a:srgbClr val="00B050"/>
                </a:solidFill>
                <a:latin typeface="+mn-lt"/>
                <a:cs typeface="Times New Roman"/>
              </a:rPr>
              <a:t>charged-particle tracking, </a:t>
            </a:r>
            <a:r>
              <a:rPr lang="en-US" sz="2000" b="0" i="0" dirty="0" smtClean="0">
                <a:latin typeface="+mn-lt"/>
                <a:cs typeface="Times New Roman"/>
              </a:rPr>
              <a:t/>
            </a:r>
            <a:br>
              <a:rPr lang="en-US" sz="2000" b="0" i="0" dirty="0" smtClean="0">
                <a:latin typeface="+mn-lt"/>
                <a:cs typeface="Times New Roman"/>
              </a:rPr>
            </a:br>
            <a:r>
              <a:rPr lang="en-US" sz="2000" b="0" i="0" dirty="0" smtClean="0">
                <a:solidFill>
                  <a:schemeClr val="accent2"/>
                </a:solidFill>
                <a:latin typeface="+mn-lt"/>
                <a:cs typeface="Times New Roman"/>
              </a:rPr>
              <a:t>B </a:t>
            </a:r>
            <a:r>
              <a:rPr lang="en-US" sz="2000" b="0" i="0" dirty="0" err="1" smtClean="0">
                <a:solidFill>
                  <a:schemeClr val="accent2"/>
                </a:solidFill>
                <a:latin typeface="+mn-lt"/>
                <a:cs typeface="Times New Roman"/>
              </a:rPr>
              <a:t>hadron</a:t>
            </a:r>
            <a:r>
              <a:rPr lang="en-US" sz="2000" b="0" i="0" dirty="0" smtClean="0">
                <a:solidFill>
                  <a:schemeClr val="accent2"/>
                </a:solidFill>
                <a:latin typeface="+mn-lt"/>
                <a:cs typeface="Times New Roman"/>
              </a:rPr>
              <a:t> tagging and </a:t>
            </a:r>
            <a:r>
              <a:rPr lang="en-US" sz="2000" b="0" i="0" dirty="0" smtClean="0">
                <a:latin typeface="+mn-lt"/>
                <a:cs typeface="Times New Roman"/>
              </a:rPr>
              <a:t/>
            </a:r>
            <a:br>
              <a:rPr lang="en-US" sz="2000" b="0" i="0" dirty="0" smtClean="0">
                <a:latin typeface="+mn-lt"/>
                <a:cs typeface="Times New Roman"/>
              </a:rPr>
            </a:br>
            <a:r>
              <a:rPr lang="en-US" sz="2000" b="0" i="0" dirty="0" smtClean="0">
                <a:solidFill>
                  <a:srgbClr val="FF0000"/>
                </a:solidFill>
                <a:latin typeface="+mn-lt"/>
                <a:cs typeface="Times New Roman"/>
                <a:sym typeface="Symbol"/>
              </a:rPr>
              <a:t>-</a:t>
            </a:r>
            <a:r>
              <a:rPr lang="en-US" sz="2000" b="0" i="0" dirty="0" smtClean="0">
                <a:solidFill>
                  <a:srgbClr val="FF0000"/>
                </a:solidFill>
                <a:latin typeface="+mn-lt"/>
                <a:cs typeface="Times New Roman"/>
              </a:rPr>
              <a:t>lepton tagging.</a:t>
            </a:r>
            <a:endParaRPr lang="en-US" sz="2000" b="0" i="0" dirty="0">
              <a:solidFill>
                <a:srgbClr val="FF0000"/>
              </a:solidFill>
              <a:latin typeface="+mn-lt"/>
            </a:endParaRPr>
          </a:p>
        </p:txBody>
      </p:sp>
      <p:sp>
        <p:nvSpPr>
          <p:cNvPr id="6" name="Rounded Rectangle 5"/>
          <p:cNvSpPr/>
          <p:nvPr/>
        </p:nvSpPr>
        <p:spPr bwMode="auto">
          <a:xfrm>
            <a:off x="457200" y="762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i="0" dirty="0" smtClean="0"/>
              <a:t>The Silicon Read-Out Driver (ROD)</a:t>
            </a:r>
            <a:endParaRPr lang="en-US" sz="2400" b="0" i="0" dirty="0">
              <a:solidFill>
                <a:srgbClr val="000000"/>
              </a:solidFill>
              <a:latin typeface="Arial" charset="0"/>
            </a:endParaRPr>
          </a:p>
        </p:txBody>
      </p:sp>
      <p:sp>
        <p:nvSpPr>
          <p:cNvPr id="7" name="Slide Number Placeholder 6"/>
          <p:cNvSpPr>
            <a:spLocks noGrp="1"/>
          </p:cNvSpPr>
          <p:nvPr>
            <p:ph type="sldNum" sz="quarter" idx="12"/>
          </p:nvPr>
        </p:nvSpPr>
        <p:spPr/>
        <p:txBody>
          <a:bodyPr/>
          <a:lstStyle/>
          <a:p>
            <a:pPr>
              <a:defRPr/>
            </a:pPr>
            <a:fld id="{234D99DB-AB2A-44B6-A23B-76A3E0A1F3A9}" type="slidenum">
              <a:rPr lang="en-US" altLang="zh-CN" smtClean="0">
                <a:solidFill>
                  <a:srgbClr val="000000"/>
                </a:solidFill>
              </a:rPr>
              <a:pPr>
                <a:defRPr/>
              </a:pPr>
              <a:t>84</a:t>
            </a:fld>
            <a:endParaRPr lang="en-US" altLang="zh-CN" dirty="0">
              <a:solidFill>
                <a:srgbClr val="00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76735" y="4351853"/>
            <a:ext cx="8638665" cy="2277547"/>
          </a:xfrm>
          <a:prstGeom prst="rect">
            <a:avLst/>
          </a:prstGeom>
          <a:noFill/>
        </p:spPr>
        <p:txBody>
          <a:bodyPr wrap="square">
            <a:spAutoFit/>
          </a:bodyPr>
          <a:lstStyle/>
          <a:p>
            <a:pPr marL="174625" indent="-174625">
              <a:spcBef>
                <a:spcPts val="600"/>
              </a:spcBef>
              <a:buFont typeface="Arial"/>
              <a:buChar char="•"/>
              <a:defRPr/>
            </a:pPr>
            <a:r>
              <a:rPr lang="en-US" b="0" i="0" dirty="0">
                <a:solidFill>
                  <a:srgbClr val="000000"/>
                </a:solidFill>
                <a:latin typeface="Arial"/>
                <a:cs typeface="Apple Symbols"/>
              </a:rPr>
              <a:t>Wisconsin </a:t>
            </a:r>
            <a:r>
              <a:rPr lang="en-US" b="0" i="0" dirty="0" smtClean="0">
                <a:solidFill>
                  <a:srgbClr val="000000"/>
                </a:solidFill>
                <a:latin typeface="Arial"/>
                <a:cs typeface="Apple Symbols"/>
              </a:rPr>
              <a:t>has built 270 ROD’s</a:t>
            </a:r>
            <a:endParaRPr lang="en-US" b="0" i="0" dirty="0">
              <a:solidFill>
                <a:srgbClr val="000000"/>
              </a:solidFill>
              <a:latin typeface="Arial"/>
              <a:cs typeface="Apple Symbols"/>
            </a:endParaRPr>
          </a:p>
          <a:p>
            <a:pPr marL="174625" indent="-174625">
              <a:spcBef>
                <a:spcPts val="600"/>
              </a:spcBef>
              <a:buFont typeface="Arial"/>
              <a:buChar char="•"/>
              <a:defRPr/>
            </a:pPr>
            <a:r>
              <a:rPr lang="en-US" b="0" i="0" dirty="0" smtClean="0">
                <a:solidFill>
                  <a:srgbClr val="000000"/>
                </a:solidFill>
                <a:latin typeface="Arial"/>
                <a:cs typeface="Apple Symbols"/>
              </a:rPr>
              <a:t>Each ROD supports a large number of detector channels: </a:t>
            </a:r>
          </a:p>
          <a:p>
            <a:pPr marL="577850" lvl="2" indent="-282575">
              <a:spcBef>
                <a:spcPts val="600"/>
              </a:spcBef>
              <a:buFont typeface="Arial" pitchFamily="34" charset="0"/>
              <a:buChar char="–"/>
              <a:defRPr/>
            </a:pPr>
            <a:r>
              <a:rPr lang="en-US" sz="1800" b="0" i="0" dirty="0" smtClean="0">
                <a:solidFill>
                  <a:srgbClr val="00B050"/>
                </a:solidFill>
                <a:latin typeface="Arial"/>
                <a:cs typeface="Apple Symbols"/>
              </a:rPr>
              <a:t>Up to 48 SCT modules [total: 4088 modules, </a:t>
            </a:r>
            <a:r>
              <a:rPr lang="en-US" sz="1800" i="0" dirty="0" smtClean="0">
                <a:solidFill>
                  <a:srgbClr val="00B050"/>
                </a:solidFill>
                <a:latin typeface="Arial"/>
                <a:cs typeface="Apple Symbols"/>
              </a:rPr>
              <a:t>6.2 million </a:t>
            </a:r>
            <a:r>
              <a:rPr lang="en-US" sz="1800" b="0" i="0" dirty="0" smtClean="0">
                <a:solidFill>
                  <a:srgbClr val="00B050"/>
                </a:solidFill>
                <a:latin typeface="Arial"/>
                <a:cs typeface="Apple Symbols"/>
              </a:rPr>
              <a:t>channels]</a:t>
            </a:r>
          </a:p>
          <a:p>
            <a:pPr marL="577850" lvl="2" indent="-282575">
              <a:spcBef>
                <a:spcPts val="600"/>
              </a:spcBef>
              <a:buFont typeface="Arial" pitchFamily="34" charset="0"/>
              <a:buChar char="–"/>
              <a:defRPr/>
            </a:pPr>
            <a:r>
              <a:rPr lang="en-US" sz="1800" b="0" i="0" dirty="0" smtClean="0">
                <a:solidFill>
                  <a:srgbClr val="00B050"/>
                </a:solidFill>
                <a:latin typeface="Arial"/>
                <a:cs typeface="Apple Symbols"/>
              </a:rPr>
              <a:t>Up to 32 Pixel modules  [total: 1744 modules, </a:t>
            </a:r>
            <a:r>
              <a:rPr lang="en-US" sz="1800" i="0" dirty="0" smtClean="0">
                <a:solidFill>
                  <a:srgbClr val="00B050"/>
                </a:solidFill>
                <a:latin typeface="Arial"/>
                <a:cs typeface="Apple Symbols"/>
              </a:rPr>
              <a:t>80 million </a:t>
            </a:r>
            <a:r>
              <a:rPr lang="en-US" sz="1800" b="0" i="0" dirty="0" smtClean="0">
                <a:solidFill>
                  <a:srgbClr val="00B050"/>
                </a:solidFill>
                <a:latin typeface="Arial"/>
                <a:cs typeface="Apple Symbols"/>
              </a:rPr>
              <a:t>channels]</a:t>
            </a:r>
          </a:p>
          <a:p>
            <a:pPr marL="174625" indent="-174625">
              <a:spcBef>
                <a:spcPts val="600"/>
              </a:spcBef>
              <a:buFont typeface="Arial" pitchFamily="34" charset="0"/>
              <a:buChar char="•"/>
              <a:tabLst>
                <a:tab pos="1431925" algn="l"/>
              </a:tabLst>
              <a:defRPr/>
            </a:pPr>
            <a:r>
              <a:rPr lang="en-US" b="0" i="0" dirty="0" smtClean="0">
                <a:solidFill>
                  <a:srgbClr val="000000"/>
                </a:solidFill>
                <a:latin typeface="Arial"/>
                <a:cs typeface="Apple Symbols"/>
              </a:rPr>
              <a:t>Purpose:	</a:t>
            </a:r>
            <a:r>
              <a:rPr lang="en-US" b="0" i="0" dirty="0" smtClean="0">
                <a:solidFill>
                  <a:srgbClr val="FF0000"/>
                </a:solidFill>
                <a:latin typeface="Arial"/>
                <a:cs typeface="Apple Symbols"/>
              </a:rPr>
              <a:t>-</a:t>
            </a:r>
            <a:r>
              <a:rPr lang="en-US" b="0" i="0" dirty="0" smtClean="0">
                <a:solidFill>
                  <a:srgbClr val="000000"/>
                </a:solidFill>
                <a:latin typeface="Arial"/>
                <a:cs typeface="Apple Symbols"/>
              </a:rPr>
              <a:t> </a:t>
            </a:r>
            <a:r>
              <a:rPr lang="en-US" sz="2000" b="0" i="0" dirty="0" smtClean="0">
                <a:solidFill>
                  <a:srgbClr val="FF3300"/>
                </a:solidFill>
                <a:latin typeface="Arial"/>
                <a:cs typeface="Apple Symbols"/>
              </a:rPr>
              <a:t>Module </a:t>
            </a:r>
            <a:r>
              <a:rPr lang="en-US" sz="2000" b="0" i="0" dirty="0">
                <a:solidFill>
                  <a:srgbClr val="FF3300"/>
                </a:solidFill>
                <a:latin typeface="Arial"/>
                <a:cs typeface="Apple Symbols"/>
              </a:rPr>
              <a:t>configuration, trigger propagation, data </a:t>
            </a:r>
            <a:r>
              <a:rPr lang="en-US" sz="2000" b="0" i="0" dirty="0" smtClean="0">
                <a:solidFill>
                  <a:srgbClr val="FF3300"/>
                </a:solidFill>
                <a:latin typeface="Arial"/>
                <a:cs typeface="Apple Symbols"/>
              </a:rPr>
              <a:t>formatting.</a:t>
            </a:r>
            <a:br>
              <a:rPr lang="en-US" sz="2000" b="0" i="0" dirty="0" smtClean="0">
                <a:solidFill>
                  <a:srgbClr val="FF3300"/>
                </a:solidFill>
                <a:latin typeface="Arial"/>
                <a:cs typeface="Apple Symbols"/>
              </a:rPr>
            </a:br>
            <a:r>
              <a:rPr lang="en-US" sz="2000" b="0" i="0" dirty="0" smtClean="0">
                <a:solidFill>
                  <a:srgbClr val="FF3300"/>
                </a:solidFill>
                <a:latin typeface="Arial"/>
                <a:cs typeface="Apple Symbols"/>
              </a:rPr>
              <a:t>	</a:t>
            </a:r>
            <a:r>
              <a:rPr lang="en-US" sz="2000" i="0" dirty="0" smtClean="0">
                <a:solidFill>
                  <a:srgbClr val="0070C0"/>
                </a:solidFill>
                <a:latin typeface="Arial"/>
                <a:cs typeface="Apple Symbols"/>
              </a:rPr>
              <a:t>- </a:t>
            </a:r>
            <a:r>
              <a:rPr lang="en-US" sz="2000" b="0" i="0" dirty="0" smtClean="0">
                <a:solidFill>
                  <a:srgbClr val="0070C0"/>
                </a:solidFill>
                <a:latin typeface="Arial"/>
                <a:cs typeface="Apple Symbols"/>
              </a:rPr>
              <a:t>Calibrations</a:t>
            </a:r>
            <a:r>
              <a:rPr lang="en-US" sz="2000" b="0" i="0" dirty="0">
                <a:solidFill>
                  <a:srgbClr val="0070C0"/>
                </a:solidFill>
                <a:latin typeface="Arial"/>
                <a:cs typeface="Apple Symbols"/>
              </a:rPr>
              <a:t>, monitoring</a:t>
            </a:r>
            <a:r>
              <a:rPr lang="en-US" sz="2000" b="0" i="0" dirty="0">
                <a:solidFill>
                  <a:srgbClr val="000000"/>
                </a:solidFill>
                <a:latin typeface="Arial"/>
                <a:cs typeface="Apple Symbols"/>
              </a:rPr>
              <a:t>  </a:t>
            </a:r>
          </a:p>
        </p:txBody>
      </p:sp>
      <p:pic>
        <p:nvPicPr>
          <p:cNvPr id="8" name="Picture 7" descr="Screen shot 2010-06-05 at 9.56.16 AM.png"/>
          <p:cNvPicPr>
            <a:picLocks noChangeAspect="1"/>
          </p:cNvPicPr>
          <p:nvPr/>
        </p:nvPicPr>
        <p:blipFill>
          <a:blip r:embed="rId2" cstate="screen"/>
          <a:stretch>
            <a:fillRect/>
          </a:stretch>
        </p:blipFill>
        <p:spPr>
          <a:xfrm>
            <a:off x="228600" y="885741"/>
            <a:ext cx="4875462" cy="3229059"/>
          </a:xfrm>
          <a:prstGeom prst="rect">
            <a:avLst/>
          </a:prstGeom>
          <a:ln>
            <a:noFill/>
          </a:ln>
          <a:effectLst/>
        </p:spPr>
        <p:style>
          <a:lnRef idx="1">
            <a:schemeClr val="accent1"/>
          </a:lnRef>
          <a:fillRef idx="3">
            <a:schemeClr val="accent1"/>
          </a:fillRef>
          <a:effectRef idx="2">
            <a:schemeClr val="accent1"/>
          </a:effectRef>
          <a:fontRef idx="minor">
            <a:schemeClr val="lt1"/>
          </a:fontRef>
        </p:style>
      </p:pic>
      <p:pic>
        <p:nvPicPr>
          <p:cNvPr id="11" name="Picture 10" descr="Screen shot 2010-06-05 at 9.59.41 AM.png"/>
          <p:cNvPicPr>
            <a:picLocks noChangeAspect="1"/>
          </p:cNvPicPr>
          <p:nvPr/>
        </p:nvPicPr>
        <p:blipFill>
          <a:blip r:embed="rId3" cstate="screen"/>
          <a:stretch>
            <a:fillRect/>
          </a:stretch>
        </p:blipFill>
        <p:spPr>
          <a:xfrm>
            <a:off x="5486400" y="1114341"/>
            <a:ext cx="3328737" cy="2409336"/>
          </a:xfrm>
          <a:prstGeom prst="rect">
            <a:avLst/>
          </a:prstGeom>
          <a:ln>
            <a:noFill/>
          </a:ln>
          <a:effectLst>
            <a:outerShdw blurRad="292100" dist="139700" dir="2700000" sx="99000" sy="99000" algn="tl" rotWithShape="0">
              <a:srgbClr val="333333">
                <a:alpha val="65000"/>
              </a:srgbClr>
            </a:outerShdw>
          </a:effectLst>
        </p:spPr>
      </p:pic>
      <p:cxnSp>
        <p:nvCxnSpPr>
          <p:cNvPr id="19" name="Straight Arrow Connector 18"/>
          <p:cNvCxnSpPr/>
          <p:nvPr/>
        </p:nvCxnSpPr>
        <p:spPr>
          <a:xfrm flipV="1">
            <a:off x="4800600" y="3171741"/>
            <a:ext cx="1371600" cy="182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800600" y="961941"/>
            <a:ext cx="1371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bwMode="auto">
          <a:xfrm>
            <a:off x="457200" y="762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i="0" dirty="0" smtClean="0"/>
              <a:t>The Silicon Read-Out Driver (ROD)</a:t>
            </a:r>
            <a:endParaRPr lang="en-US" sz="2400" b="0" i="0" dirty="0">
              <a:solidFill>
                <a:srgbClr val="000000"/>
              </a:solidFill>
              <a:latin typeface="Arial" charset="0"/>
            </a:endParaRPr>
          </a:p>
        </p:txBody>
      </p:sp>
      <p:sp>
        <p:nvSpPr>
          <p:cNvPr id="10" name="Slide Number Placeholder 9"/>
          <p:cNvSpPr>
            <a:spLocks noGrp="1"/>
          </p:cNvSpPr>
          <p:nvPr>
            <p:ph type="sldNum" sz="quarter" idx="12"/>
          </p:nvPr>
        </p:nvSpPr>
        <p:spPr>
          <a:xfrm>
            <a:off x="8077200" y="6384926"/>
            <a:ext cx="762000" cy="244474"/>
          </a:xfrm>
        </p:spPr>
        <p:txBody>
          <a:bodyPr/>
          <a:lstStyle/>
          <a:p>
            <a:pPr>
              <a:defRPr/>
            </a:pPr>
            <a:fld id="{234D99DB-AB2A-44B6-A23B-76A3E0A1F3A9}" type="slidenum">
              <a:rPr lang="en-US" altLang="zh-CN" smtClean="0">
                <a:solidFill>
                  <a:srgbClr val="000000"/>
                </a:solidFill>
              </a:rPr>
              <a:pPr>
                <a:defRPr/>
              </a:pPr>
              <a:t>85</a:t>
            </a:fld>
            <a:endParaRPr lang="en-US" altLang="zh-CN" dirty="0">
              <a:solidFill>
                <a:srgbClr val="0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81999" cy="5105400"/>
          </a:xfrm>
        </p:spPr>
        <p:txBody>
          <a:bodyPr>
            <a:normAutofit/>
          </a:bodyPr>
          <a:lstStyle/>
          <a:p>
            <a:pPr>
              <a:spcAft>
                <a:spcPts val="600"/>
              </a:spcAft>
            </a:pPr>
            <a:r>
              <a:rPr lang="en-US" sz="2400" dirty="0" smtClean="0">
                <a:cs typeface="Times New Roman"/>
              </a:rPr>
              <a:t>Wisconsin has provided hardware, firmware and software support for the RODs</a:t>
            </a:r>
          </a:p>
          <a:p>
            <a:pPr>
              <a:spcAft>
                <a:spcPts val="600"/>
              </a:spcAft>
            </a:pPr>
            <a:r>
              <a:rPr lang="en-US" sz="2400" dirty="0" smtClean="0">
                <a:cs typeface="Times New Roman"/>
              </a:rPr>
              <a:t>The pixel and SCT RODs are 100% operational</a:t>
            </a:r>
          </a:p>
          <a:p>
            <a:pPr>
              <a:spcAft>
                <a:spcPts val="600"/>
              </a:spcAft>
            </a:pPr>
            <a:r>
              <a:rPr lang="en-US" sz="2400" dirty="0" smtClean="0">
                <a:cs typeface="Times New Roman"/>
              </a:rPr>
              <a:t>Contributions</a:t>
            </a:r>
          </a:p>
          <a:p>
            <a:pPr lvl="1">
              <a:spcAft>
                <a:spcPts val="600"/>
              </a:spcAft>
            </a:pPr>
            <a:r>
              <a:rPr lang="en-US" sz="2400" dirty="0" smtClean="0">
                <a:cs typeface="Times New Roman"/>
              </a:rPr>
              <a:t>SCT </a:t>
            </a:r>
            <a:r>
              <a:rPr lang="en-US" sz="2400" dirty="0">
                <a:cs typeface="Times New Roman"/>
              </a:rPr>
              <a:t>ROD </a:t>
            </a:r>
            <a:r>
              <a:rPr lang="en-US" sz="2400" dirty="0" smtClean="0">
                <a:solidFill>
                  <a:schemeClr val="accent2"/>
                </a:solidFill>
                <a:cs typeface="Times New Roman"/>
              </a:rPr>
              <a:t>Digital Signal Processors’ code </a:t>
            </a:r>
          </a:p>
          <a:p>
            <a:pPr lvl="1">
              <a:spcAft>
                <a:spcPts val="600"/>
              </a:spcAft>
            </a:pPr>
            <a:r>
              <a:rPr lang="en-US" sz="2400" dirty="0" smtClean="0">
                <a:solidFill>
                  <a:srgbClr val="FF0000"/>
                </a:solidFill>
                <a:cs typeface="Times New Roman"/>
              </a:rPr>
              <a:t>ROD boards repair </a:t>
            </a:r>
          </a:p>
          <a:p>
            <a:pPr lvl="1">
              <a:spcAft>
                <a:spcPts val="600"/>
              </a:spcAft>
            </a:pPr>
            <a:r>
              <a:rPr lang="en-US" sz="2400" dirty="0" smtClean="0">
                <a:solidFill>
                  <a:schemeClr val="accent2"/>
                </a:solidFill>
                <a:cs typeface="Times New Roman"/>
              </a:rPr>
              <a:t>Firmware development </a:t>
            </a:r>
            <a:r>
              <a:rPr lang="en-US" sz="2400" dirty="0" smtClean="0">
                <a:cs typeface="Times New Roman"/>
              </a:rPr>
              <a:t>for SCT and Pixels</a:t>
            </a:r>
          </a:p>
          <a:p>
            <a:pPr lvl="1">
              <a:spcAft>
                <a:spcPts val="600"/>
              </a:spcAft>
            </a:pPr>
            <a:r>
              <a:rPr lang="en-US" sz="2400" dirty="0" smtClean="0">
                <a:cs typeface="Times New Roman"/>
              </a:rPr>
              <a:t>Full detector </a:t>
            </a:r>
            <a:r>
              <a:rPr lang="en-US" sz="2400" dirty="0" smtClean="0">
                <a:solidFill>
                  <a:srgbClr val="FF0000"/>
                </a:solidFill>
                <a:cs typeface="Times New Roman"/>
              </a:rPr>
              <a:t>calibration procedures</a:t>
            </a:r>
            <a:r>
              <a:rPr lang="en-US" sz="2400" dirty="0" smtClean="0">
                <a:cs typeface="Times New Roman"/>
              </a:rPr>
              <a:t>, ensuring low </a:t>
            </a:r>
            <a:br>
              <a:rPr lang="en-US" sz="2400" dirty="0" smtClean="0">
                <a:cs typeface="Times New Roman"/>
              </a:rPr>
            </a:br>
            <a:r>
              <a:rPr lang="en-US" sz="2400" dirty="0" smtClean="0">
                <a:cs typeface="Times New Roman"/>
              </a:rPr>
              <a:t>dead time and safe operation</a:t>
            </a:r>
          </a:p>
          <a:p>
            <a:pPr lvl="1">
              <a:spcAft>
                <a:spcPts val="600"/>
              </a:spcAft>
            </a:pPr>
            <a:r>
              <a:rPr lang="en-US" sz="2400" dirty="0" smtClean="0">
                <a:cs typeface="Times New Roman"/>
              </a:rPr>
              <a:t>SCT </a:t>
            </a:r>
            <a:r>
              <a:rPr lang="en-US" sz="2400" dirty="0" smtClean="0">
                <a:solidFill>
                  <a:schemeClr val="accent2"/>
                </a:solidFill>
                <a:cs typeface="Times New Roman"/>
              </a:rPr>
              <a:t>detector operation</a:t>
            </a:r>
            <a:r>
              <a:rPr lang="en-US" sz="2400" dirty="0" smtClean="0">
                <a:cs typeface="Times New Roman"/>
              </a:rPr>
              <a:t>: more than 500 hours shifts</a:t>
            </a:r>
          </a:p>
        </p:txBody>
      </p:sp>
      <p:sp>
        <p:nvSpPr>
          <p:cNvPr id="4" name="Rounded Rectangle 3"/>
          <p:cNvSpPr/>
          <p:nvPr/>
        </p:nvSpPr>
        <p:spPr bwMode="auto">
          <a:xfrm>
            <a:off x="457200" y="762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i="0" dirty="0" smtClean="0"/>
              <a:t>The Silicon Read-Out Driver (ROD)</a:t>
            </a:r>
            <a:endParaRPr lang="en-US" sz="2400" b="0" i="0" dirty="0">
              <a:solidFill>
                <a:srgbClr val="000000"/>
              </a:solidFill>
              <a:latin typeface="Arial" charset="0"/>
            </a:endParaRPr>
          </a:p>
        </p:txBody>
      </p:sp>
      <p:sp>
        <p:nvSpPr>
          <p:cNvPr id="5" name="Slide Number Placeholder 4"/>
          <p:cNvSpPr>
            <a:spLocks noGrp="1"/>
          </p:cNvSpPr>
          <p:nvPr>
            <p:ph type="sldNum" sz="quarter" idx="12"/>
          </p:nvPr>
        </p:nvSpPr>
        <p:spPr/>
        <p:txBody>
          <a:bodyPr/>
          <a:lstStyle/>
          <a:p>
            <a:pPr>
              <a:defRPr/>
            </a:pPr>
            <a:fld id="{234D99DB-AB2A-44B6-A23B-76A3E0A1F3A9}" type="slidenum">
              <a:rPr lang="en-US" altLang="zh-CN" smtClean="0">
                <a:solidFill>
                  <a:srgbClr val="000000"/>
                </a:solidFill>
              </a:rPr>
              <a:pPr>
                <a:defRPr/>
              </a:pPr>
              <a:t>86</a:t>
            </a:fld>
            <a:endParaRPr lang="en-US" altLang="zh-CN">
              <a:solidFill>
                <a:srgbClr val="000000"/>
              </a:solidFill>
            </a:endParaRPr>
          </a:p>
        </p:txBody>
      </p:sp>
      <p:sp>
        <p:nvSpPr>
          <p:cNvPr id="6" name="Rectangle 4"/>
          <p:cNvSpPr>
            <a:spLocks noGrp="1" noChangeArrowheads="1"/>
          </p:cNvSpPr>
          <p:nvPr>
            <p:ph type="title"/>
          </p:nvPr>
        </p:nvSpPr>
        <p:spPr>
          <a:xfrm>
            <a:off x="533400" y="762000"/>
            <a:ext cx="8153400" cy="457200"/>
          </a:xfrm>
          <a:solidFill>
            <a:srgbClr val="F1D3E4"/>
          </a:solidFill>
        </p:spPr>
        <p:txBody>
          <a:bodyPr/>
          <a:lstStyle/>
          <a:p>
            <a:pPr eaLnBrk="1" hangingPunct="1"/>
            <a:r>
              <a:rPr lang="en-US" sz="2200" b="1" i="1" dirty="0" smtClean="0"/>
              <a:t>Recent activity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0-06-05 at 11.25.40 AM.png"/>
          <p:cNvPicPr>
            <a:picLocks noChangeAspect="1"/>
          </p:cNvPicPr>
          <p:nvPr/>
        </p:nvPicPr>
        <p:blipFill>
          <a:blip r:embed="rId2" cstate="screen"/>
          <a:stretch>
            <a:fillRect/>
          </a:stretch>
        </p:blipFill>
        <p:spPr>
          <a:xfrm>
            <a:off x="4749970" y="5257800"/>
            <a:ext cx="4394030" cy="616112"/>
          </a:xfrm>
          <a:prstGeom prst="rect">
            <a:avLst/>
          </a:prstGeom>
        </p:spPr>
      </p:pic>
      <p:pic>
        <p:nvPicPr>
          <p:cNvPr id="6" name="Picture 5" descr="Screen shot 2010-06-05 at 11.25.17 AM.png"/>
          <p:cNvPicPr>
            <a:picLocks noChangeAspect="1"/>
          </p:cNvPicPr>
          <p:nvPr/>
        </p:nvPicPr>
        <p:blipFill>
          <a:blip r:embed="rId3" cstate="screen"/>
          <a:stretch>
            <a:fillRect/>
          </a:stretch>
        </p:blipFill>
        <p:spPr>
          <a:xfrm>
            <a:off x="4572000" y="1165225"/>
            <a:ext cx="4589356" cy="3986375"/>
          </a:xfrm>
          <a:prstGeom prst="rect">
            <a:avLst/>
          </a:prstGeom>
        </p:spPr>
      </p:pic>
      <p:sp>
        <p:nvSpPr>
          <p:cNvPr id="7" name="TextBox 6"/>
          <p:cNvSpPr txBox="1"/>
          <p:nvPr/>
        </p:nvSpPr>
        <p:spPr>
          <a:xfrm>
            <a:off x="5257800" y="685800"/>
            <a:ext cx="2375779" cy="461665"/>
          </a:xfrm>
          <a:prstGeom prst="rect">
            <a:avLst/>
          </a:prstGeom>
          <a:noFill/>
        </p:spPr>
        <p:txBody>
          <a:bodyPr wrap="none" rtlCol="0">
            <a:spAutoFit/>
          </a:bodyPr>
          <a:lstStyle/>
          <a:p>
            <a:pPr>
              <a:buNone/>
            </a:pPr>
            <a:r>
              <a:rPr lang="en-US" sz="2400" dirty="0" smtClean="0">
                <a:solidFill>
                  <a:srgbClr val="00B050"/>
                </a:solidFill>
                <a:latin typeface="+mn-lt"/>
              </a:rPr>
              <a:t>7 TeV Collision</a:t>
            </a:r>
            <a:endParaRPr lang="en-US" sz="2400" dirty="0">
              <a:solidFill>
                <a:srgbClr val="00B050"/>
              </a:solidFill>
              <a:latin typeface="+mn-lt"/>
            </a:endParaRPr>
          </a:p>
        </p:txBody>
      </p:sp>
      <p:sp>
        <p:nvSpPr>
          <p:cNvPr id="8" name="Oval 7"/>
          <p:cNvSpPr/>
          <p:nvPr/>
        </p:nvSpPr>
        <p:spPr>
          <a:xfrm>
            <a:off x="6225676" y="2533314"/>
            <a:ext cx="1294476" cy="1296737"/>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787462" y="1107178"/>
            <a:ext cx="4162097" cy="4148968"/>
          </a:xfrm>
          <a:prstGeom prst="ellipse">
            <a:avLst/>
          </a:prstGeom>
          <a:noFill/>
          <a:ln w="5715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0" name="Oval 9"/>
          <p:cNvSpPr/>
          <p:nvPr/>
        </p:nvSpPr>
        <p:spPr>
          <a:xfrm>
            <a:off x="4800600" y="5943600"/>
            <a:ext cx="248655" cy="268707"/>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4800600" y="6400800"/>
            <a:ext cx="248655" cy="254001"/>
          </a:xfrm>
          <a:prstGeom prst="ellipse">
            <a:avLst/>
          </a:prstGeom>
          <a:noFill/>
          <a:ln w="5715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2" name="TextBox 11"/>
          <p:cNvSpPr txBox="1"/>
          <p:nvPr/>
        </p:nvSpPr>
        <p:spPr>
          <a:xfrm>
            <a:off x="5181600" y="5867400"/>
            <a:ext cx="2133600" cy="904863"/>
          </a:xfrm>
          <a:prstGeom prst="rect">
            <a:avLst/>
          </a:prstGeom>
          <a:noFill/>
          <a:effectLst>
            <a:outerShdw blurRad="50800" dist="38100" dir="2700000" algn="tl" rotWithShape="0">
              <a:prstClr val="black">
                <a:alpha val="40000"/>
              </a:prstClr>
            </a:outerShdw>
          </a:effectLst>
        </p:spPr>
        <p:txBody>
          <a:bodyPr wrap="square" rtlCol="0">
            <a:spAutoFit/>
          </a:bodyPr>
          <a:lstStyle/>
          <a:p>
            <a:pPr>
              <a:buNone/>
            </a:pPr>
            <a:r>
              <a:rPr lang="en-US" sz="2400" i="0" dirty="0" smtClean="0">
                <a:solidFill>
                  <a:srgbClr val="FF0000"/>
                </a:solidFill>
                <a:latin typeface="Chalkduster"/>
                <a:cs typeface="Chalkduster"/>
              </a:rPr>
              <a:t>Pixels</a:t>
            </a:r>
          </a:p>
          <a:p>
            <a:pPr>
              <a:buNone/>
            </a:pPr>
            <a:r>
              <a:rPr lang="en-US" sz="2400" i="0" dirty="0" smtClean="0">
                <a:solidFill>
                  <a:srgbClr val="FFFF00"/>
                </a:solidFill>
                <a:latin typeface="Chalkduster"/>
                <a:cs typeface="Chalkduster"/>
              </a:rPr>
              <a:t>SCT</a:t>
            </a:r>
            <a:endParaRPr lang="en-US" sz="2400" i="0" dirty="0">
              <a:solidFill>
                <a:srgbClr val="FFFF00"/>
              </a:solidFill>
              <a:latin typeface="Chalkduster"/>
              <a:cs typeface="Chalkduster"/>
            </a:endParaRPr>
          </a:p>
        </p:txBody>
      </p:sp>
      <p:sp>
        <p:nvSpPr>
          <p:cNvPr id="13" name="Rounded Rectangle 12"/>
          <p:cNvSpPr/>
          <p:nvPr/>
        </p:nvSpPr>
        <p:spPr bwMode="auto">
          <a:xfrm>
            <a:off x="457200" y="762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altLang="zh-CN" sz="2400" i="0" dirty="0" smtClean="0"/>
              <a:t>The Silicon Read-Out Driver (ROD)</a:t>
            </a:r>
            <a:endParaRPr lang="en-US" sz="2400" b="0" i="0" dirty="0">
              <a:solidFill>
                <a:srgbClr val="000000"/>
              </a:solidFill>
              <a:latin typeface="Arial" charset="0"/>
            </a:endParaRPr>
          </a:p>
        </p:txBody>
      </p:sp>
      <p:sp>
        <p:nvSpPr>
          <p:cNvPr id="14" name="Slide Number Placeholder 13"/>
          <p:cNvSpPr>
            <a:spLocks noGrp="1"/>
          </p:cNvSpPr>
          <p:nvPr>
            <p:ph type="sldNum" sz="quarter" idx="12"/>
          </p:nvPr>
        </p:nvSpPr>
        <p:spPr/>
        <p:txBody>
          <a:bodyPr/>
          <a:lstStyle/>
          <a:p>
            <a:pPr>
              <a:defRPr/>
            </a:pPr>
            <a:fld id="{B54A4FB8-9F85-42DD-BAC3-20B5A3834CD2}" type="slidenum">
              <a:rPr lang="en-US" altLang="zh-CN" smtClean="0">
                <a:solidFill>
                  <a:srgbClr val="000000"/>
                </a:solidFill>
              </a:rPr>
              <a:pPr>
                <a:defRPr/>
              </a:pPr>
              <a:t>87</a:t>
            </a:fld>
            <a:endParaRPr lang="en-US" altLang="zh-CN">
              <a:solidFill>
                <a:srgbClr val="000000"/>
              </a:solidFill>
            </a:endParaRPr>
          </a:p>
        </p:txBody>
      </p:sp>
      <p:sp>
        <p:nvSpPr>
          <p:cNvPr id="15" name="Content Placeholder 2"/>
          <p:cNvSpPr txBox="1">
            <a:spLocks/>
          </p:cNvSpPr>
          <p:nvPr/>
        </p:nvSpPr>
        <p:spPr bwMode="auto">
          <a:xfrm>
            <a:off x="152400" y="1295400"/>
            <a:ext cx="441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FF"/>
                </a:solidFill>
                <a:effectLst/>
                <a:uLnTx/>
                <a:uFillTx/>
                <a:latin typeface="+mn-lt"/>
                <a:ea typeface="+mn-ea"/>
                <a:cs typeface="+mn-cs"/>
              </a:rPr>
              <a:t>The performance of the RODs </a:t>
            </a:r>
            <a:br>
              <a:rPr kumimoji="0" lang="en-US" sz="2000" b="0" i="0" u="none" strike="noStrike" kern="0" cap="none" spc="0" normalizeH="0" baseline="0" noProof="0" dirty="0" smtClean="0">
                <a:ln>
                  <a:noFill/>
                </a:ln>
                <a:solidFill>
                  <a:srgbClr val="0000FF"/>
                </a:solidFill>
                <a:effectLst/>
                <a:uLnTx/>
                <a:uFillTx/>
                <a:latin typeface="+mn-lt"/>
                <a:ea typeface="+mn-ea"/>
                <a:cs typeface="+mn-cs"/>
              </a:rPr>
            </a:br>
            <a:r>
              <a:rPr kumimoji="0" lang="en-US" sz="2000" b="0" i="0" u="none" strike="noStrike" kern="0" cap="none" spc="0" normalizeH="0" baseline="0" noProof="0" dirty="0" smtClean="0">
                <a:ln>
                  <a:noFill/>
                </a:ln>
                <a:solidFill>
                  <a:srgbClr val="0000FF"/>
                </a:solidFill>
                <a:effectLst/>
                <a:uLnTx/>
                <a:uFillTx/>
                <a:latin typeface="+mn-lt"/>
                <a:ea typeface="+mn-ea"/>
                <a:cs typeface="+mn-cs"/>
              </a:rPr>
              <a:t>has been crucial for data taking</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smtClean="0">
                <a:ln>
                  <a:noFill/>
                </a:ln>
                <a:solidFill>
                  <a:srgbClr val="0000FF"/>
                </a:solidFill>
                <a:effectLst/>
                <a:uLnTx/>
                <a:uFillTx/>
                <a:latin typeface="+mn-lt"/>
                <a:ea typeface="+mn-ea"/>
                <a:cs typeface="+mn-cs"/>
              </a:rPr>
              <a:t>In the past 3 years </a:t>
            </a:r>
          </a:p>
          <a:p>
            <a:pPr marL="581025"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Over  500M </a:t>
            </a:r>
            <a:r>
              <a:rPr kumimoji="0" lang="en-US" sz="2000" b="0" i="0" u="none" strike="noStrike" kern="0" cap="none" spc="0" normalizeH="0" baseline="0" noProof="0" dirty="0" err="1" smtClean="0">
                <a:ln>
                  <a:noFill/>
                </a:ln>
                <a:solidFill>
                  <a:schemeClr val="tx1"/>
                </a:solidFill>
                <a:effectLst/>
                <a:uLnTx/>
                <a:uFillTx/>
                <a:latin typeface="+mn-lt"/>
              </a:rPr>
              <a:t>cosmics</a:t>
            </a:r>
            <a:r>
              <a:rPr kumimoji="0" lang="en-US" sz="2000" b="0" i="0" u="none" strike="noStrike" kern="0" cap="none" spc="0" normalizeH="0" baseline="0" noProof="0" dirty="0" smtClean="0">
                <a:ln>
                  <a:noFill/>
                </a:ln>
                <a:solidFill>
                  <a:schemeClr val="tx1"/>
                </a:solidFill>
                <a:effectLst/>
                <a:uLnTx/>
                <a:uFillTx/>
                <a:latin typeface="+mn-lt"/>
              </a:rPr>
              <a:t> in 2008-9</a:t>
            </a:r>
          </a:p>
          <a:p>
            <a:pPr marL="581025"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Over   450k 900 </a:t>
            </a:r>
            <a:r>
              <a:rPr kumimoji="0" lang="en-US" sz="2000" b="0" i="0" u="none" strike="noStrike" kern="0" cap="none" spc="0" normalizeH="0" baseline="0" noProof="0" dirty="0" err="1" smtClean="0">
                <a:ln>
                  <a:noFill/>
                </a:ln>
                <a:solidFill>
                  <a:schemeClr val="tx1"/>
                </a:solidFill>
                <a:effectLst/>
                <a:uLnTx/>
                <a:uFillTx/>
                <a:latin typeface="+mn-lt"/>
              </a:rPr>
              <a:t>GeV</a:t>
            </a:r>
            <a:r>
              <a:rPr kumimoji="0" lang="en-US" sz="2000" b="0" i="0" u="none" strike="noStrike" kern="0" cap="none" spc="0" normalizeH="0" baseline="0" noProof="0" dirty="0" smtClean="0">
                <a:ln>
                  <a:noFill/>
                </a:ln>
                <a:solidFill>
                  <a:schemeClr val="tx1"/>
                </a:solidFill>
                <a:effectLst/>
                <a:uLnTx/>
                <a:uFillTx/>
                <a:latin typeface="+mn-lt"/>
              </a:rPr>
              <a:t> collisions</a:t>
            </a:r>
          </a:p>
          <a:p>
            <a:pPr marL="581025"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Over  </a:t>
            </a:r>
            <a:r>
              <a:rPr kumimoji="0" lang="en-US" sz="2000" b="0" i="0" u="none" strike="noStrike" kern="0" cap="none" spc="0" normalizeH="0" noProof="0" dirty="0" smtClean="0">
                <a:ln>
                  <a:noFill/>
                </a:ln>
                <a:solidFill>
                  <a:schemeClr val="tx1"/>
                </a:solidFill>
                <a:effectLst/>
                <a:uLnTx/>
                <a:uFillTx/>
                <a:latin typeface="+mn-lt"/>
              </a:rPr>
              <a:t> </a:t>
            </a:r>
            <a:r>
              <a:rPr kumimoji="0" lang="en-US" sz="2000" b="0" i="0" u="none" strike="noStrike" kern="0" cap="none" spc="0" normalizeH="0" baseline="0" noProof="0" dirty="0" smtClean="0">
                <a:ln>
                  <a:noFill/>
                </a:ln>
                <a:solidFill>
                  <a:schemeClr val="tx1"/>
                </a:solidFill>
                <a:effectLst/>
                <a:uLnTx/>
                <a:uFillTx/>
                <a:latin typeface="+mn-lt"/>
              </a:rPr>
              <a:t>  30k 2.36 </a:t>
            </a:r>
            <a:r>
              <a:rPr kumimoji="0" lang="en-US" sz="2000" b="0" i="0" u="none" strike="noStrike" kern="0" cap="none" spc="0" normalizeH="0" baseline="0" noProof="0" dirty="0" err="1" smtClean="0">
                <a:ln>
                  <a:noFill/>
                </a:ln>
                <a:solidFill>
                  <a:schemeClr val="tx1"/>
                </a:solidFill>
                <a:effectLst/>
                <a:uLnTx/>
                <a:uFillTx/>
                <a:latin typeface="+mn-lt"/>
              </a:rPr>
              <a:t>TeV</a:t>
            </a:r>
            <a:r>
              <a:rPr kumimoji="0" lang="en-US" sz="2000" b="0" i="0" u="none" strike="noStrike" kern="0" cap="none" spc="0" normalizeH="0" baseline="0" noProof="0" dirty="0" smtClean="0">
                <a:ln>
                  <a:noFill/>
                </a:ln>
                <a:solidFill>
                  <a:schemeClr val="tx1"/>
                </a:solidFill>
                <a:effectLst/>
                <a:uLnTx/>
                <a:uFillTx/>
                <a:latin typeface="+mn-lt"/>
              </a:rPr>
              <a:t> collisions</a:t>
            </a:r>
          </a:p>
          <a:p>
            <a:pPr marL="581025" marR="0" lvl="1" indent="-285750" algn="l" defTabSz="914400" rtl="0" eaLnBrk="1" fontAlgn="base" latinLnBrk="0" hangingPunct="1">
              <a:lnSpc>
                <a:spcPct val="100000"/>
              </a:lnSpc>
              <a:spcBef>
                <a:spcPct val="20000"/>
              </a:spcBef>
              <a:spcAft>
                <a:spcPct val="0"/>
              </a:spcAft>
              <a:buClrTx/>
              <a:buSzTx/>
              <a:buFontTx/>
              <a:buChar char="–"/>
              <a:tabLst/>
              <a:defRPr/>
            </a:pPr>
            <a:r>
              <a:rPr lang="en-US" sz="2000" b="0" i="0" kern="0" dirty="0" smtClean="0">
                <a:solidFill>
                  <a:srgbClr val="FF0000"/>
                </a:solidFill>
                <a:latin typeface="+mn-lt"/>
              </a:rPr>
              <a:t>Over  400M  7TeV collisions</a:t>
            </a:r>
            <a:endParaRPr kumimoji="0" lang="en-US" sz="20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smtClean="0">
                <a:ln>
                  <a:noFill/>
                </a:ln>
                <a:solidFill>
                  <a:srgbClr val="0000FF"/>
                </a:solidFill>
                <a:effectLst/>
                <a:uLnTx/>
                <a:uFillTx/>
                <a:latin typeface="+mn-lt"/>
                <a:ea typeface="+mn-ea"/>
                <a:cs typeface="+mn-cs"/>
              </a:rPr>
              <a:t>The first published paper by the ATLAS Collaboration </a:t>
            </a:r>
            <a:r>
              <a:rPr kumimoji="0" lang="en-US" sz="2000" b="0" i="0" u="none" strike="noStrike" kern="0" cap="none" spc="0" normalizeH="0" baseline="0" noProof="0" dirty="0" err="1" smtClean="0">
                <a:ln>
                  <a:noFill/>
                </a:ln>
                <a:solidFill>
                  <a:srgbClr val="0000FF"/>
                </a:solidFill>
                <a:effectLst/>
                <a:uLnTx/>
                <a:uFillTx/>
                <a:latin typeface="+mn-lt"/>
                <a:ea typeface="+mn-ea"/>
                <a:cs typeface="+mn-cs"/>
              </a:rPr>
              <a:t>Phys.Lett.B</a:t>
            </a:r>
            <a:r>
              <a:rPr kumimoji="0" lang="en-US" sz="2000" b="0" i="0" u="none" strike="noStrike" kern="0" cap="none" spc="0" normalizeH="0" baseline="0" noProof="0" dirty="0" smtClean="0">
                <a:ln>
                  <a:noFill/>
                </a:ln>
                <a:solidFill>
                  <a:srgbClr val="0000FF"/>
                </a:solidFill>
                <a:effectLst/>
                <a:uLnTx/>
                <a:uFillTx/>
                <a:latin typeface="+mn-lt"/>
                <a:ea typeface="+mn-ea"/>
                <a:cs typeface="+mn-cs"/>
              </a:rPr>
              <a:t>.</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smtClean="0">
                <a:ln>
                  <a:noFill/>
                </a:ln>
                <a:solidFill>
                  <a:srgbClr val="0000FF"/>
                </a:solidFill>
                <a:effectLst/>
                <a:uLnTx/>
                <a:uFillTx/>
                <a:latin typeface="+mn-lt"/>
                <a:ea typeface="+mn-ea"/>
                <a:cs typeface="+mn-cs"/>
              </a:rPr>
              <a:t>More than 20 public notes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2133600"/>
            <a:ext cx="7162800" cy="16002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200" b="0" i="0" dirty="0">
                <a:solidFill>
                  <a:srgbClr val="000000"/>
                </a:solidFill>
                <a:latin typeface="Arial" charset="0"/>
              </a:rPr>
              <a:t>Our contribution to detector and </a:t>
            </a:r>
            <a:br>
              <a:rPr lang="en-US" sz="3200" b="0" i="0" dirty="0">
                <a:solidFill>
                  <a:srgbClr val="000000"/>
                </a:solidFill>
                <a:latin typeface="Arial" charset="0"/>
              </a:rPr>
            </a:br>
            <a:r>
              <a:rPr lang="en-US" sz="3200" b="0" i="0" dirty="0">
                <a:solidFill>
                  <a:srgbClr val="000000"/>
                </a:solidFill>
                <a:latin typeface="Arial" charset="0"/>
              </a:rPr>
              <a:t>services – Present and future</a:t>
            </a:r>
          </a:p>
        </p:txBody>
      </p:sp>
      <p:sp>
        <p:nvSpPr>
          <p:cNvPr id="3" name="Rounded Rectangle 2"/>
          <p:cNvSpPr/>
          <p:nvPr/>
        </p:nvSpPr>
        <p:spPr bwMode="auto">
          <a:xfrm>
            <a:off x="3200400" y="3886200"/>
            <a:ext cx="4876800" cy="9144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r>
              <a:rPr lang="en-US" sz="3600" i="0" dirty="0" smtClean="0">
                <a:solidFill>
                  <a:srgbClr val="000000"/>
                </a:solidFill>
                <a:latin typeface="Arial" charset="0"/>
              </a:rPr>
              <a:t>Computing</a:t>
            </a:r>
            <a:endParaRPr lang="en-US" sz="3600" i="0" dirty="0">
              <a:solidFill>
                <a:srgbClr val="000000"/>
              </a:solidFill>
              <a:latin typeface="Arial" charset="0"/>
            </a:endParaRPr>
          </a:p>
        </p:txBody>
      </p:sp>
      <p:sp>
        <p:nvSpPr>
          <p:cNvPr id="5" name="Slide Number Placeholder 4"/>
          <p:cNvSpPr>
            <a:spLocks noGrp="1"/>
          </p:cNvSpPr>
          <p:nvPr>
            <p:ph type="sldNum" sz="quarter" idx="12"/>
          </p:nvPr>
        </p:nvSpPr>
        <p:spPr/>
        <p:txBody>
          <a:bodyPr/>
          <a:lstStyle/>
          <a:p>
            <a:pPr>
              <a:buNone/>
              <a:defRPr/>
            </a:pPr>
            <a:fld id="{60730A56-AE19-4C95-826A-FAC7446A12DE}" type="slidenum">
              <a:rPr lang="en-US" b="0" i="0" smtClean="0">
                <a:solidFill>
                  <a:srgbClr val="000000"/>
                </a:solidFill>
              </a:rPr>
              <a:pPr>
                <a:buNone/>
                <a:defRPr/>
              </a:pPr>
              <a:t>88</a:t>
            </a:fld>
            <a:endParaRPr lang="en-US" b="0" i="0" dirty="0">
              <a:solidFill>
                <a:srgbClr val="0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a:effectLst>
            <a:outerShdw blurRad="50800" dist="38100" dir="2700000" algn="tl" rotWithShape="0">
              <a:prstClr val="black">
                <a:alpha val="40000"/>
              </a:prstClr>
            </a:outerShdw>
          </a:effectLst>
        </p:spPr>
        <p:txBody>
          <a:bodyPr/>
          <a:lstStyle/>
          <a:p>
            <a:r>
              <a:rPr lang="en-US" b="1" dirty="0" smtClean="0"/>
              <a:t>Our ATLAS Tier-3 computing facility</a:t>
            </a:r>
            <a:endParaRPr lang="en-US" b="1" dirty="0"/>
          </a:p>
        </p:txBody>
      </p:sp>
      <p:sp>
        <p:nvSpPr>
          <p:cNvPr id="4" name="Slide Number Placeholder 3"/>
          <p:cNvSpPr>
            <a:spLocks noGrp="1"/>
          </p:cNvSpPr>
          <p:nvPr>
            <p:ph type="sldNum" sz="quarter" idx="12"/>
          </p:nvPr>
        </p:nvSpPr>
        <p:spPr/>
        <p:txBody>
          <a:bodyPr/>
          <a:lstStyle/>
          <a:p>
            <a:pPr>
              <a:defRPr/>
            </a:pPr>
            <a:fld id="{234D99DB-AB2A-44B6-A23B-76A3E0A1F3A9}" type="slidenum">
              <a:rPr lang="en-US" altLang="zh-CN" smtClean="0">
                <a:solidFill>
                  <a:srgbClr val="000000"/>
                </a:solidFill>
              </a:rPr>
              <a:pPr>
                <a:defRPr/>
              </a:pPr>
              <a:t>89</a:t>
            </a:fld>
            <a:endParaRPr lang="en-US" altLang="zh-CN">
              <a:solidFill>
                <a:srgbClr val="000000"/>
              </a:solidFill>
            </a:endParaRPr>
          </a:p>
        </p:txBody>
      </p:sp>
      <p:sp>
        <p:nvSpPr>
          <p:cNvPr id="5" name="Rounded Rectangle 4"/>
          <p:cNvSpPr/>
          <p:nvPr/>
        </p:nvSpPr>
        <p:spPr bwMode="auto">
          <a:xfrm>
            <a:off x="457200" y="152400"/>
            <a:ext cx="8229600" cy="609600"/>
          </a:xfrm>
          <a:prstGeom prst="roundRect">
            <a:avLst>
              <a:gd name="adj" fmla="val 25610"/>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ct val="0"/>
              </a:spcBef>
              <a:buFontTx/>
              <a:buNone/>
              <a:defRPr/>
            </a:pPr>
            <a:endParaRPr lang="en-US" sz="2000" i="0" dirty="0">
              <a:solidFill>
                <a:srgbClr val="000000"/>
              </a:solidFill>
              <a:latin typeface="Arial" charset="0"/>
            </a:endParaRPr>
          </a:p>
        </p:txBody>
      </p:sp>
      <p:sp>
        <p:nvSpPr>
          <p:cNvPr id="8" name="Content Placeholder 7"/>
          <p:cNvSpPr>
            <a:spLocks noGrp="1"/>
          </p:cNvSpPr>
          <p:nvPr>
            <p:ph idx="1"/>
          </p:nvPr>
        </p:nvSpPr>
        <p:spPr>
          <a:xfrm>
            <a:off x="381000" y="990600"/>
            <a:ext cx="8305800" cy="5562600"/>
          </a:xfrm>
        </p:spPr>
        <p:txBody>
          <a:bodyPr/>
          <a:lstStyle/>
          <a:p>
            <a:pPr>
              <a:spcBef>
                <a:spcPts val="1800"/>
              </a:spcBef>
              <a:spcAft>
                <a:spcPts val="0"/>
              </a:spcAft>
            </a:pPr>
            <a:r>
              <a:rPr lang="en-US" altLang="zh-CN" sz="2200" dirty="0" smtClean="0"/>
              <a:t>We collaborate with groups in </a:t>
            </a:r>
            <a:r>
              <a:rPr lang="en-US" altLang="zh-CN" sz="2200" dirty="0" smtClean="0">
                <a:solidFill>
                  <a:srgbClr val="FF0000"/>
                </a:solidFill>
              </a:rPr>
              <a:t>BNL, SLAC, CERN </a:t>
            </a:r>
            <a:r>
              <a:rPr lang="en-US" altLang="zh-CN" sz="2200" dirty="0" smtClean="0"/>
              <a:t>and the</a:t>
            </a:r>
            <a:r>
              <a:rPr lang="en-US" altLang="zh-CN" sz="2200" dirty="0" smtClean="0">
                <a:solidFill>
                  <a:srgbClr val="FF0000"/>
                </a:solidFill>
              </a:rPr>
              <a:t> Wisconsin Computing Science Department</a:t>
            </a:r>
            <a:r>
              <a:rPr lang="en-US" altLang="zh-CN" sz="2200" dirty="0" smtClean="0"/>
              <a:t> to</a:t>
            </a:r>
          </a:p>
          <a:p>
            <a:pPr lvl="1">
              <a:spcBef>
                <a:spcPts val="600"/>
              </a:spcBef>
              <a:spcAft>
                <a:spcPts val="0"/>
              </a:spcAft>
            </a:pPr>
            <a:r>
              <a:rPr lang="en-US" altLang="zh-CN" sz="2200" dirty="0" smtClean="0">
                <a:solidFill>
                  <a:schemeClr val="accent2"/>
                </a:solidFill>
              </a:rPr>
              <a:t>strengthen our Tier-3 facility </a:t>
            </a:r>
            <a:r>
              <a:rPr lang="en-US" altLang="zh-CN" sz="2200" dirty="0" smtClean="0"/>
              <a:t>and to </a:t>
            </a:r>
          </a:p>
          <a:p>
            <a:pPr lvl="1">
              <a:spcBef>
                <a:spcPts val="0"/>
              </a:spcBef>
              <a:spcAft>
                <a:spcPts val="0"/>
              </a:spcAft>
            </a:pPr>
            <a:r>
              <a:rPr lang="en-US" altLang="zh-CN" sz="2200" dirty="0" smtClean="0">
                <a:solidFill>
                  <a:srgbClr val="00B050"/>
                </a:solidFill>
              </a:rPr>
              <a:t>contribute to ATLAS Tier-3 working groups.</a:t>
            </a:r>
            <a:endParaRPr lang="en-US" sz="2200" dirty="0" smtClean="0">
              <a:solidFill>
                <a:srgbClr val="00B050"/>
              </a:solidFill>
            </a:endParaRPr>
          </a:p>
          <a:p>
            <a:pPr>
              <a:spcBef>
                <a:spcPts val="1200"/>
              </a:spcBef>
              <a:spcAft>
                <a:spcPts val="0"/>
              </a:spcAft>
            </a:pPr>
            <a:r>
              <a:rPr lang="en-US" sz="2200" dirty="0" smtClean="0"/>
              <a:t>GRID-attached Tier3; a dedicated file transfer channel to BNL provides high data transfer speed (~300MB/s).</a:t>
            </a:r>
          </a:p>
          <a:p>
            <a:pPr>
              <a:spcBef>
                <a:spcPts val="1200"/>
              </a:spcBef>
              <a:spcAft>
                <a:spcPts val="0"/>
              </a:spcAft>
            </a:pPr>
            <a:r>
              <a:rPr lang="en-US" altLang="zh-CN" sz="2200" dirty="0" smtClean="0"/>
              <a:t>Based on the </a:t>
            </a:r>
            <a:r>
              <a:rPr lang="en-US" altLang="zh-CN" sz="2200" dirty="0" smtClean="0">
                <a:solidFill>
                  <a:schemeClr val="accent2"/>
                </a:solidFill>
              </a:rPr>
              <a:t>Condor system</a:t>
            </a:r>
            <a:r>
              <a:rPr lang="en-US" altLang="zh-CN" sz="2200" dirty="0" smtClean="0"/>
              <a:t> and integrated in the Wisconsin computing farm </a:t>
            </a:r>
            <a:r>
              <a:rPr lang="en-US" altLang="zh-CN" sz="2200" dirty="0" smtClean="0">
                <a:solidFill>
                  <a:srgbClr val="FF0000"/>
                </a:solidFill>
              </a:rPr>
              <a:t>(GLOW).</a:t>
            </a:r>
            <a:endParaRPr lang="en-US" sz="2200" dirty="0" smtClean="0">
              <a:solidFill>
                <a:srgbClr val="FF0000"/>
              </a:solidFill>
            </a:endParaRPr>
          </a:p>
          <a:p>
            <a:pPr>
              <a:spcBef>
                <a:spcPts val="1200"/>
              </a:spcBef>
              <a:spcAft>
                <a:spcPts val="0"/>
              </a:spcAft>
            </a:pPr>
            <a:r>
              <a:rPr lang="en-US" sz="2200" dirty="0" smtClean="0"/>
              <a:t>Mainly used for ATLAS Monte Carlo production and </a:t>
            </a:r>
            <a:r>
              <a:rPr lang="en-US" altLang="zh-CN" sz="2200" dirty="0" smtClean="0"/>
              <a:t>optimized for massive data analysis activities. </a:t>
            </a:r>
          </a:p>
          <a:p>
            <a:pPr>
              <a:spcBef>
                <a:spcPts val="1200"/>
              </a:spcBef>
              <a:spcAft>
                <a:spcPts val="0"/>
              </a:spcAft>
            </a:pPr>
            <a:r>
              <a:rPr lang="en-US" altLang="zh-CN" sz="2200" dirty="0" smtClean="0"/>
              <a:t>Fruitful collaboration with the PROOF team at CERN</a:t>
            </a:r>
          </a:p>
          <a:p>
            <a:pPr lvl="0">
              <a:spcBef>
                <a:spcPts val="1200"/>
              </a:spcBef>
              <a:spcAft>
                <a:spcPts val="0"/>
              </a:spcAft>
            </a:pPr>
            <a:r>
              <a:rPr lang="en-US" altLang="zh-CN" sz="2200" dirty="0" smtClean="0">
                <a:solidFill>
                  <a:srgbClr val="00B050"/>
                </a:solidFill>
              </a:rPr>
              <a:t>Virtual dynamic Tier-3 structure. </a:t>
            </a:r>
            <a:r>
              <a:rPr lang="en-US" altLang="zh-CN" sz="2200" dirty="0" smtClean="0"/>
              <a:t>Designed to optimize analysis over a large data pool in an existing batch 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umLumiByDay.png"/>
          <p:cNvPicPr>
            <a:picLocks noChangeAspect="1"/>
          </p:cNvPicPr>
          <p:nvPr/>
        </p:nvPicPr>
        <p:blipFill>
          <a:blip r:embed="rId3" cstate="screen"/>
          <a:stretch>
            <a:fillRect/>
          </a:stretch>
        </p:blipFill>
        <p:spPr>
          <a:xfrm>
            <a:off x="457200" y="1219200"/>
            <a:ext cx="5410200" cy="3887732"/>
          </a:xfrm>
          <a:prstGeom prst="rect">
            <a:avLst/>
          </a:prstGeom>
        </p:spPr>
      </p:pic>
      <p:sp>
        <p:nvSpPr>
          <p:cNvPr id="9218" name="Rectangle 6"/>
          <p:cNvSpPr>
            <a:spLocks noGrp="1" noChangeArrowheads="1"/>
          </p:cNvSpPr>
          <p:nvPr>
            <p:ph type="sldNum" sz="quarter" idx="12"/>
          </p:nvPr>
        </p:nvSpPr>
        <p:spPr>
          <a:noFill/>
        </p:spPr>
        <p:txBody>
          <a:bodyPr/>
          <a:lstStyle/>
          <a:p>
            <a:fld id="{46F2F454-4E93-4199-A952-67BE97532B75}" type="slidenum">
              <a:rPr lang="en-US" altLang="zh-CN" smtClean="0"/>
              <a:pPr/>
              <a:t>9</a:t>
            </a:fld>
            <a:endParaRPr lang="en-US" altLang="zh-CN" dirty="0" smtClean="0"/>
          </a:p>
        </p:txBody>
      </p:sp>
      <p:sp>
        <p:nvSpPr>
          <p:cNvPr id="921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6DB11004-7314-48E5-A6D6-5020EEA98F39}" type="slidenum">
              <a:rPr lang="en-US" altLang="zh-CN" sz="1400" b="0" i="0">
                <a:latin typeface="Arial" charset="0"/>
                <a:ea typeface="宋体" pitchFamily="2" charset="-122"/>
              </a:rPr>
              <a:pPr algn="r" eaLnBrk="1" hangingPunct="1">
                <a:spcBef>
                  <a:spcPct val="0"/>
                </a:spcBef>
                <a:buFontTx/>
                <a:buNone/>
              </a:pPr>
              <a:t>9</a:t>
            </a:fld>
            <a:endParaRPr lang="en-US" altLang="zh-CN" sz="1400" b="0" i="0" dirty="0">
              <a:latin typeface="Arial" charset="0"/>
              <a:ea typeface="宋体" pitchFamily="2" charset="-122"/>
            </a:endParaRPr>
          </a:p>
        </p:txBody>
      </p:sp>
      <p:sp>
        <p:nvSpPr>
          <p:cNvPr id="9220" name="Rectangle 4"/>
          <p:cNvSpPr>
            <a:spLocks noChangeArrowheads="1"/>
          </p:cNvSpPr>
          <p:nvPr/>
        </p:nvSpPr>
        <p:spPr bwMode="auto">
          <a:xfrm>
            <a:off x="381000" y="152400"/>
            <a:ext cx="8458200" cy="8382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dirty="0">
                <a:solidFill>
                  <a:srgbClr val="0033CC"/>
                </a:solidFill>
                <a:latin typeface="Arial" charset="0"/>
                <a:ea typeface="宋体" pitchFamily="2" charset="-122"/>
              </a:rPr>
              <a:t>Update </a:t>
            </a:r>
            <a:r>
              <a:rPr lang="en-US" altLang="zh-CN" sz="2400" i="0" dirty="0" smtClean="0">
                <a:solidFill>
                  <a:srgbClr val="0033CC"/>
                </a:solidFill>
                <a:latin typeface="Arial" charset="0"/>
                <a:ea typeface="宋体" pitchFamily="2" charset="-122"/>
              </a:rPr>
              <a:t>since written proposal, April 2010</a:t>
            </a:r>
          </a:p>
          <a:p>
            <a:pPr algn="ctr" eaLnBrk="1" hangingPunct="1">
              <a:spcBef>
                <a:spcPct val="0"/>
              </a:spcBef>
              <a:buFontTx/>
              <a:buNone/>
            </a:pPr>
            <a:r>
              <a:rPr lang="en-US" altLang="zh-CN" sz="2400" i="0" dirty="0" smtClean="0">
                <a:solidFill>
                  <a:srgbClr val="0033CC"/>
                </a:solidFill>
                <a:latin typeface="Arial" charset="0"/>
                <a:ea typeface="宋体" pitchFamily="2" charset="-122"/>
              </a:rPr>
              <a:t>LHC physics results on data</a:t>
            </a:r>
            <a:endParaRPr lang="en-US" altLang="zh-CN" sz="2400" i="0" dirty="0">
              <a:solidFill>
                <a:srgbClr val="0033CC"/>
              </a:solidFill>
              <a:latin typeface="Arial" charset="0"/>
              <a:ea typeface="宋体" pitchFamily="2" charset="-122"/>
            </a:endParaRPr>
          </a:p>
        </p:txBody>
      </p:sp>
      <p:sp>
        <p:nvSpPr>
          <p:cNvPr id="4101" name="Text Box 5"/>
          <p:cNvSpPr txBox="1">
            <a:spLocks noChangeArrowheads="1"/>
          </p:cNvSpPr>
          <p:nvPr/>
        </p:nvSpPr>
        <p:spPr bwMode="auto">
          <a:xfrm>
            <a:off x="609600" y="5257800"/>
            <a:ext cx="8305800" cy="1243417"/>
          </a:xfrm>
          <a:prstGeom prst="rect">
            <a:avLst/>
          </a:prstGeom>
          <a:noFill/>
          <a:ln w="9525">
            <a:noFill/>
            <a:miter lim="800000"/>
            <a:headEnd/>
            <a:tailEnd/>
          </a:ln>
        </p:spPr>
        <p:txBody>
          <a:bodyPr wrap="square">
            <a:spAutoFit/>
          </a:bodyPr>
          <a:lstStyle/>
          <a:p>
            <a:pPr marL="180975" indent="-180975">
              <a:defRPr/>
            </a:pPr>
            <a:r>
              <a:rPr lang="en-US" altLang="zh-CN" b="0" i="0" dirty="0" smtClean="0">
                <a:ea typeface="宋体" pitchFamily="2" charset="-122"/>
              </a:rPr>
              <a:t>First collisions at 7 TeV on March 30, 2010</a:t>
            </a:r>
          </a:p>
          <a:p>
            <a:pPr marL="180975" indent="-180975">
              <a:defRPr/>
            </a:pPr>
            <a:r>
              <a:rPr lang="en-US" altLang="zh-CN" b="0" i="0" dirty="0" smtClean="0">
                <a:ea typeface="宋体" pitchFamily="2" charset="-122"/>
              </a:rPr>
              <a:t>3 orders of magnitude luminosity improvement in 5 months</a:t>
            </a:r>
          </a:p>
          <a:p>
            <a:pPr marL="180975" indent="-180975">
              <a:defRPr/>
            </a:pPr>
            <a:r>
              <a:rPr lang="en-US" altLang="zh-CN" b="0" i="0" dirty="0" smtClean="0">
                <a:ea typeface="宋体" pitchFamily="2" charset="-122"/>
              </a:rPr>
              <a:t>For ICHEP, at </a:t>
            </a:r>
            <a:r>
              <a:rPr lang="en-US" altLang="zh-CN" i="0" dirty="0" smtClean="0">
                <a:ea typeface="宋体" pitchFamily="2" charset="-122"/>
              </a:rPr>
              <a:t>~330nb</a:t>
            </a:r>
            <a:r>
              <a:rPr lang="en-US" altLang="zh-CN" i="0" baseline="30000" dirty="0" smtClean="0">
                <a:ea typeface="宋体" pitchFamily="2" charset="-122"/>
              </a:rPr>
              <a:t>-1 </a:t>
            </a:r>
            <a:r>
              <a:rPr lang="en-US" altLang="zh-CN" i="0" dirty="0" smtClean="0">
                <a:ea typeface="宋体" pitchFamily="2" charset="-122"/>
              </a:rPr>
              <a:t>  (</a:t>
            </a:r>
            <a:r>
              <a:rPr lang="en-US" altLang="zh-CN" b="0" i="0" dirty="0" smtClean="0">
                <a:ea typeface="宋体" pitchFamily="2" charset="-122"/>
              </a:rPr>
              <a:t>Expected : end of 2011: </a:t>
            </a:r>
            <a:r>
              <a:rPr lang="en-US" altLang="zh-CN" i="0" dirty="0" smtClean="0">
                <a:solidFill>
                  <a:srgbClr val="FF0000"/>
                </a:solidFill>
                <a:ea typeface="宋体" pitchFamily="2" charset="-122"/>
              </a:rPr>
              <a:t>1 fb</a:t>
            </a:r>
            <a:r>
              <a:rPr lang="en-US" altLang="zh-CN" i="0" baseline="30000" dirty="0" smtClean="0">
                <a:solidFill>
                  <a:srgbClr val="FF0000"/>
                </a:solidFill>
                <a:ea typeface="宋体" pitchFamily="2" charset="-122"/>
              </a:rPr>
              <a:t>-1</a:t>
            </a:r>
            <a:r>
              <a:rPr lang="en-US" altLang="zh-CN" i="0" dirty="0" smtClean="0">
                <a:ea typeface="宋体" pitchFamily="2" charset="-122"/>
              </a:rPr>
              <a:t>) </a:t>
            </a:r>
            <a:endParaRPr lang="en-US" altLang="zh-CN" i="0" baseline="30000" dirty="0" smtClean="0">
              <a:ea typeface="宋体" pitchFamily="2" charset="-122"/>
            </a:endParaRPr>
          </a:p>
        </p:txBody>
      </p:sp>
      <p:sp>
        <p:nvSpPr>
          <p:cNvPr id="8" name="TextBox 7"/>
          <p:cNvSpPr txBox="1"/>
          <p:nvPr/>
        </p:nvSpPr>
        <p:spPr>
          <a:xfrm>
            <a:off x="6019800" y="1371600"/>
            <a:ext cx="2438400" cy="837152"/>
          </a:xfrm>
          <a:prstGeom prst="rect">
            <a:avLst/>
          </a:prstGeom>
          <a:noFill/>
        </p:spPr>
        <p:txBody>
          <a:bodyPr wrap="square" rtlCol="0">
            <a:spAutoFit/>
          </a:bodyPr>
          <a:lstStyle/>
          <a:p>
            <a:pPr>
              <a:buNone/>
            </a:pPr>
            <a:r>
              <a:rPr lang="en-US" altLang="zh-CN" dirty="0" smtClean="0"/>
              <a:t>Peak luminosity </a:t>
            </a:r>
          </a:p>
          <a:p>
            <a:pPr>
              <a:buNone/>
            </a:pPr>
            <a:r>
              <a:rPr lang="en-US" altLang="zh-CN" dirty="0" smtClean="0"/>
              <a:t> 9</a:t>
            </a:r>
            <a:r>
              <a:rPr lang="en-US" altLang="zh-CN" dirty="0" smtClean="0">
                <a:sym typeface="Symbol"/>
              </a:rPr>
              <a:t></a:t>
            </a:r>
            <a:r>
              <a:rPr lang="en-US" altLang="zh-CN" dirty="0" smtClean="0"/>
              <a:t>10</a:t>
            </a:r>
            <a:r>
              <a:rPr lang="en-US" altLang="zh-CN" baseline="30000" dirty="0" smtClean="0"/>
              <a:t>30 </a:t>
            </a:r>
            <a:r>
              <a:rPr lang="en-US" altLang="zh-CN" dirty="0" smtClean="0"/>
              <a:t>cm</a:t>
            </a:r>
            <a:r>
              <a:rPr lang="en-US" altLang="zh-CN" baseline="30000" dirty="0" smtClean="0"/>
              <a:t>-2</a:t>
            </a:r>
            <a:r>
              <a:rPr lang="en-US" altLang="zh-CN" dirty="0" smtClean="0"/>
              <a:t>s</a:t>
            </a:r>
            <a:r>
              <a:rPr lang="en-US" altLang="zh-CN" baseline="30000" dirty="0" smtClean="0"/>
              <a:t>-1</a:t>
            </a:r>
          </a:p>
        </p:txBody>
      </p:sp>
      <p:sp>
        <p:nvSpPr>
          <p:cNvPr id="11" name="TextBox 10"/>
          <p:cNvSpPr txBox="1"/>
          <p:nvPr/>
        </p:nvSpPr>
        <p:spPr>
          <a:xfrm>
            <a:off x="1600200" y="3048000"/>
            <a:ext cx="1676400" cy="689420"/>
          </a:xfrm>
          <a:prstGeom prst="rect">
            <a:avLst/>
          </a:prstGeom>
          <a:noFill/>
        </p:spPr>
        <p:txBody>
          <a:bodyPr wrap="square" rtlCol="0">
            <a:spAutoFit/>
          </a:bodyPr>
          <a:lstStyle/>
          <a:p>
            <a:pPr>
              <a:buNone/>
            </a:pPr>
            <a:r>
              <a:rPr lang="en-US" altLang="zh-CN" dirty="0" smtClean="0"/>
              <a:t>1.758 pb</a:t>
            </a:r>
            <a:r>
              <a:rPr lang="en-US" altLang="zh-CN" baseline="30000" dirty="0" smtClean="0"/>
              <a:t>-1</a:t>
            </a:r>
          </a:p>
          <a:p>
            <a:pPr>
              <a:buNone/>
            </a:pPr>
            <a:r>
              <a:rPr lang="en-US" altLang="zh-CN" sz="1400" dirty="0" smtClean="0"/>
              <a:t>Aug. 23</a:t>
            </a:r>
            <a:endParaRPr lang="zh-CN" altLang="en-US" sz="1400" baseline="30000" dirty="0"/>
          </a:p>
        </p:txBody>
      </p:sp>
      <p:pic>
        <p:nvPicPr>
          <p:cNvPr id="14" name="Picture 13" descr="daytotal_peak.png"/>
          <p:cNvPicPr>
            <a:picLocks noChangeAspect="1"/>
          </p:cNvPicPr>
          <p:nvPr/>
        </p:nvPicPr>
        <p:blipFill>
          <a:blip r:embed="rId4" cstate="screen"/>
          <a:stretch>
            <a:fillRect/>
          </a:stretch>
        </p:blipFill>
        <p:spPr>
          <a:xfrm>
            <a:off x="5432582" y="2209800"/>
            <a:ext cx="3605378" cy="25908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p>
            <a:fld id="{C141DD22-0042-45DC-9E1F-F4F11B266D65}" type="slidenum">
              <a:rPr lang="en-US" altLang="zh-CN" smtClean="0"/>
              <a:pPr/>
              <a:t>90</a:t>
            </a:fld>
            <a:endParaRPr lang="en-US" altLang="zh-CN" smtClean="0"/>
          </a:p>
        </p:txBody>
      </p:sp>
      <p:sp>
        <p:nvSpPr>
          <p:cNvPr id="512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8FBEBB01-F474-4313-A42A-D52BA417FEC5}" type="slidenum">
              <a:rPr lang="en-US" altLang="zh-CN" sz="1400" b="0" i="0">
                <a:latin typeface="Arial" charset="0"/>
                <a:ea typeface="宋体" pitchFamily="2" charset="-122"/>
              </a:rPr>
              <a:pPr algn="r" eaLnBrk="1" hangingPunct="1">
                <a:spcBef>
                  <a:spcPct val="0"/>
                </a:spcBef>
                <a:buFontTx/>
                <a:buNone/>
              </a:pPr>
              <a:t>90</a:t>
            </a:fld>
            <a:endParaRPr lang="en-US" altLang="zh-CN" sz="1400" b="0" i="0">
              <a:latin typeface="Arial" charset="0"/>
              <a:ea typeface="宋体" pitchFamily="2" charset="-122"/>
            </a:endParaRPr>
          </a:p>
        </p:txBody>
      </p:sp>
      <p:sp>
        <p:nvSpPr>
          <p:cNvPr id="5124" name="Rectangle 4"/>
          <p:cNvSpPr>
            <a:spLocks noChangeArrowheads="1"/>
          </p:cNvSpPr>
          <p:nvPr/>
        </p:nvSpPr>
        <p:spPr bwMode="auto">
          <a:xfrm>
            <a:off x="381000" y="152400"/>
            <a:ext cx="8458200" cy="533400"/>
          </a:xfrm>
          <a:prstGeom prst="rect">
            <a:avLst/>
          </a:prstGeom>
          <a:solidFill>
            <a:srgbClr val="660033">
              <a:alpha val="10196"/>
            </a:srgbClr>
          </a:solidFill>
          <a:ln w="28575" algn="ctr">
            <a:solidFill>
              <a:srgbClr val="000080"/>
            </a:solidFill>
            <a:miter lim="800000"/>
            <a:headEnd/>
            <a:tailEnd/>
          </a:ln>
        </p:spPr>
        <p:txBody>
          <a:bodyPr wrap="none" anchor="ctr"/>
          <a:lstStyle/>
          <a:p>
            <a:pPr algn="ctr" eaLnBrk="1" hangingPunct="1">
              <a:spcBef>
                <a:spcPct val="0"/>
              </a:spcBef>
              <a:buFontTx/>
              <a:buNone/>
            </a:pPr>
            <a:r>
              <a:rPr lang="en-US" altLang="zh-CN" sz="2400" i="0">
                <a:solidFill>
                  <a:srgbClr val="0033CC"/>
                </a:solidFill>
                <a:latin typeface="Arial" charset="0"/>
                <a:ea typeface="宋体" pitchFamily="2" charset="-122"/>
              </a:rPr>
              <a:t>OUTLINE</a:t>
            </a:r>
          </a:p>
        </p:txBody>
      </p:sp>
      <p:sp>
        <p:nvSpPr>
          <p:cNvPr id="4101" name="Text Box 5"/>
          <p:cNvSpPr txBox="1">
            <a:spLocks noChangeArrowheads="1"/>
          </p:cNvSpPr>
          <p:nvPr/>
        </p:nvSpPr>
        <p:spPr bwMode="auto">
          <a:xfrm>
            <a:off x="228600" y="2209800"/>
            <a:ext cx="8763000" cy="1431161"/>
          </a:xfrm>
          <a:prstGeom prst="rect">
            <a:avLst/>
          </a:prstGeom>
          <a:noFill/>
          <a:ln w="9525">
            <a:noFill/>
            <a:miter lim="800000"/>
            <a:headEnd/>
            <a:tailEnd/>
          </a:ln>
        </p:spPr>
        <p:txBody>
          <a:bodyPr wrap="square">
            <a:spAutoFit/>
          </a:bodyPr>
          <a:lstStyle/>
          <a:p>
            <a:pPr marL="573088" indent="-573088">
              <a:spcBef>
                <a:spcPts val="1800"/>
              </a:spcBef>
              <a:buFontTx/>
              <a:buAutoNum type="arabicParenBoth"/>
              <a:tabLst>
                <a:tab pos="6632575" algn="l"/>
              </a:tabLst>
              <a:defRPr/>
            </a:pPr>
            <a:r>
              <a:rPr lang="en-US" altLang="zh-CN" sz="2400" i="0" dirty="0" smtClean="0">
                <a:ea typeface="宋体" pitchFamily="2" charset="-122"/>
              </a:rPr>
              <a:t>ATLAS notes with Data                   </a:t>
            </a:r>
            <a:r>
              <a:rPr lang="en-US" altLang="zh-CN" sz="2400" dirty="0" smtClean="0">
                <a:solidFill>
                  <a:srgbClr val="0070C0"/>
                </a:solidFill>
                <a:ea typeface="宋体" pitchFamily="2" charset="-122"/>
              </a:rPr>
              <a:t>Task H-2 </a:t>
            </a:r>
            <a:r>
              <a:rPr lang="en-US" altLang="zh-CN" sz="2000" dirty="0" smtClean="0">
                <a:solidFill>
                  <a:srgbClr val="0070C0"/>
                </a:solidFill>
                <a:ea typeface="宋体" pitchFamily="2" charset="-122"/>
              </a:rPr>
              <a:t>(</a:t>
            </a:r>
            <a:r>
              <a:rPr lang="en-US" altLang="zh-CN" sz="2000" dirty="0" err="1" smtClean="0">
                <a:solidFill>
                  <a:srgbClr val="0070C0"/>
                </a:solidFill>
                <a:ea typeface="宋体" pitchFamily="2" charset="-122"/>
              </a:rPr>
              <a:t>Mellado</a:t>
            </a:r>
            <a:r>
              <a:rPr lang="en-US" altLang="zh-CN" sz="2000" dirty="0" smtClean="0">
                <a:solidFill>
                  <a:srgbClr val="0070C0"/>
                </a:solidFill>
                <a:ea typeface="宋体" pitchFamily="2" charset="-122"/>
              </a:rPr>
              <a:t>, Pan)</a:t>
            </a:r>
          </a:p>
          <a:p>
            <a:pPr marL="573088" indent="-573088">
              <a:spcBef>
                <a:spcPts val="1800"/>
              </a:spcBef>
              <a:buFontTx/>
              <a:buAutoNum type="arabicParenBoth"/>
              <a:tabLst>
                <a:tab pos="6632575" algn="l"/>
              </a:tabLst>
              <a:defRPr/>
            </a:pPr>
            <a:r>
              <a:rPr lang="en-US" altLang="zh-CN" sz="2400" i="0" dirty="0" smtClean="0">
                <a:ea typeface="宋体" pitchFamily="2" charset="-122"/>
              </a:rPr>
              <a:t>Progress </a:t>
            </a:r>
            <a:r>
              <a:rPr lang="en-US" altLang="zh-CN" sz="2400" i="0" dirty="0">
                <a:ea typeface="宋体" pitchFamily="2" charset="-122"/>
              </a:rPr>
              <a:t>report of the past 3 years </a:t>
            </a:r>
            <a:r>
              <a:rPr lang="en-US" altLang="zh-CN" sz="2400" i="0" dirty="0" smtClean="0">
                <a:ea typeface="宋体" pitchFamily="2" charset="-122"/>
              </a:rPr>
              <a:t>          </a:t>
            </a:r>
            <a:r>
              <a:rPr lang="en-US" altLang="zh-CN" sz="2400" dirty="0" smtClean="0">
                <a:solidFill>
                  <a:srgbClr val="0070C0"/>
                </a:solidFill>
                <a:ea typeface="宋体" pitchFamily="2" charset="-122"/>
              </a:rPr>
              <a:t>Task H  ( All )</a:t>
            </a:r>
            <a:r>
              <a:rPr lang="en-US" altLang="zh-CN" sz="2400" i="0" dirty="0">
                <a:ea typeface="宋体" pitchFamily="2" charset="-122"/>
              </a:rPr>
              <a:t/>
            </a:r>
            <a:br>
              <a:rPr lang="en-US" altLang="zh-CN" sz="2400" i="0" dirty="0">
                <a:ea typeface="宋体" pitchFamily="2" charset="-122"/>
              </a:rPr>
            </a:br>
            <a:r>
              <a:rPr lang="en-US" altLang="zh-CN" sz="2400" b="0" i="0" dirty="0" smtClean="0">
                <a:ea typeface="宋体" pitchFamily="2" charset="-122"/>
              </a:rPr>
              <a:t>(2007 to March </a:t>
            </a:r>
            <a:r>
              <a:rPr lang="en-US" altLang="zh-CN" sz="2400" b="0" i="0" dirty="0">
                <a:ea typeface="宋体" pitchFamily="2" charset="-122"/>
              </a:rPr>
              <a:t>2010)  </a:t>
            </a:r>
            <a:r>
              <a:rPr lang="en-US" altLang="zh-CN" sz="2400" b="0" i="0" dirty="0" smtClean="0">
                <a:ea typeface="宋体" pitchFamily="2" charset="-122"/>
              </a:rPr>
              <a:t>                              </a:t>
            </a:r>
            <a:r>
              <a:rPr lang="en-US" altLang="zh-CN" sz="2000" dirty="0" smtClean="0">
                <a:solidFill>
                  <a:srgbClr val="0070C0"/>
                </a:solidFill>
                <a:ea typeface="宋体" pitchFamily="2" charset="-122"/>
              </a:rPr>
              <a:t>( </a:t>
            </a:r>
            <a:r>
              <a:rPr lang="en-US" altLang="zh-CN" sz="2000" dirty="0" err="1" smtClean="0">
                <a:solidFill>
                  <a:srgbClr val="0070C0"/>
                </a:solidFill>
                <a:ea typeface="宋体" pitchFamily="2" charset="-122"/>
              </a:rPr>
              <a:t>Mellado</a:t>
            </a:r>
            <a:r>
              <a:rPr lang="en-US" altLang="zh-CN" sz="2000" dirty="0" smtClean="0">
                <a:solidFill>
                  <a:srgbClr val="0070C0"/>
                </a:solidFill>
                <a:ea typeface="宋体" pitchFamily="2" charset="-122"/>
              </a:rPr>
              <a:t>, Pan, Wu)</a:t>
            </a:r>
            <a:endParaRPr lang="en-US" altLang="zh-CN" sz="2000" dirty="0">
              <a:solidFill>
                <a:srgbClr val="0070C0"/>
              </a:solidFill>
              <a:ea typeface="宋体" pitchFamily="2" charset="-122"/>
            </a:endParaRPr>
          </a:p>
        </p:txBody>
      </p:sp>
      <p:sp>
        <p:nvSpPr>
          <p:cNvPr id="12" name="TextBox 5"/>
          <p:cNvSpPr txBox="1">
            <a:spLocks noChangeArrowheads="1"/>
          </p:cNvSpPr>
          <p:nvPr/>
        </p:nvSpPr>
        <p:spPr bwMode="auto">
          <a:xfrm>
            <a:off x="152400" y="4267200"/>
            <a:ext cx="8915400" cy="923330"/>
          </a:xfrm>
          <a:prstGeom prst="rect">
            <a:avLst/>
          </a:prstGeom>
          <a:noFill/>
          <a:ln w="9525">
            <a:noFill/>
            <a:miter lim="800000"/>
            <a:headEnd/>
            <a:tailEnd/>
          </a:ln>
        </p:spPr>
        <p:txBody>
          <a:bodyPr wrap="square">
            <a:spAutoFit/>
          </a:bodyPr>
          <a:lstStyle/>
          <a:p>
            <a:pPr>
              <a:spcAft>
                <a:spcPts val="1200"/>
              </a:spcAft>
              <a:buNone/>
            </a:pPr>
            <a:r>
              <a:rPr lang="en-US" altLang="zh-CN" sz="2000" b="1" i="0" dirty="0"/>
              <a:t>Contribution and future plans for hardware will be covered by </a:t>
            </a:r>
            <a:r>
              <a:rPr lang="en-US" altLang="zh-CN" sz="2000" b="1" i="0" dirty="0" err="1" smtClean="0"/>
              <a:t>B.Mellado</a:t>
            </a:r>
            <a:r>
              <a:rPr lang="en-US" altLang="zh-CN" sz="2000" b="1" i="0" dirty="0" smtClean="0"/>
              <a:t> </a:t>
            </a:r>
          </a:p>
          <a:p>
            <a:pPr>
              <a:spcAft>
                <a:spcPts val="1200"/>
              </a:spcAft>
              <a:buNone/>
            </a:pPr>
            <a:r>
              <a:rPr lang="en-US" altLang="zh-CN" sz="2000" b="1" i="0" dirty="0" smtClean="0"/>
              <a:t>Future </a:t>
            </a:r>
            <a:r>
              <a:rPr lang="en-US" altLang="zh-CN" sz="2000" b="1" i="0" dirty="0"/>
              <a:t>plans for physics analysis will be covered by </a:t>
            </a:r>
            <a:r>
              <a:rPr lang="en-US" altLang="zh-CN" sz="2000" b="1" i="0" dirty="0" err="1"/>
              <a:t>Y.Pan</a:t>
            </a:r>
            <a:endParaRPr lang="en-US" altLang="zh-CN" sz="2000" b="1" i="0" dirty="0"/>
          </a:p>
        </p:txBody>
      </p:sp>
      <p:sp>
        <p:nvSpPr>
          <p:cNvPr id="9" name="TextBox 8"/>
          <p:cNvSpPr txBox="1"/>
          <p:nvPr/>
        </p:nvSpPr>
        <p:spPr>
          <a:xfrm>
            <a:off x="3505200" y="1143000"/>
            <a:ext cx="2209800" cy="646331"/>
          </a:xfrm>
          <a:prstGeom prst="rect">
            <a:avLst/>
          </a:prstGeom>
          <a:solidFill>
            <a:srgbClr val="FFFF00"/>
          </a:solidFill>
        </p:spPr>
        <p:txBody>
          <a:bodyPr wrap="square" rtlCol="0">
            <a:spAutoFit/>
          </a:bodyPr>
          <a:lstStyle/>
          <a:p>
            <a:pPr>
              <a:buNone/>
            </a:pPr>
            <a:r>
              <a:rPr lang="en-US" altLang="zh-CN" sz="3600" i="0" dirty="0" smtClean="0"/>
              <a:t>PART   2</a:t>
            </a:r>
            <a:endParaRPr lang="zh-CN" altLang="en-US" sz="3600" i="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2133600"/>
            <a:ext cx="7162800" cy="16764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ts val="0"/>
              </a:spcBef>
              <a:buFontTx/>
              <a:buNone/>
              <a:defRPr/>
            </a:pPr>
            <a:r>
              <a:rPr lang="en-US" sz="3200" b="0" i="0" dirty="0" smtClean="0">
                <a:solidFill>
                  <a:srgbClr val="000000"/>
                </a:solidFill>
                <a:latin typeface="Arial" charset="0"/>
              </a:rPr>
              <a:t>ATLAS notes with data</a:t>
            </a:r>
            <a:endParaRPr lang="en-US" sz="3200" b="0" i="0" dirty="0">
              <a:solidFill>
                <a:srgbClr val="000000"/>
              </a:solidFill>
              <a:latin typeface="Arial" charset="0"/>
            </a:endParaRPr>
          </a:p>
          <a:p>
            <a:pPr algn="ctr">
              <a:spcBef>
                <a:spcPts val="0"/>
              </a:spcBef>
              <a:buFontTx/>
              <a:buNone/>
              <a:defRPr/>
            </a:pPr>
            <a:endParaRPr lang="en-US" sz="600" b="0" i="0" dirty="0">
              <a:solidFill>
                <a:srgbClr val="0070C0"/>
              </a:solidFill>
              <a:latin typeface="Arial" charset="0"/>
            </a:endParaRPr>
          </a:p>
          <a:p>
            <a:pPr algn="ctr">
              <a:spcBef>
                <a:spcPts val="0"/>
              </a:spcBef>
              <a:buFontTx/>
              <a:buNone/>
              <a:defRPr/>
            </a:pPr>
            <a:r>
              <a:rPr lang="en-US" sz="2800" b="0" i="0" dirty="0" smtClean="0">
                <a:solidFill>
                  <a:srgbClr val="0070C0"/>
                </a:solidFill>
                <a:latin typeface="Arial" charset="0"/>
              </a:rPr>
              <a:t>For Task H-2 (Pan &amp; </a:t>
            </a:r>
            <a:r>
              <a:rPr lang="en-US" sz="2800" b="0" i="0" dirty="0" err="1" smtClean="0">
                <a:solidFill>
                  <a:srgbClr val="0070C0"/>
                </a:solidFill>
                <a:latin typeface="Arial" charset="0"/>
              </a:rPr>
              <a:t>Mellado</a:t>
            </a:r>
            <a:r>
              <a:rPr lang="en-US" sz="2800" b="0" i="0" dirty="0" smtClean="0">
                <a:solidFill>
                  <a:srgbClr val="0070C0"/>
                </a:solidFill>
                <a:latin typeface="Arial" charset="0"/>
              </a:rPr>
              <a:t>)</a:t>
            </a:r>
          </a:p>
        </p:txBody>
      </p:sp>
      <p:sp>
        <p:nvSpPr>
          <p:cNvPr id="3" name="Slide Number Placeholder 2"/>
          <p:cNvSpPr>
            <a:spLocks noGrp="1"/>
          </p:cNvSpPr>
          <p:nvPr>
            <p:ph type="sldNum" sz="quarter" idx="12"/>
          </p:nvPr>
        </p:nvSpPr>
        <p:spPr/>
        <p:txBody>
          <a:bodyPr/>
          <a:lstStyle/>
          <a:p>
            <a:pPr>
              <a:defRPr/>
            </a:pPr>
            <a:fld id="{5F550616-8EA6-4D80-BA8C-A49595DE14D6}" type="slidenum">
              <a:rPr lang="en-US" altLang="zh-CN" smtClean="0"/>
              <a:pPr>
                <a:defRPr/>
              </a:pPr>
              <a:t>91</a:t>
            </a:fld>
            <a:endParaRPr lang="en-US" altLang="zh-CN"/>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52400"/>
            <a:ext cx="5334000" cy="685800"/>
          </a:xfrm>
        </p:spPr>
        <p:txBody>
          <a:bodyPr/>
          <a:lstStyle/>
          <a:p>
            <a:r>
              <a:rPr lang="en-US" altLang="zh-CN" sz="2800" kern="1200" dirty="0" smtClean="0">
                <a:solidFill>
                  <a:schemeClr val="tx1"/>
                </a:solidFill>
                <a:latin typeface="Arial Black" pitchFamily="-106" charset="0"/>
                <a:ea typeface="ＭＳ Ｐゴシック" pitchFamily="-106" charset="-128"/>
                <a:cs typeface="Arial Black"/>
              </a:rPr>
              <a:t>ATLAS notes with Data</a:t>
            </a:r>
            <a:br>
              <a:rPr lang="en-US" altLang="zh-CN" sz="2800" kern="1200" dirty="0" smtClean="0">
                <a:solidFill>
                  <a:schemeClr val="tx1"/>
                </a:solidFill>
                <a:latin typeface="Arial Black" pitchFamily="-106" charset="0"/>
                <a:ea typeface="ＭＳ Ｐゴシック" pitchFamily="-106" charset="-128"/>
                <a:cs typeface="Arial Black"/>
              </a:rPr>
            </a:br>
            <a:r>
              <a:rPr lang="en-US" altLang="zh-CN" sz="1800" kern="1200" dirty="0" smtClean="0">
                <a:solidFill>
                  <a:schemeClr val="tx1"/>
                </a:solidFill>
                <a:latin typeface="Arial Black" pitchFamily="-106" charset="0"/>
                <a:ea typeface="ＭＳ Ｐゴシック" pitchFamily="-106" charset="-128"/>
                <a:cs typeface="Arial Black"/>
              </a:rPr>
              <a:t>(Profs. Pan &amp; </a:t>
            </a:r>
            <a:r>
              <a:rPr lang="en-US" altLang="zh-CN" sz="1800" kern="1200" dirty="0" err="1" smtClean="0">
                <a:solidFill>
                  <a:schemeClr val="tx1"/>
                </a:solidFill>
                <a:latin typeface="Arial Black" pitchFamily="-106" charset="0"/>
                <a:ea typeface="ＭＳ Ｐゴシック" pitchFamily="-106" charset="-128"/>
                <a:cs typeface="Arial Black"/>
              </a:rPr>
              <a:t>Mellado</a:t>
            </a:r>
            <a:r>
              <a:rPr lang="en-US" altLang="zh-CN" sz="1800" kern="1200" dirty="0" smtClean="0">
                <a:solidFill>
                  <a:schemeClr val="tx1"/>
                </a:solidFill>
                <a:latin typeface="Arial Black" pitchFamily="-106" charset="0"/>
                <a:ea typeface="ＭＳ Ｐゴシック" pitchFamily="-106" charset="-128"/>
                <a:cs typeface="Arial Black"/>
              </a:rPr>
              <a:t>, </a:t>
            </a:r>
            <a:r>
              <a:rPr lang="en-US" altLang="zh-CN" sz="1800" kern="1200" dirty="0" err="1" smtClean="0">
                <a:solidFill>
                  <a:schemeClr val="tx1"/>
                </a:solidFill>
                <a:latin typeface="Arial Black" pitchFamily="-106" charset="0"/>
                <a:ea typeface="ＭＳ Ｐゴシック" pitchFamily="-106" charset="-128"/>
                <a:cs typeface="Arial Black"/>
              </a:rPr>
              <a:t>Postdoc</a:t>
            </a:r>
            <a:r>
              <a:rPr lang="en-US" altLang="zh-CN" sz="1800" kern="1200" dirty="0" smtClean="0">
                <a:solidFill>
                  <a:schemeClr val="tx1"/>
                </a:solidFill>
                <a:latin typeface="Arial Black" pitchFamily="-106" charset="0"/>
                <a:ea typeface="ＭＳ Ｐゴシック" pitchFamily="-106" charset="-128"/>
                <a:cs typeface="Arial Black"/>
              </a:rPr>
              <a:t> Zhu)</a:t>
            </a:r>
          </a:p>
        </p:txBody>
      </p:sp>
      <p:sp>
        <p:nvSpPr>
          <p:cNvPr id="19459" name="Content Placeholder 2"/>
          <p:cNvSpPr>
            <a:spLocks noGrp="1"/>
          </p:cNvSpPr>
          <p:nvPr>
            <p:ph idx="1"/>
          </p:nvPr>
        </p:nvSpPr>
        <p:spPr>
          <a:xfrm>
            <a:off x="0" y="1676400"/>
            <a:ext cx="8305800" cy="5181600"/>
          </a:xfrm>
        </p:spPr>
        <p:txBody>
          <a:bodyPr/>
          <a:lstStyle/>
          <a:p>
            <a:pPr>
              <a:buSzPct val="150000"/>
              <a:buFont typeface="Wingdings" pitchFamily="2" charset="2"/>
              <a:buChar char=""/>
            </a:pPr>
            <a:r>
              <a:rPr lang="en-US" altLang="zh-CN" sz="1600" dirty="0" smtClean="0">
                <a:solidFill>
                  <a:srgbClr val="FF0000"/>
                </a:solidFill>
                <a:latin typeface="Arial Black" pitchFamily="-106" charset="0"/>
                <a:ea typeface="ＭＳ Ｐゴシック" pitchFamily="-106" charset="-128"/>
              </a:rPr>
              <a:t>Performance of the missing transverse energy reconstruction in minimum bias events at √s of 900 </a:t>
            </a:r>
            <a:r>
              <a:rPr lang="en-US" altLang="zh-CN" sz="1600" dirty="0" err="1" smtClean="0">
                <a:solidFill>
                  <a:srgbClr val="FF0000"/>
                </a:solidFill>
                <a:latin typeface="Arial Black" pitchFamily="-106" charset="0"/>
                <a:ea typeface="ＭＳ Ｐゴシック" pitchFamily="-106" charset="-128"/>
              </a:rPr>
              <a:t>GeV</a:t>
            </a:r>
            <a:r>
              <a:rPr lang="en-US" altLang="zh-CN" sz="1600" dirty="0" smtClean="0">
                <a:solidFill>
                  <a:srgbClr val="FF0000"/>
                </a:solidFill>
                <a:latin typeface="Arial Black" pitchFamily="-106" charset="0"/>
                <a:ea typeface="ＭＳ Ｐゴシック" pitchFamily="-106" charset="-128"/>
              </a:rPr>
              <a:t> and 2.36 TeV with the ATLAS detector, ATLAS-CONF-2010-008</a:t>
            </a:r>
          </a:p>
          <a:p>
            <a:pPr>
              <a:buSzPct val="150000"/>
              <a:buFont typeface="Wingdings" pitchFamily="2" charset="2"/>
              <a:buChar char=""/>
            </a:pPr>
            <a:r>
              <a:rPr lang="en-US" altLang="zh-CN" sz="1600" b="1" dirty="0" smtClean="0">
                <a:latin typeface="Arial Black" pitchFamily="-106" charset="0"/>
                <a:ea typeface="ＭＳ Ｐゴシック" pitchFamily="-106" charset="-128"/>
              </a:rPr>
              <a:t>Data-Quality Requirements and Event Cleaning for Jets and Missing Transverse Energy Reconstruction with the ATLAS Detector Proton-Proton Collisions at a Center-of-Mass Energy of √s =7 TeV, </a:t>
            </a:r>
            <a:r>
              <a:rPr lang="en-US" altLang="zh-CN" sz="1600" dirty="0" smtClean="0">
                <a:latin typeface="Arial Black" pitchFamily="-106" charset="0"/>
                <a:ea typeface="ＭＳ Ｐゴシック" pitchFamily="-106" charset="-128"/>
              </a:rPr>
              <a:t>ATLAS-CONF-2010-038</a:t>
            </a:r>
            <a:endParaRPr lang="en-US" altLang="zh-CN" sz="1600" b="1" dirty="0" smtClean="0">
              <a:latin typeface="Arial Black" pitchFamily="-106" charset="0"/>
              <a:ea typeface="ＭＳ Ｐゴシック" pitchFamily="-106" charset="-128"/>
            </a:endParaRPr>
          </a:p>
          <a:p>
            <a:pPr>
              <a:buSzPct val="150000"/>
              <a:buFont typeface="Wingdings" pitchFamily="2" charset="2"/>
              <a:buChar char="þ"/>
            </a:pPr>
            <a:r>
              <a:rPr lang="en-US" altLang="zh-CN" sz="1600" b="1" dirty="0" smtClean="0">
                <a:latin typeface="Arial Black" pitchFamily="-106" charset="0"/>
                <a:ea typeface="ＭＳ Ｐゴシック" pitchFamily="-106" charset="-128"/>
              </a:rPr>
              <a:t>Performance of the missing transverse energy reconstruction in minimum bias collisions at center-of-mass energy of √s =7 TeV with the ATLAS detector, </a:t>
            </a:r>
            <a:r>
              <a:rPr lang="en-US" altLang="zh-CN" sz="1600" dirty="0" smtClean="0">
                <a:latin typeface="Arial Black" pitchFamily="-106" charset="0"/>
                <a:ea typeface="ＭＳ Ｐゴシック" pitchFamily="-106" charset="-128"/>
              </a:rPr>
              <a:t>ATLAS-CONF-2010-039</a:t>
            </a:r>
          </a:p>
          <a:p>
            <a:pPr>
              <a:buSzPct val="150000"/>
              <a:buFont typeface="Wingdings" pitchFamily="2" charset="2"/>
              <a:buChar char="þ"/>
            </a:pPr>
            <a:r>
              <a:rPr lang="en-US" altLang="zh-CN" sz="1600" b="1" dirty="0" smtClean="0">
                <a:latin typeface="Arial Black" pitchFamily="-106" charset="0"/>
                <a:ea typeface="ＭＳ Ｐゴシック" pitchFamily="-106" charset="-128"/>
              </a:rPr>
              <a:t>Performance of the Missing Transverse Energy Reconstruction and Calibration in Proton-Proton Collisions at a Center-of-Mass Energy of √s =7 TeV with the ATLAS Detector, ATLAS-CONF-2010-057</a:t>
            </a:r>
          </a:p>
          <a:p>
            <a:pPr>
              <a:buNone/>
            </a:pPr>
            <a:r>
              <a:rPr lang="en-US" altLang="zh-CN" sz="2200" b="1" i="1" kern="1200" dirty="0" smtClean="0">
                <a:solidFill>
                  <a:srgbClr val="0033CC"/>
                </a:solidFill>
                <a:latin typeface="Helvetica" pitchFamily="34" charset="0"/>
              </a:rPr>
              <a:t>Physics results (4 notes)</a:t>
            </a:r>
          </a:p>
          <a:p>
            <a:pPr>
              <a:buSzPct val="150000"/>
              <a:buFont typeface="Wingdings" pitchFamily="2" charset="2"/>
              <a:buChar char="þ"/>
            </a:pPr>
            <a:r>
              <a:rPr lang="en-US" altLang="zh-CN" sz="1600" b="1" dirty="0" smtClean="0">
                <a:solidFill>
                  <a:srgbClr val="FF0000"/>
                </a:solidFill>
                <a:latin typeface="Arial Black" pitchFamily="-106" charset="0"/>
                <a:ea typeface="ＭＳ Ｐゴシック" pitchFamily="-106" charset="-128"/>
              </a:rPr>
              <a:t>Observation of </a:t>
            </a:r>
            <a:r>
              <a:rPr lang="en-US" altLang="zh-CN" sz="1600" b="1" dirty="0" err="1" smtClean="0">
                <a:solidFill>
                  <a:srgbClr val="FF0000"/>
                </a:solidFill>
                <a:latin typeface="Arial Black" pitchFamily="-106" charset="0"/>
                <a:ea typeface="ＭＳ Ｐゴシック" pitchFamily="-106" charset="-128"/>
              </a:rPr>
              <a:t>W→ℓ</a:t>
            </a:r>
            <a:r>
              <a:rPr lang="en-US" altLang="zh-CN" sz="1600" b="1" dirty="0" err="1" smtClean="0">
                <a:solidFill>
                  <a:srgbClr val="FF0000"/>
                </a:solidFill>
                <a:latin typeface="Lucida Grande" pitchFamily="-106" charset="0"/>
                <a:ea typeface="ＭＳ Ｐゴシック" pitchFamily="-106" charset="-128"/>
              </a:rPr>
              <a:t>υ</a:t>
            </a:r>
            <a:r>
              <a:rPr lang="en-US" altLang="zh-CN" sz="1600" b="1" dirty="0" smtClean="0">
                <a:solidFill>
                  <a:srgbClr val="FF0000"/>
                </a:solidFill>
                <a:latin typeface="Arial Black" pitchFamily="-106" charset="0"/>
                <a:ea typeface="ＭＳ Ｐゴシック" pitchFamily="-106" charset="-128"/>
              </a:rPr>
              <a:t> and </a:t>
            </a:r>
            <a:r>
              <a:rPr lang="en-US" altLang="zh-CN" sz="1600" b="1" dirty="0" err="1" smtClean="0">
                <a:solidFill>
                  <a:srgbClr val="FF0000"/>
                </a:solidFill>
                <a:latin typeface="Arial Black" pitchFamily="-106" charset="0"/>
                <a:ea typeface="ＭＳ Ｐゴシック" pitchFamily="-106" charset="-128"/>
              </a:rPr>
              <a:t>Z→ℓℓ</a:t>
            </a:r>
            <a:r>
              <a:rPr lang="en-US" altLang="zh-CN" sz="1600" b="1" dirty="0" smtClean="0">
                <a:solidFill>
                  <a:srgbClr val="FF0000"/>
                </a:solidFill>
                <a:latin typeface="Arial Black" pitchFamily="-106" charset="0"/>
                <a:ea typeface="ＭＳ Ｐゴシック" pitchFamily="-106" charset="-128"/>
              </a:rPr>
              <a:t> production in proton-proton collisions, ATLAS-CONF-2010-044</a:t>
            </a:r>
          </a:p>
          <a:p>
            <a:pPr>
              <a:buSzPct val="150000"/>
              <a:buFont typeface="Wingdings" pitchFamily="2" charset="2"/>
              <a:buChar char="þ"/>
            </a:pPr>
            <a:r>
              <a:rPr lang="en-US" altLang="zh-CN" sz="1600" dirty="0" smtClean="0">
                <a:solidFill>
                  <a:srgbClr val="FF0000"/>
                </a:solidFill>
                <a:latin typeface="Arial Black" pitchFamily="-106" charset="0"/>
                <a:ea typeface="ＭＳ Ｐゴシック" pitchFamily="-106" charset="-128"/>
              </a:rPr>
              <a:t>Measurement of the </a:t>
            </a:r>
            <a:r>
              <a:rPr lang="en-US" altLang="zh-CN" sz="1600" dirty="0" err="1" smtClean="0">
                <a:solidFill>
                  <a:srgbClr val="FF0000"/>
                </a:solidFill>
                <a:latin typeface="Arial Black" pitchFamily="-106" charset="0"/>
                <a:ea typeface="ＭＳ Ｐゴシック" pitchFamily="-106" charset="-128"/>
              </a:rPr>
              <a:t>W</a:t>
            </a:r>
            <a:r>
              <a:rPr lang="en-US" altLang="zh-CN" sz="1600" b="1" dirty="0" err="1" smtClean="0">
                <a:solidFill>
                  <a:srgbClr val="FF0000"/>
                </a:solidFill>
                <a:latin typeface="Arial Black" pitchFamily="-106" charset="0"/>
                <a:ea typeface="ＭＳ Ｐゴシック" pitchFamily="-106" charset="-128"/>
              </a:rPr>
              <a:t>→ℓ</a:t>
            </a:r>
            <a:r>
              <a:rPr lang="en-US" altLang="zh-CN" sz="1600" b="1" dirty="0" err="1" smtClean="0">
                <a:solidFill>
                  <a:srgbClr val="FF0000"/>
                </a:solidFill>
                <a:latin typeface="Lucida Grande" pitchFamily="-106" charset="0"/>
                <a:ea typeface="ＭＳ Ｐゴシック" pitchFamily="-106" charset="-128"/>
              </a:rPr>
              <a:t>υ</a:t>
            </a:r>
            <a:r>
              <a:rPr lang="en-US" altLang="zh-CN" sz="1600" b="1" dirty="0" smtClean="0">
                <a:solidFill>
                  <a:srgbClr val="FF0000"/>
                </a:solidFill>
                <a:latin typeface="Arial Black" pitchFamily="-106" charset="0"/>
                <a:ea typeface="ＭＳ Ｐゴシック" pitchFamily="-106" charset="-128"/>
              </a:rPr>
              <a:t> </a:t>
            </a:r>
            <a:r>
              <a:rPr lang="en-US" altLang="zh-CN" sz="1600" dirty="0" smtClean="0">
                <a:solidFill>
                  <a:srgbClr val="FF0000"/>
                </a:solidFill>
                <a:latin typeface="Arial Black" pitchFamily="-106" charset="0"/>
                <a:ea typeface="ＭＳ Ｐゴシック" pitchFamily="-106" charset="-128"/>
              </a:rPr>
              <a:t> production cross-section and observation of </a:t>
            </a:r>
            <a:r>
              <a:rPr lang="en-US" altLang="zh-CN" sz="1600" dirty="0" err="1" smtClean="0">
                <a:solidFill>
                  <a:srgbClr val="FF0000"/>
                </a:solidFill>
                <a:latin typeface="Arial Black" pitchFamily="-106" charset="0"/>
                <a:ea typeface="ＭＳ Ｐゴシック" pitchFamily="-106" charset="-128"/>
              </a:rPr>
              <a:t>Z</a:t>
            </a:r>
            <a:r>
              <a:rPr lang="en-US" altLang="zh-CN" sz="1600" b="1" dirty="0" err="1" smtClean="0">
                <a:solidFill>
                  <a:srgbClr val="FF0000"/>
                </a:solidFill>
                <a:latin typeface="Arial Black" pitchFamily="-106" charset="0"/>
                <a:ea typeface="ＭＳ Ｐゴシック" pitchFamily="-106" charset="-128"/>
              </a:rPr>
              <a:t>→ℓℓ</a:t>
            </a:r>
            <a:r>
              <a:rPr lang="en-US" altLang="zh-CN" sz="1600" b="1" dirty="0" smtClean="0">
                <a:solidFill>
                  <a:srgbClr val="FF0000"/>
                </a:solidFill>
                <a:latin typeface="Arial Black" pitchFamily="-106" charset="0"/>
                <a:ea typeface="ＭＳ Ｐゴシック" pitchFamily="-106" charset="-128"/>
              </a:rPr>
              <a:t> </a:t>
            </a:r>
            <a:r>
              <a:rPr lang="en-US" altLang="zh-CN" sz="1600" dirty="0" smtClean="0">
                <a:solidFill>
                  <a:srgbClr val="FF0000"/>
                </a:solidFill>
                <a:latin typeface="Arial Black" pitchFamily="-106" charset="0"/>
                <a:ea typeface="ＭＳ Ｐゴシック" pitchFamily="-106" charset="-128"/>
              </a:rPr>
              <a:t>production in proton-proton collisions at </a:t>
            </a:r>
            <a:r>
              <a:rPr lang="en-US" altLang="zh-CN" sz="1600" b="1" dirty="0" smtClean="0">
                <a:solidFill>
                  <a:srgbClr val="FF0000"/>
                </a:solidFill>
                <a:latin typeface="Arial Black" pitchFamily="-106" charset="0"/>
                <a:ea typeface="ＭＳ Ｐゴシック" pitchFamily="-106" charset="-128"/>
              </a:rPr>
              <a:t>√s =7 TeV </a:t>
            </a:r>
            <a:r>
              <a:rPr lang="en-US" altLang="zh-CN" sz="1600" dirty="0" smtClean="0">
                <a:solidFill>
                  <a:srgbClr val="FF0000"/>
                </a:solidFill>
                <a:latin typeface="Arial Black" pitchFamily="-106" charset="0"/>
                <a:ea typeface="ＭＳ Ｐゴシック" pitchFamily="-106" charset="-128"/>
              </a:rPr>
              <a:t>with the ATLAS </a:t>
            </a:r>
            <a:r>
              <a:rPr lang="en-US" altLang="zh-CN" sz="1600" b="1" dirty="0" smtClean="0">
                <a:solidFill>
                  <a:srgbClr val="FF0000"/>
                </a:solidFill>
                <a:latin typeface="Arial Black" pitchFamily="-106" charset="0"/>
                <a:ea typeface="ＭＳ Ｐゴシック" pitchFamily="-106" charset="-128"/>
              </a:rPr>
              <a:t>detector, ATLAS-CONF-2010-051</a:t>
            </a:r>
          </a:p>
        </p:txBody>
      </p:sp>
      <p:sp>
        <p:nvSpPr>
          <p:cNvPr id="19460" name="Slide Number Placeholder 3"/>
          <p:cNvSpPr>
            <a:spLocks noGrp="1"/>
          </p:cNvSpPr>
          <p:nvPr>
            <p:ph type="sldNum" sz="quarter" idx="12"/>
          </p:nvPr>
        </p:nvSpPr>
        <p:spPr bwMode="auto">
          <a:noFill/>
          <a:ln>
            <a:miter lim="800000"/>
            <a:headEnd/>
            <a:tailEnd/>
          </a:ln>
        </p:spPr>
        <p:txBody>
          <a:bodyPr/>
          <a:lstStyle/>
          <a:p>
            <a:fld id="{346ED2EC-A5A3-4354-AE26-0070CD4578F8}" type="slidenum">
              <a:rPr lang="en-US" altLang="zh-CN"/>
              <a:pPr/>
              <a:t>92</a:t>
            </a:fld>
            <a:endParaRPr lang="en-US" altLang="zh-CN"/>
          </a:p>
        </p:txBody>
      </p:sp>
      <p:sp>
        <p:nvSpPr>
          <p:cNvPr id="19461" name="TextBox 4"/>
          <p:cNvSpPr txBox="1">
            <a:spLocks noChangeArrowheads="1"/>
          </p:cNvSpPr>
          <p:nvPr/>
        </p:nvSpPr>
        <p:spPr bwMode="auto">
          <a:xfrm rot="5400000">
            <a:off x="7776369" y="3363119"/>
            <a:ext cx="2039937" cy="523875"/>
          </a:xfrm>
          <a:prstGeom prst="rect">
            <a:avLst/>
          </a:prstGeom>
          <a:noFill/>
          <a:ln w="9525">
            <a:noFill/>
            <a:miter lim="800000"/>
            <a:headEnd/>
            <a:tailEnd/>
          </a:ln>
        </p:spPr>
        <p:txBody>
          <a:bodyPr wrap="none">
            <a:spAutoFit/>
          </a:bodyPr>
          <a:lstStyle/>
          <a:p>
            <a:pPr>
              <a:buNone/>
            </a:pPr>
            <a:r>
              <a:rPr lang="en-US" altLang="zh-CN" sz="2800" b="1" dirty="0">
                <a:solidFill>
                  <a:srgbClr val="FF0000"/>
                </a:solidFill>
              </a:rPr>
              <a:t>Milestones</a:t>
            </a:r>
          </a:p>
        </p:txBody>
      </p:sp>
      <p:cxnSp>
        <p:nvCxnSpPr>
          <p:cNvPr id="7" name="Straight Arrow Connector 6"/>
          <p:cNvCxnSpPr>
            <a:cxnSpLocks noChangeShapeType="1"/>
          </p:cNvCxnSpPr>
          <p:nvPr/>
        </p:nvCxnSpPr>
        <p:spPr bwMode="auto">
          <a:xfrm rot="16200000" flipV="1">
            <a:off x="7919243" y="1910557"/>
            <a:ext cx="925513" cy="609600"/>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9" name="Straight Arrow Connector 8"/>
          <p:cNvCxnSpPr>
            <a:cxnSpLocks noChangeShapeType="1"/>
            <a:stCxn id="19459" idx="3"/>
          </p:cNvCxnSpPr>
          <p:nvPr/>
        </p:nvCxnSpPr>
        <p:spPr bwMode="auto">
          <a:xfrm flipH="1">
            <a:off x="8001000" y="4267200"/>
            <a:ext cx="304800" cy="1265236"/>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11" name="Straight Arrow Connector 10"/>
          <p:cNvCxnSpPr>
            <a:cxnSpLocks noChangeShapeType="1"/>
            <a:stCxn id="19461" idx="2"/>
          </p:cNvCxnSpPr>
          <p:nvPr/>
        </p:nvCxnSpPr>
        <p:spPr bwMode="auto">
          <a:xfrm rot="10800000" flipV="1">
            <a:off x="8229600" y="3625056"/>
            <a:ext cx="304800" cy="2623343"/>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sp>
        <p:nvSpPr>
          <p:cNvPr id="10" name="TextBox 9"/>
          <p:cNvSpPr txBox="1"/>
          <p:nvPr/>
        </p:nvSpPr>
        <p:spPr>
          <a:xfrm>
            <a:off x="5257800" y="152400"/>
            <a:ext cx="3657600" cy="430887"/>
          </a:xfrm>
          <a:prstGeom prst="rect">
            <a:avLst/>
          </a:prstGeom>
          <a:noFill/>
        </p:spPr>
        <p:txBody>
          <a:bodyPr wrap="square" rtlCol="0">
            <a:spAutoFit/>
          </a:bodyPr>
          <a:lstStyle/>
          <a:p>
            <a:pPr>
              <a:buNone/>
            </a:pPr>
            <a:r>
              <a:rPr lang="en-US" altLang="zh-CN" dirty="0" smtClean="0">
                <a:solidFill>
                  <a:srgbClr val="FF0000"/>
                </a:solidFill>
                <a:latin typeface="+mn-lt"/>
                <a:ea typeface="ＭＳ Ｐゴシック" pitchFamily="-106" charset="-128"/>
              </a:rPr>
              <a:t>Task H-2 (Pan &amp; </a:t>
            </a:r>
            <a:r>
              <a:rPr lang="en-US" altLang="zh-CN" dirty="0" err="1" smtClean="0">
                <a:solidFill>
                  <a:srgbClr val="FF0000"/>
                </a:solidFill>
                <a:latin typeface="+mn-lt"/>
                <a:ea typeface="ＭＳ Ｐゴシック" pitchFamily="-106" charset="-128"/>
              </a:rPr>
              <a:t>Mellado</a:t>
            </a:r>
            <a:r>
              <a:rPr lang="en-US" altLang="zh-CN" dirty="0" smtClean="0">
                <a:solidFill>
                  <a:srgbClr val="FF0000"/>
                </a:solidFill>
                <a:latin typeface="+mn-lt"/>
                <a:ea typeface="ＭＳ Ｐゴシック" pitchFamily="-106" charset="-128"/>
              </a:rPr>
              <a:t>)</a:t>
            </a:r>
            <a:endParaRPr lang="zh-CN" altLang="en-US" dirty="0">
              <a:solidFill>
                <a:srgbClr val="FF0000"/>
              </a:solidFill>
              <a:latin typeface="+mn-lt"/>
            </a:endParaRPr>
          </a:p>
        </p:txBody>
      </p:sp>
      <p:sp>
        <p:nvSpPr>
          <p:cNvPr id="14" name="TextBox 13"/>
          <p:cNvSpPr txBox="1"/>
          <p:nvPr/>
        </p:nvSpPr>
        <p:spPr>
          <a:xfrm>
            <a:off x="0" y="1219200"/>
            <a:ext cx="5486400" cy="430887"/>
          </a:xfrm>
          <a:prstGeom prst="rect">
            <a:avLst/>
          </a:prstGeom>
          <a:noFill/>
        </p:spPr>
        <p:txBody>
          <a:bodyPr wrap="square" rtlCol="0">
            <a:spAutoFit/>
          </a:bodyPr>
          <a:lstStyle/>
          <a:p>
            <a:pPr>
              <a:buNone/>
            </a:pPr>
            <a:r>
              <a:rPr lang="en-US" altLang="zh-CN" dirty="0" smtClean="0">
                <a:solidFill>
                  <a:srgbClr val="0033CC"/>
                </a:solidFill>
              </a:rPr>
              <a:t>Detector performance (4 notes)</a:t>
            </a:r>
            <a:endParaRPr lang="zh-CN" altLang="en-US" dirty="0">
              <a:solidFill>
                <a:srgbClr val="0033CC"/>
              </a:solidFill>
            </a:endParaRPr>
          </a:p>
        </p:txBody>
      </p:sp>
      <p:sp>
        <p:nvSpPr>
          <p:cNvPr id="17" name="TextBox 16"/>
          <p:cNvSpPr txBox="1"/>
          <p:nvPr/>
        </p:nvSpPr>
        <p:spPr>
          <a:xfrm>
            <a:off x="228600" y="838200"/>
            <a:ext cx="8763000" cy="430887"/>
          </a:xfrm>
          <a:prstGeom prst="rect">
            <a:avLst/>
          </a:prstGeom>
          <a:noFill/>
        </p:spPr>
        <p:txBody>
          <a:bodyPr wrap="square" rtlCol="0">
            <a:spAutoFit/>
          </a:bodyPr>
          <a:lstStyle/>
          <a:p>
            <a:r>
              <a:rPr lang="en-US" altLang="zh-CN" dirty="0" smtClean="0">
                <a:solidFill>
                  <a:srgbClr val="0033CC"/>
                </a:solidFill>
              </a:rPr>
              <a:t> Notes with </a:t>
            </a:r>
            <a:r>
              <a:rPr lang="en-US" altLang="zh-CN" i="0" dirty="0" smtClean="0">
                <a:solidFill>
                  <a:srgbClr val="FF0000"/>
                </a:solidFill>
                <a:sym typeface="Wingdings"/>
              </a:rPr>
              <a:t></a:t>
            </a:r>
            <a:r>
              <a:rPr lang="en-US" altLang="zh-CN" dirty="0" smtClean="0">
                <a:solidFill>
                  <a:srgbClr val="0033CC"/>
                </a:solidFill>
                <a:sym typeface="Wingdings"/>
              </a:rPr>
              <a:t> and </a:t>
            </a:r>
            <a:r>
              <a:rPr lang="en-US" altLang="zh-CN" i="0" dirty="0" smtClean="0">
                <a:sym typeface="Wingdings"/>
              </a:rPr>
              <a:t></a:t>
            </a:r>
            <a:r>
              <a:rPr lang="en-US" altLang="zh-CN" i="0" dirty="0" smtClean="0">
                <a:solidFill>
                  <a:srgbClr val="0033CC"/>
                </a:solidFill>
                <a:sym typeface="Wingdings"/>
              </a:rPr>
              <a:t> </a:t>
            </a:r>
            <a:r>
              <a:rPr lang="en-US" altLang="zh-CN" dirty="0" smtClean="0">
                <a:solidFill>
                  <a:srgbClr val="0033CC"/>
                </a:solidFill>
              </a:rPr>
              <a:t>are in common with Task H-1 (Wu)</a:t>
            </a:r>
            <a:endParaRPr lang="zh-CN" altLang="en-US" dirty="0" smtClean="0">
              <a:solidFill>
                <a:srgbClr val="0033CC"/>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
            <a:ext cx="8229600" cy="868363"/>
          </a:xfrm>
        </p:spPr>
        <p:txBody>
          <a:bodyPr/>
          <a:lstStyle/>
          <a:p>
            <a:r>
              <a:rPr lang="en-US" altLang="zh-CN" sz="3600" kern="1200" dirty="0" smtClean="0">
                <a:solidFill>
                  <a:schemeClr val="tx1"/>
                </a:solidFill>
                <a:latin typeface="Arial Black" pitchFamily="-106" charset="0"/>
                <a:ea typeface="ＭＳ Ｐゴシック" pitchFamily="-106" charset="-128"/>
                <a:cs typeface="Arial Black"/>
              </a:rPr>
              <a:t>ATLAS notes with Data</a:t>
            </a:r>
          </a:p>
        </p:txBody>
      </p:sp>
      <p:sp>
        <p:nvSpPr>
          <p:cNvPr id="20483" name="Content Placeholder 2"/>
          <p:cNvSpPr>
            <a:spLocks noGrp="1"/>
          </p:cNvSpPr>
          <p:nvPr>
            <p:ph idx="1"/>
          </p:nvPr>
        </p:nvSpPr>
        <p:spPr>
          <a:xfrm>
            <a:off x="152400" y="1752600"/>
            <a:ext cx="8382000" cy="3475037"/>
          </a:xfrm>
        </p:spPr>
        <p:txBody>
          <a:bodyPr/>
          <a:lstStyle/>
          <a:p>
            <a:pPr>
              <a:spcAft>
                <a:spcPts val="1800"/>
              </a:spcAft>
              <a:buSzPct val="150000"/>
              <a:buFont typeface="Wingdings" pitchFamily="2" charset="2"/>
              <a:buChar char="þ"/>
            </a:pPr>
            <a:r>
              <a:rPr lang="en-US" altLang="zh-CN" sz="1600" b="1" dirty="0" smtClean="0">
                <a:solidFill>
                  <a:srgbClr val="FF0000"/>
                </a:solidFill>
                <a:latin typeface="Arial Black" pitchFamily="-106" charset="0"/>
                <a:ea typeface="ＭＳ Ｐゴシック" pitchFamily="-106" charset="-128"/>
              </a:rPr>
              <a:t>Measurement of the Background from </a:t>
            </a:r>
            <a:r>
              <a:rPr lang="en-US" altLang="zh-CN" sz="1600" b="1" dirty="0" err="1" smtClean="0">
                <a:solidFill>
                  <a:srgbClr val="FF0000"/>
                </a:solidFill>
                <a:latin typeface="Arial Black" pitchFamily="-106" charset="0"/>
                <a:ea typeface="ＭＳ Ｐゴシック" pitchFamily="-106" charset="-128"/>
              </a:rPr>
              <a:t>W+jets</a:t>
            </a:r>
            <a:r>
              <a:rPr lang="en-US" altLang="zh-CN" sz="1600" b="1" dirty="0" smtClean="0">
                <a:solidFill>
                  <a:srgbClr val="FF0000"/>
                </a:solidFill>
                <a:latin typeface="Arial Black" pitchFamily="-106" charset="0"/>
                <a:ea typeface="ＭＳ Ｐゴシック" pitchFamily="-106" charset="-128"/>
              </a:rPr>
              <a:t> to the </a:t>
            </a:r>
            <a:r>
              <a:rPr lang="en-US" altLang="zh-CN" sz="1600" b="1" dirty="0" err="1" smtClean="0">
                <a:solidFill>
                  <a:srgbClr val="FF0000"/>
                </a:solidFill>
                <a:latin typeface="Arial Black" pitchFamily="-106" charset="0"/>
                <a:ea typeface="ＭＳ Ｐゴシック" pitchFamily="-106" charset="-128"/>
              </a:rPr>
              <a:t>H→WW→ℓυℓυ</a:t>
            </a:r>
            <a:r>
              <a:rPr lang="en-US" altLang="zh-CN" sz="1600" b="1" dirty="0" smtClean="0">
                <a:solidFill>
                  <a:srgbClr val="FF0000"/>
                </a:solidFill>
                <a:latin typeface="Arial Black" pitchFamily="-106" charset="0"/>
                <a:ea typeface="ＭＳ Ｐゴシック" pitchFamily="-106" charset="-128"/>
              </a:rPr>
              <a:t> Search with the ATLAS detector at 7 TeV, ATLAS-COM-CONF-2010-084</a:t>
            </a:r>
          </a:p>
          <a:p>
            <a:pPr lvl="1">
              <a:spcAft>
                <a:spcPts val="1800"/>
              </a:spcAft>
              <a:buSzPct val="150000"/>
              <a:buFont typeface="Wingdings" pitchFamily="2" charset="2"/>
              <a:buChar char="q"/>
            </a:pPr>
            <a:r>
              <a:rPr lang="en-US" altLang="zh-CN" sz="1600" b="1" dirty="0" smtClean="0">
                <a:solidFill>
                  <a:srgbClr val="FF0000"/>
                </a:solidFill>
                <a:latin typeface="Arial Black" pitchFamily="-106" charset="0"/>
                <a:ea typeface="ＭＳ Ｐゴシック" pitchFamily="-106" charset="-128"/>
                <a:cs typeface="+mn-cs"/>
              </a:rPr>
              <a:t>Milestone, first Higgs-like note with data!</a:t>
            </a:r>
          </a:p>
          <a:p>
            <a:pPr>
              <a:spcAft>
                <a:spcPts val="1800"/>
              </a:spcAft>
              <a:buSzPct val="150000"/>
              <a:buFont typeface="Wingdings" pitchFamily="2" charset="2"/>
              <a:buChar char="þ"/>
            </a:pPr>
            <a:r>
              <a:rPr lang="en-US" altLang="zh-CN" sz="1600" b="1" dirty="0" smtClean="0">
                <a:latin typeface="Arial Black" pitchFamily="-106" charset="0"/>
                <a:ea typeface="ＭＳ Ｐゴシック" pitchFamily="-106" charset="-128"/>
              </a:rPr>
              <a:t>Tests of the data driven ZZ and </a:t>
            </a:r>
            <a:r>
              <a:rPr lang="en-US" altLang="zh-CN" sz="1600" b="1" dirty="0" err="1" smtClean="0">
                <a:latin typeface="Arial Black" pitchFamily="-106" charset="0"/>
                <a:ea typeface="ＭＳ Ｐゴシック" pitchFamily="-106" charset="-128"/>
              </a:rPr>
              <a:t>Z+jets</a:t>
            </a:r>
            <a:r>
              <a:rPr lang="en-US" altLang="zh-CN" sz="1600" b="1" dirty="0" smtClean="0">
                <a:latin typeface="Arial Black" pitchFamily="-106" charset="0"/>
                <a:ea typeface="ＭＳ Ｐゴシック" pitchFamily="-106" charset="-128"/>
              </a:rPr>
              <a:t> background estimation methods for the Higgs boson search in the 4-lepton final state, ATL-COM-PHYS-2010-611 (To appear publicly)</a:t>
            </a:r>
          </a:p>
          <a:p>
            <a:pPr>
              <a:spcAft>
                <a:spcPts val="1800"/>
              </a:spcAft>
              <a:buSzPct val="150000"/>
              <a:buNone/>
            </a:pPr>
            <a:r>
              <a:rPr lang="en-US" altLang="zh-CN" sz="2200" b="1" i="1" kern="1200" dirty="0" smtClean="0">
                <a:solidFill>
                  <a:srgbClr val="0033CC"/>
                </a:solidFill>
                <a:latin typeface="Helvetica" pitchFamily="34" charset="0"/>
              </a:rPr>
              <a:t>Publications</a:t>
            </a:r>
          </a:p>
          <a:p>
            <a:pPr>
              <a:spcAft>
                <a:spcPts val="1800"/>
              </a:spcAft>
              <a:buSzPct val="150000"/>
              <a:buFont typeface="Wingdings" pitchFamily="2" charset="2"/>
              <a:buChar char="þ"/>
            </a:pPr>
            <a:r>
              <a:rPr lang="en-US" altLang="zh-CN" sz="1600" b="1" dirty="0" smtClean="0">
                <a:latin typeface="Arial Black" pitchFamily="-106" charset="0"/>
                <a:ea typeface="ＭＳ Ｐゴシック" pitchFamily="-106" charset="-128"/>
              </a:rPr>
              <a:t>Combined performance studies of the ATLAS detector using cosmic-ray </a:t>
            </a:r>
            <a:r>
              <a:rPr lang="en-US" altLang="zh-CN" sz="1600" b="1" dirty="0" err="1" smtClean="0">
                <a:latin typeface="Arial Black" pitchFamily="-106" charset="0"/>
                <a:ea typeface="ＭＳ Ｐゴシック" pitchFamily="-106" charset="-128"/>
              </a:rPr>
              <a:t>muons</a:t>
            </a:r>
            <a:r>
              <a:rPr lang="en-US" altLang="zh-CN" sz="1600" b="1" dirty="0" smtClean="0">
                <a:latin typeface="Arial Black" pitchFamily="-106" charset="0"/>
                <a:ea typeface="ＭＳ Ｐゴシック" pitchFamily="-106" charset="-128"/>
              </a:rPr>
              <a:t>, To be submitted to: Eur. Phys. J. C</a:t>
            </a:r>
          </a:p>
        </p:txBody>
      </p:sp>
      <p:sp>
        <p:nvSpPr>
          <p:cNvPr id="20484" name="Slide Number Placeholder 3"/>
          <p:cNvSpPr>
            <a:spLocks noGrp="1"/>
          </p:cNvSpPr>
          <p:nvPr>
            <p:ph type="sldNum" sz="quarter" idx="12"/>
          </p:nvPr>
        </p:nvSpPr>
        <p:spPr bwMode="auto">
          <a:noFill/>
          <a:ln>
            <a:miter lim="800000"/>
            <a:headEnd/>
            <a:tailEnd/>
          </a:ln>
        </p:spPr>
        <p:txBody>
          <a:bodyPr/>
          <a:lstStyle/>
          <a:p>
            <a:fld id="{E6AC0FDF-DC2F-4399-A426-DCF62A2CAC8A}" type="slidenum">
              <a:rPr lang="en-US" altLang="zh-CN"/>
              <a:pPr/>
              <a:t>93</a:t>
            </a:fld>
            <a:endParaRPr lang="en-US" altLang="zh-CN"/>
          </a:p>
        </p:txBody>
      </p:sp>
      <p:sp>
        <p:nvSpPr>
          <p:cNvPr id="5" name="TextBox 4"/>
          <p:cNvSpPr txBox="1"/>
          <p:nvPr/>
        </p:nvSpPr>
        <p:spPr>
          <a:xfrm>
            <a:off x="5867400" y="685801"/>
            <a:ext cx="2971800" cy="369332"/>
          </a:xfrm>
          <a:prstGeom prst="rect">
            <a:avLst/>
          </a:prstGeom>
          <a:noFill/>
        </p:spPr>
        <p:txBody>
          <a:bodyPr wrap="square" rtlCol="0">
            <a:spAutoFit/>
          </a:bodyPr>
          <a:lstStyle/>
          <a:p>
            <a:pPr>
              <a:buNone/>
            </a:pPr>
            <a:r>
              <a:rPr lang="en-US" altLang="zh-CN" sz="1800" dirty="0" smtClean="0">
                <a:solidFill>
                  <a:srgbClr val="FF0000"/>
                </a:solidFill>
                <a:latin typeface="+mn-lt"/>
                <a:ea typeface="ＭＳ Ｐゴシック" pitchFamily="-106" charset="-128"/>
              </a:rPr>
              <a:t>Task H-2 (Pan &amp; </a:t>
            </a:r>
            <a:r>
              <a:rPr lang="en-US" altLang="zh-CN" sz="1800" dirty="0" err="1" smtClean="0">
                <a:solidFill>
                  <a:srgbClr val="FF0000"/>
                </a:solidFill>
                <a:latin typeface="+mn-lt"/>
                <a:ea typeface="ＭＳ Ｐゴシック" pitchFamily="-106" charset="-128"/>
              </a:rPr>
              <a:t>Mellado</a:t>
            </a:r>
            <a:r>
              <a:rPr lang="en-US" altLang="zh-CN" sz="1800" dirty="0" smtClean="0">
                <a:solidFill>
                  <a:srgbClr val="FF0000"/>
                </a:solidFill>
                <a:latin typeface="+mn-lt"/>
                <a:ea typeface="ＭＳ Ｐゴシック" pitchFamily="-106" charset="-128"/>
              </a:rPr>
              <a:t>)</a:t>
            </a:r>
            <a:endParaRPr lang="zh-CN" altLang="en-US" sz="1800" dirty="0">
              <a:solidFill>
                <a:srgbClr val="FF0000"/>
              </a:solidFill>
              <a:latin typeface="+mn-lt"/>
            </a:endParaRPr>
          </a:p>
        </p:txBody>
      </p:sp>
      <p:sp>
        <p:nvSpPr>
          <p:cNvPr id="6" name="TextBox 5"/>
          <p:cNvSpPr txBox="1"/>
          <p:nvPr/>
        </p:nvSpPr>
        <p:spPr>
          <a:xfrm>
            <a:off x="228600" y="1143000"/>
            <a:ext cx="8763000" cy="430887"/>
          </a:xfrm>
          <a:prstGeom prst="rect">
            <a:avLst/>
          </a:prstGeom>
          <a:noFill/>
        </p:spPr>
        <p:txBody>
          <a:bodyPr wrap="square" rtlCol="0">
            <a:spAutoFit/>
          </a:bodyPr>
          <a:lstStyle/>
          <a:p>
            <a:r>
              <a:rPr lang="en-US" altLang="zh-CN" dirty="0" smtClean="0">
                <a:solidFill>
                  <a:srgbClr val="0033CC"/>
                </a:solidFill>
              </a:rPr>
              <a:t> Notes with </a:t>
            </a:r>
            <a:r>
              <a:rPr lang="en-US" altLang="zh-CN" i="0" dirty="0" smtClean="0">
                <a:solidFill>
                  <a:srgbClr val="FF0000"/>
                </a:solidFill>
                <a:sym typeface="Wingdings"/>
              </a:rPr>
              <a:t></a:t>
            </a:r>
            <a:r>
              <a:rPr lang="en-US" altLang="zh-CN" dirty="0" smtClean="0">
                <a:solidFill>
                  <a:srgbClr val="0033CC"/>
                </a:solidFill>
                <a:sym typeface="Wingdings"/>
              </a:rPr>
              <a:t> and </a:t>
            </a:r>
            <a:r>
              <a:rPr lang="en-US" altLang="zh-CN" i="0" dirty="0" smtClean="0">
                <a:sym typeface="Wingdings"/>
              </a:rPr>
              <a:t></a:t>
            </a:r>
            <a:r>
              <a:rPr lang="en-US" altLang="zh-CN" i="0" dirty="0" smtClean="0">
                <a:solidFill>
                  <a:srgbClr val="0033CC"/>
                </a:solidFill>
                <a:sym typeface="Wingdings"/>
              </a:rPr>
              <a:t> </a:t>
            </a:r>
            <a:r>
              <a:rPr lang="en-US" altLang="zh-CN" dirty="0" smtClean="0">
                <a:solidFill>
                  <a:srgbClr val="0033CC"/>
                </a:solidFill>
              </a:rPr>
              <a:t>are in common with Task H-1 (Wu)</a:t>
            </a:r>
            <a:endParaRPr lang="zh-CN" altLang="en-US" dirty="0" smtClean="0">
              <a:solidFill>
                <a:srgbClr val="0033CC"/>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6" descr="screenshot_14.gif"/>
          <p:cNvPicPr>
            <a:picLocks noChangeAspect="1"/>
          </p:cNvPicPr>
          <p:nvPr/>
        </p:nvPicPr>
        <p:blipFill>
          <a:blip r:embed="rId2" cstate="screen"/>
          <a:srcRect/>
          <a:stretch>
            <a:fillRect/>
          </a:stretch>
        </p:blipFill>
        <p:spPr bwMode="auto">
          <a:xfrm>
            <a:off x="228600" y="1752600"/>
            <a:ext cx="8686800" cy="3957320"/>
          </a:xfrm>
          <a:prstGeom prst="rect">
            <a:avLst/>
          </a:prstGeom>
          <a:noFill/>
          <a:ln w="9525">
            <a:noFill/>
            <a:miter lim="800000"/>
            <a:headEnd/>
            <a:tailEnd/>
          </a:ln>
        </p:spPr>
      </p:pic>
      <p:sp>
        <p:nvSpPr>
          <p:cNvPr id="21508" name="Slide Number Placeholder 3"/>
          <p:cNvSpPr>
            <a:spLocks noGrp="1"/>
          </p:cNvSpPr>
          <p:nvPr>
            <p:ph type="sldNum" sz="quarter" idx="12"/>
          </p:nvPr>
        </p:nvSpPr>
        <p:spPr bwMode="auto">
          <a:noFill/>
          <a:ln>
            <a:miter lim="800000"/>
            <a:headEnd/>
            <a:tailEnd/>
          </a:ln>
        </p:spPr>
        <p:txBody>
          <a:bodyPr/>
          <a:lstStyle/>
          <a:p>
            <a:fld id="{DD75E63B-0731-4BF8-A478-F4969DE20591}" type="slidenum">
              <a:rPr lang="en-US" altLang="zh-CN"/>
              <a:pPr/>
              <a:t>94</a:t>
            </a:fld>
            <a:endParaRPr lang="en-US" altLang="zh-CN"/>
          </a:p>
        </p:txBody>
      </p:sp>
      <p:sp>
        <p:nvSpPr>
          <p:cNvPr id="21509" name="TextBox 4"/>
          <p:cNvSpPr txBox="1">
            <a:spLocks noChangeArrowheads="1"/>
          </p:cNvSpPr>
          <p:nvPr/>
        </p:nvSpPr>
        <p:spPr bwMode="auto">
          <a:xfrm>
            <a:off x="76200" y="228600"/>
            <a:ext cx="8915400" cy="1618905"/>
          </a:xfrm>
          <a:prstGeom prst="rect">
            <a:avLst/>
          </a:prstGeom>
          <a:noFill/>
          <a:ln w="9525">
            <a:noFill/>
            <a:miter lim="800000"/>
            <a:headEnd/>
            <a:tailEnd/>
          </a:ln>
        </p:spPr>
        <p:txBody>
          <a:bodyPr>
            <a:spAutoFit/>
          </a:bodyPr>
          <a:lstStyle/>
          <a:p>
            <a:pPr>
              <a:buNone/>
            </a:pPr>
            <a:r>
              <a:rPr lang="en-US" altLang="zh-CN" sz="2000" i="0" dirty="0">
                <a:latin typeface="Arial" charset="0"/>
                <a:ea typeface="ＭＳ Ｐゴシック" pitchFamily="-106" charset="-128"/>
              </a:rPr>
              <a:t>Before data-taking started our group contributed to the understanding of potential non pp collision sources of fake MET,  like calorimeter noise, cosmic </a:t>
            </a:r>
            <a:r>
              <a:rPr lang="en-US" altLang="zh-CN" sz="2000" i="0" dirty="0" err="1">
                <a:latin typeface="Arial" charset="0"/>
                <a:ea typeface="ＭＳ Ｐゴシック" pitchFamily="-106" charset="-128"/>
              </a:rPr>
              <a:t>muons</a:t>
            </a:r>
            <a:r>
              <a:rPr lang="en-US" altLang="zh-CN" sz="2000" i="0" dirty="0">
                <a:latin typeface="Arial" charset="0"/>
                <a:ea typeface="ＭＳ Ｐゴシック" pitchFamily="-106" charset="-128"/>
              </a:rPr>
              <a:t>. Use shower shapes and timing. Developed likelihood-based discriminator against these backgrounds:</a:t>
            </a:r>
          </a:p>
          <a:p>
            <a:pPr>
              <a:buNone/>
            </a:pPr>
            <a:r>
              <a:rPr lang="en-US" altLang="zh-CN" sz="1600" i="0" dirty="0">
                <a:latin typeface="Arial" charset="0"/>
                <a:ea typeface="ＭＳ Ｐゴシック" pitchFamily="-106" charset="-128"/>
              </a:rPr>
              <a:t>https://twiki.cern.ch/twiki/bin/view/Atlas/Approved2009CosmicPlotsJetEtMiss</a:t>
            </a:r>
          </a:p>
        </p:txBody>
      </p:sp>
      <p:sp>
        <p:nvSpPr>
          <p:cNvPr id="6" name="TextBox 5"/>
          <p:cNvSpPr txBox="1"/>
          <p:nvPr/>
        </p:nvSpPr>
        <p:spPr>
          <a:xfrm>
            <a:off x="5638800" y="0"/>
            <a:ext cx="2971800" cy="369332"/>
          </a:xfrm>
          <a:prstGeom prst="rect">
            <a:avLst/>
          </a:prstGeom>
          <a:noFill/>
        </p:spPr>
        <p:txBody>
          <a:bodyPr wrap="square" rtlCol="0">
            <a:spAutoFit/>
          </a:bodyPr>
          <a:lstStyle/>
          <a:p>
            <a:pPr>
              <a:buNone/>
            </a:pPr>
            <a:r>
              <a:rPr lang="en-US" altLang="zh-CN" sz="1800" dirty="0" smtClean="0">
                <a:solidFill>
                  <a:srgbClr val="FF0000"/>
                </a:solidFill>
                <a:latin typeface="+mn-lt"/>
                <a:ea typeface="ＭＳ Ｐゴシック" pitchFamily="-106" charset="-128"/>
              </a:rPr>
              <a:t>Task H-2 (Pan &amp; </a:t>
            </a:r>
            <a:r>
              <a:rPr lang="en-US" altLang="zh-CN" sz="1800" dirty="0" err="1" smtClean="0">
                <a:solidFill>
                  <a:srgbClr val="FF0000"/>
                </a:solidFill>
                <a:latin typeface="+mn-lt"/>
                <a:ea typeface="ＭＳ Ｐゴシック" pitchFamily="-106" charset="-128"/>
              </a:rPr>
              <a:t>Mellado</a:t>
            </a:r>
            <a:r>
              <a:rPr lang="en-US" altLang="zh-CN" sz="1800" dirty="0" smtClean="0">
                <a:solidFill>
                  <a:srgbClr val="FF0000"/>
                </a:solidFill>
                <a:latin typeface="+mn-lt"/>
                <a:ea typeface="ＭＳ Ｐゴシック" pitchFamily="-106" charset="-128"/>
              </a:rPr>
              <a:t>)</a:t>
            </a:r>
            <a:endParaRPr lang="zh-CN" altLang="en-US" sz="1800" dirty="0">
              <a:solidFill>
                <a:srgbClr val="FF0000"/>
              </a:solidFill>
              <a:latin typeface="+mn-lt"/>
            </a:endParaRPr>
          </a:p>
        </p:txBody>
      </p:sp>
      <p:pic>
        <p:nvPicPr>
          <p:cNvPr id="21506" name="Picture 5" descr="screenshot_12.gif"/>
          <p:cNvPicPr>
            <a:picLocks noChangeAspect="1"/>
          </p:cNvPicPr>
          <p:nvPr/>
        </p:nvPicPr>
        <p:blipFill>
          <a:blip r:embed="rId3" cstate="screen"/>
          <a:srcRect/>
          <a:stretch>
            <a:fillRect/>
          </a:stretch>
        </p:blipFill>
        <p:spPr bwMode="auto">
          <a:xfrm>
            <a:off x="1981200" y="5537200"/>
            <a:ext cx="5207000"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creenshot_15.gif"/>
          <p:cNvPicPr>
            <a:picLocks noChangeAspect="1"/>
          </p:cNvPicPr>
          <p:nvPr/>
        </p:nvPicPr>
        <p:blipFill>
          <a:blip r:embed="rId2" cstate="screen"/>
          <a:srcRect/>
          <a:stretch>
            <a:fillRect/>
          </a:stretch>
        </p:blipFill>
        <p:spPr bwMode="auto">
          <a:xfrm>
            <a:off x="304800" y="914400"/>
            <a:ext cx="8610600" cy="3001751"/>
          </a:xfrm>
          <a:prstGeom prst="rect">
            <a:avLst/>
          </a:prstGeom>
          <a:noFill/>
          <a:ln w="9525">
            <a:noFill/>
            <a:miter lim="800000"/>
            <a:headEnd/>
            <a:tailEnd/>
          </a:ln>
        </p:spPr>
      </p:pic>
      <p:sp>
        <p:nvSpPr>
          <p:cNvPr id="22531" name="Slide Number Placeholder 1"/>
          <p:cNvSpPr>
            <a:spLocks noGrp="1"/>
          </p:cNvSpPr>
          <p:nvPr>
            <p:ph type="sldNum" sz="quarter" idx="12"/>
          </p:nvPr>
        </p:nvSpPr>
        <p:spPr bwMode="auto">
          <a:noFill/>
          <a:ln>
            <a:miter lim="800000"/>
            <a:headEnd/>
            <a:tailEnd/>
          </a:ln>
        </p:spPr>
        <p:txBody>
          <a:bodyPr/>
          <a:lstStyle/>
          <a:p>
            <a:fld id="{4930D339-70E1-4367-8AF9-A63A0BFEB53A}" type="slidenum">
              <a:rPr lang="en-US" altLang="zh-CN"/>
              <a:pPr/>
              <a:t>95</a:t>
            </a:fld>
            <a:endParaRPr lang="en-US" altLang="zh-CN"/>
          </a:p>
        </p:txBody>
      </p:sp>
      <p:sp>
        <p:nvSpPr>
          <p:cNvPr id="22532" name="TextBox 2"/>
          <p:cNvSpPr txBox="1">
            <a:spLocks noChangeArrowheads="1"/>
          </p:cNvSpPr>
          <p:nvPr/>
        </p:nvSpPr>
        <p:spPr bwMode="auto">
          <a:xfrm>
            <a:off x="152400" y="381000"/>
            <a:ext cx="8839200" cy="707886"/>
          </a:xfrm>
          <a:prstGeom prst="rect">
            <a:avLst/>
          </a:prstGeom>
          <a:noFill/>
          <a:ln w="9525">
            <a:noFill/>
            <a:miter lim="800000"/>
            <a:headEnd/>
            <a:tailEnd/>
          </a:ln>
        </p:spPr>
        <p:txBody>
          <a:bodyPr>
            <a:spAutoFit/>
          </a:bodyPr>
          <a:lstStyle/>
          <a:p>
            <a:pPr>
              <a:buNone/>
            </a:pPr>
            <a:r>
              <a:rPr lang="en-US" altLang="zh-CN" sz="1800" i="0" dirty="0">
                <a:latin typeface="Arial" charset="0"/>
                <a:ea typeface="ＭＳ Ｐゴシック" pitchFamily="-106" charset="-128"/>
              </a:rPr>
              <a:t>Based on these and 6-year long studies of the MET performance of ATLAS we made strong contribution to first MET performance studies, </a:t>
            </a:r>
            <a:r>
              <a:rPr lang="en-US" altLang="zh-CN" sz="1800" i="0" dirty="0" smtClean="0">
                <a:latin typeface="Arial" charset="0"/>
                <a:ea typeface="ＭＳ Ｐゴシック" pitchFamily="-106" charset="-128"/>
              </a:rPr>
              <a:t>MET </a:t>
            </a:r>
            <a:r>
              <a:rPr lang="en-US" altLang="zh-CN" sz="1800" i="0" dirty="0">
                <a:latin typeface="Arial" charset="0"/>
                <a:ea typeface="ＭＳ Ｐゴシック" pitchFamily="-106" charset="-128"/>
              </a:rPr>
              <a:t>clean up</a:t>
            </a:r>
            <a:r>
              <a:rPr lang="en-US" altLang="zh-CN" dirty="0"/>
              <a:t>…</a:t>
            </a:r>
          </a:p>
        </p:txBody>
      </p:sp>
      <p:pic>
        <p:nvPicPr>
          <p:cNvPr id="22533" name="Picture 4" descr="screenshot_16.gif"/>
          <p:cNvPicPr>
            <a:picLocks noChangeAspect="1"/>
          </p:cNvPicPr>
          <p:nvPr/>
        </p:nvPicPr>
        <p:blipFill>
          <a:blip r:embed="rId3" cstate="screen"/>
          <a:srcRect/>
          <a:stretch>
            <a:fillRect/>
          </a:stretch>
        </p:blipFill>
        <p:spPr bwMode="auto">
          <a:xfrm>
            <a:off x="304800" y="3810000"/>
            <a:ext cx="4114800" cy="2891403"/>
          </a:xfrm>
          <a:prstGeom prst="rect">
            <a:avLst/>
          </a:prstGeom>
          <a:noFill/>
          <a:ln w="9525">
            <a:noFill/>
            <a:miter lim="800000"/>
            <a:headEnd/>
            <a:tailEnd/>
          </a:ln>
        </p:spPr>
      </p:pic>
      <p:sp>
        <p:nvSpPr>
          <p:cNvPr id="22534" name="TextBox 5"/>
          <p:cNvSpPr txBox="1">
            <a:spLocks noChangeArrowheads="1"/>
          </p:cNvSpPr>
          <p:nvPr/>
        </p:nvSpPr>
        <p:spPr bwMode="auto">
          <a:xfrm>
            <a:off x="2141538" y="5257800"/>
            <a:ext cx="1507144" cy="338554"/>
          </a:xfrm>
          <a:prstGeom prst="rect">
            <a:avLst/>
          </a:prstGeom>
          <a:noFill/>
          <a:ln w="9525">
            <a:noFill/>
            <a:miter lim="800000"/>
            <a:headEnd/>
            <a:tailEnd/>
          </a:ln>
        </p:spPr>
        <p:txBody>
          <a:bodyPr wrap="none">
            <a:spAutoFit/>
          </a:bodyPr>
          <a:lstStyle/>
          <a:p>
            <a:pPr>
              <a:buNone/>
            </a:pPr>
            <a:r>
              <a:rPr lang="en-US" altLang="zh-CN" sz="1600" b="1" dirty="0"/>
              <a:t>MET cleaning</a:t>
            </a:r>
          </a:p>
        </p:txBody>
      </p:sp>
      <p:pic>
        <p:nvPicPr>
          <p:cNvPr id="22535" name="Picture 6" descr="screenshot_01.gif"/>
          <p:cNvPicPr>
            <a:picLocks noChangeAspect="1"/>
          </p:cNvPicPr>
          <p:nvPr/>
        </p:nvPicPr>
        <p:blipFill>
          <a:blip r:embed="rId4" cstate="screen"/>
          <a:srcRect/>
          <a:stretch>
            <a:fillRect/>
          </a:stretch>
        </p:blipFill>
        <p:spPr bwMode="auto">
          <a:xfrm>
            <a:off x="4343400" y="3886200"/>
            <a:ext cx="4373562" cy="2815435"/>
          </a:xfrm>
          <a:prstGeom prst="rect">
            <a:avLst/>
          </a:prstGeom>
          <a:noFill/>
          <a:ln w="9525">
            <a:noFill/>
            <a:miter lim="800000"/>
            <a:headEnd/>
            <a:tailEnd/>
          </a:ln>
        </p:spPr>
      </p:pic>
      <p:sp>
        <p:nvSpPr>
          <p:cNvPr id="22536" name="TextBox 7"/>
          <p:cNvSpPr txBox="1">
            <a:spLocks noChangeArrowheads="1"/>
          </p:cNvSpPr>
          <p:nvPr/>
        </p:nvSpPr>
        <p:spPr bwMode="auto">
          <a:xfrm>
            <a:off x="5867400" y="4114800"/>
            <a:ext cx="1524000" cy="584775"/>
          </a:xfrm>
          <a:prstGeom prst="rect">
            <a:avLst/>
          </a:prstGeom>
          <a:noFill/>
          <a:ln w="9525">
            <a:noFill/>
            <a:miter lim="800000"/>
            <a:headEnd/>
            <a:tailEnd/>
          </a:ln>
        </p:spPr>
        <p:txBody>
          <a:bodyPr>
            <a:spAutoFit/>
          </a:bodyPr>
          <a:lstStyle/>
          <a:p>
            <a:pPr>
              <a:buNone/>
            </a:pPr>
            <a:r>
              <a:rPr lang="en-US" altLang="zh-CN" sz="1600" b="1" dirty="0"/>
              <a:t>Calibrated MET</a:t>
            </a:r>
          </a:p>
        </p:txBody>
      </p:sp>
      <p:sp>
        <p:nvSpPr>
          <p:cNvPr id="9" name="TextBox 8"/>
          <p:cNvSpPr txBox="1"/>
          <p:nvPr/>
        </p:nvSpPr>
        <p:spPr>
          <a:xfrm>
            <a:off x="5791200" y="76200"/>
            <a:ext cx="2971800" cy="369332"/>
          </a:xfrm>
          <a:prstGeom prst="rect">
            <a:avLst/>
          </a:prstGeom>
          <a:noFill/>
        </p:spPr>
        <p:txBody>
          <a:bodyPr wrap="square" rtlCol="0">
            <a:spAutoFit/>
          </a:bodyPr>
          <a:lstStyle/>
          <a:p>
            <a:pPr>
              <a:buNone/>
            </a:pPr>
            <a:r>
              <a:rPr lang="en-US" altLang="zh-CN" sz="1800" dirty="0" smtClean="0">
                <a:solidFill>
                  <a:srgbClr val="FF0000"/>
                </a:solidFill>
                <a:latin typeface="+mn-lt"/>
                <a:ea typeface="ＭＳ Ｐゴシック" pitchFamily="-106" charset="-128"/>
              </a:rPr>
              <a:t>Task H-2 (Pan &amp; </a:t>
            </a:r>
            <a:r>
              <a:rPr lang="en-US" altLang="zh-CN" sz="1800" dirty="0" err="1" smtClean="0">
                <a:solidFill>
                  <a:srgbClr val="FF0000"/>
                </a:solidFill>
                <a:latin typeface="+mn-lt"/>
                <a:ea typeface="ＭＳ Ｐゴシック" pitchFamily="-106" charset="-128"/>
              </a:rPr>
              <a:t>Mellado</a:t>
            </a:r>
            <a:r>
              <a:rPr lang="en-US" altLang="zh-CN" sz="1800" dirty="0" smtClean="0">
                <a:solidFill>
                  <a:srgbClr val="FF0000"/>
                </a:solidFill>
                <a:latin typeface="+mn-lt"/>
                <a:ea typeface="ＭＳ Ｐゴシック" pitchFamily="-106" charset="-128"/>
              </a:rPr>
              <a:t>)</a:t>
            </a:r>
            <a:endParaRPr lang="zh-CN" altLang="en-US" sz="1800" dirty="0">
              <a:solidFill>
                <a:srgbClr val="FF0000"/>
              </a:solidFill>
              <a:latin typeface="+mn-l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4" descr="screenshot_03.gif"/>
          <p:cNvPicPr>
            <a:picLocks noChangeAspect="1"/>
          </p:cNvPicPr>
          <p:nvPr/>
        </p:nvPicPr>
        <p:blipFill>
          <a:blip r:embed="rId2" cstate="screen"/>
          <a:srcRect/>
          <a:stretch>
            <a:fillRect/>
          </a:stretch>
        </p:blipFill>
        <p:spPr bwMode="auto">
          <a:xfrm>
            <a:off x="152400" y="1371600"/>
            <a:ext cx="2895600" cy="2698526"/>
          </a:xfrm>
          <a:prstGeom prst="rect">
            <a:avLst/>
          </a:prstGeom>
          <a:noFill/>
          <a:ln w="9525">
            <a:noFill/>
            <a:miter lim="800000"/>
            <a:headEnd/>
            <a:tailEnd/>
          </a:ln>
        </p:spPr>
      </p:pic>
      <p:pic>
        <p:nvPicPr>
          <p:cNvPr id="23554" name="Picture 5" descr="screenshot_04.gif"/>
          <p:cNvPicPr>
            <a:picLocks noChangeAspect="1"/>
          </p:cNvPicPr>
          <p:nvPr/>
        </p:nvPicPr>
        <p:blipFill>
          <a:blip r:embed="rId3" cstate="screen"/>
          <a:srcRect/>
          <a:stretch>
            <a:fillRect/>
          </a:stretch>
        </p:blipFill>
        <p:spPr bwMode="auto">
          <a:xfrm>
            <a:off x="76200" y="4038600"/>
            <a:ext cx="2919342" cy="2667000"/>
          </a:xfrm>
          <a:prstGeom prst="rect">
            <a:avLst/>
          </a:prstGeom>
          <a:noFill/>
          <a:ln w="9525">
            <a:noFill/>
            <a:miter lim="800000"/>
            <a:headEnd/>
            <a:tailEnd/>
          </a:ln>
        </p:spPr>
      </p:pic>
      <p:sp>
        <p:nvSpPr>
          <p:cNvPr id="23555" name="Slide Number Placeholder 1"/>
          <p:cNvSpPr>
            <a:spLocks noGrp="1"/>
          </p:cNvSpPr>
          <p:nvPr>
            <p:ph type="sldNum" sz="quarter" idx="12"/>
          </p:nvPr>
        </p:nvSpPr>
        <p:spPr bwMode="auto">
          <a:noFill/>
          <a:ln>
            <a:miter lim="800000"/>
            <a:headEnd/>
            <a:tailEnd/>
          </a:ln>
        </p:spPr>
        <p:txBody>
          <a:bodyPr/>
          <a:lstStyle/>
          <a:p>
            <a:fld id="{A72D2EF2-F2D1-429E-A29C-81A77D1A378C}" type="slidenum">
              <a:rPr lang="en-US" altLang="zh-CN"/>
              <a:pPr/>
              <a:t>96</a:t>
            </a:fld>
            <a:endParaRPr lang="en-US" altLang="zh-CN"/>
          </a:p>
        </p:txBody>
      </p:sp>
      <p:sp>
        <p:nvSpPr>
          <p:cNvPr id="23556" name="TextBox 2"/>
          <p:cNvSpPr txBox="1">
            <a:spLocks noChangeArrowheads="1"/>
          </p:cNvSpPr>
          <p:nvPr/>
        </p:nvSpPr>
        <p:spPr bwMode="auto">
          <a:xfrm>
            <a:off x="152400" y="304800"/>
            <a:ext cx="8610600" cy="1200329"/>
          </a:xfrm>
          <a:prstGeom prst="rect">
            <a:avLst/>
          </a:prstGeom>
          <a:noFill/>
          <a:ln w="9525">
            <a:noFill/>
            <a:miter lim="800000"/>
            <a:headEnd/>
            <a:tailEnd/>
          </a:ln>
        </p:spPr>
        <p:txBody>
          <a:bodyPr>
            <a:spAutoFit/>
          </a:bodyPr>
          <a:lstStyle/>
          <a:p>
            <a:pPr>
              <a:buNone/>
            </a:pPr>
            <a:r>
              <a:rPr lang="en-US" altLang="zh-CN" sz="1800" b="0" i="0" dirty="0">
                <a:latin typeface="Arial" charset="0"/>
                <a:ea typeface="ＭＳ Ｐゴシック" pitchFamily="-106" charset="-128"/>
              </a:rPr>
              <a:t>Our knowledge was applied for the first observation of the W boson at ATLAS and the first cross-section. Made sure that the MET reconstruction was robust, get full confidence in the MET reconstruction at this early stage, define MET reconstruction, evaluate contribution from fake MET, MET </a:t>
            </a:r>
            <a:r>
              <a:rPr lang="en-US" altLang="zh-CN" sz="1800" b="0" i="0" dirty="0" err="1">
                <a:latin typeface="Arial" charset="0"/>
                <a:ea typeface="ＭＳ Ｐゴシック" pitchFamily="-106" charset="-128"/>
              </a:rPr>
              <a:t>systematics</a:t>
            </a:r>
            <a:r>
              <a:rPr lang="en-US" altLang="zh-CN" sz="1800" b="0" i="0" dirty="0">
                <a:latin typeface="Arial" charset="0"/>
                <a:ea typeface="ＭＳ Ｐゴシック" pitchFamily="-106" charset="-128"/>
              </a:rPr>
              <a:t> for x-sec</a:t>
            </a:r>
          </a:p>
        </p:txBody>
      </p:sp>
      <p:pic>
        <p:nvPicPr>
          <p:cNvPr id="23558" name="Picture 6" descr="screenshot_05.gif"/>
          <p:cNvPicPr>
            <a:picLocks noChangeAspect="1"/>
          </p:cNvPicPr>
          <p:nvPr/>
        </p:nvPicPr>
        <p:blipFill>
          <a:blip r:embed="rId4" cstate="screen"/>
          <a:srcRect/>
          <a:stretch>
            <a:fillRect/>
          </a:stretch>
        </p:blipFill>
        <p:spPr bwMode="auto">
          <a:xfrm>
            <a:off x="3200400" y="2065338"/>
            <a:ext cx="5943600" cy="4259262"/>
          </a:xfrm>
          <a:prstGeom prst="rect">
            <a:avLst/>
          </a:prstGeom>
          <a:noFill/>
          <a:ln w="9525">
            <a:noFill/>
            <a:miter lim="800000"/>
            <a:headEnd/>
            <a:tailEnd/>
          </a:ln>
        </p:spPr>
      </p:pic>
      <p:sp>
        <p:nvSpPr>
          <p:cNvPr id="23559" name="TextBox 7"/>
          <p:cNvSpPr txBox="1">
            <a:spLocks noChangeArrowheads="1"/>
          </p:cNvSpPr>
          <p:nvPr/>
        </p:nvSpPr>
        <p:spPr bwMode="auto">
          <a:xfrm>
            <a:off x="3657600" y="1524000"/>
            <a:ext cx="5160387" cy="369332"/>
          </a:xfrm>
          <a:prstGeom prst="rect">
            <a:avLst/>
          </a:prstGeom>
          <a:solidFill>
            <a:srgbClr val="FFFF00"/>
          </a:solidFill>
          <a:ln w="9525">
            <a:noFill/>
            <a:miter lim="800000"/>
            <a:headEnd/>
            <a:tailEnd/>
          </a:ln>
        </p:spPr>
        <p:txBody>
          <a:bodyPr wrap="none">
            <a:spAutoFit/>
          </a:bodyPr>
          <a:lstStyle/>
          <a:p>
            <a:pPr>
              <a:buNone/>
            </a:pPr>
            <a:r>
              <a:rPr lang="en-US" altLang="zh-CN" sz="1800" b="1" i="0" dirty="0"/>
              <a:t>First observation of W and first cross-section</a:t>
            </a:r>
          </a:p>
        </p:txBody>
      </p:sp>
      <p:sp>
        <p:nvSpPr>
          <p:cNvPr id="23560" name="TextBox 8"/>
          <p:cNvSpPr txBox="1">
            <a:spLocks noChangeArrowheads="1"/>
          </p:cNvSpPr>
          <p:nvPr/>
        </p:nvSpPr>
        <p:spPr bwMode="auto">
          <a:xfrm>
            <a:off x="3984625" y="6259513"/>
            <a:ext cx="3791423" cy="369332"/>
          </a:xfrm>
          <a:prstGeom prst="rect">
            <a:avLst/>
          </a:prstGeom>
          <a:solidFill>
            <a:srgbClr val="FFFF00"/>
          </a:solidFill>
          <a:ln w="9525">
            <a:noFill/>
            <a:miter lim="800000"/>
            <a:headEnd/>
            <a:tailEnd/>
          </a:ln>
        </p:spPr>
        <p:txBody>
          <a:bodyPr wrap="none">
            <a:spAutoFit/>
          </a:bodyPr>
          <a:lstStyle/>
          <a:p>
            <a:pPr>
              <a:buNone/>
            </a:pPr>
            <a:r>
              <a:rPr lang="en-US" altLang="zh-CN" sz="1800" b="1" i="0" dirty="0"/>
              <a:t>Systematic error due to MET 2%</a:t>
            </a:r>
          </a:p>
        </p:txBody>
      </p:sp>
      <p:sp>
        <p:nvSpPr>
          <p:cNvPr id="9" name="TextBox 8"/>
          <p:cNvSpPr txBox="1"/>
          <p:nvPr/>
        </p:nvSpPr>
        <p:spPr>
          <a:xfrm>
            <a:off x="5867400" y="0"/>
            <a:ext cx="2971800" cy="369332"/>
          </a:xfrm>
          <a:prstGeom prst="rect">
            <a:avLst/>
          </a:prstGeom>
          <a:noFill/>
        </p:spPr>
        <p:txBody>
          <a:bodyPr wrap="square" rtlCol="0">
            <a:spAutoFit/>
          </a:bodyPr>
          <a:lstStyle/>
          <a:p>
            <a:pPr>
              <a:buNone/>
            </a:pPr>
            <a:r>
              <a:rPr lang="en-US" altLang="zh-CN" sz="1800" dirty="0" smtClean="0">
                <a:solidFill>
                  <a:srgbClr val="FF0000"/>
                </a:solidFill>
                <a:latin typeface="+mn-lt"/>
                <a:ea typeface="ＭＳ Ｐゴシック" pitchFamily="-106" charset="-128"/>
              </a:rPr>
              <a:t>Task H-2 (Pan &amp; </a:t>
            </a:r>
            <a:r>
              <a:rPr lang="en-US" altLang="zh-CN" sz="1800" dirty="0" err="1" smtClean="0">
                <a:solidFill>
                  <a:srgbClr val="FF0000"/>
                </a:solidFill>
                <a:latin typeface="+mn-lt"/>
                <a:ea typeface="ＭＳ Ｐゴシック" pitchFamily="-106" charset="-128"/>
              </a:rPr>
              <a:t>Mellado</a:t>
            </a:r>
            <a:r>
              <a:rPr lang="en-US" altLang="zh-CN" sz="1800" dirty="0" smtClean="0">
                <a:solidFill>
                  <a:srgbClr val="FF0000"/>
                </a:solidFill>
                <a:latin typeface="+mn-lt"/>
                <a:ea typeface="ＭＳ Ｐゴシック" pitchFamily="-106" charset="-128"/>
              </a:rPr>
              <a:t>)</a:t>
            </a:r>
            <a:endParaRPr lang="zh-CN" altLang="en-US" sz="1800" dirty="0">
              <a:solidFill>
                <a:srgbClr val="FF0000"/>
              </a:solidFill>
              <a:latin typeface="+mn-l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creenshot_06.gif"/>
          <p:cNvPicPr>
            <a:picLocks noChangeAspect="1"/>
          </p:cNvPicPr>
          <p:nvPr/>
        </p:nvPicPr>
        <p:blipFill>
          <a:blip r:embed="rId2" cstate="screen"/>
          <a:srcRect/>
          <a:stretch>
            <a:fillRect/>
          </a:stretch>
        </p:blipFill>
        <p:spPr bwMode="auto">
          <a:xfrm>
            <a:off x="3128963" y="1219200"/>
            <a:ext cx="6015037" cy="5638800"/>
          </a:xfrm>
          <a:prstGeom prst="rect">
            <a:avLst/>
          </a:prstGeom>
          <a:noFill/>
          <a:ln w="9525">
            <a:noFill/>
            <a:miter lim="800000"/>
            <a:headEnd/>
            <a:tailEnd/>
          </a:ln>
        </p:spPr>
      </p:pic>
      <p:sp>
        <p:nvSpPr>
          <p:cNvPr id="24579" name="Slide Number Placeholder 1"/>
          <p:cNvSpPr>
            <a:spLocks noGrp="1"/>
          </p:cNvSpPr>
          <p:nvPr>
            <p:ph type="sldNum" sz="quarter" idx="12"/>
          </p:nvPr>
        </p:nvSpPr>
        <p:spPr bwMode="auto">
          <a:noFill/>
          <a:ln>
            <a:miter lim="800000"/>
            <a:headEnd/>
            <a:tailEnd/>
          </a:ln>
        </p:spPr>
        <p:txBody>
          <a:bodyPr/>
          <a:lstStyle/>
          <a:p>
            <a:fld id="{715AAA1A-08E0-43F6-8FF1-11E63BACA2BB}" type="slidenum">
              <a:rPr lang="en-US" altLang="zh-CN"/>
              <a:pPr/>
              <a:t>97</a:t>
            </a:fld>
            <a:endParaRPr lang="en-US" altLang="zh-CN"/>
          </a:p>
        </p:txBody>
      </p:sp>
      <p:sp>
        <p:nvSpPr>
          <p:cNvPr id="24580" name="TextBox 2"/>
          <p:cNvSpPr txBox="1">
            <a:spLocks noChangeArrowheads="1"/>
          </p:cNvSpPr>
          <p:nvPr/>
        </p:nvSpPr>
        <p:spPr bwMode="auto">
          <a:xfrm>
            <a:off x="1981200" y="0"/>
            <a:ext cx="5517857" cy="584775"/>
          </a:xfrm>
          <a:prstGeom prst="rect">
            <a:avLst/>
          </a:prstGeom>
          <a:noFill/>
          <a:ln w="9525">
            <a:noFill/>
            <a:miter lim="800000"/>
            <a:headEnd/>
            <a:tailEnd/>
          </a:ln>
        </p:spPr>
        <p:txBody>
          <a:bodyPr wrap="none">
            <a:spAutoFit/>
          </a:bodyPr>
          <a:lstStyle/>
          <a:p>
            <a:pPr>
              <a:buNone/>
            </a:pPr>
            <a:r>
              <a:rPr lang="en-US" altLang="zh-CN" sz="3200" i="0" dirty="0">
                <a:latin typeface="Arial" charset="0"/>
                <a:ea typeface="ＭＳ Ｐゴシック" pitchFamily="-106" charset="-128"/>
              </a:rPr>
              <a:t>The Roadmap to the Higgs</a:t>
            </a:r>
          </a:p>
        </p:txBody>
      </p:sp>
      <p:sp>
        <p:nvSpPr>
          <p:cNvPr id="24581" name="TextBox 3"/>
          <p:cNvSpPr txBox="1">
            <a:spLocks noChangeArrowheads="1"/>
          </p:cNvSpPr>
          <p:nvPr/>
        </p:nvSpPr>
        <p:spPr bwMode="auto">
          <a:xfrm>
            <a:off x="76200" y="2819400"/>
            <a:ext cx="3276600" cy="3914918"/>
          </a:xfrm>
          <a:prstGeom prst="rect">
            <a:avLst/>
          </a:prstGeom>
          <a:noFill/>
          <a:ln w="9525">
            <a:noFill/>
            <a:miter lim="800000"/>
            <a:headEnd/>
            <a:tailEnd/>
          </a:ln>
        </p:spPr>
        <p:txBody>
          <a:bodyPr>
            <a:spAutoFit/>
          </a:bodyPr>
          <a:lstStyle/>
          <a:p>
            <a:pPr>
              <a:buNone/>
            </a:pPr>
            <a:r>
              <a:rPr lang="en-US" altLang="zh-CN" sz="1800" b="1" dirty="0"/>
              <a:t>Following the success in the observation of the W the Higgs WG is preparing for the first Higgs results with data: first observation of one good lepton fake lepton</a:t>
            </a:r>
          </a:p>
          <a:p>
            <a:endParaRPr lang="en-US" altLang="zh-CN" sz="1800" b="1" dirty="0"/>
          </a:p>
          <a:p>
            <a:pPr>
              <a:buNone/>
            </a:pPr>
            <a:r>
              <a:rPr lang="en-US" altLang="zh-CN" sz="1800" b="1" dirty="0"/>
              <a:t>MC agrees well with data. </a:t>
            </a:r>
          </a:p>
          <a:p>
            <a:endParaRPr lang="en-US" altLang="zh-CN" sz="1800" b="1" dirty="0"/>
          </a:p>
          <a:p>
            <a:pPr>
              <a:buNone/>
            </a:pPr>
            <a:r>
              <a:rPr lang="en-US" altLang="zh-CN" sz="1800" b="1" dirty="0">
                <a:solidFill>
                  <a:srgbClr val="FF0000"/>
                </a:solidFill>
              </a:rPr>
              <a:t>Gives </a:t>
            </a:r>
            <a:r>
              <a:rPr lang="en-US" altLang="zh-CN" sz="1800" b="1" dirty="0" smtClean="0">
                <a:solidFill>
                  <a:srgbClr val="FF0000"/>
                </a:solidFill>
              </a:rPr>
              <a:t>us </a:t>
            </a:r>
            <a:r>
              <a:rPr lang="en-US" altLang="zh-CN" sz="1800" b="1" dirty="0">
                <a:solidFill>
                  <a:srgbClr val="FF0000"/>
                </a:solidFill>
              </a:rPr>
              <a:t>a lot of confidence that we will be able to search for a low mass Higgs with the WW decay mode!</a:t>
            </a:r>
          </a:p>
        </p:txBody>
      </p:sp>
      <p:sp>
        <p:nvSpPr>
          <p:cNvPr id="24582" name="TextBox 5"/>
          <p:cNvSpPr txBox="1">
            <a:spLocks noChangeArrowheads="1"/>
          </p:cNvSpPr>
          <p:nvPr/>
        </p:nvSpPr>
        <p:spPr bwMode="auto">
          <a:xfrm>
            <a:off x="3625850" y="838200"/>
            <a:ext cx="5365571" cy="369332"/>
          </a:xfrm>
          <a:prstGeom prst="rect">
            <a:avLst/>
          </a:prstGeom>
          <a:noFill/>
          <a:ln w="9525">
            <a:noFill/>
            <a:miter lim="800000"/>
            <a:headEnd/>
            <a:tailEnd/>
          </a:ln>
        </p:spPr>
        <p:txBody>
          <a:bodyPr wrap="none">
            <a:spAutoFit/>
          </a:bodyPr>
          <a:lstStyle/>
          <a:p>
            <a:pPr>
              <a:buNone/>
            </a:pPr>
            <a:r>
              <a:rPr lang="en-US" altLang="zh-CN" sz="1800" b="1" i="0" dirty="0"/>
              <a:t>One good lepton + one fake lepton from </a:t>
            </a:r>
            <a:r>
              <a:rPr lang="en-US" altLang="zh-CN" sz="1800" b="1" i="0" dirty="0" err="1"/>
              <a:t>W+jets</a:t>
            </a:r>
            <a:endParaRPr lang="en-US" altLang="zh-CN" sz="1800" b="1" i="0" dirty="0"/>
          </a:p>
        </p:txBody>
      </p:sp>
      <p:pic>
        <p:nvPicPr>
          <p:cNvPr id="24583" name="Picture 6" descr="screenshot_07.gif"/>
          <p:cNvPicPr>
            <a:picLocks noChangeAspect="1"/>
          </p:cNvPicPr>
          <p:nvPr/>
        </p:nvPicPr>
        <p:blipFill>
          <a:blip r:embed="rId3" cstate="screen"/>
          <a:srcRect/>
          <a:stretch>
            <a:fillRect/>
          </a:stretch>
        </p:blipFill>
        <p:spPr bwMode="auto">
          <a:xfrm>
            <a:off x="214313" y="990600"/>
            <a:ext cx="3138487" cy="1651000"/>
          </a:xfrm>
          <a:prstGeom prst="rect">
            <a:avLst/>
          </a:prstGeom>
          <a:noFill/>
          <a:ln w="9525">
            <a:noFill/>
            <a:miter lim="800000"/>
            <a:headEnd/>
            <a:tailEnd/>
          </a:ln>
        </p:spPr>
      </p:pic>
      <p:sp>
        <p:nvSpPr>
          <p:cNvPr id="8" name="TextBox 7"/>
          <p:cNvSpPr txBox="1"/>
          <p:nvPr/>
        </p:nvSpPr>
        <p:spPr>
          <a:xfrm>
            <a:off x="5867400" y="533400"/>
            <a:ext cx="2971800" cy="369332"/>
          </a:xfrm>
          <a:prstGeom prst="rect">
            <a:avLst/>
          </a:prstGeom>
          <a:noFill/>
        </p:spPr>
        <p:txBody>
          <a:bodyPr wrap="square" rtlCol="0">
            <a:spAutoFit/>
          </a:bodyPr>
          <a:lstStyle/>
          <a:p>
            <a:pPr>
              <a:buNone/>
            </a:pPr>
            <a:r>
              <a:rPr lang="en-US" altLang="zh-CN" sz="1800" dirty="0" smtClean="0">
                <a:solidFill>
                  <a:srgbClr val="FF0000"/>
                </a:solidFill>
                <a:latin typeface="+mn-lt"/>
                <a:ea typeface="ＭＳ Ｐゴシック" pitchFamily="-106" charset="-128"/>
              </a:rPr>
              <a:t>Task H-2 (Pan &amp; </a:t>
            </a:r>
            <a:r>
              <a:rPr lang="en-US" altLang="zh-CN" sz="1800" dirty="0" err="1" smtClean="0">
                <a:solidFill>
                  <a:srgbClr val="FF0000"/>
                </a:solidFill>
                <a:latin typeface="+mn-lt"/>
                <a:ea typeface="ＭＳ Ｐゴシック" pitchFamily="-106" charset="-128"/>
              </a:rPr>
              <a:t>Mellado</a:t>
            </a:r>
            <a:r>
              <a:rPr lang="en-US" altLang="zh-CN" sz="1800" dirty="0" smtClean="0">
                <a:solidFill>
                  <a:srgbClr val="FF0000"/>
                </a:solidFill>
                <a:latin typeface="+mn-lt"/>
                <a:ea typeface="ＭＳ Ｐゴシック" pitchFamily="-106" charset="-128"/>
              </a:rPr>
              <a:t>)</a:t>
            </a:r>
            <a:endParaRPr lang="zh-CN" altLang="en-US" sz="1800" dirty="0">
              <a:solidFill>
                <a:srgbClr val="FF0000"/>
              </a:solidFill>
              <a:latin typeface="+mn-l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14400" y="2133600"/>
            <a:ext cx="7162800" cy="1676400"/>
          </a:xfrm>
          <a:prstGeom prst="roundRect">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spcBef>
                <a:spcPts val="0"/>
              </a:spcBef>
              <a:buFontTx/>
              <a:buNone/>
              <a:defRPr/>
            </a:pPr>
            <a:r>
              <a:rPr lang="en-US" sz="3200" b="0" i="0" dirty="0" smtClean="0">
                <a:solidFill>
                  <a:srgbClr val="000000"/>
                </a:solidFill>
                <a:latin typeface="Arial" charset="0"/>
              </a:rPr>
              <a:t>Progress </a:t>
            </a:r>
            <a:r>
              <a:rPr lang="en-US" sz="3200" b="0" i="0" dirty="0">
                <a:solidFill>
                  <a:srgbClr val="000000"/>
                </a:solidFill>
                <a:latin typeface="Arial" charset="0"/>
              </a:rPr>
              <a:t>report of the past 3 years</a:t>
            </a:r>
          </a:p>
          <a:p>
            <a:pPr algn="ctr">
              <a:spcBef>
                <a:spcPts val="0"/>
              </a:spcBef>
              <a:buFontTx/>
              <a:buNone/>
              <a:defRPr/>
            </a:pPr>
            <a:endParaRPr lang="en-US" sz="600" b="0" i="0" dirty="0">
              <a:solidFill>
                <a:srgbClr val="0070C0"/>
              </a:solidFill>
              <a:latin typeface="Arial" charset="0"/>
            </a:endParaRPr>
          </a:p>
          <a:p>
            <a:pPr algn="ctr">
              <a:spcBef>
                <a:spcPts val="0"/>
              </a:spcBef>
              <a:buFontTx/>
              <a:buNone/>
              <a:defRPr/>
            </a:pPr>
            <a:r>
              <a:rPr lang="en-US" sz="2800" b="0" i="0" dirty="0" smtClean="0">
                <a:solidFill>
                  <a:srgbClr val="0070C0"/>
                </a:solidFill>
                <a:latin typeface="Arial" charset="0"/>
              </a:rPr>
              <a:t>For Task H (Wu, Pan, </a:t>
            </a:r>
            <a:r>
              <a:rPr lang="en-US" sz="2800" b="0" i="0" dirty="0" err="1" smtClean="0">
                <a:solidFill>
                  <a:srgbClr val="0070C0"/>
                </a:solidFill>
                <a:latin typeface="Arial" charset="0"/>
              </a:rPr>
              <a:t>Mellado</a:t>
            </a:r>
            <a:r>
              <a:rPr lang="en-US" sz="2800" b="0" i="0" dirty="0" smtClean="0">
                <a:solidFill>
                  <a:srgbClr val="0070C0"/>
                </a:solidFill>
                <a:latin typeface="Arial" charset="0"/>
              </a:rPr>
              <a:t>) </a:t>
            </a:r>
          </a:p>
          <a:p>
            <a:pPr algn="ctr">
              <a:spcBef>
                <a:spcPts val="0"/>
              </a:spcBef>
              <a:buFontTx/>
              <a:buNone/>
              <a:defRPr/>
            </a:pPr>
            <a:r>
              <a:rPr lang="en-US" sz="2800" b="0" i="0" dirty="0" smtClean="0">
                <a:solidFill>
                  <a:srgbClr val="0070C0"/>
                </a:solidFill>
                <a:latin typeface="Arial" charset="0"/>
              </a:rPr>
              <a:t>( 2007 until </a:t>
            </a:r>
            <a:r>
              <a:rPr lang="en-US" sz="2800" b="0" i="0" dirty="0">
                <a:solidFill>
                  <a:srgbClr val="0070C0"/>
                </a:solidFill>
                <a:latin typeface="Arial" charset="0"/>
              </a:rPr>
              <a:t>March 2010 )</a:t>
            </a:r>
            <a:endParaRPr lang="en-US" sz="3200" b="0" i="0" dirty="0">
              <a:solidFill>
                <a:srgbClr val="0070C0"/>
              </a:solidFill>
              <a:latin typeface="Arial" charset="0"/>
            </a:endParaRPr>
          </a:p>
        </p:txBody>
      </p:sp>
      <p:sp>
        <p:nvSpPr>
          <p:cNvPr id="3" name="Slide Number Placeholder 2"/>
          <p:cNvSpPr>
            <a:spLocks noGrp="1"/>
          </p:cNvSpPr>
          <p:nvPr>
            <p:ph type="sldNum" sz="quarter" idx="12"/>
          </p:nvPr>
        </p:nvSpPr>
        <p:spPr/>
        <p:txBody>
          <a:bodyPr/>
          <a:lstStyle/>
          <a:p>
            <a:pPr>
              <a:defRPr/>
            </a:pPr>
            <a:fld id="{5F550616-8EA6-4D80-BA8C-A49595DE14D6}" type="slidenum">
              <a:rPr lang="en-US" altLang="zh-CN" smtClean="0"/>
              <a:pPr>
                <a:defRPr/>
              </a:pPr>
              <a:t>98</a:t>
            </a:fld>
            <a:endParaRPr lang="en-US" altLang="zh-CN"/>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p:spPr>
        <p:txBody>
          <a:bodyPr/>
          <a:lstStyle/>
          <a:p>
            <a:fld id="{6236C1EA-E93A-480C-A381-61ABEA186136}" type="slidenum">
              <a:rPr lang="en-US" altLang="zh-CN" smtClean="0"/>
              <a:pPr/>
              <a:t>99</a:t>
            </a:fld>
            <a:endParaRPr lang="en-US" altLang="zh-CN" smtClean="0"/>
          </a:p>
        </p:txBody>
      </p:sp>
      <p:sp>
        <p:nvSpPr>
          <p:cNvPr id="43011" name="Rectangle 4"/>
          <p:cNvSpPr>
            <a:spLocks noGrp="1" noChangeArrowheads="1"/>
          </p:cNvSpPr>
          <p:nvPr>
            <p:ph type="title"/>
          </p:nvPr>
        </p:nvSpPr>
        <p:spPr>
          <a:xfrm>
            <a:off x="457200" y="304800"/>
            <a:ext cx="8153400" cy="685800"/>
          </a:xfrm>
          <a:solidFill>
            <a:srgbClr val="660033">
              <a:alpha val="10196"/>
            </a:srgbClr>
          </a:solidFill>
          <a:ln w="28575" algn="ctr">
            <a:solidFill>
              <a:srgbClr val="000080"/>
            </a:solidFill>
          </a:ln>
        </p:spPr>
        <p:txBody>
          <a:bodyPr/>
          <a:lstStyle/>
          <a:p>
            <a:pPr eaLnBrk="1" hangingPunct="1"/>
            <a:r>
              <a:rPr lang="en-US" altLang="zh-CN" sz="2400" b="1" dirty="0" smtClean="0">
                <a:solidFill>
                  <a:schemeClr val="accent2"/>
                </a:solidFill>
                <a:ea typeface="宋体" pitchFamily="2" charset="-122"/>
              </a:rPr>
              <a:t> </a:t>
            </a:r>
            <a:r>
              <a:rPr lang="en-US" altLang="zh-CN" sz="2200" b="1" dirty="0" smtClean="0">
                <a:solidFill>
                  <a:schemeClr val="accent2"/>
                </a:solidFill>
                <a:ea typeface="宋体" pitchFamily="2" charset="-122"/>
              </a:rPr>
              <a:t>ATLAS THESES (2005-2009)</a:t>
            </a:r>
            <a:r>
              <a:rPr lang="en-US" altLang="zh-CN" sz="2200" dirty="0" smtClean="0">
                <a:solidFill>
                  <a:schemeClr val="accent2"/>
                </a:solidFill>
                <a:ea typeface="宋体" pitchFamily="2" charset="-122"/>
              </a:rPr>
              <a:t> </a:t>
            </a:r>
          </a:p>
        </p:txBody>
      </p:sp>
      <p:sp>
        <p:nvSpPr>
          <p:cNvPr id="43012" name="Text Box 42"/>
          <p:cNvSpPr txBox="1">
            <a:spLocks noChangeArrowheads="1"/>
          </p:cNvSpPr>
          <p:nvPr/>
        </p:nvSpPr>
        <p:spPr bwMode="auto">
          <a:xfrm>
            <a:off x="990600" y="2819400"/>
            <a:ext cx="8153400" cy="396875"/>
          </a:xfrm>
          <a:prstGeom prst="rect">
            <a:avLst/>
          </a:prstGeom>
          <a:noFill/>
          <a:ln w="9525" algn="ctr">
            <a:noFill/>
            <a:miter lim="800000"/>
            <a:headEnd/>
            <a:tailEnd/>
          </a:ln>
        </p:spPr>
        <p:txBody>
          <a:bodyPr>
            <a:spAutoFit/>
          </a:bodyPr>
          <a:lstStyle/>
          <a:p>
            <a:pPr marL="342900" indent="-342900"/>
            <a:endParaRPr lang="zh-CN" altLang="zh-CN" sz="2000">
              <a:ea typeface="宋体" pitchFamily="2" charset="-122"/>
            </a:endParaRPr>
          </a:p>
        </p:txBody>
      </p:sp>
      <p:sp>
        <p:nvSpPr>
          <p:cNvPr id="43013" name="Text Box 43"/>
          <p:cNvSpPr txBox="1">
            <a:spLocks noChangeArrowheads="1"/>
          </p:cNvSpPr>
          <p:nvPr/>
        </p:nvSpPr>
        <p:spPr bwMode="auto">
          <a:xfrm>
            <a:off x="457200" y="1219200"/>
            <a:ext cx="8077200" cy="4800600"/>
          </a:xfrm>
          <a:prstGeom prst="rect">
            <a:avLst/>
          </a:prstGeom>
          <a:noFill/>
          <a:ln w="9525" algn="ctr">
            <a:noFill/>
            <a:miter lim="800000"/>
            <a:headEnd/>
            <a:tailEnd/>
          </a:ln>
        </p:spPr>
        <p:txBody>
          <a:bodyPr/>
          <a:lstStyle/>
          <a:p>
            <a:pPr marL="457200" indent="-457200"/>
            <a:r>
              <a:rPr lang="en-US" altLang="zh-CN" sz="1800" i="0" dirty="0">
                <a:solidFill>
                  <a:srgbClr val="D60000"/>
                </a:solidFill>
                <a:ea typeface="宋体" pitchFamily="2" charset="-122"/>
              </a:rPr>
              <a:t>K. Cranmer</a:t>
            </a:r>
            <a:r>
              <a:rPr lang="en-US" altLang="zh-CN" sz="1400" i="0" dirty="0">
                <a:ea typeface="宋体" pitchFamily="2" charset="-122"/>
              </a:rPr>
              <a:t> (</a:t>
            </a:r>
            <a:r>
              <a:rPr lang="en-US" altLang="zh-CN" sz="1400" i="0" dirty="0" err="1">
                <a:ea typeface="宋体" pitchFamily="2" charset="-122"/>
              </a:rPr>
              <a:t>Goldhaber</a:t>
            </a:r>
            <a:r>
              <a:rPr lang="en-US" altLang="zh-CN" sz="1400" i="0" dirty="0">
                <a:ea typeface="宋体" pitchFamily="2" charset="-122"/>
              </a:rPr>
              <a:t> Fellow at BNL; Presidential Early Career Award for Scientists and Engineers 2007, now Assistant Professor at New York University) Searching for New Physics: Contributions to LEP and the LHC, 2005</a:t>
            </a:r>
          </a:p>
          <a:p>
            <a:pPr marL="457200" indent="-457200">
              <a:buFontTx/>
              <a:buNone/>
            </a:pPr>
            <a:endParaRPr lang="en-US" altLang="zh-CN" sz="1400" i="0" dirty="0">
              <a:ea typeface="宋体" pitchFamily="2" charset="-122"/>
            </a:endParaRPr>
          </a:p>
          <a:p>
            <a:pPr marL="457200" indent="-457200"/>
            <a:r>
              <a:rPr lang="en-US" altLang="zh-CN" sz="1800" i="0" dirty="0">
                <a:solidFill>
                  <a:srgbClr val="D60000"/>
                </a:solidFill>
                <a:ea typeface="宋体" pitchFamily="2" charset="-122"/>
              </a:rPr>
              <a:t>K. </a:t>
            </a:r>
            <a:r>
              <a:rPr lang="en-US" altLang="zh-CN" sz="1800" i="0" dirty="0" err="1">
                <a:solidFill>
                  <a:srgbClr val="D60000"/>
                </a:solidFill>
                <a:ea typeface="宋体" pitchFamily="2" charset="-122"/>
              </a:rPr>
              <a:t>Loureiro</a:t>
            </a:r>
            <a:r>
              <a:rPr lang="en-US" altLang="zh-CN" sz="1400" i="0" dirty="0">
                <a:ea typeface="宋体" pitchFamily="2" charset="-122"/>
              </a:rPr>
              <a:t> (</a:t>
            </a:r>
            <a:r>
              <a:rPr lang="en-US" altLang="zh-CN" sz="1400" i="0" dirty="0" err="1">
                <a:ea typeface="宋体" pitchFamily="2" charset="-122"/>
              </a:rPr>
              <a:t>Postdoc</a:t>
            </a:r>
            <a:r>
              <a:rPr lang="en-US" altLang="zh-CN" sz="1400" i="0" dirty="0">
                <a:ea typeface="宋体" pitchFamily="2" charset="-122"/>
              </a:rPr>
              <a:t> at Ohio State University) Measuring the Photon Energy Scale Through Test Beam Data, 2006</a:t>
            </a:r>
          </a:p>
          <a:p>
            <a:pPr marL="457200" indent="-457200">
              <a:buFontTx/>
              <a:buNone/>
            </a:pPr>
            <a:endParaRPr lang="en-US" altLang="zh-CN" sz="1400" i="0" dirty="0">
              <a:ea typeface="宋体" pitchFamily="2" charset="-122"/>
            </a:endParaRPr>
          </a:p>
          <a:p>
            <a:pPr marL="457200" indent="-457200"/>
            <a:r>
              <a:rPr lang="en-US" altLang="zh-CN" sz="1800" i="0" dirty="0">
                <a:solidFill>
                  <a:srgbClr val="D60000"/>
                </a:solidFill>
                <a:ea typeface="宋体" pitchFamily="2" charset="-122"/>
              </a:rPr>
              <a:t>A. </a:t>
            </a:r>
            <a:r>
              <a:rPr lang="en-US" altLang="zh-CN" sz="1800" i="0" dirty="0" err="1">
                <a:solidFill>
                  <a:srgbClr val="D60000"/>
                </a:solidFill>
                <a:ea typeface="宋体" pitchFamily="2" charset="-122"/>
              </a:rPr>
              <a:t>Stradling</a:t>
            </a:r>
            <a:r>
              <a:rPr lang="en-US" altLang="zh-CN" sz="1400" i="0" dirty="0">
                <a:ea typeface="宋体" pitchFamily="2" charset="-122"/>
              </a:rPr>
              <a:t> (</a:t>
            </a:r>
            <a:r>
              <a:rPr lang="en-US" altLang="zh-CN" sz="1400" i="0" dirty="0" err="1">
                <a:ea typeface="宋体" pitchFamily="2" charset="-122"/>
              </a:rPr>
              <a:t>Postdoc</a:t>
            </a:r>
            <a:r>
              <a:rPr lang="en-US" altLang="zh-CN" sz="1400" i="0" dirty="0">
                <a:ea typeface="宋体" pitchFamily="2" charset="-122"/>
              </a:rPr>
              <a:t> at University of Texas-Arlington) An Examination of Backgrounds to Early-Run Minimum-Bias Events in ATLAS at the LHC, 2008</a:t>
            </a:r>
          </a:p>
          <a:p>
            <a:pPr marL="457200" indent="-457200">
              <a:buFontTx/>
              <a:buNone/>
            </a:pPr>
            <a:endParaRPr lang="en-US" altLang="zh-CN" sz="1400" i="0" dirty="0">
              <a:ea typeface="宋体" pitchFamily="2" charset="-122"/>
            </a:endParaRPr>
          </a:p>
          <a:p>
            <a:pPr marL="457200" indent="-457200"/>
            <a:r>
              <a:rPr lang="en-US" altLang="zh-CN" sz="1800" i="0" dirty="0">
                <a:solidFill>
                  <a:srgbClr val="D60000"/>
                </a:solidFill>
                <a:ea typeface="宋体" pitchFamily="2" charset="-122"/>
              </a:rPr>
              <a:t>Y. Fang</a:t>
            </a:r>
            <a:r>
              <a:rPr lang="en-US" altLang="zh-CN" sz="1400" i="0" dirty="0">
                <a:ea typeface="宋体" pitchFamily="2" charset="-122"/>
              </a:rPr>
              <a:t> (</a:t>
            </a:r>
            <a:r>
              <a:rPr lang="en-US" altLang="zh-CN" sz="1400" i="0" dirty="0" err="1">
                <a:ea typeface="宋体" pitchFamily="2" charset="-122"/>
              </a:rPr>
              <a:t>Postdoc</a:t>
            </a:r>
            <a:r>
              <a:rPr lang="en-US" altLang="zh-CN" sz="1400" i="0" dirty="0">
                <a:ea typeface="宋体" pitchFamily="2" charset="-122"/>
              </a:rPr>
              <a:t> at University of Wisconsin-Madison) Search for SM Higgs Decaying to Two Photons via ATLAS Detector, 2008</a:t>
            </a:r>
          </a:p>
          <a:p>
            <a:pPr marL="457200" indent="-457200">
              <a:buFontTx/>
              <a:buNone/>
            </a:pPr>
            <a:endParaRPr lang="en-US" altLang="zh-CN" sz="1400" i="0" dirty="0">
              <a:ea typeface="宋体" pitchFamily="2" charset="-122"/>
            </a:endParaRPr>
          </a:p>
          <a:p>
            <a:pPr marL="457200" indent="-457200"/>
            <a:r>
              <a:rPr lang="en-US" altLang="zh-CN" sz="1800" i="0" dirty="0">
                <a:solidFill>
                  <a:srgbClr val="D60000"/>
                </a:solidFill>
                <a:ea typeface="宋体" pitchFamily="2" charset="-122"/>
              </a:rPr>
              <a:t>W. Quayle</a:t>
            </a:r>
            <a:r>
              <a:rPr lang="en-US" altLang="zh-CN" sz="1400" i="0" dirty="0">
                <a:ea typeface="宋体" pitchFamily="2" charset="-122"/>
              </a:rPr>
              <a:t> (</a:t>
            </a:r>
            <a:r>
              <a:rPr lang="en-US" altLang="zh-CN" sz="1400" i="0" dirty="0" err="1">
                <a:ea typeface="宋体" pitchFamily="2" charset="-122"/>
              </a:rPr>
              <a:t>Postdoc</a:t>
            </a:r>
            <a:r>
              <a:rPr lang="en-US" altLang="zh-CN" sz="1400" i="0" dirty="0">
                <a:ea typeface="宋体" pitchFamily="2" charset="-122"/>
              </a:rPr>
              <a:t> at University of Wisconsin-Madison) Searches in the H</a:t>
            </a:r>
            <a:r>
              <a:rPr lang="en-US" altLang="zh-CN" sz="1400" i="0" dirty="0">
                <a:ea typeface="宋体" pitchFamily="2" charset="-122"/>
                <a:sym typeface="Symbol" pitchFamily="18" charset="2"/>
              </a:rPr>
              <a:t></a:t>
            </a:r>
            <a:r>
              <a:rPr lang="en-US" altLang="zh-CN" sz="1400" i="0" dirty="0">
                <a:ea typeface="宋体" pitchFamily="2" charset="-122"/>
              </a:rPr>
              <a:t>WW Decay Mode Using the ATLAS Detector, 2008</a:t>
            </a:r>
          </a:p>
          <a:p>
            <a:pPr marL="457200" indent="-457200">
              <a:buFontTx/>
              <a:buNone/>
            </a:pPr>
            <a:endParaRPr lang="en-US" altLang="zh-CN" sz="1400" i="0" dirty="0">
              <a:ea typeface="宋体" pitchFamily="2" charset="-122"/>
            </a:endParaRPr>
          </a:p>
          <a:p>
            <a:pPr marL="457200" indent="-457200"/>
            <a:r>
              <a:rPr lang="en-US" altLang="zh-CN" sz="1800" i="0" dirty="0">
                <a:solidFill>
                  <a:srgbClr val="D60000"/>
                </a:solidFill>
                <a:ea typeface="宋体" pitchFamily="2" charset="-122"/>
              </a:rPr>
              <a:t>X. Chen</a:t>
            </a:r>
            <a:r>
              <a:rPr lang="en-US" altLang="zh-CN" sz="1400" i="0" dirty="0">
                <a:ea typeface="宋体" pitchFamily="2" charset="-122"/>
              </a:rPr>
              <a:t> (</a:t>
            </a:r>
            <a:r>
              <a:rPr lang="en-US" altLang="zh-CN" sz="1400" i="0" dirty="0" err="1">
                <a:ea typeface="宋体" pitchFamily="2" charset="-122"/>
              </a:rPr>
              <a:t>Postdoc</a:t>
            </a:r>
            <a:r>
              <a:rPr lang="en-US" altLang="zh-CN" sz="1400" i="0" dirty="0">
                <a:ea typeface="宋体" pitchFamily="2" charset="-122"/>
              </a:rPr>
              <a:t> at University of Wisconsin-Madison) Reconstruction of the missing transverse energy and search for a SM Higgs boson via VBF in the </a:t>
            </a:r>
            <a:r>
              <a:rPr lang="en-US" altLang="zh-CN" sz="1400" i="0" dirty="0" err="1">
                <a:ea typeface="宋体" pitchFamily="2" charset="-122"/>
              </a:rPr>
              <a:t>di</a:t>
            </a:r>
            <a:r>
              <a:rPr lang="en-US" altLang="zh-CN" sz="1400" i="0" dirty="0">
                <a:ea typeface="宋体" pitchFamily="2" charset="-122"/>
              </a:rPr>
              <a:t>-tau decay with ATLAS”, 2009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60000"/>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60000"/>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18585</TotalTime>
  <Words>10498</Words>
  <Application>Microsoft Office PowerPoint</Application>
  <PresentationFormat>On-screen Show (4:3)</PresentationFormat>
  <Paragraphs>1767</Paragraphs>
  <Slides>130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32"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  0 and  to </vt:lpstr>
      <vt:lpstr>Missing Transverse Energy</vt:lpstr>
      <vt:lpstr>Missing Transverse Energy</vt:lpstr>
      <vt:lpstr>Missing Transverse Energy</vt:lpstr>
      <vt:lpstr>ATLAS jet trigger</vt:lpstr>
      <vt:lpstr>Slide 17</vt:lpstr>
      <vt:lpstr>Slide 18</vt:lpstr>
      <vt:lpstr>Inclusive jet cross sections</vt:lpstr>
      <vt:lpstr>Inclusive jet cross sections</vt:lpstr>
      <vt:lpstr>Multijet cross section</vt:lpstr>
      <vt:lpstr>Dijet resonance search</vt:lpstr>
      <vt:lpstr>Dijet resonance search</vt:lpstr>
      <vt:lpstr>Dijet angular distribution</vt:lpstr>
      <vt:lpstr>Dijet angular distribution</vt:lpstr>
      <vt:lpstr>Multi-body final states</vt:lpstr>
      <vt:lpstr>Multi-body final states</vt:lpstr>
      <vt:lpstr>Multi-body final states</vt:lpstr>
      <vt:lpstr>Slide 29</vt:lpstr>
      <vt:lpstr>W, Z Observation </vt:lpstr>
      <vt:lpstr>W cross section</vt:lpstr>
      <vt:lpstr> Z cross section</vt:lpstr>
      <vt:lpstr>Z cross section</vt:lpstr>
      <vt:lpstr>   W and Z cross sections</vt:lpstr>
      <vt:lpstr>Z + Jets Cross Section</vt:lpstr>
      <vt:lpstr>Z + Jets Cross Section</vt:lpstr>
      <vt:lpstr>W’ search</vt:lpstr>
      <vt:lpstr>Slide 38</vt:lpstr>
      <vt:lpstr>Prompt photon production </vt:lpstr>
      <vt:lpstr> Universal Extra Dimension</vt:lpstr>
      <vt:lpstr>Universal Extra Dimension</vt:lpstr>
      <vt:lpstr>Slide 42</vt:lpstr>
      <vt:lpstr>SUSY (1-lepton channel)</vt:lpstr>
      <vt:lpstr>SUSY (1-lepton channel)</vt:lpstr>
      <vt:lpstr>Slide 45</vt:lpstr>
      <vt:lpstr>Higgs to WW</vt:lpstr>
      <vt:lpstr>Higgs to WW</vt:lpstr>
      <vt:lpstr>Higgs to ZZ</vt:lpstr>
      <vt:lpstr>Slide 49</vt:lpstr>
      <vt:lpstr>Slide 50</vt:lpstr>
      <vt:lpstr>Slide 51</vt:lpstr>
      <vt:lpstr>Slide 52</vt:lpstr>
      <vt:lpstr>Slide 53</vt:lpstr>
      <vt:lpstr>Slide 54</vt:lpstr>
      <vt:lpstr>Slide 55</vt:lpstr>
      <vt:lpstr>Slide 56</vt:lpstr>
      <vt:lpstr>Near Term Goals for Task H-1 (Wu)</vt:lpstr>
      <vt:lpstr>Near Term Physics Goals for Task H-1 (Wu)</vt:lpstr>
      <vt:lpstr>Near Term Physics Goals for Task H-1 (Wu)</vt:lpstr>
      <vt:lpstr>Near Term Physics Goals for Task H-1 (Wu)</vt:lpstr>
      <vt:lpstr>Near Term Physics Goals for Task H-1 (Wu)</vt:lpstr>
      <vt:lpstr>Near Term Physics Goals for Task H-1 (Wu)</vt:lpstr>
      <vt:lpstr>Near Term Physics Goals for Task H-1 (Wu)</vt:lpstr>
      <vt:lpstr>Near Term Physics Goals for Task H-1 (Wu)</vt:lpstr>
      <vt:lpstr>Near Term Physics Goals for Task H-1 (Wu)</vt:lpstr>
      <vt:lpstr>Near Term Physics Goals for Task H-1 (Wu)</vt:lpstr>
      <vt:lpstr>Near Term Physics Goals for Task H-1 (Wu)</vt:lpstr>
      <vt:lpstr>Near Term Physics Goals for Task H-1 (Wu)</vt:lpstr>
      <vt:lpstr>Slide 69</vt:lpstr>
      <vt:lpstr>Slide 70</vt:lpstr>
      <vt:lpstr>Near Term Physics Goals for Task H-1 (Wu)</vt:lpstr>
      <vt:lpstr>Near Term Physics Goals for Task H-1 (Wu)</vt:lpstr>
      <vt:lpstr>Slide 73</vt:lpstr>
      <vt:lpstr>The ATLAS Trigger System</vt:lpstr>
      <vt:lpstr>The ATLAS Trigger System</vt:lpstr>
      <vt:lpstr>Slide 76</vt:lpstr>
      <vt:lpstr>Slide 77</vt:lpstr>
      <vt:lpstr>Slide 78</vt:lpstr>
      <vt:lpstr>Trigger operations</vt:lpstr>
      <vt:lpstr>HLT Processor Evaluation and Commissioning</vt:lpstr>
      <vt:lpstr>Contributions to Trigger Tasks</vt:lpstr>
      <vt:lpstr>Data Flow Evolution Prototype</vt:lpstr>
      <vt:lpstr>Slide 83</vt:lpstr>
      <vt:lpstr>Slide 84</vt:lpstr>
      <vt:lpstr>Slide 85</vt:lpstr>
      <vt:lpstr>Recent activity</vt:lpstr>
      <vt:lpstr>Slide 87</vt:lpstr>
      <vt:lpstr>Slide 88</vt:lpstr>
      <vt:lpstr>Our ATLAS Tier-3 computing facility</vt:lpstr>
      <vt:lpstr>Slide 90</vt:lpstr>
      <vt:lpstr>Slide 91</vt:lpstr>
      <vt:lpstr>ATLAS notes with Data (Profs. Pan &amp; Mellado, Postdoc Zhu)</vt:lpstr>
      <vt:lpstr>ATLAS notes with Data</vt:lpstr>
      <vt:lpstr>Slide 94</vt:lpstr>
      <vt:lpstr>Slide 95</vt:lpstr>
      <vt:lpstr>Slide 96</vt:lpstr>
      <vt:lpstr>Slide 97</vt:lpstr>
      <vt:lpstr>Slide 98</vt:lpstr>
      <vt:lpstr> ATLAS THESES (2005-2009) </vt:lpstr>
      <vt:lpstr>Slide 100</vt:lpstr>
      <vt:lpstr>Slide 101</vt:lpstr>
      <vt:lpstr>Slide 102</vt:lpstr>
      <vt:lpstr>Slide 103</vt:lpstr>
      <vt:lpstr>Slide 104</vt:lpstr>
      <vt:lpstr>Slide 105</vt:lpstr>
      <vt:lpstr>Slide 106</vt:lpstr>
      <vt:lpstr>Slide 107</vt:lpstr>
      <vt:lpstr>Slide 108</vt:lpstr>
      <vt:lpstr> TALKS GIVEN IN ATLAS WORKING GROUPS  (January 2007-July 2010)</vt:lpstr>
      <vt:lpstr>Slide 110</vt:lpstr>
      <vt:lpstr>Slide 111</vt:lpstr>
      <vt:lpstr>Slide 112</vt:lpstr>
      <vt:lpstr>Slide 113</vt:lpstr>
      <vt:lpstr>Leadership at ATLAS   Task H-2 (Pan &amp; Mellado)</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vector>
  </TitlesOfParts>
  <Company>Wisconsin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Annabelle Leung</dc:creator>
  <cp:lastModifiedBy>wus</cp:lastModifiedBy>
  <cp:revision>3340</cp:revision>
  <dcterms:created xsi:type="dcterms:W3CDTF">2005-06-16T14:09:37Z</dcterms:created>
  <dcterms:modified xsi:type="dcterms:W3CDTF">2010-08-25T23:50:16Z</dcterms:modified>
</cp:coreProperties>
</file>