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2" r:id="rId2"/>
    <p:sldId id="527" r:id="rId3"/>
    <p:sldId id="529" r:id="rId4"/>
    <p:sldId id="530" r:id="rId5"/>
    <p:sldId id="551" r:id="rId6"/>
    <p:sldId id="550" r:id="rId7"/>
    <p:sldId id="552" r:id="rId8"/>
    <p:sldId id="531" r:id="rId9"/>
    <p:sldId id="535" r:id="rId10"/>
    <p:sldId id="537" r:id="rId11"/>
    <p:sldId id="544" r:id="rId12"/>
    <p:sldId id="545" r:id="rId13"/>
    <p:sldId id="546" r:id="rId14"/>
    <p:sldId id="547" r:id="rId15"/>
    <p:sldId id="548" r:id="rId16"/>
    <p:sldId id="540" r:id="rId17"/>
    <p:sldId id="549" r:id="rId18"/>
  </p:sldIdLst>
  <p:sldSz cx="9144000" cy="6858000" type="screen4x3"/>
  <p:notesSz cx="68580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2B18B8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2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9113" y="9437688"/>
            <a:ext cx="7397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>
                <a:ea typeface="+mn-ea"/>
                <a:cs typeface="+mn-cs"/>
              </a:rPr>
              <a:t>Page </a:t>
            </a:r>
            <a:fld id="{EDC8FED6-3184-134A-AA62-95982E2CFDED}" type="slidenum">
              <a:rPr lang="en-US" sz="1200" b="0">
                <a:ea typeface="+mn-ea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50888"/>
            <a:ext cx="4930775" cy="3698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59113" y="9437688"/>
            <a:ext cx="7397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>
                <a:ea typeface="+mn-ea"/>
                <a:cs typeface="+mn-cs"/>
              </a:rPr>
              <a:t>Page </a:t>
            </a:r>
            <a:fld id="{932479B2-7A64-194F-9C7B-D51BCE700B41}" type="slidenum">
              <a:rPr lang="en-US" sz="1200" b="0">
                <a:ea typeface="+mn-ea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41300"/>
            <a:ext cx="192405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1300"/>
            <a:ext cx="561975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1800" y="5638800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8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 Jamboree Report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8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7B44C8E-E7AC-E846-A5D3-AC78B96F3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573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241300"/>
            <a:ext cx="6440487" cy="838200"/>
          </a:xfrm>
          <a:prstGeom prst="rect">
            <a:avLst/>
          </a:prstGeom>
          <a:gradFill rotWithShape="0">
            <a:gsLst>
              <a:gs pos="0">
                <a:srgbClr val="E9EEFF"/>
              </a:gs>
              <a:gs pos="100000">
                <a:srgbClr val="6699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652463" y="6602413"/>
            <a:ext cx="3582987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chemeClr val="tx2"/>
                </a:solidFill>
              </a:rPr>
              <a:t>Dick Loveless   DOE Wisconsin Review  26 August 2010 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8081963" y="6602413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fld id="{4EC7FB5D-01DF-E845-B9B6-3A643DD90625}" type="slidenum">
              <a:rPr lang="en-US" sz="1000">
                <a:solidFill>
                  <a:schemeClr val="tx2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00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679450" y="6565900"/>
            <a:ext cx="768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0"/>
            <a:ext cx="76962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2317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1800"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8500" y="241300"/>
            <a:ext cx="1198563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3000" b="1">
          <a:solidFill>
            <a:srgbClr val="FC0128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14FFB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5400"/>
          </a:solidFill>
          <a:latin typeface="+mn-lt"/>
          <a:ea typeface="ＭＳ Ｐゴシック" pitchFamily="-112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rgbClr val="DC0081"/>
          </a:solidFill>
          <a:latin typeface="+mn-lt"/>
          <a:ea typeface="ＭＳ Ｐゴシック" pitchFamily="-112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ＭＳ Ｐゴシック" pitchFamily="-112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12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12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12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 </a:t>
            </a:r>
            <a:r>
              <a:rPr lang="en-US" dirty="0" err="1" smtClean="0"/>
              <a:t>Muon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16387" name="Picture 3" descr="DSC_1432_2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143000"/>
            <a:ext cx="80772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38400" y="1676400"/>
            <a:ext cx="42513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Dick Loveless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University of Wisconsin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352800" y="5334000"/>
            <a:ext cx="2430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26 August 2010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895600" y="4267200"/>
            <a:ext cx="315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omic Sans MS" pitchFamily="-112" charset="0"/>
                <a:ea typeface="Comic Sans MS" pitchFamily="-112" charset="0"/>
                <a:cs typeface="Comic Sans MS" pitchFamily="-112" charset="0"/>
              </a:rPr>
              <a:t>DOE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Upsilon Production</a:t>
            </a:r>
            <a:endParaRPr lang="en-US" dirty="0"/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9772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5715000" y="1981200"/>
            <a:ext cx="1752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Addition of ME4/2 chambers</a:t>
            </a:r>
            <a:endParaRPr lang="en-US" dirty="0"/>
          </a:p>
        </p:txBody>
      </p:sp>
      <p:pic>
        <p:nvPicPr>
          <p:cNvPr id="26627" name="Picture 3" descr="endcap-profil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43300"/>
            <a:ext cx="2971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914400" y="990600"/>
            <a:ext cx="71072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Requirements for Forward Muon System</a:t>
            </a:r>
          </a:p>
          <a:p>
            <a:pPr>
              <a:buFont typeface="Arial" pitchFamily="-112" charset="0"/>
              <a:buChar char="•"/>
            </a:pPr>
            <a:r>
              <a:rPr lang="en-US" b="0"/>
              <a:t>Sufficient redundancy to reduce background</a:t>
            </a:r>
          </a:p>
          <a:p>
            <a:r>
              <a:rPr lang="en-US" b="0"/>
              <a:t>      </a:t>
            </a:r>
            <a:r>
              <a:rPr lang="en-US" sz="2000" b="0"/>
              <a:t>Bremsstrahlung, neutrons, halo muons, etc.</a:t>
            </a:r>
          </a:p>
          <a:p>
            <a:r>
              <a:rPr lang="en-US" sz="2000" b="0"/>
              <a:t>       Chamber efficiencies (gaps, dead electronics, etc.)</a:t>
            </a:r>
          </a:p>
          <a:p>
            <a:pPr>
              <a:buFont typeface="Arial" pitchFamily="-112" charset="0"/>
              <a:buChar char="•"/>
            </a:pPr>
            <a:r>
              <a:rPr lang="en-US" b="0"/>
              <a:t>Good enough resolution to match Tracker tracks    </a:t>
            </a:r>
          </a:p>
          <a:p>
            <a:r>
              <a:rPr lang="en-US" b="0"/>
              <a:t>      </a:t>
            </a:r>
            <a:r>
              <a:rPr lang="en-US" sz="2000" b="0"/>
              <a:t>Multiplicity increasing faster than expected</a:t>
            </a:r>
          </a:p>
          <a:p>
            <a:r>
              <a:rPr lang="en-US" sz="2000" b="0"/>
              <a:t>       Need 4 stations of chambers as luminosity increases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895600" y="3733800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2B18B8"/>
                </a:solidFill>
              </a:rPr>
              <a:t>ME4 chambers were descoped at the beginning of the construction project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2971800" y="4800600"/>
            <a:ext cx="502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2B18B8"/>
                </a:solidFill>
              </a:rPr>
              <a:t>ME4/1 chambers recovered using contingency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3048000" y="5791200"/>
            <a:ext cx="454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ME4/2 chambers not yet funded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Trigger simulation</a:t>
            </a:r>
            <a:endParaRPr lang="en-US" dirty="0"/>
          </a:p>
        </p:txBody>
      </p:sp>
      <p:pic>
        <p:nvPicPr>
          <p:cNvPr id="27651" name="Picture 3" descr="CSC-trigger-rat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1066800"/>
            <a:ext cx="6057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At L = 2 x 10</a:t>
            </a:r>
            <a:r>
              <a:rPr lang="en-US" b="0" baseline="30000"/>
              <a:t>34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04800" y="1905000"/>
            <a:ext cx="2514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Triggering becomes very difficult without the ME4/2 station, and the threshold for 5 kHz rate becomes 48 Gev, instead of 20 Gev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219200" y="4572000"/>
            <a:ext cx="647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By adding the ME4/2 station we can reduce  the trigger threshold to less than 20 GeV even for events with a missing station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 </a:t>
            </a:r>
            <a:r>
              <a:rPr lang="en-US" dirty="0" err="1" smtClean="0"/>
              <a:t>Endcap</a:t>
            </a:r>
            <a:r>
              <a:rPr lang="en-US" dirty="0" smtClean="0"/>
              <a:t> Plans I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105400"/>
          </a:xfrm>
        </p:spPr>
        <p:txBody>
          <a:bodyPr/>
          <a:lstStyle/>
          <a:p>
            <a:r>
              <a:rPr lang="en-US" smtClean="0"/>
              <a:t>Geometry</a:t>
            </a:r>
          </a:p>
          <a:p>
            <a:pPr lvl="1"/>
            <a:r>
              <a:rPr lang="en-US" smtClean="0"/>
              <a:t>ME4/2 chamber mount close to the iron disk YE3</a:t>
            </a:r>
          </a:p>
          <a:p>
            <a:pPr lvl="2"/>
            <a:r>
              <a:rPr lang="en-US" smtClean="0"/>
              <a:t>Must be installed first</a:t>
            </a:r>
          </a:p>
          <a:p>
            <a:pPr lvl="1"/>
            <a:r>
              <a:rPr lang="en-US" smtClean="0"/>
              <a:t>RE4 (RPC) chambers mount above the CSC chambers</a:t>
            </a:r>
          </a:p>
          <a:p>
            <a:pPr lvl="1"/>
            <a:r>
              <a:rPr lang="en-US" smtClean="0"/>
              <a:t>YE4 shielding wall built on the outside</a:t>
            </a:r>
          </a:p>
          <a:p>
            <a:pPr lvl="2"/>
            <a:r>
              <a:rPr lang="en-US" smtClean="0"/>
              <a:t>Protect muon system from collimator spray</a:t>
            </a:r>
          </a:p>
          <a:p>
            <a:r>
              <a:rPr lang="en-US" smtClean="0"/>
              <a:t>Schedule</a:t>
            </a:r>
          </a:p>
          <a:p>
            <a:pPr lvl="1"/>
            <a:r>
              <a:rPr lang="en-US" smtClean="0"/>
              <a:t>CMS plans to rebuild the 4</a:t>
            </a:r>
            <a:r>
              <a:rPr lang="en-US" baseline="30000" smtClean="0"/>
              <a:t>th</a:t>
            </a:r>
            <a:r>
              <a:rPr lang="en-US" smtClean="0"/>
              <a:t> station in 2012 shutdown</a:t>
            </a:r>
          </a:p>
          <a:p>
            <a:pPr lvl="1"/>
            <a:r>
              <a:rPr lang="en-US" smtClean="0"/>
              <a:t>2016 shutdown for replacing pixel, HCAL SPIMs</a:t>
            </a:r>
          </a:p>
          <a:p>
            <a:pPr lvl="2"/>
            <a:r>
              <a:rPr lang="en-US" smtClean="0"/>
              <a:t>No access planned for muon systems</a:t>
            </a:r>
          </a:p>
          <a:p>
            <a:pPr lvl="1"/>
            <a:r>
              <a:rPr lang="en-US" smtClean="0"/>
              <a:t>ME4/2 station is not funded, will not be ready for 2012</a:t>
            </a:r>
          </a:p>
          <a:p>
            <a:pPr lvl="2"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 </a:t>
            </a:r>
            <a:r>
              <a:rPr lang="en-US" dirty="0" err="1" smtClean="0"/>
              <a:t>Endcap</a:t>
            </a:r>
            <a:r>
              <a:rPr lang="en-US" dirty="0" smtClean="0"/>
              <a:t> Plans II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334000"/>
          </a:xfrm>
        </p:spPr>
        <p:txBody>
          <a:bodyPr/>
          <a:lstStyle/>
          <a:p>
            <a:r>
              <a:rPr lang="en-US" smtClean="0"/>
              <a:t>CMS has offered help for ME4/2</a:t>
            </a:r>
          </a:p>
          <a:p>
            <a:pPr lvl="1"/>
            <a:r>
              <a:rPr lang="en-US" smtClean="0"/>
              <a:t>Building 904 factory</a:t>
            </a:r>
          </a:p>
          <a:p>
            <a:pPr lvl="2"/>
            <a:r>
              <a:rPr lang="en-US" smtClean="0"/>
              <a:t>1000 m</a:t>
            </a:r>
            <a:r>
              <a:rPr lang="en-US" baseline="30000" smtClean="0"/>
              <a:t>2</a:t>
            </a:r>
            <a:r>
              <a:rPr lang="en-US" smtClean="0"/>
              <a:t> space for chamber assembly</a:t>
            </a:r>
          </a:p>
          <a:p>
            <a:pPr lvl="3"/>
            <a:r>
              <a:rPr lang="en-US" smtClean="0"/>
              <a:t>Open area, clean, has services (gas,power, air, etc.) </a:t>
            </a:r>
          </a:p>
          <a:p>
            <a:pPr lvl="2"/>
            <a:r>
              <a:rPr lang="en-US" smtClean="0"/>
              <a:t>Occupancy in early 2011</a:t>
            </a:r>
          </a:p>
          <a:p>
            <a:pPr lvl="2"/>
            <a:r>
              <a:rPr lang="en-US" smtClean="0"/>
              <a:t>Shipping tooling from Fermilab this Fall</a:t>
            </a:r>
          </a:p>
          <a:p>
            <a:pPr lvl="2"/>
            <a:r>
              <a:rPr lang="en-US" smtClean="0"/>
              <a:t>Armando Lanaro will be factory manager</a:t>
            </a:r>
          </a:p>
          <a:p>
            <a:pPr lvl="1"/>
            <a:r>
              <a:rPr lang="en-US" smtClean="0"/>
              <a:t>1 MCHF funding to get production started</a:t>
            </a:r>
          </a:p>
          <a:p>
            <a:pPr lvl="2"/>
            <a:r>
              <a:rPr lang="en-US" smtClean="0"/>
              <a:t>Almost sufficient funding for 30 chambers M&amp;S</a:t>
            </a:r>
          </a:p>
          <a:p>
            <a:pPr lvl="3"/>
            <a:r>
              <a:rPr lang="en-US" smtClean="0"/>
              <a:t>With spares, prototypes enough for 1 endcap</a:t>
            </a:r>
          </a:p>
          <a:p>
            <a:pPr lvl="2"/>
            <a:r>
              <a:rPr lang="en-US" smtClean="0"/>
              <a:t>Difficult to use with US vendors ( EU bidding reqs)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440488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Plans for ME4/2 station</a:t>
            </a:r>
            <a:endParaRPr lang="en-US" dirty="0"/>
          </a:p>
        </p:txBody>
      </p:sp>
      <p:pic>
        <p:nvPicPr>
          <p:cNvPr id="30723" name="Picture 3" descr="ME42-chambers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4838" y="1295400"/>
            <a:ext cx="59991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3276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12" charset="0"/>
              <a:buChar char="•"/>
            </a:pPr>
            <a:r>
              <a:rPr lang="en-US" b="0">
                <a:solidFill>
                  <a:srgbClr val="FF0000"/>
                </a:solidFill>
              </a:rPr>
              <a:t>Added 5 spare ME 4/2 chambers to YE+3</a:t>
            </a:r>
          </a:p>
          <a:p>
            <a:r>
              <a:rPr lang="en-US" b="0">
                <a:solidFill>
                  <a:srgbClr val="FF0000"/>
                </a:solidFill>
              </a:rPr>
              <a:t>     </a:t>
            </a:r>
          </a:p>
          <a:p>
            <a:pPr>
              <a:buFont typeface="Arial" pitchFamily="-112" charset="0"/>
              <a:buChar char="•"/>
            </a:pPr>
            <a:r>
              <a:rPr lang="en-US" b="0">
                <a:solidFill>
                  <a:srgbClr val="FF0000"/>
                </a:solidFill>
              </a:rPr>
              <a:t>Parts for 3 prototypes will be assembled in 2011 in the B904 factory</a:t>
            </a:r>
          </a:p>
          <a:p>
            <a:endParaRPr lang="en-US" b="0">
              <a:solidFill>
                <a:srgbClr val="FF0000"/>
              </a:solidFill>
            </a:endParaRPr>
          </a:p>
          <a:p>
            <a:pPr>
              <a:buFont typeface="Arial" pitchFamily="-112" charset="0"/>
              <a:buChar char="•"/>
            </a:pPr>
            <a:r>
              <a:rPr lang="en-US" b="0">
                <a:solidFill>
                  <a:srgbClr val="FF0000"/>
                </a:solidFill>
              </a:rPr>
              <a:t>Will try to complete this endcap during 2012 shutdown</a:t>
            </a:r>
          </a:p>
          <a:p>
            <a:endParaRPr lang="en-US" b="0">
              <a:solidFill>
                <a:srgbClr val="FF0000"/>
              </a:solidFill>
            </a:endParaRPr>
          </a:p>
          <a:p>
            <a:pPr>
              <a:buFont typeface="Arial" pitchFamily="-112" charset="0"/>
              <a:buChar char="•"/>
            </a:pPr>
            <a:r>
              <a:rPr lang="en-US" b="0">
                <a:solidFill>
                  <a:srgbClr val="FF0000"/>
                </a:solidFill>
              </a:rPr>
              <a:t>Get remaining ME4/2 station ready for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Pipe Shielding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r>
              <a:rPr lang="en-US" sz="2000" smtClean="0">
                <a:solidFill>
                  <a:srgbClr val="2B18B8"/>
                </a:solidFill>
              </a:rPr>
              <a:t>CMS has asked us to design beam pipe shielding that will permit CMS maintenance after beam pipe (and EE) activation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Safety requirement from CERN/French Nuclear Agency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Wisconsin had a leading role in designing/building beam supports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CMS providing funding</a:t>
            </a:r>
          </a:p>
          <a:p>
            <a:r>
              <a:rPr lang="en-US" sz="2000" smtClean="0">
                <a:solidFill>
                  <a:srgbClr val="2B18B8"/>
                </a:solidFill>
              </a:rPr>
              <a:t>Dick and Dan Wenman are leading the design effort</a:t>
            </a:r>
          </a:p>
          <a:p>
            <a:r>
              <a:rPr lang="en-US" sz="2000" smtClean="0">
                <a:solidFill>
                  <a:srgbClr val="2B18B8"/>
                </a:solidFill>
              </a:rPr>
              <a:t>Looking at mechanical shielding for the next few years</a:t>
            </a:r>
          </a:p>
          <a:p>
            <a:r>
              <a:rPr lang="en-US" sz="2000" smtClean="0">
                <a:solidFill>
                  <a:srgbClr val="2B18B8"/>
                </a:solidFill>
              </a:rPr>
              <a:t>Substantial radiation shielding for high luminosity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Large weight of lead shielding (Pb 2 to 4 cm thick)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Needs to be easy to install with small exposure to personnel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Install around beam pipe in various opening scenarios</a:t>
            </a:r>
          </a:p>
          <a:p>
            <a:r>
              <a:rPr lang="en-US" sz="2000" smtClean="0">
                <a:solidFill>
                  <a:srgbClr val="2B18B8"/>
                </a:solidFill>
              </a:rPr>
              <a:t>Schedule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Review design during Autumn 2010, then begin production</a:t>
            </a:r>
          </a:p>
          <a:p>
            <a:pPr lvl="1"/>
            <a:r>
              <a:rPr lang="en-US" sz="2000" b="0" smtClean="0">
                <a:solidFill>
                  <a:srgbClr val="000000"/>
                </a:solidFill>
              </a:rPr>
              <a:t>Trials during 2012 shutdown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8305800" cy="5105400"/>
          </a:xfrm>
        </p:spPr>
        <p:txBody>
          <a:bodyPr/>
          <a:lstStyle/>
          <a:p>
            <a:r>
              <a:rPr lang="en-US" smtClean="0"/>
              <a:t>EMU Status</a:t>
            </a:r>
          </a:p>
          <a:p>
            <a:pPr lvl="1"/>
            <a:r>
              <a:rPr lang="en-US" smtClean="0"/>
              <a:t>CSC chambers operating very well</a:t>
            </a:r>
          </a:p>
          <a:p>
            <a:pPr lvl="1"/>
            <a:r>
              <a:rPr lang="en-US" smtClean="0"/>
              <a:t>Delivering good triggers and reconstructed muons</a:t>
            </a:r>
          </a:p>
          <a:p>
            <a:pPr lvl="1"/>
            <a:r>
              <a:rPr lang="en-US" smtClean="0"/>
              <a:t>Wisconsin team is an important ingredient</a:t>
            </a:r>
          </a:p>
          <a:p>
            <a:r>
              <a:rPr lang="en-US" smtClean="0"/>
              <a:t>Goals</a:t>
            </a:r>
          </a:p>
          <a:p>
            <a:pPr lvl="1"/>
            <a:r>
              <a:rPr lang="en-US" smtClean="0"/>
              <a:t>Provide maintenance, keep EMU operating well</a:t>
            </a:r>
          </a:p>
          <a:p>
            <a:pPr lvl="1"/>
            <a:r>
              <a:rPr lang="en-US" smtClean="0"/>
              <a:t>Complete ME4/2 station as soon as possible</a:t>
            </a:r>
          </a:p>
          <a:p>
            <a:pPr lvl="1"/>
            <a:r>
              <a:rPr lang="en-US" smtClean="0"/>
              <a:t>Complete design and production of beam pipe shielding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Wisconsin EMU </a:t>
            </a:r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r>
              <a:rPr lang="en-US" sz="2000" smtClean="0"/>
              <a:t>Dick Loveless  --  Distinguished Scientist</a:t>
            </a:r>
          </a:p>
          <a:p>
            <a:pPr lvl="1"/>
            <a:r>
              <a:rPr lang="en-US" sz="1600" smtClean="0"/>
              <a:t>EMU Technical Coordinator (former L2 for Construction &amp; Common Projects) </a:t>
            </a:r>
          </a:p>
          <a:p>
            <a:pPr lvl="1"/>
            <a:r>
              <a:rPr lang="en-US" sz="1600" smtClean="0"/>
              <a:t>EMU L2 Deputy Manager, US-CMS Election Committee – Co-chair</a:t>
            </a:r>
          </a:p>
          <a:p>
            <a:pPr lvl="1"/>
            <a:r>
              <a:rPr lang="en-US" sz="1600" smtClean="0"/>
              <a:t>Editor – CMS Muon Upgrade Proposal (soon Muon Upgrade Manager?) </a:t>
            </a:r>
          </a:p>
          <a:p>
            <a:r>
              <a:rPr lang="en-US" sz="2000" smtClean="0"/>
              <a:t>Armando Lanaro  -- Associate Scientist</a:t>
            </a:r>
          </a:p>
          <a:p>
            <a:pPr lvl="1"/>
            <a:r>
              <a:rPr lang="en-US" sz="1600" smtClean="0"/>
              <a:t>EMU Field Technical Coordinator – responsibility for all CSC operations</a:t>
            </a:r>
          </a:p>
          <a:p>
            <a:pPr lvl="1"/>
            <a:r>
              <a:rPr lang="en-US" sz="1600" smtClean="0"/>
              <a:t>EMU DPG Deputy Coordinator – responsibility for physics data quality</a:t>
            </a:r>
          </a:p>
          <a:p>
            <a:pPr lvl="1"/>
            <a:r>
              <a:rPr lang="en-US" sz="1600" smtClean="0"/>
              <a:t>EMU Safety Officer</a:t>
            </a:r>
          </a:p>
          <a:p>
            <a:pPr lvl="1"/>
            <a:r>
              <a:rPr lang="en-US" sz="1600" smtClean="0"/>
              <a:t>Proposed ME4/2 Upgrade Factory Manager</a:t>
            </a:r>
          </a:p>
          <a:p>
            <a:r>
              <a:rPr lang="en-US" sz="2000" smtClean="0"/>
              <a:t>Duncan Carlsmith – Associate Professor</a:t>
            </a:r>
          </a:p>
          <a:p>
            <a:pPr lvl="1"/>
            <a:r>
              <a:rPr lang="en-US" sz="1600" smtClean="0"/>
              <a:t>Leader of the endcap alignment task force</a:t>
            </a:r>
          </a:p>
          <a:p>
            <a:r>
              <a:rPr lang="en-US" sz="2000" smtClean="0"/>
              <a:t>Jim Bellinger  --  Associate Scientist</a:t>
            </a:r>
          </a:p>
          <a:p>
            <a:pPr lvl="1"/>
            <a:r>
              <a:rPr lang="en-US" sz="1600" smtClean="0"/>
              <a:t>EMU Alignment Readout &amp; Analysis, moving to EMU simulation </a:t>
            </a:r>
          </a:p>
          <a:p>
            <a:r>
              <a:rPr lang="en-US" sz="2000" smtClean="0"/>
              <a:t>Lindsey Gray  --  Graduate Student</a:t>
            </a:r>
          </a:p>
          <a:p>
            <a:pPr lvl="1"/>
            <a:r>
              <a:rPr lang="en-US" sz="1600" smtClean="0"/>
              <a:t>EMU CEO (CSC Expert Operator) – serve weekly shifts operating EMU</a:t>
            </a:r>
          </a:p>
          <a:p>
            <a:pPr lvl="1"/>
            <a:r>
              <a:rPr lang="en-US" sz="1600" smtClean="0"/>
              <a:t>Data Validation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Endcap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8458200" cy="5105400"/>
          </a:xfrm>
        </p:spPr>
        <p:txBody>
          <a:bodyPr/>
          <a:lstStyle/>
          <a:p>
            <a:r>
              <a:rPr lang="en-US" sz="2800" smtClean="0"/>
              <a:t>473 Cathode Strip chambers</a:t>
            </a:r>
          </a:p>
          <a:p>
            <a:pPr lvl="1"/>
            <a:r>
              <a:rPr lang="en-US" sz="2000" smtClean="0"/>
              <a:t>Typical sizes -- 1.5m x 1.8 m, 3.3m x 1.3 m</a:t>
            </a:r>
          </a:p>
          <a:p>
            <a:pPr lvl="1"/>
            <a:r>
              <a:rPr lang="en-US" sz="2000" smtClean="0"/>
              <a:t>Typical weights – 200 kg to 400 kg</a:t>
            </a:r>
          </a:p>
          <a:p>
            <a:r>
              <a:rPr lang="en-US" sz="2800" smtClean="0"/>
              <a:t>Large number of electronics boards</a:t>
            </a:r>
          </a:p>
          <a:p>
            <a:pPr lvl="1"/>
            <a:r>
              <a:rPr lang="en-US" sz="2000" smtClean="0"/>
              <a:t>CFEB (strips) – 2268 boards</a:t>
            </a:r>
          </a:p>
          <a:p>
            <a:pPr lvl="1"/>
            <a:r>
              <a:rPr lang="en-US" sz="2000" smtClean="0"/>
              <a:t>AFEB (wires) --  11448 boards</a:t>
            </a:r>
          </a:p>
          <a:p>
            <a:pPr lvl="1"/>
            <a:r>
              <a:rPr lang="en-US" sz="2000" smtClean="0"/>
              <a:t>Trigger mother board  --  473 boards</a:t>
            </a:r>
          </a:p>
          <a:p>
            <a:pPr lvl="1"/>
            <a:r>
              <a:rPr lang="en-US" sz="2000" smtClean="0"/>
              <a:t>Data mother board  --  473 boards</a:t>
            </a:r>
          </a:p>
          <a:p>
            <a:pPr lvl="1"/>
            <a:r>
              <a:rPr lang="en-US" sz="2000" smtClean="0"/>
              <a:t>Many others – low voltage, high voltage, monitoring etc.</a:t>
            </a:r>
          </a:p>
          <a:p>
            <a:pPr lvl="1"/>
            <a:r>
              <a:rPr lang="en-US" sz="2000" smtClean="0"/>
              <a:t>Most boards have FPGAs (need programming via firmware)</a:t>
            </a:r>
          </a:p>
          <a:p>
            <a:pPr lvl="2"/>
            <a:r>
              <a:rPr lang="en-US" smtClean="0"/>
              <a:t>Flexibility – make changes without access</a:t>
            </a:r>
          </a:p>
          <a:p>
            <a:pPr lvl="2"/>
            <a:r>
              <a:rPr lang="en-US" smtClean="0"/>
              <a:t>New maintenance problem (downloading firmware)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 Maintenance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5105400"/>
          </a:xfrm>
        </p:spPr>
        <p:txBody>
          <a:bodyPr/>
          <a:lstStyle/>
          <a:p>
            <a:r>
              <a:rPr lang="en-US" sz="2800" smtClean="0"/>
              <a:t>Mechanics &amp; infrastructure</a:t>
            </a:r>
          </a:p>
          <a:p>
            <a:pPr lvl="1"/>
            <a:r>
              <a:rPr lang="en-US" sz="2000" smtClean="0"/>
              <a:t>Wisconsin installed the mechanics of CSC system and is responsible their operations</a:t>
            </a:r>
          </a:p>
          <a:p>
            <a:pPr lvl="2"/>
            <a:r>
              <a:rPr lang="en-US" sz="2000" smtClean="0"/>
              <a:t>Maintenance on such an extensive system difficult</a:t>
            </a:r>
          </a:p>
          <a:p>
            <a:pPr lvl="1"/>
            <a:r>
              <a:rPr lang="en-US" sz="2000" smtClean="0"/>
              <a:t> Armando is Field Technical Coordinator – crucial position </a:t>
            </a:r>
          </a:p>
          <a:p>
            <a:pPr lvl="2"/>
            <a:r>
              <a:rPr lang="en-US" sz="2000" smtClean="0"/>
              <a:t>Responsible for all parts of CSC system</a:t>
            </a:r>
          </a:p>
          <a:p>
            <a:pPr lvl="2"/>
            <a:r>
              <a:rPr lang="en-US" sz="2000" smtClean="0"/>
              <a:t>Armando keeps the system operating</a:t>
            </a:r>
          </a:p>
          <a:p>
            <a:pPr lvl="1"/>
            <a:r>
              <a:rPr lang="en-US" sz="2000" smtClean="0"/>
              <a:t>PSL engineers available for consulting and design</a:t>
            </a:r>
          </a:p>
          <a:p>
            <a:r>
              <a:rPr lang="en-US" sz="2800" smtClean="0"/>
              <a:t>Example – cooling leak</a:t>
            </a:r>
          </a:p>
          <a:p>
            <a:pPr lvl="1"/>
            <a:r>
              <a:rPr lang="en-US" sz="2000" smtClean="0"/>
              <a:t>In Oct ‘09 a small bushing cracked and caused a leak</a:t>
            </a:r>
          </a:p>
          <a:p>
            <a:pPr lvl="1"/>
            <a:r>
              <a:rPr lang="en-US" sz="2000" smtClean="0"/>
              <a:t>CMS contains over 400 such bushings</a:t>
            </a:r>
          </a:p>
          <a:p>
            <a:pPr lvl="1"/>
            <a:r>
              <a:rPr lang="en-US" sz="2000" smtClean="0"/>
              <a:t>CMS decided to do an emergency opening during Xmas ‘09</a:t>
            </a:r>
          </a:p>
          <a:p>
            <a:pPr lvl="1"/>
            <a:r>
              <a:rPr lang="en-US" sz="2000" smtClean="0"/>
              <a:t>Dick , Armando, and Dan led a team of 6 Polish techs to replace all 400 bushings in a two-week period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63" y="241300"/>
            <a:ext cx="6713537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DPG (Detector Performance Group)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r>
              <a:rPr lang="en-US" sz="2400" smtClean="0"/>
              <a:t>A. Lanaro is Deputy DPG Co-ordinator</a:t>
            </a:r>
          </a:p>
          <a:p>
            <a:pPr lvl="1"/>
            <a:r>
              <a:rPr lang="en-US" sz="2000" smtClean="0"/>
              <a:t>Supervise maintenance/implementation of software tools</a:t>
            </a:r>
          </a:p>
          <a:p>
            <a:pPr lvl="2"/>
            <a:r>
              <a:rPr lang="en-US" sz="2000" smtClean="0"/>
              <a:t>Offline monitoring of CSC system performance</a:t>
            </a:r>
          </a:p>
          <a:p>
            <a:pPr lvl="2"/>
            <a:r>
              <a:rPr lang="en-US" sz="2000" smtClean="0"/>
              <a:t>Online monitoring of data quality </a:t>
            </a:r>
          </a:p>
          <a:p>
            <a:pPr lvl="3"/>
            <a:r>
              <a:rPr lang="en-US" sz="1800" b="0" smtClean="0">
                <a:solidFill>
                  <a:srgbClr val="008000"/>
                </a:solidFill>
              </a:rPr>
              <a:t> L. Gray is working on CSC data validation</a:t>
            </a:r>
          </a:p>
          <a:p>
            <a:pPr lvl="2"/>
            <a:r>
              <a:rPr lang="en-US" sz="2000" smtClean="0"/>
              <a:t>Upgrades of reconstruction software</a:t>
            </a:r>
          </a:p>
          <a:p>
            <a:pPr lvl="1"/>
            <a:r>
              <a:rPr lang="en-US" sz="2000" smtClean="0"/>
              <a:t>Provide constant feedback to CSC Operations Group</a:t>
            </a:r>
          </a:p>
          <a:p>
            <a:pPr lvl="2"/>
            <a:r>
              <a:rPr lang="en-US" sz="2000" smtClean="0"/>
              <a:t>Update lists of faulty chambers, channels, boards, etc.</a:t>
            </a:r>
          </a:p>
          <a:p>
            <a:pPr lvl="2"/>
            <a:r>
              <a:rPr lang="en-US" sz="2000" smtClean="0"/>
              <a:t>Organization of weekly joint DPG-Operations meetings</a:t>
            </a:r>
          </a:p>
          <a:p>
            <a:pPr lvl="1"/>
            <a:r>
              <a:rPr lang="en-US" sz="2000" smtClean="0"/>
              <a:t>Improve coordination with other muon groups (DT, RPC)</a:t>
            </a:r>
          </a:p>
          <a:p>
            <a:pPr lvl="2"/>
            <a:r>
              <a:rPr lang="en-US" sz="2000" smtClean="0"/>
              <a:t>Organize and chair joint meetings to resolve overall problems</a:t>
            </a:r>
          </a:p>
          <a:p>
            <a:pPr lvl="1"/>
            <a:r>
              <a:rPr lang="en-US" sz="2000" smtClean="0"/>
              <a:t>Provide feedback to Physics Objects Group (POG) and Physics Analysis Groups (PAG)</a:t>
            </a:r>
          </a:p>
          <a:p>
            <a:pPr lvl="2"/>
            <a:r>
              <a:rPr lang="en-US" sz="2000" smtClean="0"/>
              <a:t>Info on general muon reconstruction, identification, efficiency  </a:t>
            </a:r>
          </a:p>
          <a:p>
            <a:pPr lvl="2">
              <a:buFontTx/>
              <a:buNone/>
            </a:pPr>
            <a:endParaRPr lang="en-US" sz="2000" smtClean="0"/>
          </a:p>
          <a:p>
            <a:pPr lvl="1">
              <a:buFontTx/>
              <a:buNone/>
            </a:pPr>
            <a:r>
              <a:rPr lang="en-US" sz="200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Endcap</a:t>
            </a:r>
            <a:r>
              <a:rPr lang="en-US" dirty="0" smtClean="0"/>
              <a:t> alignment</a:t>
            </a:r>
            <a:endParaRPr lang="en-US" dirty="0"/>
          </a:p>
        </p:txBody>
      </p:sp>
      <p:pic>
        <p:nvPicPr>
          <p:cNvPr id="21507" name="Picture 9" descr="ag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743200"/>
            <a:ext cx="5105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169"/>
          <p:cNvGrpSpPr>
            <a:grpSpLocks/>
          </p:cNvGrpSpPr>
          <p:nvPr/>
        </p:nvGrpSpPr>
        <p:grpSpPr bwMode="auto">
          <a:xfrm>
            <a:off x="0" y="1447800"/>
            <a:ext cx="5216525" cy="3387725"/>
            <a:chOff x="987136" y="841664"/>
            <a:chExt cx="5216238" cy="338743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669793" y="955954"/>
              <a:ext cx="1736629" cy="861940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5" name="Group 301"/>
            <p:cNvGrpSpPr>
              <a:grpSpLocks/>
            </p:cNvGrpSpPr>
            <p:nvPr/>
          </p:nvGrpSpPr>
          <p:grpSpPr bwMode="auto">
            <a:xfrm>
              <a:off x="1630038" y="841663"/>
              <a:ext cx="4573335" cy="3123932"/>
              <a:chOff x="850495" y="936702"/>
              <a:chExt cx="6654276" cy="463976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850496" y="3266018"/>
                <a:ext cx="1164094" cy="5540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132281" y="4345802"/>
                <a:ext cx="1076325" cy="6224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 rot="1756558">
                <a:off x="4942488" y="1412842"/>
                <a:ext cx="1738478" cy="161633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127000" contourW="12700">
                <a:bevelB w="139700" h="139700" prst="divot"/>
                <a:extrusionClr>
                  <a:schemeClr val="bg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47825" y="1853378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71914" y="1229022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71103" y="2639907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60821" y="1756076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560477" y="2583148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756558">
                <a:off x="4599017" y="1552452"/>
                <a:ext cx="1802585" cy="16372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127000" contourW="12700">
                <a:bevelB w="139700" h="139700" prst="divot"/>
                <a:extrusionClr>
                  <a:schemeClr val="bg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59865" y="1998695"/>
                <a:ext cx="132381" cy="16427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59029" y="1366251"/>
                <a:ext cx="132381" cy="16427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36064" y="2795411"/>
                <a:ext cx="132381" cy="16427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18026" y="1900132"/>
                <a:ext cx="132381" cy="16427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76671" y="2737916"/>
                <a:ext cx="132381" cy="16427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3"/>
              <p:cNvSpPr/>
              <p:nvPr/>
            </p:nvSpPr>
            <p:spPr>
              <a:xfrm rot="1756558">
                <a:off x="4213658" y="1714149"/>
                <a:ext cx="1867232" cy="17015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127000" contourW="12700">
                <a:bevelB w="139700" h="139700" prst="divot"/>
                <a:extrusionClr>
                  <a:schemeClr val="bg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5"/>
              <p:cNvSpPr/>
              <p:nvPr/>
            </p:nvSpPr>
            <p:spPr>
              <a:xfrm>
                <a:off x="5830483" y="2177913"/>
                <a:ext cx="137128" cy="17072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35522" y="1530855"/>
                <a:ext cx="137128" cy="17072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459205" y="3005912"/>
                <a:ext cx="137128" cy="17072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233348" y="2075481"/>
                <a:ext cx="137128" cy="17072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951478" y="2946159"/>
                <a:ext cx="137128" cy="17072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1756558">
                <a:off x="3669991" y="1958087"/>
                <a:ext cx="1939252" cy="1785206"/>
              </a:xfrm>
              <a:prstGeom prst="ellipse">
                <a:avLst/>
              </a:prstGeom>
              <a:solidFill>
                <a:srgbClr val="92D050">
                  <a:alpha val="56000"/>
                </a:srgb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514350" contourW="12700">
                <a:bevelB w="139700" h="139700" prst="divot"/>
                <a:extrusionClr>
                  <a:srgbClr val="FF0000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306110" y="2422068"/>
                <a:ext cx="135635" cy="1791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629395" y="1742698"/>
                <a:ext cx="135635" cy="1791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18761" y="3290772"/>
                <a:ext cx="135635" cy="1791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695365" y="2314600"/>
                <a:ext cx="135635" cy="1791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415448" y="3258735"/>
                <a:ext cx="135635" cy="1791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1756558">
                <a:off x="3187854" y="2191647"/>
                <a:ext cx="1970177" cy="1830211"/>
              </a:xfrm>
              <a:prstGeom prst="ellipse">
                <a:avLst/>
              </a:prstGeom>
              <a:solidFill>
                <a:srgbClr val="92D050">
                  <a:alpha val="73000"/>
                </a:srgb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514350" contourW="12700">
                <a:bevelB w="139700" h="139700" prst="divot"/>
                <a:extrusionClr>
                  <a:srgbClr val="FF0000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927272" y="2679327"/>
                <a:ext cx="144689" cy="1836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161277" y="1972354"/>
                <a:ext cx="144689" cy="1836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80393" y="3569931"/>
                <a:ext cx="144689" cy="1836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42083" y="2569149"/>
                <a:ext cx="144689" cy="1836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54938" y="3505661"/>
                <a:ext cx="144689" cy="1836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756558">
                <a:off x="2664096" y="2399925"/>
                <a:ext cx="2061846" cy="1870754"/>
              </a:xfrm>
              <a:prstGeom prst="ellipse">
                <a:avLst/>
              </a:prstGeom>
              <a:solidFill>
                <a:srgbClr val="92D050">
                  <a:alpha val="65000"/>
                </a:srgb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514350" contourW="12700">
                <a:bevelB w="139700" h="139700" prst="divot"/>
                <a:extrusionClr>
                  <a:srgbClr val="FF0000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449437" y="2909806"/>
                <a:ext cx="151421" cy="18769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78811" y="2217826"/>
                <a:ext cx="151421" cy="18769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35235" y="3820139"/>
                <a:ext cx="151421" cy="18769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85838" y="2797188"/>
                <a:ext cx="151421" cy="18769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83042" y="3754445"/>
                <a:ext cx="151421" cy="18769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2056165" y="4789032"/>
                <a:ext cx="1076325" cy="6224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 rot="1756558">
                <a:off x="2154251" y="2654870"/>
                <a:ext cx="2122879" cy="1972205"/>
              </a:xfrm>
              <a:prstGeom prst="ellipse">
                <a:avLst/>
              </a:prstGeom>
              <a:solidFill>
                <a:srgbClr val="92D050">
                  <a:alpha val="63000"/>
                </a:srgb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514350" contourW="12700">
                <a:bevelB w="139700" h="139700" prst="divot"/>
                <a:extrusionClr>
                  <a:srgbClr val="FF0000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48196" y="3158948"/>
                <a:ext cx="155903" cy="1978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74517" y="2397125"/>
                <a:ext cx="155903" cy="1978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489173" y="4118648"/>
                <a:ext cx="155903" cy="1978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232394" y="3040222"/>
                <a:ext cx="155903" cy="1978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06430" y="4018737"/>
                <a:ext cx="155903" cy="1978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756558">
                <a:off x="1952568" y="2816371"/>
                <a:ext cx="2104739" cy="19087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127000" contourW="12700">
                <a:bevelB w="139700" h="139700" prst="divot"/>
                <a:extrusionClr>
                  <a:schemeClr val="bg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775049" y="3305959"/>
                <a:ext cx="154571" cy="19151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956737" y="2599293"/>
                <a:ext cx="154571" cy="19151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29349" y="4265446"/>
                <a:ext cx="154571" cy="19151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74764" y="3221706"/>
                <a:ext cx="154571" cy="19151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21771" y="4167764"/>
                <a:ext cx="154571" cy="19151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756558">
                <a:off x="1538845" y="2981392"/>
                <a:ext cx="2205232" cy="195649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127000" contourW="12700">
                <a:bevelB w="139700" h="139700" prst="divot"/>
                <a:extrusionClr>
                  <a:schemeClr val="bg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427667" y="3473768"/>
                <a:ext cx="161951" cy="1963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90959" y="2758887"/>
                <a:ext cx="161951" cy="1963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828841" y="4466693"/>
                <a:ext cx="161951" cy="1963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562101" y="3396860"/>
                <a:ext cx="161951" cy="1963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3"/>
              <p:cNvSpPr/>
              <p:nvPr/>
            </p:nvSpPr>
            <p:spPr>
              <a:xfrm rot="1756558">
                <a:off x="1074665" y="3164552"/>
                <a:ext cx="2335875" cy="19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1800000" lon="1200000" rev="0"/>
                </a:camera>
                <a:lightRig rig="threePt" dir="t"/>
              </a:scene3d>
              <a:sp3d extrusionH="127000" contourW="12700">
                <a:bevelB w="139700" h="139700" prst="divot"/>
                <a:extrusionClr>
                  <a:schemeClr val="bg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045600" y="3655381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116749" y="2979300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263437" y="5171275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381841" y="4674005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099298" y="3586776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755903" y="936703"/>
                <a:ext cx="4838843" cy="23198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2781415" y="1509603"/>
                <a:ext cx="4497006" cy="24424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854880" y="3108726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985545" y="1143873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671793" y="1727358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774108" y="2436692"/>
                <a:ext cx="127673" cy="16217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248647" y="4604183"/>
                <a:ext cx="171545" cy="19949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91239" y="4397988"/>
                <a:ext cx="161951" cy="1963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00" lon="1800000" rev="0"/>
                </a:camera>
                <a:lightRig rig="threePt" dir="t"/>
              </a:scene3d>
              <a:sp3d extrusionH="762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058580" y="2113150"/>
                <a:ext cx="4446193" cy="26971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8209" y="3857440"/>
                <a:ext cx="2902212" cy="53585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40574" y="3553646"/>
                <a:ext cx="2706981" cy="128725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 flipV="1">
                <a:off x="1146139" y="3511209"/>
                <a:ext cx="2265826" cy="1523014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90"/>
              <p:cNvGrpSpPr/>
              <p:nvPr/>
            </p:nvGrpSpPr>
            <p:grpSpPr>
              <a:xfrm>
                <a:off x="2152186" y="3211553"/>
                <a:ext cx="256478" cy="1951465"/>
                <a:chOff x="7846742" y="2616819"/>
                <a:chExt cx="204438" cy="1375317"/>
              </a:xfrm>
              <a:scene3d>
                <a:camera prst="orthographicFront">
                  <a:rot lat="0" lon="0" rev="3900000"/>
                </a:camera>
                <a:lightRig rig="threePt" dir="t"/>
              </a:scene3d>
            </p:grpSpPr>
            <p:sp>
              <p:nvSpPr>
                <p:cNvPr id="136" name="Trapezoid 135"/>
                <p:cNvSpPr/>
                <p:nvPr/>
              </p:nvSpPr>
              <p:spPr>
                <a:xfrm>
                  <a:off x="7850459" y="3679902"/>
                  <a:ext cx="144966" cy="312234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7" name="Trapezoid 136"/>
                <p:cNvSpPr/>
                <p:nvPr/>
              </p:nvSpPr>
              <p:spPr>
                <a:xfrm flipV="1">
                  <a:off x="7846742" y="2616819"/>
                  <a:ext cx="144966" cy="312234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8" name="Trapezoid 137"/>
                <p:cNvSpPr/>
                <p:nvPr/>
              </p:nvSpPr>
              <p:spPr>
                <a:xfrm flipV="1">
                  <a:off x="7876478" y="2955073"/>
                  <a:ext cx="141248" cy="215590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9" name="Trapezoid 138"/>
                <p:cNvSpPr/>
                <p:nvPr/>
              </p:nvSpPr>
              <p:spPr>
                <a:xfrm>
                  <a:off x="7880195" y="3445727"/>
                  <a:ext cx="170985" cy="200722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7" name="Group 291"/>
              <p:cNvGrpSpPr/>
              <p:nvPr/>
            </p:nvGrpSpPr>
            <p:grpSpPr>
              <a:xfrm>
                <a:off x="2055538" y="3315627"/>
                <a:ext cx="219307" cy="1825083"/>
                <a:chOff x="7846742" y="2616819"/>
                <a:chExt cx="204438" cy="1375317"/>
              </a:xfrm>
              <a:scene3d>
                <a:camera prst="orthographicFront">
                  <a:rot lat="0" lon="0" rev="11400000"/>
                </a:camera>
                <a:lightRig rig="threePt" dir="t"/>
              </a:scene3d>
            </p:grpSpPr>
            <p:sp>
              <p:nvSpPr>
                <p:cNvPr id="132" name="Trapezoid 131"/>
                <p:cNvSpPr/>
                <p:nvPr/>
              </p:nvSpPr>
              <p:spPr>
                <a:xfrm>
                  <a:off x="7850459" y="3679902"/>
                  <a:ext cx="144966" cy="312234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3" name="Trapezoid 132"/>
                <p:cNvSpPr/>
                <p:nvPr/>
              </p:nvSpPr>
              <p:spPr>
                <a:xfrm flipV="1">
                  <a:off x="7846742" y="2616819"/>
                  <a:ext cx="144966" cy="312234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4" name="Trapezoid 133"/>
                <p:cNvSpPr/>
                <p:nvPr/>
              </p:nvSpPr>
              <p:spPr>
                <a:xfrm flipV="1">
                  <a:off x="7876478" y="2955073"/>
                  <a:ext cx="141248" cy="215590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5" name="Trapezoid 134"/>
                <p:cNvSpPr/>
                <p:nvPr/>
              </p:nvSpPr>
              <p:spPr>
                <a:xfrm>
                  <a:off x="7880195" y="3445727"/>
                  <a:ext cx="170985" cy="200722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296"/>
              <p:cNvGrpSpPr/>
              <p:nvPr/>
            </p:nvGrpSpPr>
            <p:grpSpPr>
              <a:xfrm>
                <a:off x="2185560" y="3367664"/>
                <a:ext cx="245325" cy="1750739"/>
                <a:chOff x="7846742" y="2616819"/>
                <a:chExt cx="204438" cy="1375317"/>
              </a:xfrm>
              <a:scene3d>
                <a:camera prst="orthographicFront">
                  <a:rot lat="0" lon="0" rev="7500000"/>
                </a:camera>
                <a:lightRig rig="threePt" dir="t"/>
              </a:scene3d>
            </p:grpSpPr>
            <p:sp>
              <p:nvSpPr>
                <p:cNvPr id="128" name="Trapezoid 127"/>
                <p:cNvSpPr/>
                <p:nvPr/>
              </p:nvSpPr>
              <p:spPr>
                <a:xfrm>
                  <a:off x="7850459" y="3679902"/>
                  <a:ext cx="144966" cy="312234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9" name="Trapezoid 128"/>
                <p:cNvSpPr/>
                <p:nvPr/>
              </p:nvSpPr>
              <p:spPr>
                <a:xfrm flipV="1">
                  <a:off x="7846742" y="2616819"/>
                  <a:ext cx="144966" cy="312234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0" name="Trapezoid 129"/>
                <p:cNvSpPr/>
                <p:nvPr/>
              </p:nvSpPr>
              <p:spPr>
                <a:xfrm flipV="1">
                  <a:off x="7876478" y="2955073"/>
                  <a:ext cx="141248" cy="215590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1" name="Trapezoid 130"/>
                <p:cNvSpPr/>
                <p:nvPr/>
              </p:nvSpPr>
              <p:spPr>
                <a:xfrm>
                  <a:off x="7880195" y="3445727"/>
                  <a:ext cx="170985" cy="200722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1607" name="Group 244"/>
              <p:cNvGrpSpPr>
                <a:grpSpLocks/>
              </p:cNvGrpSpPr>
              <p:nvPr/>
            </p:nvGrpSpPr>
            <p:grpSpPr bwMode="auto">
              <a:xfrm rot="1520230">
                <a:off x="1122914" y="4064396"/>
                <a:ext cx="2085898" cy="110233"/>
                <a:chOff x="4946095" y="5539680"/>
                <a:chExt cx="1657727" cy="198598"/>
              </a:xfrm>
            </p:grpSpPr>
            <p:grpSp>
              <p:nvGrpSpPr>
                <p:cNvPr id="21634" name="Group 237"/>
                <p:cNvGrpSpPr>
                  <a:grpSpLocks/>
                </p:cNvGrpSpPr>
                <p:nvPr/>
              </p:nvGrpSpPr>
              <p:grpSpPr bwMode="auto">
                <a:xfrm>
                  <a:off x="4946095" y="5545175"/>
                  <a:ext cx="657587" cy="193103"/>
                  <a:chOff x="4946095" y="5545175"/>
                  <a:chExt cx="657587" cy="193103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931334" y="5546778"/>
                    <a:ext cx="45891" cy="18264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5083648" y="5544607"/>
                    <a:ext cx="45889" cy="18689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238013" y="5544664"/>
                    <a:ext cx="45889" cy="18689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5390326" y="5546742"/>
                    <a:ext cx="45891" cy="18264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5540194" y="5546800"/>
                    <a:ext cx="45891" cy="17839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1635" name="Group 238"/>
                <p:cNvGrpSpPr>
                  <a:grpSpLocks/>
                </p:cNvGrpSpPr>
                <p:nvPr/>
              </p:nvGrpSpPr>
              <p:grpSpPr bwMode="auto">
                <a:xfrm>
                  <a:off x="5946236" y="5539680"/>
                  <a:ext cx="657586" cy="193103"/>
                  <a:chOff x="4946343" y="5543397"/>
                  <a:chExt cx="657586" cy="193103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4931583" y="5544999"/>
                    <a:ext cx="45889" cy="18264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083896" y="5542828"/>
                    <a:ext cx="45891" cy="18689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5238261" y="5542884"/>
                    <a:ext cx="45891" cy="18689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5390575" y="5544963"/>
                    <a:ext cx="45889" cy="18264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5540443" y="5545021"/>
                    <a:ext cx="45889" cy="17839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21608" name="Group 258"/>
              <p:cNvGrpSpPr>
                <a:grpSpLocks/>
              </p:cNvGrpSpPr>
              <p:nvPr/>
            </p:nvGrpSpPr>
            <p:grpSpPr bwMode="auto">
              <a:xfrm rot="4830478">
                <a:off x="1251692" y="4179596"/>
                <a:ext cx="1827520" cy="130398"/>
                <a:chOff x="4951141" y="5542156"/>
                <a:chExt cx="1655212" cy="193288"/>
              </a:xfrm>
            </p:grpSpPr>
            <p:grpSp>
              <p:nvGrpSpPr>
                <p:cNvPr id="21622" name="Group 237"/>
                <p:cNvGrpSpPr>
                  <a:grpSpLocks/>
                </p:cNvGrpSpPr>
                <p:nvPr/>
              </p:nvGrpSpPr>
              <p:grpSpPr bwMode="auto">
                <a:xfrm>
                  <a:off x="4951141" y="5545873"/>
                  <a:ext cx="655319" cy="189571"/>
                  <a:chOff x="4951141" y="5545873"/>
                  <a:chExt cx="655319" cy="189571"/>
                </a:xfrm>
              </p:grpSpPr>
              <p:sp>
                <p:nvSpPr>
                  <p:cNvPr id="2162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49511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30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1035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3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2559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32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54083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3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5607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</p:grpSp>
            <p:grpSp>
              <p:nvGrpSpPr>
                <p:cNvPr id="21623" name="Group 238"/>
                <p:cNvGrpSpPr>
                  <a:grpSpLocks/>
                </p:cNvGrpSpPr>
                <p:nvPr/>
              </p:nvGrpSpPr>
              <p:grpSpPr bwMode="auto">
                <a:xfrm>
                  <a:off x="5951034" y="5542156"/>
                  <a:ext cx="655319" cy="189571"/>
                  <a:chOff x="4951141" y="5545873"/>
                  <a:chExt cx="655319" cy="189571"/>
                </a:xfrm>
              </p:grpSpPr>
              <p:sp>
                <p:nvSpPr>
                  <p:cNvPr id="21624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49511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25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1035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2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2559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4083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  <p:sp>
                <p:nvSpPr>
                  <p:cNvPr id="21628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5560741" y="5545873"/>
                    <a:ext cx="45719" cy="18957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>
                    <a:solidFill>
                      <a:srgbClr val="385D8A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-112" charset="0"/>
                    </a:endParaRPr>
                  </a:p>
                </p:txBody>
              </p:sp>
            </p:grpSp>
          </p:grpSp>
          <p:grpSp>
            <p:nvGrpSpPr>
              <p:cNvPr id="21609" name="Group 245"/>
              <p:cNvGrpSpPr>
                <a:grpSpLocks/>
              </p:cNvGrpSpPr>
              <p:nvPr/>
            </p:nvGrpSpPr>
            <p:grpSpPr bwMode="auto">
              <a:xfrm rot="-2042258">
                <a:off x="1410789" y="4193529"/>
                <a:ext cx="1808666" cy="135609"/>
                <a:chOff x="4949928" y="5538083"/>
                <a:chExt cx="1655843" cy="197019"/>
              </a:xfrm>
            </p:grpSpPr>
            <p:grpSp>
              <p:nvGrpSpPr>
                <p:cNvPr id="21610" name="Group 237"/>
                <p:cNvGrpSpPr>
                  <a:grpSpLocks/>
                </p:cNvGrpSpPr>
                <p:nvPr/>
              </p:nvGrpSpPr>
              <p:grpSpPr bwMode="auto">
                <a:xfrm>
                  <a:off x="4949928" y="5543458"/>
                  <a:ext cx="655871" cy="191644"/>
                  <a:chOff x="4949928" y="5543458"/>
                  <a:chExt cx="655871" cy="191644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4957598" y="5531481"/>
                    <a:ext cx="46520" cy="18838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5102408" y="5545254"/>
                    <a:ext cx="46520" cy="18838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5259030" y="5535105"/>
                    <a:ext cx="46520" cy="19181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5412897" y="5528344"/>
                    <a:ext cx="44406" cy="18838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5568700" y="5534635"/>
                    <a:ext cx="46520" cy="18838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1611" name="Group 238"/>
                <p:cNvGrpSpPr>
                  <a:grpSpLocks/>
                </p:cNvGrpSpPr>
                <p:nvPr/>
              </p:nvGrpSpPr>
              <p:grpSpPr bwMode="auto">
                <a:xfrm>
                  <a:off x="5949901" y="5538083"/>
                  <a:ext cx="655870" cy="191645"/>
                  <a:chOff x="4950008" y="5541800"/>
                  <a:chExt cx="655870" cy="191645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4957678" y="5529824"/>
                    <a:ext cx="46520" cy="18838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5102487" y="5543595"/>
                    <a:ext cx="46520" cy="18838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5259109" y="5533447"/>
                    <a:ext cx="46520" cy="1918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5412977" y="5526686"/>
                    <a:ext cx="44405" cy="18838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5568781" y="5532978"/>
                    <a:ext cx="46520" cy="18838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8" name="Oval 7"/>
            <p:cNvSpPr/>
            <p:nvPr/>
          </p:nvSpPr>
          <p:spPr>
            <a:xfrm>
              <a:off x="2487241" y="2984607"/>
              <a:ext cx="142867" cy="119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27" name="TextBox 150"/>
            <p:cNvSpPr txBox="1">
              <a:spLocks noChangeArrowheads="1"/>
            </p:cNvSpPr>
            <p:nvPr/>
          </p:nvSpPr>
          <p:spPr bwMode="auto">
            <a:xfrm rot="-1625814">
              <a:off x="2968227" y="1187710"/>
              <a:ext cx="1266755" cy="314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Calibri" pitchFamily="-112" charset="0"/>
                </a:rPr>
                <a:t>Transfer lines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87136" y="3522724"/>
              <a:ext cx="1506455" cy="706377"/>
            </a:xfrm>
            <a:prstGeom prst="straightConnector1">
              <a:avLst/>
            </a:prstGeom>
            <a:ln>
              <a:headEnd type="stealt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9" name="TextBox 154"/>
            <p:cNvSpPr txBox="1">
              <a:spLocks noChangeArrowheads="1"/>
            </p:cNvSpPr>
            <p:nvPr/>
          </p:nvSpPr>
          <p:spPr bwMode="auto">
            <a:xfrm rot="1597811">
              <a:off x="1304619" y="3748129"/>
              <a:ext cx="973083" cy="3142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itchFamily="-112" charset="0"/>
                </a:rPr>
                <a:t>SLM lines</a:t>
              </a:r>
            </a:p>
          </p:txBody>
        </p:sp>
      </p:grpSp>
      <p:sp>
        <p:nvSpPr>
          <p:cNvPr id="21509" name="TextBox 139"/>
          <p:cNvSpPr txBox="1">
            <a:spLocks noChangeArrowheads="1"/>
          </p:cNvSpPr>
          <p:nvPr/>
        </p:nvSpPr>
        <p:spPr bwMode="auto">
          <a:xfrm>
            <a:off x="5257800" y="5791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YE+2</a:t>
            </a:r>
          </a:p>
        </p:txBody>
      </p:sp>
      <p:sp>
        <p:nvSpPr>
          <p:cNvPr id="21510" name="TextBox 140"/>
          <p:cNvSpPr txBox="1">
            <a:spLocks noChangeArrowheads="1"/>
          </p:cNvSpPr>
          <p:nvPr/>
        </p:nvSpPr>
        <p:spPr bwMode="auto">
          <a:xfrm>
            <a:off x="304800" y="1219200"/>
            <a:ext cx="2840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Each disk/wheel located</a:t>
            </a:r>
          </a:p>
          <a:p>
            <a:r>
              <a:rPr lang="en-US" sz="1800"/>
              <a:t>wrt transfer laser line</a:t>
            </a:r>
          </a:p>
        </p:txBody>
      </p:sp>
      <p:sp>
        <p:nvSpPr>
          <p:cNvPr id="21511" name="TextBox 141"/>
          <p:cNvSpPr txBox="1">
            <a:spLocks noChangeArrowheads="1"/>
          </p:cNvSpPr>
          <p:nvPr/>
        </p:nvSpPr>
        <p:spPr bwMode="auto">
          <a:xfrm>
            <a:off x="304800" y="5029200"/>
            <a:ext cx="331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12 transfer laser lines --</a:t>
            </a:r>
          </a:p>
          <a:p>
            <a:r>
              <a:rPr lang="en-US" sz="1800"/>
              <a:t>6 from one end, 6 from other</a:t>
            </a:r>
          </a:p>
          <a:p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4876800" y="3276600"/>
            <a:ext cx="3505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+mn-lt"/>
              </a:rPr>
              <a:t>2 transfer lines – one</a:t>
            </a:r>
            <a:r>
              <a:rPr lang="en-US" sz="2000" b="0" dirty="0"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Symbol" charset="2"/>
                <a:cs typeface="Symbol" charset="2"/>
              </a:rPr>
              <a:t> </a:t>
            </a:r>
            <a:r>
              <a:rPr lang="en-US" sz="2000" b="0" dirty="0" err="1"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Symbol" charset="2"/>
                <a:cs typeface="Symbol" charset="2"/>
              </a:rPr>
              <a:t>f</a:t>
            </a:r>
            <a:r>
              <a:rPr lang="en-US" sz="2000" b="0" dirty="0"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Symbol" charset="2"/>
                <a:cs typeface="Symbol" charset="2"/>
              </a:rPr>
              <a:t> </a:t>
            </a:r>
            <a:r>
              <a:rPr lang="en-US" sz="2000" b="0" dirty="0"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+mn-lt"/>
              </a:rPr>
              <a:t>angle</a:t>
            </a:r>
          </a:p>
        </p:txBody>
      </p:sp>
      <p:cxnSp>
        <p:nvCxnSpPr>
          <p:cNvPr id="21513" name="Straight Arrow Connector 144"/>
          <p:cNvCxnSpPr>
            <a:cxnSpLocks noChangeShapeType="1"/>
          </p:cNvCxnSpPr>
          <p:nvPr/>
        </p:nvCxnSpPr>
        <p:spPr bwMode="auto">
          <a:xfrm rot="16200000" flipV="1">
            <a:off x="5029200" y="5562600"/>
            <a:ext cx="3048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4" name="Straight Arrow Connector 146"/>
          <p:cNvCxnSpPr>
            <a:cxnSpLocks noChangeShapeType="1"/>
          </p:cNvCxnSpPr>
          <p:nvPr/>
        </p:nvCxnSpPr>
        <p:spPr bwMode="auto">
          <a:xfrm rot="16200000" flipV="1">
            <a:off x="5105400" y="5638800"/>
            <a:ext cx="3810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5" name="TextBox 147"/>
          <p:cNvSpPr txBox="1">
            <a:spLocks noChangeArrowheads="1"/>
          </p:cNvSpPr>
          <p:nvPr/>
        </p:nvSpPr>
        <p:spPr bwMode="auto">
          <a:xfrm>
            <a:off x="5715000" y="54102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YE+1</a:t>
            </a:r>
          </a:p>
        </p:txBody>
      </p:sp>
      <p:cxnSp>
        <p:nvCxnSpPr>
          <p:cNvPr id="21516" name="Straight Arrow Connector 151"/>
          <p:cNvCxnSpPr>
            <a:cxnSpLocks noChangeShapeType="1"/>
            <a:stCxn id="21515" idx="1"/>
          </p:cNvCxnSpPr>
          <p:nvPr/>
        </p:nvCxnSpPr>
        <p:spPr bwMode="auto">
          <a:xfrm rot="10800000">
            <a:off x="5486400" y="5257800"/>
            <a:ext cx="228600" cy="322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7" name="TextBox 154"/>
          <p:cNvSpPr txBox="1">
            <a:spLocks noChangeArrowheads="1"/>
          </p:cNvSpPr>
          <p:nvPr/>
        </p:nvSpPr>
        <p:spPr bwMode="auto">
          <a:xfrm>
            <a:off x="609600" y="59436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Residual fit ~ 90 </a:t>
            </a:r>
            <a:r>
              <a:rPr lang="en-US">
                <a:latin typeface="Symbol" pitchFamily="-112" charset="2"/>
                <a:ea typeface="Symbol" pitchFamily="-112" charset="2"/>
                <a:cs typeface="Symbol" pitchFamily="-112" charset="2"/>
              </a:rPr>
              <a:t>m</a:t>
            </a:r>
          </a:p>
        </p:txBody>
      </p:sp>
      <p:sp>
        <p:nvSpPr>
          <p:cNvPr id="21518" name="Rectangle 155"/>
          <p:cNvSpPr>
            <a:spLocks noChangeArrowheads="1"/>
          </p:cNvSpPr>
          <p:nvPr/>
        </p:nvSpPr>
        <p:spPr bwMode="auto">
          <a:xfrm>
            <a:off x="7696200" y="5715000"/>
            <a:ext cx="654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YE-2</a:t>
            </a:r>
          </a:p>
        </p:txBody>
      </p:sp>
      <p:sp>
        <p:nvSpPr>
          <p:cNvPr id="21519" name="Rectangle 156"/>
          <p:cNvSpPr>
            <a:spLocks noChangeArrowheads="1"/>
          </p:cNvSpPr>
          <p:nvPr/>
        </p:nvSpPr>
        <p:spPr bwMode="auto">
          <a:xfrm>
            <a:off x="6934200" y="5334000"/>
            <a:ext cx="654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YE-1</a:t>
            </a:r>
          </a:p>
        </p:txBody>
      </p:sp>
      <p:cxnSp>
        <p:nvCxnSpPr>
          <p:cNvPr id="21520" name="Straight Arrow Connector 158"/>
          <p:cNvCxnSpPr>
            <a:cxnSpLocks noChangeShapeType="1"/>
          </p:cNvCxnSpPr>
          <p:nvPr/>
        </p:nvCxnSpPr>
        <p:spPr bwMode="auto">
          <a:xfrm flipV="1">
            <a:off x="7239000" y="5029200"/>
            <a:ext cx="381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1" name="Straight Arrow Connector 161"/>
          <p:cNvCxnSpPr>
            <a:cxnSpLocks noChangeShapeType="1"/>
            <a:stCxn id="21518" idx="0"/>
          </p:cNvCxnSpPr>
          <p:nvPr/>
        </p:nvCxnSpPr>
        <p:spPr bwMode="auto">
          <a:xfrm rot="16200000" flipV="1">
            <a:off x="7554913" y="5246687"/>
            <a:ext cx="838200" cy="984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22" name="Straight Arrow Connector 163"/>
          <p:cNvCxnSpPr>
            <a:cxnSpLocks noChangeShapeType="1"/>
          </p:cNvCxnSpPr>
          <p:nvPr/>
        </p:nvCxnSpPr>
        <p:spPr bwMode="auto">
          <a:xfrm rot="5400000" flipH="1" flipV="1">
            <a:off x="7696200" y="5181600"/>
            <a:ext cx="7620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23" name="TextBox 164"/>
          <p:cNvSpPr txBox="1">
            <a:spLocks noChangeArrowheads="1"/>
          </p:cNvSpPr>
          <p:nvPr/>
        </p:nvSpPr>
        <p:spPr bwMode="auto">
          <a:xfrm>
            <a:off x="5257800" y="1295400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Jim Bellinger responsible for almost all the endcap alignment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EMU Simulation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686800" cy="5105400"/>
          </a:xfrm>
        </p:spPr>
        <p:txBody>
          <a:bodyPr/>
          <a:lstStyle/>
          <a:p>
            <a:r>
              <a:rPr lang="en-US" smtClean="0"/>
              <a:t>Jim Bellinger</a:t>
            </a:r>
          </a:p>
          <a:p>
            <a:pPr lvl="1"/>
            <a:r>
              <a:rPr lang="en-US" smtClean="0"/>
              <a:t>Finish major alignment analysis by end of 2010</a:t>
            </a:r>
          </a:p>
          <a:p>
            <a:pPr lvl="1"/>
            <a:r>
              <a:rPr lang="en-US" smtClean="0"/>
              <a:t>Move to Simulation Task Leader (CDF experience)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Represent EMU at bi-weekly CMS Simulation meetings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Improve matrix fitting 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Tune strip-charge distributions to match data</a:t>
            </a:r>
          </a:p>
          <a:p>
            <a:pPr lvl="3"/>
            <a:r>
              <a:rPr lang="en-US" smtClean="0">
                <a:solidFill>
                  <a:srgbClr val="008000"/>
                </a:solidFill>
              </a:rPr>
              <a:t>Basically model the gas gain effects in the CSC chambers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Introduce field-on geometry to simulation models</a:t>
            </a:r>
          </a:p>
          <a:p>
            <a:pPr lvl="3"/>
            <a:r>
              <a:rPr lang="en-US" smtClean="0">
                <a:solidFill>
                  <a:srgbClr val="008000"/>
                </a:solidFill>
              </a:rPr>
              <a:t>Disks bend ~15 mm when B field in on  </a:t>
            </a:r>
          </a:p>
          <a:p>
            <a:pPr lvl="2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 Performance</a:t>
            </a:r>
            <a:endParaRPr lang="en-US" dirty="0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Cosmic Run </a:t>
            </a:r>
          </a:p>
          <a:p>
            <a:r>
              <a:rPr lang="en-US"/>
              <a:t>24 August 2010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048000" y="1143000"/>
            <a:ext cx="579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12" charset="0"/>
              <a:buChar char="•"/>
            </a:pPr>
            <a:r>
              <a:rPr lang="en-US" sz="2000"/>
              <a:t>Each muon shows as a one dot in each disk </a:t>
            </a:r>
          </a:p>
          <a:p>
            <a:pPr>
              <a:buFont typeface="Arial" pitchFamily="-112" charset="0"/>
              <a:buChar char="•"/>
            </a:pPr>
            <a:r>
              <a:rPr lang="en-US" sz="2000"/>
              <a:t>Gaps show dead chambers or boards</a:t>
            </a:r>
          </a:p>
          <a:p>
            <a:pPr>
              <a:buFont typeface="Arial" pitchFamily="-112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More than 98% of chambers are working</a:t>
            </a:r>
          </a:p>
          <a:p>
            <a:pPr>
              <a:buFont typeface="Arial" pitchFamily="-112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More than 99% of channels are working</a:t>
            </a:r>
          </a:p>
        </p:txBody>
      </p:sp>
      <p:pic>
        <p:nvPicPr>
          <p:cNvPr id="23557" name="Picture 6" descr="CSC-valid-24Aug2010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2514600"/>
            <a:ext cx="76962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-</a:t>
            </a:r>
            <a:r>
              <a:rPr lang="en-US" dirty="0" smtClean="0"/>
              <a:t>  Spectrum </a:t>
            </a: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6868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410200" y="18288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New since ICHEP!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hman00_plen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Lehman00_pl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Lehman00_pl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man00_pl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man00_pl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man00_pl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man00_pl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man00_pl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man00_pl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1106</Words>
  <Application>Microsoft Office PowerPoint</Application>
  <PresentationFormat>On-screen Show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Lehman00_plen</vt:lpstr>
      <vt:lpstr>CMS Muon System</vt:lpstr>
      <vt:lpstr> Wisconsin EMU Personnel</vt:lpstr>
      <vt:lpstr>Endcap Muon System</vt:lpstr>
      <vt:lpstr>CSC Maintenance</vt:lpstr>
      <vt:lpstr>DPG (Detector Performance Group)</vt:lpstr>
      <vt:lpstr>Endcap alignment</vt:lpstr>
      <vt:lpstr>EMU Simulation</vt:lpstr>
      <vt:lpstr>CSC Performance</vt:lpstr>
      <vt:lpstr>  m+m-  Spectrum </vt:lpstr>
      <vt:lpstr>Upsilon Production</vt:lpstr>
      <vt:lpstr>Addition of ME4/2 chambers</vt:lpstr>
      <vt:lpstr>Trigger simulation</vt:lpstr>
      <vt:lpstr>CMS Endcap Plans I</vt:lpstr>
      <vt:lpstr>CMS Endcap Plans II</vt:lpstr>
      <vt:lpstr>Plans for ME4/2 station</vt:lpstr>
      <vt:lpstr>Beam Pipe Shielding</vt:lpstr>
      <vt:lpstr>Summary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T: CMS Endcap Muon </dc:title>
  <cp:lastModifiedBy>Wesley H. Smith</cp:lastModifiedBy>
  <cp:revision>234</cp:revision>
  <cp:lastPrinted>2010-06-02T20:51:10Z</cp:lastPrinted>
  <dcterms:created xsi:type="dcterms:W3CDTF">2010-08-25T21:31:47Z</dcterms:created>
  <dcterms:modified xsi:type="dcterms:W3CDTF">2010-08-25T23:37:40Z</dcterms:modified>
</cp:coreProperties>
</file>