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17" r:id="rId2"/>
    <p:sldId id="289" r:id="rId3"/>
    <p:sldId id="290" r:id="rId4"/>
    <p:sldId id="316" r:id="rId5"/>
    <p:sldId id="326" r:id="rId6"/>
    <p:sldId id="322" r:id="rId7"/>
    <p:sldId id="292" r:id="rId8"/>
    <p:sldId id="295" r:id="rId9"/>
    <p:sldId id="293" r:id="rId10"/>
    <p:sldId id="296" r:id="rId11"/>
    <p:sldId id="294" r:id="rId12"/>
    <p:sldId id="297" r:id="rId13"/>
    <p:sldId id="298" r:id="rId14"/>
    <p:sldId id="299" r:id="rId15"/>
    <p:sldId id="303" r:id="rId16"/>
    <p:sldId id="270" r:id="rId17"/>
    <p:sldId id="304" r:id="rId18"/>
    <p:sldId id="305" r:id="rId19"/>
    <p:sldId id="306" r:id="rId20"/>
    <p:sldId id="307" r:id="rId21"/>
    <p:sldId id="301" r:id="rId22"/>
    <p:sldId id="302" r:id="rId23"/>
    <p:sldId id="278" r:id="rId24"/>
    <p:sldId id="288" r:id="rId25"/>
    <p:sldId id="308" r:id="rId26"/>
    <p:sldId id="309" r:id="rId27"/>
    <p:sldId id="318" r:id="rId28"/>
    <p:sldId id="319" r:id="rId29"/>
    <p:sldId id="315" r:id="rId30"/>
    <p:sldId id="313" r:id="rId31"/>
    <p:sldId id="314" r:id="rId32"/>
    <p:sldId id="310" r:id="rId33"/>
    <p:sldId id="320" r:id="rId34"/>
    <p:sldId id="323" r:id="rId35"/>
    <p:sldId id="324" r:id="rId36"/>
    <p:sldId id="325" r:id="rId37"/>
    <p:sldId id="286" r:id="rId38"/>
    <p:sldId id="321" r:id="rId39"/>
    <p:sldId id="265" r:id="rId40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7FFFF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83" autoAdjust="0"/>
    <p:restoredTop sz="91978" autoAdjust="0"/>
  </p:normalViewPr>
  <p:slideViewPr>
    <p:cSldViewPr>
      <p:cViewPr varScale="1">
        <p:scale>
          <a:sx n="141" d="100"/>
          <a:sy n="141" d="100"/>
        </p:scale>
        <p:origin x="-1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776D4A-9E03-4F40-B5D3-1EB764A070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518DAC-688F-974E-9496-53030B9F5A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ppleGothic" charset="-127"/>
        <a:cs typeface="AppleGothic" charset="-127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DBCA4-E772-0D47-9490-55D1BB8A302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32C1A-E804-134C-9EB8-321CAE904E49}" type="slidenum">
              <a:rPr lang="en-US">
                <a:latin typeface="Times" charset="0"/>
                <a:ea typeface="AppleGothic"/>
                <a:cs typeface="AppleGothic"/>
              </a:rPr>
              <a:pPr/>
              <a:t>12</a:t>
            </a:fld>
            <a:endParaRPr lang="en-US" dirty="0">
              <a:latin typeface="Times" charset="0"/>
              <a:ea typeface="AppleGothic"/>
              <a:cs typeface="AppleGothic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AppleGothic"/>
              <a:cs typeface="Apple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AppleGothic"/>
              <a:cs typeface="Apple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F1C94-2FBE-DD4B-A8A1-0C014E491D00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801B4-15C4-DB40-9B76-47162678BC09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3F970-6A7D-D74F-89A3-8B62177CF84E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9AE3-6C9B-344D-9D9A-A688FE6CFC28}" type="slidenum">
              <a:rPr lang="en-US"/>
              <a:pPr/>
              <a:t>24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7542D-219A-344C-94E7-A3C94D9885E9}" type="slidenum">
              <a:rPr lang="en-US"/>
              <a:pPr/>
              <a:t>26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0616BE-357B-1544-96DD-FE44F473C440}" type="slidenum">
              <a:rPr lang="en-US"/>
              <a:pPr/>
              <a:t>27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46600" cy="34099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This slide shows the overall estimated resource utilization for input and output RocketIO and buffers, particle cluster finder, overlap filter, and cluster weighting. 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If we implement an 8 x 8 grid of clusters, we have plenty of resources left and should be able to implement additional functionality on the same FPGA. 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If we implement an 8 x 16 grid of clusters, then we use just over half of the Virtex-5 slices and just under half of the RocketIO links. This should still  allow fairly significant upgrades to be made to the algorithms. 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It does not seem like a good idea to implement a 16 x 16 grid of clusters on a single Virtex-5 TX240T FPGA, since this could impact upgradability. However, since high-end Virtex-6 FPGAs will have a larger number of Virtex Slices and RocketIO links, it may be feasible to implement a 16 x 16 grid on Virtex-6 FPGAs.   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If each FPGA implements a 8 x 16 cluster grid, then this portion of the Calorimeter trigger would require roughly 36 FPGAs to implement to process the 2-dimensional array of 4096 towers. 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endParaRPr lang="en-US">
              <a:latin typeface="Times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79B8A7-4F13-674D-89CA-9EE988A8407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D0E30-B7B5-CC4B-AC68-FB418DE7A03C}" type="slidenum">
              <a:rPr lang="en-US"/>
              <a:pPr/>
              <a:t>34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B49E6-B7E8-DA4C-9189-F2A7CFBB21EC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4294C-9335-1B49-8392-3260F5C50F39}" type="slidenum">
              <a:rPr lang="en-US"/>
              <a:pPr/>
              <a:t>36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5DF49-46DA-0046-AC87-D3459E2F0FBF}" type="slidenum">
              <a:rPr lang="en-US"/>
              <a:pPr/>
              <a:t>37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B44D6-D007-8441-8AD5-7E5592CDBB49}" type="slidenum">
              <a:rPr lang="en-US"/>
              <a:pPr/>
              <a:t>38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F0DE5-CD6A-8848-BDC9-0C3FD1A4A3C9}" type="slidenum">
              <a:rPr lang="en-US"/>
              <a:pPr/>
              <a:t>39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BB2E7-A33D-B846-8A05-08821E2D79D5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65568-51ED-5B40-A69E-02EBDE5B7636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4818E26-5254-8A46-B799-358A3F18D2D2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04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C1F5B-ED01-7649-807E-5FBA8E3BC93A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C1F5B-ED01-7649-807E-5FBA8E3BC93A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5CB46-59E8-AA4E-94C0-D3DF30235452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5CB46-59E8-AA4E-94C0-D3DF30235452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6B70E-19E1-D245-9656-DEF12136F937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58ECE50-501F-CC47-8BF1-D075B447C7F3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662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432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432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781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44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066800"/>
            <a:ext cx="4343400" cy="544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781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44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64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343400" cy="264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4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44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76200"/>
            <a:ext cx="6781800" cy="915988"/>
          </a:xfrm>
          <a:prstGeom prst="rect">
            <a:avLst/>
          </a:prstGeom>
          <a:gradFill rotWithShape="0">
            <a:gsLst>
              <a:gs pos="0">
                <a:srgbClr val="F3F3FF"/>
              </a:gs>
              <a:gs pos="50000">
                <a:srgbClr val="9999FF"/>
              </a:gs>
              <a:gs pos="100000">
                <a:srgbClr val="F3F3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6565900"/>
            <a:ext cx="2657486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altLang="zh-CN" sz="900" b="1" dirty="0">
                <a:solidFill>
                  <a:schemeClr val="tx2"/>
                </a:solidFill>
              </a:rPr>
              <a:t>Wesley Smith, U. </a:t>
            </a:r>
            <a:r>
              <a:rPr lang="en-US" altLang="zh-CN" sz="900" b="1" dirty="0" smtClean="0">
                <a:solidFill>
                  <a:schemeClr val="tx2"/>
                </a:solidFill>
              </a:rPr>
              <a:t>Wisconsin, August 26, 2010</a:t>
            </a:r>
            <a:endParaRPr lang="en-US" altLang="zh-CN" sz="900" b="1" dirty="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743700" y="6553200"/>
            <a:ext cx="2366963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altLang="zh-CN" sz="900" b="1">
                <a:solidFill>
                  <a:schemeClr val="tx2"/>
                </a:solidFill>
              </a:rPr>
              <a:t>DOE Review: Task T: CMS at LHC -  </a:t>
            </a:r>
            <a:fld id="{EE937FBA-E2B5-0E4D-B1A1-26C517B66B52}" type="slidenum">
              <a:rPr lang="en-US" altLang="zh-CN" sz="900" b="1">
                <a:solidFill>
                  <a:schemeClr val="tx2"/>
                </a:solidFill>
              </a:rPr>
              <a:pPr/>
              <a:t>‹#›</a:t>
            </a:fld>
            <a:endParaRPr lang="en-US" altLang="zh-CN" sz="900" b="1">
              <a:solidFill>
                <a:schemeClr val="tx2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52400" y="6553200"/>
            <a:ext cx="8839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44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6781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EFEFF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6263" y="64182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zh-CN" altLang="en-US" sz="1800" b="1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6200" y="76200"/>
            <a:ext cx="1295400" cy="915988"/>
          </a:xfrm>
          <a:prstGeom prst="rect">
            <a:avLst/>
          </a:prstGeom>
          <a:noFill/>
        </p:spPr>
      </p:pic>
      <p:pic>
        <p:nvPicPr>
          <p:cNvPr id="3082" name="Picture 10" descr="UW_logo4C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153400" y="39688"/>
            <a:ext cx="990600" cy="9509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800" b="1">
          <a:solidFill>
            <a:srgbClr val="ED181E"/>
          </a:solidFill>
          <a:latin typeface="+mn-lt"/>
          <a:ea typeface="+mn-ea"/>
          <a:cs typeface="+mn-cs"/>
        </a:defRPr>
      </a:lvl1pPr>
      <a:lvl2pPr marL="6286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822CD"/>
          </a:solidFill>
          <a:latin typeface="+mn-lt"/>
          <a:ea typeface="AppleGothic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6600"/>
          </a:solidFill>
          <a:latin typeface="+mn-lt"/>
          <a:ea typeface="AppleGothic"/>
        </a:defRPr>
      </a:lvl3pPr>
      <a:lvl4pPr marL="1257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rgbClr val="DC0081"/>
          </a:solidFill>
          <a:latin typeface="+mn-lt"/>
          <a:ea typeface="AppleGothic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AppleGothic"/>
        </a:defRPr>
      </a:lvl5pPr>
      <a:lvl6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ヒラギノ角ゴ Pro W3" charset="-128"/>
        </a:defRPr>
      </a:lvl6pPr>
      <a:lvl7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ヒラギノ角ゴ Pro W3" charset="-128"/>
        </a:defRPr>
      </a:lvl7pPr>
      <a:lvl8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ヒラギノ角ゴ Pro W3" charset="-128"/>
        </a:defRPr>
      </a:lvl8pPr>
      <a:lvl9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hep.wisc.edu/cms/cms-collaboration-talks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df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iff"/><Relationship Id="rId4" Type="http://schemas.openxmlformats.org/officeDocument/2006/relationships/image" Target="../media/image76.jpeg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53882" dir="2700000" algn="ctr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dirty="0" smtClean="0">
                <a:ea typeface="AppleGothic" charset="-127"/>
                <a:cs typeface="AppleGothic" charset="-127"/>
              </a:rPr>
              <a:t>Task T – CMS at LHC</a:t>
            </a:r>
            <a:endParaRPr lang="en-US" sz="4400" dirty="0">
              <a:ea typeface="AppleGothic" charset="-127"/>
              <a:cs typeface="AppleGothic" charset="-127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067800" cy="5549900"/>
          </a:xfrm>
        </p:spPr>
        <p:txBody>
          <a:bodyPr/>
          <a:lstStyle/>
          <a:p>
            <a:pPr marL="0" indent="114300" algn="ctr"/>
            <a:r>
              <a:rPr lang="en-US" dirty="0" smtClean="0">
                <a:ea typeface="AppleGothic" charset="-127"/>
                <a:cs typeface="AppleGothic" charset="-127"/>
              </a:rPr>
              <a:t>Wesley H. Smith</a:t>
            </a:r>
          </a:p>
          <a:p>
            <a:pPr marL="228600" lvl="1" indent="114300" algn="ctr"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DOE Site Visit, Madison, WI, August 26, 2010</a:t>
            </a:r>
          </a:p>
          <a:p>
            <a:pPr marL="0" indent="0">
              <a:lnSpc>
                <a:spcPct val="80000"/>
              </a:lnSpc>
            </a:pPr>
            <a:endParaRPr lang="en-US" sz="2400" dirty="0" smtClean="0">
              <a:ea typeface="AppleGothic"/>
              <a:cs typeface="AppleGothic"/>
            </a:endParaRPr>
          </a:p>
          <a:p>
            <a:pPr marL="0" indent="0">
              <a:lnSpc>
                <a:spcPct val="80000"/>
              </a:lnSpc>
            </a:pPr>
            <a:r>
              <a:rPr lang="en-US" sz="2400" dirty="0" smtClean="0">
                <a:ea typeface="AppleGothic"/>
                <a:cs typeface="AppleGothic"/>
              </a:rPr>
              <a:t>Subtasks:</a:t>
            </a:r>
          </a:p>
          <a:p>
            <a:pPr marL="228600" lvl="1" indent="-114300">
              <a:lnSpc>
                <a:spcPct val="80000"/>
              </a:lnSpc>
            </a:pPr>
            <a:r>
              <a:rPr lang="en-US" sz="1600" dirty="0" smtClean="0"/>
              <a:t>Trigger: Regional Calorimeter Trigger, Higher Level Triggers, Trigger Coordination (W.S.)</a:t>
            </a:r>
          </a:p>
          <a:p>
            <a:pPr marL="228600" lvl="1" indent="-114300">
              <a:lnSpc>
                <a:spcPct val="80000"/>
              </a:lnSpc>
            </a:pPr>
            <a:r>
              <a:rPr lang="en-US" sz="1600" dirty="0" smtClean="0"/>
              <a:t>Computing: CMS Tier-2, US CMS Production Management (Talk by Dasu </a:t>
            </a:r>
            <a:r>
              <a:rPr lang="en-US" sz="1600" dirty="0" err="1" smtClean="0"/>
              <a:t>w</a:t>
            </a:r>
            <a:r>
              <a:rPr lang="en-US" sz="1600" dirty="0" smtClean="0"/>
              <a:t>/Physics)</a:t>
            </a:r>
          </a:p>
          <a:p>
            <a:pPr marL="228600" lvl="1" indent="-114300">
              <a:lnSpc>
                <a:spcPct val="80000"/>
              </a:lnSpc>
            </a:pPr>
            <a:r>
              <a:rPr lang="en-US" sz="1600" dirty="0" smtClean="0"/>
              <a:t>Endcap Muon: Project Management, Chambers &amp; Infrastructure, Alignment (Loveless)</a:t>
            </a:r>
          </a:p>
          <a:p>
            <a:pPr marL="228600" lvl="1" indent="-114300">
              <a:lnSpc>
                <a:spcPct val="80000"/>
              </a:lnSpc>
              <a:buNone/>
            </a:pPr>
            <a:endParaRPr lang="en-US" sz="1600" dirty="0" smtClean="0"/>
          </a:p>
          <a:p>
            <a:pPr marL="228600" lvl="1" indent="114300" algn="ctr">
              <a:buFontTx/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53358" y="635952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UniWisconsinMadis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" y="3995561"/>
            <a:ext cx="3810000" cy="2557639"/>
          </a:xfrm>
          <a:prstGeom prst="rect">
            <a:avLst/>
          </a:prstGeom>
        </p:spPr>
      </p:pic>
      <p:pic>
        <p:nvPicPr>
          <p:cNvPr id="8" name="Picture 7" descr="UniWisconsinCER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62400" y="3979041"/>
            <a:ext cx="5117570" cy="25741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T: Endcap Muon - II</a:t>
            </a:r>
            <a:endParaRPr lang="en-US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EMU Simulation</a:t>
            </a:r>
          </a:p>
          <a:p>
            <a:pPr lvl="1"/>
            <a:r>
              <a:rPr lang="en-US" sz="2800" dirty="0" smtClean="0"/>
              <a:t>J. Bellinger</a:t>
            </a:r>
          </a:p>
          <a:p>
            <a:r>
              <a:rPr lang="en-US" sz="3200" dirty="0" smtClean="0"/>
              <a:t>Upgrade  --  build 72 ME4/2 chambers</a:t>
            </a:r>
          </a:p>
          <a:p>
            <a:pPr lvl="1"/>
            <a:r>
              <a:rPr lang="en-US" sz="2800" dirty="0" smtClean="0"/>
              <a:t>Editor CMS Muon Upgrade Proposal (Loveless)</a:t>
            </a:r>
          </a:p>
          <a:p>
            <a:pPr lvl="1"/>
            <a:r>
              <a:rPr lang="en-US" sz="2800" dirty="0" smtClean="0"/>
              <a:t>Proposed Upgrade Chamber Factory Manager (</a:t>
            </a:r>
            <a:r>
              <a:rPr lang="en-US" sz="2800" dirty="0" err="1" smtClean="0"/>
              <a:t>Lanaro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Preliminary plan for ME4/2 chamber production</a:t>
            </a:r>
          </a:p>
          <a:p>
            <a:pPr lvl="2"/>
            <a:r>
              <a:rPr lang="en-US" sz="2800" dirty="0" smtClean="0"/>
              <a:t>Project engineer at PSL (F. </a:t>
            </a:r>
            <a:r>
              <a:rPr lang="en-US" sz="2800" dirty="0" err="1" smtClean="0"/>
              <a:t>Feyzi</a:t>
            </a:r>
            <a:r>
              <a:rPr lang="en-US" sz="2800" dirty="0" smtClean="0"/>
              <a:t> - PSL)</a:t>
            </a:r>
          </a:p>
          <a:p>
            <a:pPr lvl="2"/>
            <a:r>
              <a:rPr lang="en-US" sz="2800" dirty="0" smtClean="0"/>
              <a:t>Parts procurement, QC, shipping (from US) (</a:t>
            </a:r>
            <a:r>
              <a:rPr lang="en-US" sz="2800" dirty="0" err="1" smtClean="0"/>
              <a:t>Feyzi</a:t>
            </a:r>
            <a:r>
              <a:rPr lang="en-US" sz="2800" dirty="0" smtClean="0"/>
              <a:t>, Loveless)</a:t>
            </a:r>
          </a:p>
          <a:p>
            <a:pPr lvl="2"/>
            <a:r>
              <a:rPr lang="en-US" sz="2800" dirty="0" smtClean="0"/>
              <a:t>Management of Assembly at CERN (</a:t>
            </a:r>
            <a:r>
              <a:rPr lang="en-US" sz="2800" dirty="0" err="1" smtClean="0"/>
              <a:t>Lanaro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 descr="Dick Loveless at CMS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745533"/>
            <a:ext cx="2667001" cy="1785408"/>
          </a:xfrm>
          <a:prstGeom prst="rect">
            <a:avLst/>
          </a:prstGeom>
        </p:spPr>
      </p:pic>
      <p:pic>
        <p:nvPicPr>
          <p:cNvPr id="5" name="Picture 4" descr="bellinge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06394" y="4721622"/>
            <a:ext cx="1689806" cy="1751430"/>
          </a:xfrm>
          <a:prstGeom prst="rect">
            <a:avLst/>
          </a:prstGeom>
        </p:spPr>
      </p:pic>
      <p:pic>
        <p:nvPicPr>
          <p:cNvPr id="6" name="Picture 5" descr="ArmandoLanar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5800" y="4711383"/>
            <a:ext cx="1524000" cy="1784349"/>
          </a:xfrm>
          <a:prstGeom prst="rect">
            <a:avLst/>
          </a:prstGeom>
        </p:spPr>
      </p:pic>
      <p:pic>
        <p:nvPicPr>
          <p:cNvPr id="7" name="Picture 6" descr="DuncanCMS09Lightened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67000" y="4715654"/>
            <a:ext cx="1828800" cy="179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057900"/>
            <a:ext cx="99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Loveless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57900"/>
            <a:ext cx="1051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Carlsmith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437" y="6057900"/>
            <a:ext cx="82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Lanaro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6057900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Bellinger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2" name="Picture 11" descr="Lindsey_Gray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81844" y="4675443"/>
            <a:ext cx="1462156" cy="1801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53400" y="6057900"/>
            <a:ext cx="62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Gray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416623"/>
            <a:ext cx="1967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UW CMS Muon Team: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AppleGothic"/>
                <a:cs typeface="AppleGothic"/>
              </a:rPr>
              <a:t>Task T: Computing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58850"/>
            <a:ext cx="8839200" cy="5670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  <a:ea typeface="AppleGothic"/>
                <a:cs typeface="AppleGothic"/>
              </a:rPr>
              <a:t>Task-T operates general purpose HEP and CMS specific computing</a:t>
            </a:r>
          </a:p>
          <a:p>
            <a:pPr marL="571500" lvl="3" indent="-285750">
              <a:lnSpc>
                <a:spcPct val="80000"/>
              </a:lnSpc>
              <a:buSzTx/>
            </a:pPr>
            <a:r>
              <a:rPr lang="en-US" sz="1600" dirty="0" smtClean="0"/>
              <a:t>Dasu provides scientific leadership for the team</a:t>
            </a:r>
          </a:p>
          <a:p>
            <a:pPr marL="571500" lvl="3" indent="-285750">
              <a:lnSpc>
                <a:spcPct val="80000"/>
              </a:lnSpc>
              <a:buSzTx/>
            </a:pPr>
            <a:r>
              <a:rPr lang="en-US" sz="1600" dirty="0" smtClean="0"/>
              <a:t>Rader and </a:t>
            </a:r>
            <a:r>
              <a:rPr lang="en-US" sz="1600" dirty="0" err="1" smtClean="0"/>
              <a:t>Radtke</a:t>
            </a:r>
            <a:r>
              <a:rPr lang="en-US" sz="1600" dirty="0" smtClean="0"/>
              <a:t> supported at 50% each for HEP computing</a:t>
            </a:r>
          </a:p>
          <a:p>
            <a:pPr marL="571500" lvl="3" indent="-285750">
              <a:lnSpc>
                <a:spcPct val="80000"/>
              </a:lnSpc>
              <a:buSzTx/>
            </a:pPr>
            <a:r>
              <a:rPr lang="en-US" sz="1600" dirty="0" smtClean="0"/>
              <a:t>Summer Students and RA based in Madison keep Tier-2 validated for physics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HEP Computing (Director of Computing: Rader, Desktop &amp; Login Support: </a:t>
            </a:r>
            <a:r>
              <a:rPr lang="en-US" sz="1600" dirty="0" err="1" smtClean="0">
                <a:ea typeface="AppleGothic"/>
                <a:cs typeface="AppleGothic"/>
              </a:rPr>
              <a:t>Radtke</a:t>
            </a:r>
            <a:r>
              <a:rPr lang="en-US" sz="1600" dirty="0" smtClean="0">
                <a:ea typeface="AppleGothic"/>
                <a:cs typeface="AppleGothic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Serve &gt; 250 users (150 remote/guest users)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Mail, AFS storage, desktop, network, backup, printing services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24/7 coverage for core services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CMS Tier-2, Grid Laboratory Of Wisconsin, Open Science Grid (Manager: Dasu)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Most productive Tier-2 center in all CMS (System Manager: Maier, NSF)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3000 MSI2k, 500 TB useable storage, Over 20 M CPU hours served since 2005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Seamless integration with GLOW and OSG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Responsible for all CMS simulation production (Manager: </a:t>
            </a:r>
            <a:r>
              <a:rPr lang="en-US" sz="1600" dirty="0" err="1" smtClean="0">
                <a:ea typeface="Symbol" charset="2"/>
                <a:cs typeface="Symbol" charset="2"/>
              </a:rPr>
              <a:t>Mohapatra</a:t>
            </a:r>
            <a:r>
              <a:rPr lang="en-US" sz="1600" dirty="0" smtClean="0">
                <a:ea typeface="Symbol" charset="2"/>
                <a:cs typeface="Symbol" charset="2"/>
              </a:rPr>
              <a:t>, NSF)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Responsible for world-wide CMS production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More than half the production done on OSG through 2010 (</a:t>
            </a:r>
            <a:r>
              <a:rPr lang="en-US" sz="1600" dirty="0" err="1" smtClean="0">
                <a:ea typeface="Symbol" charset="2"/>
                <a:cs typeface="Symbol" charset="2"/>
              </a:rPr>
              <a:t>Mohapatra</a:t>
            </a:r>
            <a:r>
              <a:rPr lang="en-US" sz="1600" dirty="0" smtClean="0">
                <a:ea typeface="Symbol" charset="2"/>
                <a:cs typeface="Symbol" charset="2"/>
              </a:rPr>
              <a:t>, Anderson)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Innovative software development (Lead: Bradley, Support: Anderson, NSF)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New tools for analysis (Rapid-response Adaptive Computing Environment)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Smooth scaling of Condor farms to very large sizes, helping all grid facilities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Works within Condor team addressing concerns of FNAL (Tier-1) and Tier-2 sites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CMS Analysis Support (Summer Students, Reilly from Fall 2011 -- Task T Activity)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Wisconsin is primary Tier-2 for Electroweak, Forward Physics and Trigger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4"/>
          <p:cNvSpPr>
            <a:spLocks noChangeArrowheads="1"/>
          </p:cNvSpPr>
          <p:nvPr/>
        </p:nvSpPr>
        <p:spPr bwMode="auto">
          <a:xfrm>
            <a:off x="536575" y="2625725"/>
            <a:ext cx="6045200" cy="1025525"/>
          </a:xfrm>
          <a:prstGeom prst="rect">
            <a:avLst/>
          </a:prstGeom>
          <a:solidFill>
            <a:srgbClr val="D5E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cxnSp>
        <p:nvCxnSpPr>
          <p:cNvPr id="31747" name="Straight Arrow Connector 91"/>
          <p:cNvCxnSpPr>
            <a:cxnSpLocks noChangeShapeType="1"/>
          </p:cNvCxnSpPr>
          <p:nvPr/>
        </p:nvCxnSpPr>
        <p:spPr bwMode="auto">
          <a:xfrm rot="5400000" flipH="1" flipV="1">
            <a:off x="898525" y="2387600"/>
            <a:ext cx="5730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1748" name="Straight Arrow Connector 93"/>
          <p:cNvCxnSpPr>
            <a:cxnSpLocks noChangeShapeType="1"/>
            <a:stCxn id="31796" idx="2"/>
            <a:endCxn id="31783" idx="0"/>
          </p:cNvCxnSpPr>
          <p:nvPr/>
        </p:nvCxnSpPr>
        <p:spPr bwMode="auto">
          <a:xfrm rot="5400000">
            <a:off x="1138238" y="2381250"/>
            <a:ext cx="617538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med"/>
          </a:ln>
        </p:spPr>
      </p:cxnSp>
      <p:sp>
        <p:nvSpPr>
          <p:cNvPr id="84" name="Rectangle 83"/>
          <p:cNvSpPr/>
          <p:nvPr/>
        </p:nvSpPr>
        <p:spPr bwMode="auto">
          <a:xfrm>
            <a:off x="2362200" y="3709988"/>
            <a:ext cx="5334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 dirty="0">
              <a:latin typeface="Times" pitchFamily="-107" charset="0"/>
              <a:ea typeface="AppleGothic"/>
              <a:cs typeface="AppleGothic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62200" y="1868488"/>
            <a:ext cx="5334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 dirty="0">
              <a:latin typeface="Times" pitchFamily="-107" charset="0"/>
              <a:ea typeface="AppleGothic"/>
              <a:cs typeface="AppleGothic"/>
            </a:endParaRPr>
          </a:p>
        </p:txBody>
      </p:sp>
      <p:cxnSp>
        <p:nvCxnSpPr>
          <p:cNvPr id="31751" name="Straight Connector 81"/>
          <p:cNvCxnSpPr>
            <a:cxnSpLocks noChangeShapeType="1"/>
            <a:stCxn id="31760" idx="1"/>
          </p:cNvCxnSpPr>
          <p:nvPr/>
        </p:nvCxnSpPr>
        <p:spPr bwMode="auto">
          <a:xfrm rot="10800000" flipH="1" flipV="1">
            <a:off x="2535238" y="4052888"/>
            <a:ext cx="3656012" cy="1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752" name="Straight Connector 78"/>
          <p:cNvCxnSpPr>
            <a:cxnSpLocks noChangeShapeType="1"/>
          </p:cNvCxnSpPr>
          <p:nvPr/>
        </p:nvCxnSpPr>
        <p:spPr bwMode="auto">
          <a:xfrm>
            <a:off x="2133600" y="1598613"/>
            <a:ext cx="5334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3" name="Freeform 5"/>
          <p:cNvSpPr>
            <a:spLocks/>
          </p:cNvSpPr>
          <p:nvPr/>
        </p:nvSpPr>
        <p:spPr bwMode="auto">
          <a:xfrm>
            <a:off x="1760538" y="2209800"/>
            <a:ext cx="525462" cy="1077913"/>
          </a:xfrm>
          <a:custGeom>
            <a:avLst/>
            <a:gdLst>
              <a:gd name="T0" fmla="*/ 0 w 329"/>
              <a:gd name="T1" fmla="*/ 2147483647 h 649"/>
              <a:gd name="T2" fmla="*/ 0 w 329"/>
              <a:gd name="T3" fmla="*/ 2147483647 h 649"/>
              <a:gd name="T4" fmla="*/ 0 w 329"/>
              <a:gd name="T5" fmla="*/ 0 h 649"/>
              <a:gd name="T6" fmla="*/ 2147483647 w 329"/>
              <a:gd name="T7" fmla="*/ 0 h 649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649"/>
              <a:gd name="T14" fmla="*/ 329 w 329"/>
              <a:gd name="T15" fmla="*/ 649 h 6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649">
                <a:moveTo>
                  <a:pt x="0" y="609"/>
                </a:moveTo>
                <a:lnTo>
                  <a:pt x="0" y="649"/>
                </a:lnTo>
                <a:lnTo>
                  <a:pt x="0" y="0"/>
                </a:lnTo>
                <a:lnTo>
                  <a:pt x="329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2549525" y="2208213"/>
            <a:ext cx="3798888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H="1">
            <a:off x="2241550" y="4052888"/>
            <a:ext cx="2730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6226175" y="2209800"/>
            <a:ext cx="1350963" cy="18446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57" name="Freeform 19"/>
          <p:cNvSpPr>
            <a:spLocks/>
          </p:cNvSpPr>
          <p:nvPr/>
        </p:nvSpPr>
        <p:spPr bwMode="auto">
          <a:xfrm>
            <a:off x="1760538" y="3059113"/>
            <a:ext cx="525462" cy="995362"/>
          </a:xfrm>
          <a:custGeom>
            <a:avLst/>
            <a:gdLst>
              <a:gd name="T0" fmla="*/ 2147483647 w 288"/>
              <a:gd name="T1" fmla="*/ 2147483647 h 602"/>
              <a:gd name="T2" fmla="*/ 0 w 288"/>
              <a:gd name="T3" fmla="*/ 2147483647 h 602"/>
              <a:gd name="T4" fmla="*/ 0 w 288"/>
              <a:gd name="T5" fmla="*/ 0 h 602"/>
              <a:gd name="T6" fmla="*/ 2147483647 w 288"/>
              <a:gd name="T7" fmla="*/ 2147483647 h 60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02"/>
              <a:gd name="T14" fmla="*/ 288 w 288"/>
              <a:gd name="T15" fmla="*/ 602 h 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02">
                <a:moveTo>
                  <a:pt x="288" y="602"/>
                </a:moveTo>
                <a:lnTo>
                  <a:pt x="0" y="602"/>
                </a:lnTo>
                <a:lnTo>
                  <a:pt x="0" y="0"/>
                </a:lnTo>
                <a:lnTo>
                  <a:pt x="10" y="8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58" name="Line 20"/>
          <p:cNvSpPr>
            <a:spLocks noChangeShapeType="1"/>
          </p:cNvSpPr>
          <p:nvPr/>
        </p:nvSpPr>
        <p:spPr bwMode="auto">
          <a:xfrm>
            <a:off x="2724150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Rectangle 21"/>
          <p:cNvSpPr>
            <a:spLocks noChangeArrowheads="1"/>
          </p:cNvSpPr>
          <p:nvPr/>
        </p:nvSpPr>
        <p:spPr bwMode="auto">
          <a:xfrm>
            <a:off x="2535238" y="2017713"/>
            <a:ext cx="387350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0" name="Rectangle 22"/>
          <p:cNvSpPr>
            <a:spLocks noChangeArrowheads="1"/>
          </p:cNvSpPr>
          <p:nvPr/>
        </p:nvSpPr>
        <p:spPr bwMode="auto">
          <a:xfrm>
            <a:off x="2535238" y="3849688"/>
            <a:ext cx="387350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1" name="Line 23"/>
          <p:cNvSpPr>
            <a:spLocks noChangeShapeType="1"/>
          </p:cNvSpPr>
          <p:nvPr/>
        </p:nvSpPr>
        <p:spPr bwMode="auto">
          <a:xfrm>
            <a:off x="3146425" y="1687513"/>
            <a:ext cx="0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Rectangle 24"/>
          <p:cNvSpPr>
            <a:spLocks noChangeArrowheads="1"/>
          </p:cNvSpPr>
          <p:nvPr/>
        </p:nvSpPr>
        <p:spPr bwMode="auto">
          <a:xfrm>
            <a:off x="2959100" y="2017713"/>
            <a:ext cx="376238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3" name="Rectangle 25"/>
          <p:cNvSpPr>
            <a:spLocks noChangeArrowheads="1"/>
          </p:cNvSpPr>
          <p:nvPr/>
        </p:nvSpPr>
        <p:spPr bwMode="auto">
          <a:xfrm>
            <a:off x="2959100" y="3849688"/>
            <a:ext cx="376238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4" name="Line 26"/>
          <p:cNvSpPr>
            <a:spLocks noChangeShapeType="1"/>
          </p:cNvSpPr>
          <p:nvPr/>
        </p:nvSpPr>
        <p:spPr bwMode="auto">
          <a:xfrm>
            <a:off x="3556000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Rectangle 27"/>
          <p:cNvSpPr>
            <a:spLocks noChangeArrowheads="1"/>
          </p:cNvSpPr>
          <p:nvPr/>
        </p:nvSpPr>
        <p:spPr bwMode="auto">
          <a:xfrm>
            <a:off x="3368675" y="2017713"/>
            <a:ext cx="388938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3368675" y="3849688"/>
            <a:ext cx="388938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7" name="Line 29"/>
          <p:cNvSpPr>
            <a:spLocks noChangeShapeType="1"/>
          </p:cNvSpPr>
          <p:nvPr/>
        </p:nvSpPr>
        <p:spPr bwMode="auto">
          <a:xfrm>
            <a:off x="3978275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Rectangle 30"/>
          <p:cNvSpPr>
            <a:spLocks noChangeArrowheads="1"/>
          </p:cNvSpPr>
          <p:nvPr/>
        </p:nvSpPr>
        <p:spPr bwMode="auto">
          <a:xfrm>
            <a:off x="3790950" y="2017713"/>
            <a:ext cx="376238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69" name="Rectangle 31"/>
          <p:cNvSpPr>
            <a:spLocks noChangeArrowheads="1"/>
          </p:cNvSpPr>
          <p:nvPr/>
        </p:nvSpPr>
        <p:spPr bwMode="auto">
          <a:xfrm>
            <a:off x="3790950" y="3849688"/>
            <a:ext cx="376238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0" name="Line 32"/>
          <p:cNvSpPr>
            <a:spLocks noChangeShapeType="1"/>
          </p:cNvSpPr>
          <p:nvPr/>
        </p:nvSpPr>
        <p:spPr bwMode="auto">
          <a:xfrm>
            <a:off x="4400550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Rectangle 33"/>
          <p:cNvSpPr>
            <a:spLocks noChangeArrowheads="1"/>
          </p:cNvSpPr>
          <p:nvPr/>
        </p:nvSpPr>
        <p:spPr bwMode="auto">
          <a:xfrm>
            <a:off x="4200525" y="2017713"/>
            <a:ext cx="400050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2" name="Rectangle 34"/>
          <p:cNvSpPr>
            <a:spLocks noChangeArrowheads="1"/>
          </p:cNvSpPr>
          <p:nvPr/>
        </p:nvSpPr>
        <p:spPr bwMode="auto">
          <a:xfrm>
            <a:off x="4200525" y="3849688"/>
            <a:ext cx="400050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3" name="Line 35"/>
          <p:cNvSpPr>
            <a:spLocks noChangeShapeType="1"/>
          </p:cNvSpPr>
          <p:nvPr/>
        </p:nvSpPr>
        <p:spPr bwMode="auto">
          <a:xfrm>
            <a:off x="5397500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Rectangle 36"/>
          <p:cNvSpPr>
            <a:spLocks noChangeArrowheads="1"/>
          </p:cNvSpPr>
          <p:nvPr/>
        </p:nvSpPr>
        <p:spPr bwMode="auto">
          <a:xfrm>
            <a:off x="5211763" y="2017713"/>
            <a:ext cx="384175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5" name="Rectangle 37"/>
          <p:cNvSpPr>
            <a:spLocks noChangeArrowheads="1"/>
          </p:cNvSpPr>
          <p:nvPr/>
        </p:nvSpPr>
        <p:spPr bwMode="auto">
          <a:xfrm>
            <a:off x="5211763" y="3849688"/>
            <a:ext cx="384175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6" name="Line 38"/>
          <p:cNvSpPr>
            <a:spLocks noChangeShapeType="1"/>
          </p:cNvSpPr>
          <p:nvPr/>
        </p:nvSpPr>
        <p:spPr bwMode="auto">
          <a:xfrm>
            <a:off x="5807075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Rectangle 39"/>
          <p:cNvSpPr>
            <a:spLocks noChangeArrowheads="1"/>
          </p:cNvSpPr>
          <p:nvPr/>
        </p:nvSpPr>
        <p:spPr bwMode="auto">
          <a:xfrm>
            <a:off x="5634038" y="2017713"/>
            <a:ext cx="384175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8" name="Rectangle 40"/>
          <p:cNvSpPr>
            <a:spLocks noChangeArrowheads="1"/>
          </p:cNvSpPr>
          <p:nvPr/>
        </p:nvSpPr>
        <p:spPr bwMode="auto">
          <a:xfrm>
            <a:off x="5634038" y="3849688"/>
            <a:ext cx="384175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79" name="Line 41"/>
          <p:cNvSpPr>
            <a:spLocks noChangeShapeType="1"/>
          </p:cNvSpPr>
          <p:nvPr/>
        </p:nvSpPr>
        <p:spPr bwMode="auto">
          <a:xfrm>
            <a:off x="6229350" y="1687513"/>
            <a:ext cx="1588" cy="292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Rectangle 42"/>
          <p:cNvSpPr>
            <a:spLocks noChangeArrowheads="1"/>
          </p:cNvSpPr>
          <p:nvPr/>
        </p:nvSpPr>
        <p:spPr bwMode="auto">
          <a:xfrm>
            <a:off x="6054725" y="2017713"/>
            <a:ext cx="398463" cy="393700"/>
          </a:xfrm>
          <a:prstGeom prst="rect">
            <a:avLst/>
          </a:prstGeom>
          <a:solidFill>
            <a:srgbClr val="FFE1D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81" name="Rectangle 43"/>
          <p:cNvSpPr>
            <a:spLocks noChangeArrowheads="1"/>
          </p:cNvSpPr>
          <p:nvPr/>
        </p:nvSpPr>
        <p:spPr bwMode="auto">
          <a:xfrm>
            <a:off x="6054725" y="3849688"/>
            <a:ext cx="398463" cy="407987"/>
          </a:xfrm>
          <a:prstGeom prst="rect">
            <a:avLst/>
          </a:prstGeom>
          <a:solidFill>
            <a:srgbClr val="FFDD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82" name="AutoShape 44"/>
          <p:cNvSpPr>
            <a:spLocks noChangeArrowheads="1"/>
          </p:cNvSpPr>
          <p:nvPr/>
        </p:nvSpPr>
        <p:spPr bwMode="auto">
          <a:xfrm>
            <a:off x="2535238" y="2690813"/>
            <a:ext cx="3917950" cy="890587"/>
          </a:xfrm>
          <a:prstGeom prst="roundRect">
            <a:avLst>
              <a:gd name="adj" fmla="val 6505"/>
            </a:avLst>
          </a:prstGeom>
          <a:solidFill>
            <a:srgbClr val="D5E2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83" name="AutoShape 45"/>
          <p:cNvSpPr>
            <a:spLocks noChangeArrowheads="1"/>
          </p:cNvSpPr>
          <p:nvPr/>
        </p:nvSpPr>
        <p:spPr bwMode="auto">
          <a:xfrm>
            <a:off x="731838" y="2690813"/>
            <a:ext cx="1428750" cy="890587"/>
          </a:xfrm>
          <a:prstGeom prst="roundRect">
            <a:avLst>
              <a:gd name="adj" fmla="val 5616"/>
            </a:avLst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84" name="AutoShape 47"/>
          <p:cNvSpPr>
            <a:spLocks noChangeArrowheads="1"/>
          </p:cNvSpPr>
          <p:nvPr/>
        </p:nvSpPr>
        <p:spPr bwMode="auto">
          <a:xfrm>
            <a:off x="2535238" y="4495800"/>
            <a:ext cx="3917950" cy="533400"/>
          </a:xfrm>
          <a:prstGeom prst="roundRect">
            <a:avLst>
              <a:gd name="adj" fmla="val 9375"/>
            </a:avLst>
          </a:prstGeom>
          <a:solidFill>
            <a:srgbClr val="DCFFD5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85" name="Line 51"/>
          <p:cNvSpPr>
            <a:spLocks noChangeShapeType="1"/>
          </p:cNvSpPr>
          <p:nvPr/>
        </p:nvSpPr>
        <p:spPr bwMode="auto">
          <a:xfrm>
            <a:off x="2254250" y="2208213"/>
            <a:ext cx="260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535238" y="1243013"/>
            <a:ext cx="3917950" cy="546100"/>
            <a:chOff x="2535238" y="1243012"/>
            <a:chExt cx="3917950" cy="546100"/>
          </a:xfrm>
        </p:grpSpPr>
        <p:sp>
          <p:nvSpPr>
            <p:cNvPr id="31805" name="AutoShape 46"/>
            <p:cNvSpPr>
              <a:spLocks noChangeArrowheads="1"/>
            </p:cNvSpPr>
            <p:nvPr/>
          </p:nvSpPr>
          <p:spPr bwMode="auto">
            <a:xfrm>
              <a:off x="2535238" y="1243012"/>
              <a:ext cx="3917950" cy="546100"/>
            </a:xfrm>
            <a:prstGeom prst="roundRect">
              <a:avLst>
                <a:gd name="adj" fmla="val 9157"/>
              </a:avLst>
            </a:prstGeom>
            <a:solidFill>
              <a:srgbClr val="E3E3E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800"/>
            </a:p>
          </p:txBody>
        </p:sp>
        <p:sp>
          <p:nvSpPr>
            <p:cNvPr id="31806" name="Rectangle 52"/>
            <p:cNvSpPr>
              <a:spLocks noChangeArrowheads="1"/>
            </p:cNvSpPr>
            <p:nvPr/>
          </p:nvSpPr>
          <p:spPr bwMode="auto">
            <a:xfrm>
              <a:off x="3391278" y="1371600"/>
              <a:ext cx="20526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Detector Front-ends</a:t>
              </a:r>
              <a:endParaRPr lang="en-US" sz="2800" dirty="0"/>
            </a:p>
          </p:txBody>
        </p:sp>
      </p:grpSp>
      <p:sp>
        <p:nvSpPr>
          <p:cNvPr id="31787" name="Rectangle 53"/>
          <p:cNvSpPr>
            <a:spLocks noChangeArrowheads="1"/>
          </p:cNvSpPr>
          <p:nvPr/>
        </p:nvSpPr>
        <p:spPr bwMode="auto">
          <a:xfrm>
            <a:off x="3378200" y="4638675"/>
            <a:ext cx="2065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Computing Services</a:t>
            </a:r>
            <a:endParaRPr lang="en-US" sz="2800" dirty="0"/>
          </a:p>
        </p:txBody>
      </p:sp>
      <p:sp>
        <p:nvSpPr>
          <p:cNvPr id="31788" name="Rectangle 54"/>
          <p:cNvSpPr>
            <a:spLocks noChangeArrowheads="1"/>
          </p:cNvSpPr>
          <p:nvPr/>
        </p:nvSpPr>
        <p:spPr bwMode="auto">
          <a:xfrm>
            <a:off x="6530975" y="2198688"/>
            <a:ext cx="872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Readout</a:t>
            </a:r>
            <a:endParaRPr lang="en-US" sz="2800" dirty="0"/>
          </a:p>
        </p:txBody>
      </p:sp>
      <p:sp>
        <p:nvSpPr>
          <p:cNvPr id="31789" name="Rectangle 55"/>
          <p:cNvSpPr>
            <a:spLocks noChangeArrowheads="1"/>
          </p:cNvSpPr>
          <p:nvPr/>
        </p:nvSpPr>
        <p:spPr bwMode="auto">
          <a:xfrm>
            <a:off x="7297738" y="1905000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800" b="0"/>
          </a:p>
        </p:txBody>
      </p:sp>
      <p:sp>
        <p:nvSpPr>
          <p:cNvPr id="31790" name="Rectangle 57"/>
          <p:cNvSpPr>
            <a:spLocks noChangeArrowheads="1"/>
          </p:cNvSpPr>
          <p:nvPr/>
        </p:nvSpPr>
        <p:spPr bwMode="auto">
          <a:xfrm>
            <a:off x="6623050" y="3760788"/>
            <a:ext cx="653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Farms</a:t>
            </a:r>
            <a:endParaRPr lang="en-US" sz="2800" dirty="0"/>
          </a:p>
        </p:txBody>
      </p:sp>
      <p:sp>
        <p:nvSpPr>
          <p:cNvPr id="31791" name="Rectangle 58"/>
          <p:cNvSpPr>
            <a:spLocks noChangeArrowheads="1"/>
          </p:cNvSpPr>
          <p:nvPr/>
        </p:nvSpPr>
        <p:spPr bwMode="auto">
          <a:xfrm>
            <a:off x="6981825" y="3862388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800" b="0"/>
          </a:p>
        </p:txBody>
      </p:sp>
      <p:sp>
        <p:nvSpPr>
          <p:cNvPr id="31792" name="Rectangle 60"/>
          <p:cNvSpPr>
            <a:spLocks noChangeArrowheads="1"/>
          </p:cNvSpPr>
          <p:nvPr/>
        </p:nvSpPr>
        <p:spPr bwMode="auto">
          <a:xfrm>
            <a:off x="1108075" y="2859088"/>
            <a:ext cx="5902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Event</a:t>
            </a:r>
            <a:endParaRPr lang="en-US" sz="2800" dirty="0"/>
          </a:p>
        </p:txBody>
      </p:sp>
      <p:sp>
        <p:nvSpPr>
          <p:cNvPr id="31793" name="Rectangle 61"/>
          <p:cNvSpPr>
            <a:spLocks noChangeArrowheads="1"/>
          </p:cNvSpPr>
          <p:nvPr/>
        </p:nvSpPr>
        <p:spPr bwMode="auto">
          <a:xfrm>
            <a:off x="1704975" y="28590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Arial"/>
              </a:rPr>
              <a:t> </a:t>
            </a:r>
            <a:endParaRPr lang="en-US" sz="2800" b="0" dirty="0"/>
          </a:p>
        </p:txBody>
      </p:sp>
      <p:sp>
        <p:nvSpPr>
          <p:cNvPr id="31794" name="Rectangle 62"/>
          <p:cNvSpPr>
            <a:spLocks noChangeArrowheads="1"/>
          </p:cNvSpPr>
          <p:nvPr/>
        </p:nvSpPr>
        <p:spPr bwMode="auto">
          <a:xfrm>
            <a:off x="955675" y="3087688"/>
            <a:ext cx="9110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Manager</a:t>
            </a:r>
            <a:endParaRPr lang="en-US" sz="2800" dirty="0"/>
          </a:p>
        </p:txBody>
      </p:sp>
      <p:sp>
        <p:nvSpPr>
          <p:cNvPr id="31795" name="Rectangle 63"/>
          <p:cNvSpPr>
            <a:spLocks noChangeArrowheads="1"/>
          </p:cNvSpPr>
          <p:nvPr/>
        </p:nvSpPr>
        <p:spPr bwMode="auto">
          <a:xfrm>
            <a:off x="3743325" y="2974975"/>
            <a:ext cx="1385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Switch Fabric</a:t>
            </a:r>
            <a:endParaRPr lang="en-US" sz="2800" dirty="0"/>
          </a:p>
        </p:txBody>
      </p:sp>
      <p:sp>
        <p:nvSpPr>
          <p:cNvPr id="31796" name="AutoShape 64"/>
          <p:cNvSpPr>
            <a:spLocks noChangeArrowheads="1"/>
          </p:cNvSpPr>
          <p:nvPr/>
        </p:nvSpPr>
        <p:spPr bwMode="auto">
          <a:xfrm>
            <a:off x="731838" y="1144588"/>
            <a:ext cx="1428750" cy="927100"/>
          </a:xfrm>
          <a:prstGeom prst="roundRect">
            <a:avLst>
              <a:gd name="adj" fmla="val 5394"/>
            </a:avLst>
          </a:prstGeom>
          <a:solidFill>
            <a:srgbClr val="FFEA18"/>
          </a:solidFill>
          <a:ln w="76200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797" name="Rectangle 65"/>
          <p:cNvSpPr>
            <a:spLocks noChangeArrowheads="1"/>
          </p:cNvSpPr>
          <p:nvPr/>
        </p:nvSpPr>
        <p:spPr bwMode="auto">
          <a:xfrm>
            <a:off x="1052513" y="1352550"/>
            <a:ext cx="7570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ED181E"/>
                </a:solidFill>
                <a:latin typeface="Arial"/>
              </a:rPr>
              <a:t>Level-1</a:t>
            </a:r>
            <a:endParaRPr lang="en-US" sz="2800" dirty="0">
              <a:solidFill>
                <a:srgbClr val="ED181E"/>
              </a:solidFill>
            </a:endParaRPr>
          </a:p>
        </p:txBody>
      </p:sp>
      <p:sp>
        <p:nvSpPr>
          <p:cNvPr id="31798" name="Rectangle 66"/>
          <p:cNvSpPr>
            <a:spLocks noChangeArrowheads="1"/>
          </p:cNvSpPr>
          <p:nvPr/>
        </p:nvSpPr>
        <p:spPr bwMode="auto">
          <a:xfrm>
            <a:off x="1765300" y="1462088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800" b="0"/>
          </a:p>
        </p:txBody>
      </p:sp>
      <p:sp>
        <p:nvSpPr>
          <p:cNvPr id="31799" name="Rectangle 67"/>
          <p:cNvSpPr>
            <a:spLocks noChangeArrowheads="1"/>
          </p:cNvSpPr>
          <p:nvPr/>
        </p:nvSpPr>
        <p:spPr bwMode="auto">
          <a:xfrm>
            <a:off x="1052513" y="1581150"/>
            <a:ext cx="722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ED181E"/>
                </a:solidFill>
                <a:latin typeface="Arial"/>
              </a:rPr>
              <a:t>Trigger</a:t>
            </a:r>
            <a:endParaRPr lang="en-US" sz="2800" dirty="0">
              <a:solidFill>
                <a:srgbClr val="ED181E"/>
              </a:solidFill>
            </a:endParaRPr>
          </a:p>
        </p:txBody>
      </p:sp>
      <p:sp>
        <p:nvSpPr>
          <p:cNvPr id="31800" name="AutoShape 68"/>
          <p:cNvSpPr>
            <a:spLocks noChangeArrowheads="1"/>
          </p:cNvSpPr>
          <p:nvPr/>
        </p:nvSpPr>
        <p:spPr bwMode="auto">
          <a:xfrm>
            <a:off x="6862763" y="2690813"/>
            <a:ext cx="1430337" cy="890587"/>
          </a:xfrm>
          <a:prstGeom prst="roundRect">
            <a:avLst>
              <a:gd name="adj" fmla="val 5616"/>
            </a:avLst>
          </a:prstGeom>
          <a:solidFill>
            <a:srgbClr val="DCFFD5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1801" name="Rectangle 70"/>
          <p:cNvSpPr>
            <a:spLocks noChangeArrowheads="1"/>
          </p:cNvSpPr>
          <p:nvPr/>
        </p:nvSpPr>
        <p:spPr bwMode="auto">
          <a:xfrm>
            <a:off x="7745413" y="2859088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800" b="0"/>
          </a:p>
        </p:txBody>
      </p:sp>
      <p:sp>
        <p:nvSpPr>
          <p:cNvPr id="31802" name="Rectangle 71"/>
          <p:cNvSpPr>
            <a:spLocks noChangeArrowheads="1"/>
          </p:cNvSpPr>
          <p:nvPr/>
        </p:nvSpPr>
        <p:spPr bwMode="auto">
          <a:xfrm>
            <a:off x="7104063" y="2971800"/>
            <a:ext cx="859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</a:rPr>
              <a:t>Controls</a:t>
            </a:r>
            <a:endParaRPr lang="en-US" sz="2800" dirty="0"/>
          </a:p>
        </p:txBody>
      </p:sp>
      <p:sp>
        <p:nvSpPr>
          <p:cNvPr id="123978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AppleGothic"/>
                <a:cs typeface="AppleGothic"/>
              </a:rPr>
              <a:t>CMS Trigger &amp; DAQ Systems</a:t>
            </a:r>
          </a:p>
        </p:txBody>
      </p:sp>
      <p:sp>
        <p:nvSpPr>
          <p:cNvPr id="31804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96838" y="4983163"/>
            <a:ext cx="9144000" cy="1611312"/>
          </a:xfrm>
        </p:spPr>
        <p:txBody>
          <a:bodyPr/>
          <a:lstStyle/>
          <a:p>
            <a:r>
              <a:rPr lang="en-US" sz="1900" dirty="0">
                <a:ea typeface="AppleGothic"/>
                <a:cs typeface="AppleGothic"/>
              </a:rPr>
              <a:t>Level-1 Trigger</a:t>
            </a:r>
          </a:p>
          <a:p>
            <a:pPr marL="341313" lvl="1" indent="-109538"/>
            <a:r>
              <a:rPr lang="en-US" sz="1600" dirty="0"/>
              <a:t>LHC beam crossing rate is 40 MHz &amp; at full Luminosity of 10</a:t>
            </a:r>
            <a:r>
              <a:rPr lang="en-US" sz="1600" baseline="30000" dirty="0"/>
              <a:t>34 </a:t>
            </a:r>
            <a:r>
              <a:rPr lang="en-US" sz="1600" dirty="0"/>
              <a:t>cm</a:t>
            </a:r>
            <a:r>
              <a:rPr lang="en-US" sz="1600" baseline="30000" dirty="0"/>
              <a:t>-2</a:t>
            </a:r>
            <a:r>
              <a:rPr lang="en-US" sz="1600" dirty="0"/>
              <a:t>s</a:t>
            </a:r>
            <a:r>
              <a:rPr lang="en-US" sz="1600" baseline="30000" dirty="0"/>
              <a:t>-</a:t>
            </a:r>
            <a:r>
              <a:rPr lang="en-US" sz="1600" baseline="30000" dirty="0" smtClean="0"/>
              <a:t>1 </a:t>
            </a:r>
            <a:r>
              <a:rPr lang="en-US" sz="1600" dirty="0" smtClean="0">
                <a:ea typeface="Wingdings" charset="2"/>
                <a:cs typeface="Wingdings" charset="2"/>
              </a:rPr>
              <a:t>→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9 </a:t>
            </a:r>
            <a:r>
              <a:rPr lang="en-US" sz="1600" dirty="0"/>
              <a:t>collisions/</a:t>
            </a:r>
            <a:r>
              <a:rPr lang="en-US" sz="1600" dirty="0" err="1"/>
              <a:t>s</a:t>
            </a:r>
            <a:endParaRPr lang="en-US" sz="1600" dirty="0"/>
          </a:p>
          <a:p>
            <a:pPr marL="341313" lvl="1" indent="-109538"/>
            <a:r>
              <a:rPr lang="en-US" sz="1600" dirty="0"/>
              <a:t>Reduce to 100 kHz output to High Level Trigger and keep high-P</a:t>
            </a:r>
            <a:r>
              <a:rPr lang="en-US" sz="1600" baseline="-25000" dirty="0"/>
              <a:t>T</a:t>
            </a:r>
            <a:r>
              <a:rPr lang="en-US" sz="1600" dirty="0"/>
              <a:t> physics</a:t>
            </a:r>
          </a:p>
          <a:p>
            <a:pPr marL="341313" lvl="1" indent="-109538"/>
            <a:r>
              <a:rPr lang="en-US" sz="1600" dirty="0"/>
              <a:t>Pipelined at 40 MHz for dead time free operation</a:t>
            </a:r>
          </a:p>
          <a:p>
            <a:pPr marL="341313" lvl="1" indent="-109538"/>
            <a:r>
              <a:rPr lang="en-US" sz="1600" dirty="0"/>
              <a:t>Latency of only 3.2</a:t>
            </a:r>
            <a:r>
              <a:rPr lang="en-US" sz="1600" dirty="0" smtClean="0"/>
              <a:t> </a:t>
            </a:r>
            <a:r>
              <a:rPr lang="en-US" sz="1600" dirty="0" err="1" smtClean="0"/>
              <a:t>μsec</a:t>
            </a:r>
            <a:r>
              <a:rPr lang="en-US" sz="1600" dirty="0" smtClean="0"/>
              <a:t> </a:t>
            </a:r>
            <a:r>
              <a:rPr lang="en-US" sz="1600" dirty="0"/>
              <a:t>for collection, decision,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msl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397000"/>
            <a:ext cx="5638800" cy="367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AppleGothic"/>
                <a:cs typeface="AppleGothic"/>
              </a:rPr>
              <a:t>The CMS Level-1 Trigger &amp;</a:t>
            </a:r>
            <a:br>
              <a:rPr lang="en-US" sz="2800" dirty="0">
                <a:ea typeface="AppleGothic"/>
                <a:cs typeface="AppleGothic"/>
              </a:rPr>
            </a:br>
            <a:r>
              <a:rPr lang="en-US" sz="2800" dirty="0">
                <a:ea typeface="AppleGothic"/>
                <a:cs typeface="AppleGothic"/>
              </a:rPr>
              <a:t>Regional Calorimeter Trigger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012825"/>
            <a:ext cx="8153400" cy="465138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2000" dirty="0" smtClean="0">
                <a:ea typeface="AppleGothic"/>
                <a:cs typeface="AppleGothic"/>
              </a:rPr>
              <a:t>Only calorimeter and muon systems participate in CMS L1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00063" y="2684463"/>
            <a:ext cx="1428750" cy="868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 err="1">
                <a:solidFill>
                  <a:srgbClr val="008000"/>
                </a:solidFill>
                <a:latin typeface="Arial"/>
              </a:rPr>
              <a:t>e/</a:t>
            </a:r>
            <a:r>
              <a:rPr lang="en-US" sz="1600" dirty="0" err="1">
                <a:solidFill>
                  <a:srgbClr val="008000"/>
                </a:solidFill>
                <a:latin typeface="Arial"/>
                <a:sym typeface="Symbol" charset="2"/>
              </a:rPr>
              <a:t></a:t>
            </a:r>
            <a:r>
              <a:rPr lang="en-US" sz="1600" dirty="0">
                <a:solidFill>
                  <a:srgbClr val="008000"/>
                </a:solidFill>
                <a:latin typeface="Arial"/>
              </a:rPr>
              <a:t>, jets,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8000"/>
                </a:solidFill>
                <a:latin typeface="Arial"/>
              </a:rPr>
              <a:t>E</a:t>
            </a:r>
            <a:r>
              <a:rPr lang="en-US" sz="1600" baseline="-25000" dirty="0">
                <a:solidFill>
                  <a:srgbClr val="008000"/>
                </a:solidFill>
                <a:latin typeface="Arial"/>
              </a:rPr>
              <a:t>T</a:t>
            </a:r>
            <a:r>
              <a:rPr lang="en-US" sz="1600" dirty="0">
                <a:solidFill>
                  <a:srgbClr val="008000"/>
                </a:solidFill>
                <a:latin typeface="Arial"/>
              </a:rPr>
              <a:t>, H</a:t>
            </a:r>
            <a:r>
              <a:rPr lang="en-US" sz="1600" baseline="-25000" dirty="0">
                <a:solidFill>
                  <a:srgbClr val="008000"/>
                </a:solidFill>
                <a:latin typeface="Arial"/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8000"/>
                </a:solidFill>
                <a:latin typeface="Arial"/>
              </a:rPr>
              <a:t>jet counts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7775575" y="2952750"/>
            <a:ext cx="10874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8000"/>
                </a:solidFill>
                <a:latin typeface="Arial"/>
              </a:rPr>
              <a:t>muons</a:t>
            </a:r>
            <a:endParaRPr lang="en-US" sz="180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2255838" y="1219200"/>
            <a:ext cx="5010150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Arial"/>
              </a:rPr>
              <a:t>3&lt;|</a:t>
            </a:r>
            <a:r>
              <a:rPr lang="en-US" sz="1200" dirty="0" err="1">
                <a:solidFill>
                  <a:srgbClr val="0000FF"/>
                </a:solidFill>
                <a:latin typeface="Arial"/>
                <a:sym typeface="Symbol" charset="2"/>
              </a:rPr>
              <a:t></a:t>
            </a:r>
            <a:r>
              <a:rPr lang="en-US" sz="1200" dirty="0">
                <a:solidFill>
                  <a:srgbClr val="0000FF"/>
                </a:solidFill>
                <a:latin typeface="Arial"/>
                <a:sym typeface="Symbol" charset="2"/>
              </a:rPr>
              <a:t>|&lt;5          </a:t>
            </a:r>
            <a:r>
              <a:rPr lang="en-US" sz="1200" dirty="0">
                <a:solidFill>
                  <a:srgbClr val="0000FF"/>
                </a:solidFill>
                <a:latin typeface="Arial"/>
              </a:rPr>
              <a:t>|</a:t>
            </a:r>
            <a:r>
              <a:rPr lang="en-US" sz="1200" dirty="0" err="1">
                <a:solidFill>
                  <a:srgbClr val="0000FF"/>
                </a:solidFill>
                <a:latin typeface="Arial"/>
                <a:sym typeface="Symbol" charset="2"/>
              </a:rPr>
              <a:t></a:t>
            </a:r>
            <a:r>
              <a:rPr lang="en-US" sz="1200" dirty="0">
                <a:solidFill>
                  <a:srgbClr val="0000FF"/>
                </a:solidFill>
                <a:latin typeface="Arial"/>
                <a:sym typeface="Symbol" charset="2"/>
              </a:rPr>
              <a:t>|&lt;3            </a:t>
            </a:r>
            <a:r>
              <a:rPr lang="en-US" sz="1200" dirty="0">
                <a:solidFill>
                  <a:srgbClr val="0000FF"/>
                </a:solidFill>
                <a:latin typeface="Arial"/>
              </a:rPr>
              <a:t>|</a:t>
            </a:r>
            <a:r>
              <a:rPr lang="en-US" sz="1200" dirty="0" err="1">
                <a:solidFill>
                  <a:srgbClr val="0000FF"/>
                </a:solidFill>
                <a:latin typeface="Arial"/>
                <a:sym typeface="Symbol" charset="2"/>
              </a:rPr>
              <a:t></a:t>
            </a:r>
            <a:r>
              <a:rPr lang="en-US" sz="1200" dirty="0">
                <a:solidFill>
                  <a:srgbClr val="0000FF"/>
                </a:solidFill>
                <a:latin typeface="Arial"/>
                <a:sym typeface="Symbol" charset="2"/>
              </a:rPr>
              <a:t>|&lt;3            </a:t>
            </a:r>
            <a:r>
              <a:rPr lang="en-US" sz="1200" dirty="0">
                <a:solidFill>
                  <a:srgbClr val="0000FF"/>
                </a:solidFill>
                <a:latin typeface="Arial"/>
              </a:rPr>
              <a:t>|</a:t>
            </a:r>
            <a:r>
              <a:rPr lang="en-US" sz="1200" dirty="0" err="1">
                <a:solidFill>
                  <a:srgbClr val="0000FF"/>
                </a:solidFill>
                <a:latin typeface="Arial"/>
                <a:sym typeface="Symbol" charset="2"/>
              </a:rPr>
              <a:t></a:t>
            </a:r>
            <a:r>
              <a:rPr lang="en-US" sz="1200" dirty="0">
                <a:solidFill>
                  <a:srgbClr val="0000FF"/>
                </a:solidFill>
                <a:latin typeface="Arial"/>
                <a:sym typeface="Symbol" charset="2"/>
              </a:rPr>
              <a:t>|&lt;2.1      0.9&lt;</a:t>
            </a:r>
            <a:r>
              <a:rPr lang="en-US" sz="1200" dirty="0">
                <a:solidFill>
                  <a:srgbClr val="0000FF"/>
                </a:solidFill>
                <a:latin typeface="Arial"/>
              </a:rPr>
              <a:t>|</a:t>
            </a:r>
            <a:r>
              <a:rPr lang="en-US" sz="1200" dirty="0" err="1">
                <a:solidFill>
                  <a:srgbClr val="0000FF"/>
                </a:solidFill>
                <a:latin typeface="Arial"/>
                <a:sym typeface="Symbol" charset="2"/>
              </a:rPr>
              <a:t></a:t>
            </a:r>
            <a:r>
              <a:rPr lang="en-US" sz="1200" dirty="0">
                <a:solidFill>
                  <a:srgbClr val="0000FF"/>
                </a:solidFill>
                <a:latin typeface="Arial"/>
                <a:sym typeface="Symbol" charset="2"/>
              </a:rPr>
              <a:t>|&lt;2.4    </a:t>
            </a:r>
            <a:r>
              <a:rPr lang="en-US" sz="1200" dirty="0">
                <a:solidFill>
                  <a:srgbClr val="0000FF"/>
                </a:solidFill>
                <a:latin typeface="Arial"/>
              </a:rPr>
              <a:t>|</a:t>
            </a:r>
            <a:r>
              <a:rPr lang="en-US" sz="1200" dirty="0" err="1">
                <a:solidFill>
                  <a:srgbClr val="0000FF"/>
                </a:solidFill>
                <a:latin typeface="Arial"/>
                <a:sym typeface="Symbol" charset="2"/>
              </a:rPr>
              <a:t></a:t>
            </a:r>
            <a:r>
              <a:rPr lang="en-US" sz="1200" dirty="0">
                <a:solidFill>
                  <a:srgbClr val="0000FF"/>
                </a:solidFill>
                <a:latin typeface="Arial"/>
                <a:sym typeface="Symbol" charset="2"/>
              </a:rPr>
              <a:t>|&lt;1.2</a:t>
            </a:r>
          </a:p>
        </p:txBody>
      </p:sp>
      <p:sp>
        <p:nvSpPr>
          <p:cNvPr id="33800" name="AutoShape 14"/>
          <p:cNvSpPr>
            <a:spLocks/>
          </p:cNvSpPr>
          <p:nvPr/>
        </p:nvSpPr>
        <p:spPr bwMode="auto">
          <a:xfrm flipH="1">
            <a:off x="1514475" y="1560513"/>
            <a:ext cx="268288" cy="3098800"/>
          </a:xfrm>
          <a:prstGeom prst="rightBrace">
            <a:avLst>
              <a:gd name="adj1" fmla="val 26683"/>
              <a:gd name="adj2" fmla="val 50616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3801" name="AutoShape 14"/>
          <p:cNvSpPr>
            <a:spLocks/>
          </p:cNvSpPr>
          <p:nvPr/>
        </p:nvSpPr>
        <p:spPr bwMode="auto">
          <a:xfrm>
            <a:off x="7443788" y="1563688"/>
            <a:ext cx="268287" cy="3098800"/>
          </a:xfrm>
          <a:prstGeom prst="rightBrace">
            <a:avLst>
              <a:gd name="adj1" fmla="val 26683"/>
              <a:gd name="adj2" fmla="val 50616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cxnSp>
        <p:nvCxnSpPr>
          <p:cNvPr id="33802" name="Elbow Connector 28"/>
          <p:cNvCxnSpPr>
            <a:cxnSpLocks noChangeShapeType="1"/>
            <a:endCxn id="33803" idx="1"/>
          </p:cNvCxnSpPr>
          <p:nvPr/>
        </p:nvCxnSpPr>
        <p:spPr bwMode="auto">
          <a:xfrm>
            <a:off x="1423988" y="1797050"/>
            <a:ext cx="1641475" cy="596900"/>
          </a:xfrm>
          <a:prstGeom prst="bentConnector3">
            <a:avLst>
              <a:gd name="adj1" fmla="val 33593"/>
            </a:avLst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</p:spPr>
      </p:cxnSp>
      <p:sp>
        <p:nvSpPr>
          <p:cNvPr id="33803" name="Rectangle 33"/>
          <p:cNvSpPr>
            <a:spLocks noChangeArrowheads="1"/>
          </p:cNvSpPr>
          <p:nvPr/>
        </p:nvSpPr>
        <p:spPr bwMode="auto">
          <a:xfrm>
            <a:off x="3065463" y="2284413"/>
            <a:ext cx="782637" cy="217487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3804" name="Text Box 25"/>
          <p:cNvSpPr txBox="1">
            <a:spLocks noChangeArrowheads="1"/>
          </p:cNvSpPr>
          <p:nvPr/>
        </p:nvSpPr>
        <p:spPr bwMode="auto">
          <a:xfrm>
            <a:off x="11113" y="1420813"/>
            <a:ext cx="1790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FF"/>
                </a:solidFill>
                <a:latin typeface="Arial"/>
              </a:rPr>
              <a:t>4K 1.2 Gbaud serial links Cu cables</a:t>
            </a:r>
          </a:p>
        </p:txBody>
      </p:sp>
      <p:sp>
        <p:nvSpPr>
          <p:cNvPr id="33805" name="Rounded Rectangle 42"/>
          <p:cNvSpPr>
            <a:spLocks noChangeArrowheads="1"/>
          </p:cNvSpPr>
          <p:nvPr/>
        </p:nvSpPr>
        <p:spPr bwMode="auto">
          <a:xfrm>
            <a:off x="2857500" y="2611438"/>
            <a:ext cx="1216025" cy="476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3806" name="Rectangle 3"/>
          <p:cNvSpPr txBox="1">
            <a:spLocks noChangeArrowheads="1"/>
          </p:cNvSpPr>
          <p:nvPr/>
        </p:nvSpPr>
        <p:spPr bwMode="auto">
          <a:xfrm>
            <a:off x="160338" y="5094288"/>
            <a:ext cx="8877300" cy="140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eaLnBrk="0" hangingPunct="0">
              <a:lnSpc>
                <a:spcPct val="70000"/>
              </a:lnSpc>
              <a:spcBef>
                <a:spcPct val="30000"/>
              </a:spcBef>
            </a:pPr>
            <a:r>
              <a:rPr lang="en-US" sz="1800" dirty="0">
                <a:solidFill>
                  <a:srgbClr val="ED181E"/>
                </a:solidFill>
                <a:latin typeface="Arial"/>
              </a:rPr>
              <a:t>Regional Calorimeter Trigger</a:t>
            </a:r>
          </a:p>
          <a:p>
            <a:pPr marL="285750" indent="-285750" eaLnBrk="0" hangingPunct="0">
              <a:lnSpc>
                <a:spcPct val="7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/>
              </a:rPr>
              <a:t>Receives Trigger Primitives (</a:t>
            </a:r>
            <a:r>
              <a:rPr lang="en-US" sz="1600" dirty="0" err="1">
                <a:solidFill>
                  <a:srgbClr val="0000FF"/>
                </a:solidFill>
                <a:latin typeface="Arial"/>
              </a:rPr>
              <a:t>TPs</a:t>
            </a:r>
            <a:r>
              <a:rPr lang="en-US" sz="1600" dirty="0">
                <a:solidFill>
                  <a:srgbClr val="0000FF"/>
                </a:solidFill>
                <a:latin typeface="Arial"/>
              </a:rPr>
              <a:t>) from 8000 ECAL/HCAL/HF towers</a:t>
            </a:r>
          </a:p>
          <a:p>
            <a:pPr marL="285750" indent="-2857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/>
              </a:rPr>
              <a:t>Finds 28 </a:t>
            </a:r>
            <a:r>
              <a:rPr lang="en-US" sz="1600" dirty="0" err="1">
                <a:solidFill>
                  <a:srgbClr val="0000FF"/>
                </a:solidFill>
                <a:latin typeface="Arial"/>
              </a:rPr>
              <a:t>e/</a:t>
            </a:r>
            <a:r>
              <a:rPr lang="en-US" sz="16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600" dirty="0">
                <a:solidFill>
                  <a:srgbClr val="0000FF"/>
                </a:solidFill>
                <a:latin typeface="Arial"/>
              </a:rPr>
              <a:t> candidates, creates 14 central tower sums, 28 quality bits, and forwards 8 HF towers and 8 HF quality bits</a:t>
            </a:r>
          </a:p>
          <a:p>
            <a:pPr marL="285750" indent="-285750" eaLnBrk="0" hangingPunct="0">
              <a:lnSpc>
                <a:spcPct val="7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/>
              </a:rPr>
              <a:t>All sent to Global Calorimeter Trigger at 80 MHz on SCSI cables</a:t>
            </a:r>
            <a:r>
              <a:rPr lang="en-US" sz="1800" dirty="0">
                <a:solidFill>
                  <a:srgbClr val="ED181E"/>
                </a:solidFill>
                <a:latin typeface="Arial"/>
              </a:rPr>
              <a:t> </a:t>
            </a:r>
          </a:p>
        </p:txBody>
      </p:sp>
      <p:cxnSp>
        <p:nvCxnSpPr>
          <p:cNvPr id="33807" name="Straight Arrow Connector 50"/>
          <p:cNvCxnSpPr>
            <a:cxnSpLocks noChangeShapeType="1"/>
          </p:cNvCxnSpPr>
          <p:nvPr/>
        </p:nvCxnSpPr>
        <p:spPr bwMode="auto">
          <a:xfrm rot="5400000" flipH="1" flipV="1">
            <a:off x="1058069" y="3124994"/>
            <a:ext cx="1898650" cy="17827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CTbac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14800" y="2707923"/>
            <a:ext cx="1981200" cy="1559277"/>
          </a:xfrm>
          <a:prstGeom prst="rect">
            <a:avLst/>
          </a:prstGeom>
        </p:spPr>
      </p:pic>
      <p:pic>
        <p:nvPicPr>
          <p:cNvPr id="26" name="Picture 25" descr="RCTfron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990600"/>
            <a:ext cx="1981200" cy="1696861"/>
          </a:xfrm>
          <a:prstGeom prst="rect">
            <a:avLst/>
          </a:prstGeom>
        </p:spPr>
      </p:pic>
      <p:pic>
        <p:nvPicPr>
          <p:cNvPr id="27" name="Picture 26" descr="RCTrack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990600"/>
            <a:ext cx="2438400" cy="325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AppleGothic"/>
                <a:cs typeface="AppleGothic"/>
              </a:rPr>
              <a:t>Regional Cal. Trigger Crates</a:t>
            </a:r>
            <a:r>
              <a:rPr lang="en-US" sz="2000" dirty="0" smtClean="0">
                <a:ea typeface="AppleGothic"/>
                <a:cs typeface="AppleGothic"/>
              </a:rPr>
              <a:t/>
            </a:r>
            <a:br>
              <a:rPr lang="en-US" sz="2000" dirty="0" smtClean="0">
                <a:ea typeface="AppleGothic"/>
                <a:cs typeface="AppleGothic"/>
              </a:rPr>
            </a:br>
            <a:r>
              <a:rPr lang="en-US" sz="2000" dirty="0" smtClean="0">
                <a:ea typeface="AppleGothic"/>
                <a:cs typeface="AppleGothic"/>
              </a:rPr>
              <a:t>UW Scientist Pam Klabbers, CMS Cal Trig </a:t>
            </a:r>
            <a:r>
              <a:rPr lang="en-US" sz="2000" dirty="0" err="1" smtClean="0">
                <a:ea typeface="AppleGothic"/>
                <a:cs typeface="AppleGothic"/>
              </a:rPr>
              <a:t>Coord</a:t>
            </a:r>
            <a:r>
              <a:rPr lang="en-US" sz="2000" dirty="0" smtClean="0">
                <a:ea typeface="AppleGothic"/>
                <a:cs typeface="AppleGothic"/>
              </a:rPr>
              <a:t>.</a:t>
            </a:r>
            <a:endParaRPr lang="en-US" dirty="0" smtClean="0">
              <a:ea typeface="AppleGothic"/>
              <a:cs typeface="AppleGothic"/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5975350"/>
            <a:ext cx="4953000" cy="730250"/>
          </a:xfrm>
        </p:spPr>
        <p:txBody>
          <a:bodyPr/>
          <a:lstStyle/>
          <a:p>
            <a:pPr marL="0" indent="0"/>
            <a:r>
              <a:rPr lang="en-US" sz="1600" b="0" dirty="0" smtClean="0">
                <a:ea typeface="AppleGothic"/>
                <a:cs typeface="AppleGothic"/>
              </a:rPr>
              <a:t>   One crate with 3 custom cards to create &amp; fan-out 160 &amp; 120 MHz clocks, </a:t>
            </a:r>
            <a:r>
              <a:rPr lang="en-US" sz="1600" b="0" dirty="0" err="1" smtClean="0">
                <a:ea typeface="AppleGothic"/>
                <a:cs typeface="AppleGothic"/>
              </a:rPr>
              <a:t>ReSync</a:t>
            </a:r>
            <a:r>
              <a:rPr lang="en-US" sz="1600" b="0" dirty="0" smtClean="0">
                <a:ea typeface="AppleGothic"/>
                <a:cs typeface="AppleGothic"/>
              </a:rPr>
              <a:t>, &amp; Bunch Crossing 0</a:t>
            </a:r>
            <a:endParaRPr lang="en-US" sz="1600" b="0" dirty="0" smtClean="0"/>
          </a:p>
          <a:p>
            <a:pPr lvl="1"/>
            <a:endParaRPr lang="en-US" sz="1600" b="0" dirty="0" smtClean="0"/>
          </a:p>
        </p:txBody>
      </p:sp>
      <p:pic>
        <p:nvPicPr>
          <p:cNvPr id="40964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0525" y="4343400"/>
            <a:ext cx="3886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" y="1400175"/>
            <a:ext cx="30734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1184275" y="2008188"/>
            <a:ext cx="2036763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1400" dirty="0">
                <a:solidFill>
                  <a:srgbClr val="FFFF00"/>
                </a:solidFill>
                <a:latin typeface="Arial"/>
              </a:rPr>
              <a:t>48V DC Power</a:t>
            </a:r>
            <a:endParaRPr kumimoji="1" lang="en-US" sz="14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0967" name="Text Box 14"/>
          <p:cNvSpPr txBox="1">
            <a:spLocks noChangeArrowheads="1"/>
          </p:cNvSpPr>
          <p:nvPr/>
        </p:nvSpPr>
        <p:spPr bwMode="auto">
          <a:xfrm>
            <a:off x="1143000" y="2286000"/>
            <a:ext cx="1766887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1400" dirty="0">
                <a:solidFill>
                  <a:srgbClr val="FFFF00"/>
                </a:solidFill>
                <a:latin typeface="Arial"/>
              </a:rPr>
              <a:t>160 MHz Diff. ECL</a:t>
            </a:r>
            <a:r>
              <a:rPr kumimoji="1" lang="en-US" sz="140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kumimoji="1" lang="en-US" sz="1400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kumimoji="1" lang="en-US" sz="1400" dirty="0">
                <a:solidFill>
                  <a:srgbClr val="FFFF00"/>
                </a:solidFill>
                <a:latin typeface="Arial"/>
              </a:rPr>
              <a:t> </a:t>
            </a:r>
            <a:r>
              <a:rPr kumimoji="1" lang="en-US" sz="1400" dirty="0" smtClean="0">
                <a:solidFill>
                  <a:srgbClr val="FFFF00"/>
                </a:solidFill>
                <a:latin typeface="Arial"/>
              </a:rPr>
              <a:t>0.4 </a:t>
            </a:r>
            <a:r>
              <a:rPr kumimoji="1" lang="en-US" sz="1400" dirty="0" err="1" smtClean="0">
                <a:solidFill>
                  <a:srgbClr val="FFFF00"/>
                </a:solidFill>
                <a:latin typeface="Arial"/>
              </a:rPr>
              <a:t>Tbit/s</a:t>
            </a:r>
            <a:r>
              <a:rPr kumimoji="1" lang="en-US" sz="140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kumimoji="1" lang="en-US" sz="1400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endParaRPr kumimoji="1" lang="en-US" sz="1400" dirty="0" smtClean="0">
              <a:solidFill>
                <a:srgbClr val="FFFF00"/>
              </a:solidFill>
              <a:latin typeface="Arial"/>
            </a:endParaRPr>
          </a:p>
          <a:p>
            <a:pPr algn="ctr" eaLnBrk="0" hangingPunct="0"/>
            <a:r>
              <a:rPr kumimoji="1" lang="en-US" sz="1400" dirty="0" smtClean="0">
                <a:solidFill>
                  <a:srgbClr val="FFFF00"/>
                </a:solidFill>
                <a:latin typeface="Arial"/>
              </a:rPr>
              <a:t>Point-to-point</a:t>
            </a:r>
          </a:p>
          <a:p>
            <a:pPr algn="ctr" eaLnBrk="0" hangingPunct="0"/>
            <a:r>
              <a:rPr kumimoji="1" lang="en-US" sz="1400" dirty="0" smtClean="0">
                <a:solidFill>
                  <a:srgbClr val="FFFF00"/>
                </a:solidFill>
                <a:latin typeface="Arial"/>
              </a:rPr>
              <a:t>Dataflow</a:t>
            </a:r>
            <a:endParaRPr kumimoji="1" lang="en-US" sz="14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0968" name="Text Box 15"/>
          <p:cNvSpPr txBox="1">
            <a:spLocks noChangeArrowheads="1"/>
          </p:cNvSpPr>
          <p:nvPr/>
        </p:nvSpPr>
        <p:spPr bwMode="auto">
          <a:xfrm>
            <a:off x="1184274" y="1702872"/>
            <a:ext cx="15589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18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kumimoji="1" lang="en-US" sz="1800" dirty="0" smtClean="0">
                <a:solidFill>
                  <a:srgbClr val="FFFF00"/>
                </a:solidFill>
                <a:latin typeface="Arial"/>
              </a:rPr>
              <a:t>VME</a:t>
            </a:r>
            <a:r>
              <a:rPr kumimoji="1" lang="en-US" sz="18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endParaRPr kumimoji="1" lang="en-US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40971" name="TextBox 12"/>
          <p:cNvSpPr txBox="1">
            <a:spLocks noChangeArrowheads="1"/>
          </p:cNvSpPr>
          <p:nvPr/>
        </p:nvSpPr>
        <p:spPr bwMode="auto">
          <a:xfrm>
            <a:off x="1293813" y="1012825"/>
            <a:ext cx="209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/>
              </a:rPr>
              <a:t>Main RCT Crate</a:t>
            </a:r>
          </a:p>
        </p:txBody>
      </p:sp>
      <p:sp>
        <p:nvSpPr>
          <p:cNvPr id="40972" name="Rectangle 3"/>
          <p:cNvSpPr txBox="1">
            <a:spLocks noChangeArrowheads="1"/>
          </p:cNvSpPr>
          <p:nvPr/>
        </p:nvSpPr>
        <p:spPr bwMode="auto">
          <a:xfrm>
            <a:off x="0" y="3733800"/>
            <a:ext cx="4191000" cy="896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/>
              </a:rPr>
              <a:t>18 Operating  (26 incl. Spare </a:t>
            </a:r>
            <a:r>
              <a:rPr lang="en-US" sz="1800" smtClean="0">
                <a:solidFill>
                  <a:srgbClr val="0000FF"/>
                </a:solidFill>
                <a:latin typeface="Arial"/>
              </a:rPr>
              <a:t>&amp; Test) 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crates with custom backplane incorporate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algos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: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e/</a:t>
            </a:r>
            <a:r>
              <a:rPr lang="en-US" sz="18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&amp; Jet Triggers</a:t>
            </a:r>
          </a:p>
        </p:txBody>
      </p:sp>
      <p:pic>
        <p:nvPicPr>
          <p:cNvPr id="40973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53200" y="4343400"/>
            <a:ext cx="22002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Box 15"/>
          <p:cNvSpPr txBox="1">
            <a:spLocks noChangeArrowheads="1"/>
          </p:cNvSpPr>
          <p:nvPr/>
        </p:nvSpPr>
        <p:spPr bwMode="auto">
          <a:xfrm>
            <a:off x="4876800" y="472440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/>
              </a:rPr>
              <a:t>Master Clock Crate (MCC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):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124866" y="1070997"/>
            <a:ext cx="723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latin typeface="Arial"/>
              </a:rPr>
              <a:t>RCT</a:t>
            </a:r>
          </a:p>
          <a:p>
            <a:pPr eaLnBrk="0" hangingPunct="0"/>
            <a:r>
              <a:rPr lang="en-US" sz="1800" dirty="0">
                <a:solidFill>
                  <a:srgbClr val="FFFF00"/>
                </a:solidFill>
                <a:latin typeface="Arial"/>
              </a:rPr>
              <a:t>Front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178300" y="2782669"/>
            <a:ext cx="697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latin typeface="Arial"/>
              </a:rPr>
              <a:t>RCT</a:t>
            </a:r>
            <a:endParaRPr lang="en-US" sz="1800" dirty="0" smtClean="0">
              <a:solidFill>
                <a:srgbClr val="FFFF00"/>
              </a:solidFill>
              <a:latin typeface="Arial"/>
            </a:endParaRPr>
          </a:p>
          <a:p>
            <a:pPr eaLnBrk="0" hangingPunct="0"/>
            <a:r>
              <a:rPr lang="en-US" sz="1800" dirty="0" smtClean="0">
                <a:solidFill>
                  <a:srgbClr val="FFFF00"/>
                </a:solidFill>
                <a:latin typeface="Arial"/>
              </a:rPr>
              <a:t>Back</a:t>
            </a:r>
            <a:endParaRPr lang="en-US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3657600" y="24384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096000" y="3066871"/>
            <a:ext cx="9287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latin typeface="Arial"/>
              </a:rPr>
              <a:t>RCT</a:t>
            </a:r>
            <a:endParaRPr lang="en-US" sz="1800" dirty="0" smtClean="0">
              <a:solidFill>
                <a:srgbClr val="FFFF00"/>
              </a:solidFill>
              <a:latin typeface="Arial"/>
            </a:endParaRPr>
          </a:p>
          <a:p>
            <a:pPr eaLnBrk="0" hangingPunct="0"/>
            <a:r>
              <a:rPr lang="en-US" sz="1800" dirty="0" smtClean="0">
                <a:solidFill>
                  <a:srgbClr val="FFFF00"/>
                </a:solidFill>
                <a:latin typeface="Arial"/>
              </a:rPr>
              <a:t>Racks</a:t>
            </a:r>
          </a:p>
          <a:p>
            <a:pPr eaLnBrk="0" hangingPunct="0"/>
            <a:r>
              <a:rPr lang="en-US" sz="1800" dirty="0" smtClean="0">
                <a:solidFill>
                  <a:srgbClr val="FFFF00"/>
                </a:solidFill>
                <a:latin typeface="Arial"/>
              </a:rPr>
              <a:t>In</a:t>
            </a:r>
          </a:p>
          <a:p>
            <a:pPr eaLnBrk="0" hangingPunct="0"/>
            <a:r>
              <a:rPr lang="en-US" sz="1800" dirty="0" smtClean="0">
                <a:solidFill>
                  <a:srgbClr val="FFFF00"/>
                </a:solidFill>
                <a:latin typeface="Arial"/>
              </a:rPr>
              <a:t>USC55</a:t>
            </a:r>
            <a:endParaRPr lang="en-US" sz="1800" dirty="0">
              <a:solidFill>
                <a:srgbClr val="FFFF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06838" y="1374775"/>
            <a:ext cx="2152650" cy="2565400"/>
            <a:chOff x="2285" y="834"/>
            <a:chExt cx="1356" cy="1616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95" y="870"/>
              <a:ext cx="1329" cy="1580"/>
            </a:xfrm>
            <a:prstGeom prst="rect">
              <a:avLst/>
            </a:prstGeom>
            <a:noFill/>
          </p:spPr>
        </p:pic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053" y="1585"/>
              <a:ext cx="588" cy="6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SORT</a:t>
              </a:r>
            </a:p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ASICs</a:t>
              </a:r>
            </a:p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(w/heat sinks)</a:t>
              </a:r>
              <a:endParaRPr lang="en-US" sz="1600" b="1" i="1">
                <a:solidFill>
                  <a:srgbClr val="FFFF00"/>
                </a:solidFill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2285" y="1439"/>
              <a:ext cx="53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EISO</a:t>
              </a:r>
              <a:endParaRPr lang="en-US" sz="1600" b="1" i="1">
                <a:solidFill>
                  <a:srgbClr val="FFFF00"/>
                </a:solidFill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296" y="2122"/>
              <a:ext cx="53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EISO</a:t>
              </a:r>
              <a:endParaRPr lang="en-US" sz="1600" b="1" i="1">
                <a:solidFill>
                  <a:srgbClr val="FFFF00"/>
                </a:solidFill>
              </a:endParaRP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2420" y="834"/>
              <a:ext cx="539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Bar Code</a:t>
              </a: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2563" y="1859"/>
              <a:ext cx="48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en-US" sz="1600" b="1">
                  <a:solidFill>
                    <a:srgbClr val="FFFF00"/>
                  </a:solidFill>
                </a:rPr>
                <a:t>Input</a:t>
              </a:r>
              <a:endParaRPr kumimoji="1" lang="en-US" sz="1600" b="1" i="1">
                <a:solidFill>
                  <a:srgbClr val="FFFF00"/>
                </a:solidFill>
              </a:endParaRPr>
            </a:p>
          </p:txBody>
        </p:sp>
      </p:grp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2713" y="3916363"/>
            <a:ext cx="2111375" cy="2605087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52950" y="6027738"/>
            <a:ext cx="1176338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400" b="1">
                <a:solidFill>
                  <a:srgbClr val="FFFF00"/>
                </a:solidFill>
              </a:rPr>
              <a:t>DC-DC</a:t>
            </a:r>
          </a:p>
          <a:p>
            <a:pPr algn="ctr"/>
            <a:r>
              <a:rPr kumimoji="1" lang="en-US" sz="1400" b="1">
                <a:solidFill>
                  <a:srgbClr val="FFFF00"/>
                </a:solidFill>
              </a:rPr>
              <a:t>Converters</a:t>
            </a:r>
            <a:endParaRPr kumimoji="1" lang="en-US" sz="1400" b="1" i="1">
              <a:solidFill>
                <a:srgbClr val="FFFF00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397375" y="5175250"/>
            <a:ext cx="866775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400" b="1">
                <a:solidFill>
                  <a:srgbClr val="FFFF00"/>
                </a:solidFill>
              </a:rPr>
              <a:t>Clock delay adjust</a:t>
            </a:r>
            <a:endParaRPr kumimoji="1" lang="en-US" sz="1400" b="1" i="1">
              <a:solidFill>
                <a:srgbClr val="FFFF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911600" y="5033963"/>
            <a:ext cx="7620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400" b="1">
                <a:solidFill>
                  <a:srgbClr val="FFFF00"/>
                </a:solidFill>
              </a:rPr>
              <a:t>Clock Input</a:t>
            </a:r>
            <a:endParaRPr kumimoji="1" lang="en-US" sz="1400" b="1" i="1">
              <a:solidFill>
                <a:srgbClr val="FFFF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67188" y="4003675"/>
            <a:ext cx="10652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400" b="1">
                <a:solidFill>
                  <a:srgbClr val="FFFF00"/>
                </a:solidFill>
              </a:rPr>
              <a:t>Oscillator</a:t>
            </a:r>
            <a:endParaRPr kumimoji="1" lang="en-US" sz="1400" b="1" i="1">
              <a:solidFill>
                <a:srgbClr val="FFFF00"/>
              </a:solidFill>
            </a:endParaRP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363" y="3943350"/>
            <a:ext cx="3030537" cy="2605088"/>
          </a:xfrm>
          <a:prstGeom prst="rect">
            <a:avLst/>
          </a:prstGeom>
          <a:noFill/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6363" y="1381125"/>
            <a:ext cx="3030537" cy="2562225"/>
          </a:xfrm>
          <a:prstGeom prst="rect">
            <a:avLst/>
          </a:prstGeom>
          <a:noFill/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9938" y="3451225"/>
            <a:ext cx="1701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800" b="1">
                <a:solidFill>
                  <a:srgbClr val="FFFF00"/>
                </a:solidFill>
              </a:rPr>
              <a:t>DC-DC</a:t>
            </a:r>
            <a:endParaRPr kumimoji="1" lang="en-US" sz="1800" b="1" i="1">
              <a:solidFill>
                <a:srgbClr val="FFFF00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966788" y="1644650"/>
            <a:ext cx="1701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800" b="1">
                <a:solidFill>
                  <a:srgbClr val="FFFF00"/>
                </a:solidFill>
              </a:rPr>
              <a:t>Adder</a:t>
            </a:r>
            <a:endParaRPr kumimoji="1" lang="en-US" sz="1800" b="1" i="1">
              <a:solidFill>
                <a:srgbClr val="FFFF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0" y="2027238"/>
            <a:ext cx="1452563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mezz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link 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cards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1026+390</a:t>
            </a:r>
            <a:endParaRPr lang="en-US" sz="1800" b="1" i="1">
              <a:solidFill>
                <a:srgbClr val="FFFF00"/>
              </a:solidFill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-68263" y="5481638"/>
            <a:ext cx="1701801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BSCAN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ASICs</a:t>
            </a:r>
            <a:endParaRPr lang="en-US" sz="1800" b="1" i="1">
              <a:solidFill>
                <a:srgbClr val="FFFF00"/>
              </a:solidFill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447800" y="4916488"/>
            <a:ext cx="1701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PHASE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ASICs</a:t>
            </a:r>
            <a:endParaRPr lang="en-US" sz="1800" b="1" i="1">
              <a:solidFill>
                <a:srgbClr val="FFFF00"/>
              </a:solidFill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208088" y="5951538"/>
            <a:ext cx="1701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MLUs</a:t>
            </a:r>
            <a:endParaRPr lang="en-US" sz="1800" b="1" i="1">
              <a:solidFill>
                <a:srgbClr val="FFFF00"/>
              </a:solidFill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77813" y="4000500"/>
            <a:ext cx="6699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 b="1" i="1">
                <a:solidFill>
                  <a:srgbClr val="00CC00"/>
                </a:solidFill>
              </a:rPr>
              <a:t>Back</a:t>
            </a:r>
            <a:endParaRPr kumimoji="1" lang="en-US" sz="1600" i="1">
              <a:solidFill>
                <a:srgbClr val="00CC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312863" y="4164013"/>
            <a:ext cx="164623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Bar Code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42913" y="1563688"/>
            <a:ext cx="7032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 b="1" i="1">
                <a:solidFill>
                  <a:srgbClr val="00CC00"/>
                </a:solidFill>
              </a:rPr>
              <a:t>Front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Regional Cal. </a:t>
            </a:r>
            <a:r>
              <a:rPr lang="en-US" sz="2800" dirty="0" smtClean="0"/>
              <a:t>Trigger Cards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2000 Cards built by U. Wisconsin using 5 UW Custom ASICs</a:t>
            </a:r>
            <a:endParaRPr lang="en-US" sz="2800" dirty="0"/>
          </a:p>
        </p:txBody>
      </p:sp>
      <p:sp>
        <p:nvSpPr>
          <p:cNvPr id="2562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1073150"/>
            <a:ext cx="9144000" cy="450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/>
              <a:t>Receiver Card:	         	      Electron Isolation &amp; Clock:        Jet/Summary: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942138" y="1341438"/>
            <a:ext cx="2201862" cy="2613025"/>
            <a:chOff x="80" y="692"/>
            <a:chExt cx="1899" cy="2268"/>
          </a:xfrm>
        </p:grpSpPr>
        <p:pic>
          <p:nvPicPr>
            <p:cNvPr id="25628" name="Picture 28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0" y="696"/>
              <a:ext cx="1899" cy="2264"/>
            </a:xfrm>
            <a:prstGeom prst="rect">
              <a:avLst/>
            </a:prstGeom>
            <a:noFill/>
          </p:spPr>
        </p:pic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758" y="692"/>
              <a:ext cx="959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</a:rPr>
                <a:t>Receiver</a:t>
              </a:r>
            </a:p>
            <a:p>
              <a:r>
                <a:rPr lang="en-US" sz="1400" b="1">
                  <a:solidFill>
                    <a:srgbClr val="FFFF00"/>
                  </a:solidFill>
                </a:rPr>
                <a:t>Mezz. Card</a:t>
              </a:r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500" y="1975"/>
              <a:ext cx="70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</a:rPr>
                <a:t>BSCAN</a:t>
              </a:r>
            </a:p>
            <a:p>
              <a:r>
                <a:rPr lang="en-US" sz="1400" b="1">
                  <a:solidFill>
                    <a:srgbClr val="FFFF00"/>
                  </a:solidFill>
                </a:rPr>
                <a:t>ASICs</a:t>
              </a:r>
            </a:p>
          </p:txBody>
        </p:sp>
      </p:grpSp>
      <p:pic>
        <p:nvPicPr>
          <p:cNvPr id="25631" name="Picture 3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61188" y="4000500"/>
            <a:ext cx="2103437" cy="2552700"/>
          </a:xfrm>
          <a:prstGeom prst="rect">
            <a:avLst/>
          </a:prstGeom>
          <a:noFill/>
        </p:spPr>
      </p:pic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459663" y="5681663"/>
            <a:ext cx="70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Sort</a:t>
            </a:r>
          </a:p>
          <a:p>
            <a:r>
              <a:rPr lang="en-US" sz="1400" b="1">
                <a:solidFill>
                  <a:srgbClr val="FFFF00"/>
                </a:solidFill>
              </a:rPr>
              <a:t>ASICs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8197850" y="5473700"/>
            <a:ext cx="815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BSCAN</a:t>
            </a:r>
          </a:p>
          <a:p>
            <a:r>
              <a:rPr lang="en-US" sz="1400" b="1">
                <a:solidFill>
                  <a:srgbClr val="FFFF00"/>
                </a:solidFill>
              </a:rPr>
              <a:t>ASICs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7902575" y="3997325"/>
            <a:ext cx="70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Phase</a:t>
            </a:r>
          </a:p>
          <a:p>
            <a:r>
              <a:rPr lang="en-US" sz="1400" b="1">
                <a:solidFill>
                  <a:srgbClr val="FFFF00"/>
                </a:solidFill>
              </a:rPr>
              <a:t>ASIC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046413" y="3573463"/>
            <a:ext cx="954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128+32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2979738" y="38862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097588" y="1889125"/>
            <a:ext cx="95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128+26</a:t>
            </a: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6015038" y="224313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6134100" y="4843463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18+7</a:t>
            </a: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H="1">
            <a:off x="6037263" y="516413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089650" y="3700463"/>
            <a:ext cx="69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18+7</a:t>
            </a:r>
          </a:p>
          <a:p>
            <a:pPr algn="ctr"/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6096000" y="40132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3000375" y="5024438"/>
            <a:ext cx="103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(18+9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Custom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Backpl)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3017838" y="1449388"/>
            <a:ext cx="10429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number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needed</a:t>
            </a:r>
            <a:br>
              <a:rPr lang="en-US" sz="1600" b="1">
                <a:solidFill>
                  <a:srgbClr val="0000FF"/>
                </a:solidFill>
              </a:rPr>
            </a:br>
            <a:r>
              <a:rPr lang="en-US" sz="1600" b="1">
                <a:solidFill>
                  <a:srgbClr val="0000FF"/>
                </a:solidFill>
              </a:rPr>
              <a:t>+spares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(incl.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test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setups)</a:t>
            </a:r>
            <a:br>
              <a:rPr lang="en-US" sz="1600" b="1">
                <a:solidFill>
                  <a:srgbClr val="0000FF"/>
                </a:solidFill>
              </a:rPr>
            </a:br>
            <a:r>
              <a:rPr lang="en-US" sz="1600" b="1">
                <a:solidFill>
                  <a:srgbClr val="0000FF"/>
                </a:solidFill>
              </a:rPr>
              <a:t>available</a:t>
            </a: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5026025" y="16192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1600" b="1" i="1">
                <a:solidFill>
                  <a:srgbClr val="00CC00"/>
                </a:solidFill>
              </a:rPr>
              <a:t>EISO</a:t>
            </a:r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4760913" y="437673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1600" b="1" i="1">
                <a:solidFill>
                  <a:srgbClr val="00CC00"/>
                </a:solidFill>
              </a:rPr>
              <a:t>Clock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7985125" y="2112963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1600" b="1" i="1">
                <a:solidFill>
                  <a:srgbClr val="00CC00"/>
                </a:solidFill>
              </a:rPr>
              <a:t>Front</a:t>
            </a:r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7985125" y="48387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1600" b="1" i="1">
                <a:solidFill>
                  <a:srgbClr val="00CC00"/>
                </a:solidFill>
              </a:rPr>
              <a:t>Back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Trigger Lab Setup at CERN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149725" cy="5486400"/>
          </a:xfrm>
        </p:spPr>
        <p:txBody>
          <a:bodyPr/>
          <a:lstStyle/>
          <a:p>
            <a:pPr marL="63500" indent="-63500">
              <a:lnSpc>
                <a:spcPct val="80000"/>
              </a:lnSpc>
            </a:pPr>
            <a:r>
              <a:rPr lang="en-US" sz="1900" dirty="0" smtClean="0"/>
              <a:t>Repair &amp; Test Facility – </a:t>
            </a:r>
            <a:br>
              <a:rPr lang="en-US" sz="1900" dirty="0" smtClean="0"/>
            </a:br>
            <a:r>
              <a:rPr lang="en-US" sz="1900" dirty="0" err="1" smtClean="0"/>
              <a:t>Prevessin</a:t>
            </a:r>
            <a:r>
              <a:rPr lang="en-US" sz="1900" dirty="0" smtClean="0"/>
              <a:t> </a:t>
            </a:r>
            <a:r>
              <a:rPr lang="en-US" sz="1900" dirty="0"/>
              <a:t>904</a:t>
            </a:r>
            <a:endParaRPr lang="en-US" sz="1900" dirty="0" smtClean="0"/>
          </a:p>
          <a:p>
            <a:pPr marL="228600" lvl="1" indent="-50800">
              <a:lnSpc>
                <a:spcPct val="80000"/>
              </a:lnSpc>
            </a:pPr>
            <a:r>
              <a:rPr lang="en-US" sz="1600" dirty="0" smtClean="0"/>
              <a:t>Stores </a:t>
            </a:r>
            <a:r>
              <a:rPr lang="en-US" sz="1600" dirty="0"/>
              <a:t>boards, crates, </a:t>
            </a:r>
            <a:r>
              <a:rPr lang="en-US" sz="1600" dirty="0" smtClean="0"/>
              <a:t>cables.</a:t>
            </a:r>
          </a:p>
          <a:p>
            <a:pPr marL="406400" lvl="2" indent="-63500">
              <a:lnSpc>
                <a:spcPct val="80000"/>
              </a:lnSpc>
            </a:pPr>
            <a:r>
              <a:rPr lang="en-US" sz="1600" dirty="0" smtClean="0"/>
              <a:t>Power </a:t>
            </a:r>
            <a:r>
              <a:rPr lang="en-US" sz="1600" dirty="0"/>
              <a:t>up and run system tests </a:t>
            </a:r>
          </a:p>
          <a:p>
            <a:pPr marL="406400" lvl="2" indent="-63500">
              <a:lnSpc>
                <a:spcPct val="80000"/>
              </a:lnSpc>
            </a:pPr>
            <a:r>
              <a:rPr lang="en-US" sz="1600" dirty="0"/>
              <a:t>Operate in water-cooled rack for extended tests</a:t>
            </a:r>
          </a:p>
          <a:p>
            <a:pPr marL="63500" indent="-63500">
              <a:lnSpc>
                <a:spcPct val="80000"/>
              </a:lnSpc>
            </a:pPr>
            <a:r>
              <a:rPr lang="en-US" sz="1900" dirty="0"/>
              <a:t>Integration tests</a:t>
            </a:r>
          </a:p>
          <a:p>
            <a:pPr marL="228600" lvl="1" indent="-50800">
              <a:lnSpc>
                <a:spcPct val="80000"/>
              </a:lnSpc>
            </a:pPr>
            <a:r>
              <a:rPr lang="en-US" sz="1600" dirty="0"/>
              <a:t>Racks with cooling on a raised floor </a:t>
            </a:r>
            <a:r>
              <a:rPr lang="en-US" sz="1600" dirty="0" smtClean="0"/>
              <a:t>nearby</a:t>
            </a:r>
          </a:p>
          <a:p>
            <a:pPr marL="228600" lvl="1" indent="-50800">
              <a:lnSpc>
                <a:spcPct val="80000"/>
              </a:lnSpc>
            </a:pPr>
            <a:r>
              <a:rPr lang="en-US" sz="1600" dirty="0" smtClean="0"/>
              <a:t>Will be used for upgrade tests</a:t>
            </a:r>
          </a:p>
          <a:p>
            <a:pPr marL="63500" indent="-63500">
              <a:lnSpc>
                <a:spcPct val="80000"/>
              </a:lnSpc>
            </a:pPr>
            <a:r>
              <a:rPr lang="en-US" sz="1900" dirty="0"/>
              <a:t>Storage and Repair</a:t>
            </a:r>
          </a:p>
          <a:p>
            <a:pPr marL="228600" lvl="1" indent="-50800">
              <a:lnSpc>
                <a:spcPct val="80000"/>
              </a:lnSpc>
            </a:pPr>
            <a:r>
              <a:rPr lang="en-US" sz="1600" dirty="0"/>
              <a:t>Spare Crates and cards also available for use in testing and replacement of suspect cards</a:t>
            </a:r>
          </a:p>
          <a:p>
            <a:pPr marL="228600" lvl="1" indent="-50800">
              <a:lnSpc>
                <a:spcPct val="80000"/>
              </a:lnSpc>
            </a:pPr>
            <a:r>
              <a:rPr lang="en-US" sz="1600" dirty="0"/>
              <a:t>Soldering station, scope, and tool storage</a:t>
            </a:r>
          </a:p>
          <a:p>
            <a:pPr marL="228600" lvl="1" indent="-50800">
              <a:lnSpc>
                <a:spcPct val="80000"/>
              </a:lnSpc>
            </a:pPr>
            <a:r>
              <a:rPr lang="en-US" sz="1600" dirty="0"/>
              <a:t>Spare component storage</a:t>
            </a:r>
          </a:p>
          <a:p>
            <a:pPr marL="63500" indent="-63500">
              <a:lnSpc>
                <a:spcPct val="80000"/>
              </a:lnSpc>
            </a:pPr>
            <a:r>
              <a:rPr lang="en-US" sz="1800" dirty="0"/>
              <a:t>Responsible:</a:t>
            </a:r>
          </a:p>
          <a:p>
            <a:pPr marL="228600" lvl="1" indent="-50800">
              <a:lnSpc>
                <a:spcPct val="80000"/>
              </a:lnSpc>
            </a:pPr>
            <a:r>
              <a:rPr lang="en-US" sz="1600" dirty="0"/>
              <a:t>P. </a:t>
            </a:r>
            <a:r>
              <a:rPr lang="en-US" sz="1600" dirty="0" err="1"/>
              <a:t>Klabbers</a:t>
            </a:r>
            <a:r>
              <a:rPr lang="en-US" sz="1600" dirty="0"/>
              <a:t> &amp; M. </a:t>
            </a:r>
            <a:r>
              <a:rPr lang="en-US" sz="1600" dirty="0" err="1"/>
              <a:t>Grothe</a:t>
            </a:r>
            <a:endParaRPr lang="en-US" sz="1600" dirty="0"/>
          </a:p>
        </p:txBody>
      </p:sp>
      <p:pic>
        <p:nvPicPr>
          <p:cNvPr id="31748" name="Picture 4" descr="eic-mar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5125" y="1031875"/>
            <a:ext cx="4968875" cy="546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Detector Control System (DCS)</a:t>
            </a:r>
            <a:br>
              <a:rPr lang="en-US" sz="3200" dirty="0" smtClean="0"/>
            </a:br>
            <a:r>
              <a:rPr lang="en-US" sz="2000" dirty="0" smtClean="0"/>
              <a:t>Scientist M. Grothe, GS: K. Grogg, I. Ross</a:t>
            </a:r>
            <a:endParaRPr lang="en-US" sz="2000" dirty="0"/>
          </a:p>
        </p:txBody>
      </p:sp>
      <p:pic>
        <p:nvPicPr>
          <p:cNvPr id="15363" name="Content Placeholder 3" descr="DCS FSM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9488" r="-9488"/>
          <a:stretch>
            <a:fillRect/>
          </a:stretch>
        </p:blipFill>
        <p:spPr>
          <a:xfrm>
            <a:off x="0" y="1219200"/>
            <a:ext cx="5054600" cy="3352800"/>
          </a:xfrm>
        </p:spPr>
      </p:pic>
      <p:pic>
        <p:nvPicPr>
          <p:cNvPr id="15364" name="Picture 4" descr="RMC Trend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1143000"/>
            <a:ext cx="3657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RMC5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81125" y="3733800"/>
            <a:ext cx="36004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4953000" y="3581400"/>
            <a:ext cx="419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Controls and monitors rack power, current, voltage, temps, and fans: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Auto-off for cooling, voltage, current failures, sends SMS/e-mail to experts. </a:t>
            </a:r>
          </a:p>
          <a:p>
            <a:pPr lvl="1"/>
            <a:r>
              <a:rPr lang="en-US" u="sng">
                <a:solidFill>
                  <a:srgbClr val="008000"/>
                </a:solidFill>
              </a:rPr>
              <a:t>Protects Electronics</a:t>
            </a:r>
          </a:p>
          <a:p>
            <a:pPr lvl="1"/>
            <a:endParaRPr lang="en-US"/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1905000" y="1214438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Main Panel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4800600" y="1371600"/>
            <a:ext cx="420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Histograms of Quantities Monitored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914400" y="6172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Panel for each RMC</a:t>
            </a: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0" y="2767013"/>
            <a:ext cx="137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10 Rack Monitor Cards (RMCs)</a:t>
            </a:r>
          </a:p>
        </p:txBody>
      </p:sp>
      <p:cxnSp>
        <p:nvCxnSpPr>
          <p:cNvPr id="15371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876300" y="2552700"/>
            <a:ext cx="914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Trigger Supervisor (TS)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Sci.: M. Grothe , PD: J. Efron, GS: C. </a:t>
            </a:r>
            <a:r>
              <a:rPr lang="en-US" sz="2000" dirty="0" err="1" smtClean="0"/>
              <a:t>Lazaridis</a:t>
            </a:r>
            <a:r>
              <a:rPr lang="en-US" sz="2000" dirty="0" smtClean="0"/>
              <a:t>, I. Ross</a:t>
            </a:r>
            <a:endParaRPr lang="en-US" sz="2000" dirty="0"/>
          </a:p>
        </p:txBody>
      </p:sp>
      <p:pic>
        <p:nvPicPr>
          <p:cNvPr id="16387" name="Content Placeholder 3" descr="TS FSM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23441" r="-23441"/>
          <a:stretch>
            <a:fillRect/>
          </a:stretch>
        </p:blipFill>
        <p:spPr>
          <a:xfrm>
            <a:off x="3860800" y="1219200"/>
            <a:ext cx="5283200" cy="3505200"/>
          </a:xfrm>
        </p:spPr>
      </p:pic>
      <p:pic>
        <p:nvPicPr>
          <p:cNvPr id="16388" name="Picture 4" descr="Links Monitorin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143000"/>
            <a:ext cx="37607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S Mask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4400" y="4572000"/>
            <a:ext cx="37004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572000" y="45720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Configures and monitors RCT &amp;</a:t>
            </a:r>
          </a:p>
          <a:p>
            <a:r>
              <a:rPr lang="en-US">
                <a:solidFill>
                  <a:srgbClr val="0000FF"/>
                </a:solidFill>
              </a:rPr>
              <a:t>interface to CMS Run Control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Can mask bad channels, monitor links and clocks, view current configuration</a:t>
            </a:r>
          </a:p>
          <a:p>
            <a:endParaRPr lang="en-US"/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133600" y="4953000"/>
            <a:ext cx="133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Masking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990600" y="1371600"/>
            <a:ext cx="162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Monitoring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334000" y="10668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Data Quality Monitoring (DQM)</a:t>
            </a:r>
            <a:br>
              <a:rPr lang="en-US" sz="3200" dirty="0" smtClean="0"/>
            </a:br>
            <a:r>
              <a:rPr lang="en-US" sz="2000" dirty="0" err="1" smtClean="0"/>
              <a:t>Sci</a:t>
            </a:r>
            <a:r>
              <a:rPr lang="en-US" sz="2000" dirty="0" smtClean="0"/>
              <a:t>: A. Savin, GS: M. Weinberg, W. Parker</a:t>
            </a:r>
            <a:endParaRPr lang="en-US" sz="2000" dirty="0"/>
          </a:p>
        </p:txBody>
      </p:sp>
      <p:pic>
        <p:nvPicPr>
          <p:cNvPr id="17411" name="Content Placeholder 3" descr="L1T DQM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t="-4958" b="-4958"/>
          <a:stretch>
            <a:fillRect/>
          </a:stretch>
        </p:blipFill>
        <p:spPr>
          <a:xfrm>
            <a:off x="304800" y="1447800"/>
            <a:ext cx="6134100" cy="4069223"/>
          </a:xfrm>
        </p:spPr>
      </p:pic>
      <p:pic>
        <p:nvPicPr>
          <p:cNvPr id="17412" name="Picture 4" descr="L1TEMU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176713"/>
            <a:ext cx="45037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QM Offline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429000"/>
            <a:ext cx="446246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58775" y="1143000"/>
            <a:ext cx="413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660066"/>
                </a:solidFill>
              </a:rPr>
              <a:t>Online DQM – Live and Archived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04800" y="3790950"/>
            <a:ext cx="390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ffectLst>
                  <a:outerShdw blurRad="50800" dist="38100" dir="2700000">
                    <a:srgbClr val="FFFFFF">
                      <a:alpha val="43000"/>
                    </a:srgbClr>
                  </a:outerShdw>
                </a:effectLst>
              </a:rPr>
              <a:t>Rank and occupancy histograms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04800" y="5924550"/>
            <a:ext cx="397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Real time data/emulator compare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629400" y="3886200"/>
            <a:ext cx="223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660066"/>
                </a:solidFill>
              </a:rPr>
              <a:t>Standalone DQM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4800600" y="1338263"/>
            <a:ext cx="4114800" cy="1938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Online DQM:  </a:t>
            </a:r>
            <a:r>
              <a:rPr lang="en-US" sz="2000" dirty="0"/>
              <a:t>current data to catch real-time problems (and archived)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Offline DQM:  </a:t>
            </a:r>
            <a:r>
              <a:rPr lang="en-US" sz="2000" dirty="0"/>
              <a:t>post-running, used for data certification (not shown)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Standalone:  </a:t>
            </a:r>
            <a:r>
              <a:rPr lang="en-US" sz="2000" dirty="0"/>
              <a:t>run by RCT on call, larger datasets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90625" y="6334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ppleGothic"/>
                <a:cs typeface="AppleGothic"/>
              </a:rPr>
              <a:t>Task T</a:t>
            </a:r>
            <a:r>
              <a:rPr lang="en-US" dirty="0" smtClean="0">
                <a:ea typeface="AppleGothic"/>
                <a:cs typeface="AppleGothic"/>
              </a:rPr>
              <a:t> Personnel</a:t>
            </a:r>
            <a:endParaRPr lang="en-US" dirty="0">
              <a:ea typeface="AppleGothic"/>
              <a:cs typeface="AppleGothic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83237"/>
          </a:xfrm>
        </p:spPr>
        <p:txBody>
          <a:bodyPr>
            <a:normAutofit/>
          </a:bodyPr>
          <a:lstStyle/>
          <a:p>
            <a:pPr marL="228600" lvl="1" indent="-114300">
              <a:lnSpc>
                <a:spcPct val="80000"/>
              </a:lnSpc>
            </a:pPr>
            <a:r>
              <a:rPr lang="en-US" sz="1800" i="1" dirty="0" smtClean="0">
                <a:solidFill>
                  <a:srgbClr val="008000"/>
                </a:solidFill>
              </a:rPr>
              <a:t>Professors</a:t>
            </a:r>
            <a:r>
              <a:rPr lang="en-US" sz="1800" i="1" dirty="0">
                <a:solidFill>
                  <a:srgbClr val="008000"/>
                </a:solidFill>
              </a:rPr>
              <a:t>:</a:t>
            </a:r>
            <a:r>
              <a:rPr lang="en-US" sz="1800" dirty="0"/>
              <a:t> </a:t>
            </a:r>
            <a:r>
              <a:rPr lang="en-US" sz="1800" dirty="0" smtClean="0"/>
              <a:t>Duncan </a:t>
            </a:r>
            <a:r>
              <a:rPr lang="en-US" sz="1800" dirty="0"/>
              <a:t>Carlsmith, </a:t>
            </a:r>
            <a:r>
              <a:rPr lang="en-US" sz="1800" dirty="0" err="1" smtClean="0"/>
              <a:t>Sridhara</a:t>
            </a:r>
            <a:r>
              <a:rPr lang="en-US" sz="1800" dirty="0" smtClean="0"/>
              <a:t> </a:t>
            </a:r>
            <a:r>
              <a:rPr lang="en-US" sz="1800" dirty="0"/>
              <a:t>Dasu, </a:t>
            </a:r>
            <a:r>
              <a:rPr lang="en-US" sz="1800" dirty="0" smtClean="0"/>
              <a:t>Matt </a:t>
            </a:r>
            <a:r>
              <a:rPr lang="en-US" sz="1800" dirty="0"/>
              <a:t>Herndon, </a:t>
            </a:r>
            <a:r>
              <a:rPr lang="en-US" sz="1800" dirty="0" smtClean="0"/>
              <a:t>Wesley </a:t>
            </a:r>
            <a:r>
              <a:rPr lang="en-US" sz="1800" dirty="0"/>
              <a:t>Smith</a:t>
            </a:r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Distinguished Scientist:</a:t>
            </a:r>
            <a:r>
              <a:rPr lang="en-US" sz="1800" dirty="0"/>
              <a:t> </a:t>
            </a:r>
            <a:r>
              <a:rPr lang="en-US" sz="1800" dirty="0" smtClean="0"/>
              <a:t>Richard </a:t>
            </a:r>
            <a:r>
              <a:rPr lang="en-US" sz="1800" dirty="0"/>
              <a:t>Loveless</a:t>
            </a:r>
            <a:endParaRPr lang="en-US" sz="1800" dirty="0">
              <a:solidFill>
                <a:srgbClr val="008000"/>
              </a:solidFill>
            </a:endParaRPr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Electronics </a:t>
            </a:r>
            <a:r>
              <a:rPr lang="en-US" sz="1800" i="1" dirty="0" smtClean="0">
                <a:solidFill>
                  <a:srgbClr val="008000"/>
                </a:solidFill>
              </a:rPr>
              <a:t>Engineer:</a:t>
            </a:r>
            <a:r>
              <a:rPr lang="en-US" sz="1800" dirty="0" smtClean="0"/>
              <a:t> Tom </a:t>
            </a:r>
            <a:r>
              <a:rPr lang="en-US" sz="1800" dirty="0" err="1"/>
              <a:t>Gorski</a:t>
            </a:r>
            <a:r>
              <a:rPr lang="en-US" sz="1800" dirty="0"/>
              <a:t> </a:t>
            </a:r>
            <a:r>
              <a:rPr lang="en-US" sz="1800" b="0" dirty="0">
                <a:solidFill>
                  <a:srgbClr val="008000"/>
                </a:solidFill>
              </a:rPr>
              <a:t>(CMS project)</a:t>
            </a:r>
            <a:endParaRPr lang="en-US" sz="1800" b="0" dirty="0"/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Associate Scientists:</a:t>
            </a:r>
            <a:r>
              <a:rPr lang="en-US" sz="1800" dirty="0"/>
              <a:t> </a:t>
            </a:r>
            <a:r>
              <a:rPr lang="en-US" sz="1800" dirty="0" smtClean="0"/>
              <a:t>Pam Klabbers</a:t>
            </a:r>
            <a:r>
              <a:rPr lang="en-US" sz="1800" dirty="0"/>
              <a:t>, </a:t>
            </a:r>
            <a:r>
              <a:rPr lang="en-US" sz="1800" dirty="0" smtClean="0"/>
              <a:t>Armando </a:t>
            </a:r>
            <a:r>
              <a:rPr lang="en-US" sz="1800" dirty="0" err="1"/>
              <a:t>Lanaro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Sascha</a:t>
            </a:r>
            <a:r>
              <a:rPr lang="en-US" sz="1800" dirty="0" smtClean="0"/>
              <a:t> </a:t>
            </a:r>
            <a:r>
              <a:rPr lang="en-US" sz="1800" dirty="0"/>
              <a:t>Savin</a:t>
            </a:r>
            <a:r>
              <a:rPr lang="en-US" sz="1800" dirty="0" smtClean="0"/>
              <a:t> </a:t>
            </a:r>
            <a:r>
              <a:rPr lang="en-US" sz="1800" b="0" dirty="0" smtClean="0">
                <a:solidFill>
                  <a:srgbClr val="408000"/>
                </a:solidFill>
              </a:rPr>
              <a:t/>
            </a:r>
            <a:br>
              <a:rPr lang="en-US" sz="1800" b="0" dirty="0" smtClean="0">
                <a:solidFill>
                  <a:srgbClr val="408000"/>
                </a:solidFill>
              </a:rPr>
            </a:br>
            <a:r>
              <a:rPr lang="en-US" sz="1800" b="0" dirty="0">
                <a:solidFill>
                  <a:srgbClr val="408000"/>
                </a:solidFill>
              </a:rPr>
              <a:t>		        </a:t>
            </a:r>
            <a:r>
              <a:rPr lang="en-US" sz="1800" b="0" dirty="0" smtClean="0">
                <a:solidFill>
                  <a:srgbClr val="408000"/>
                </a:solidFill>
              </a:rPr>
              <a:t> </a:t>
            </a:r>
            <a:r>
              <a:rPr lang="en-US" sz="1800" dirty="0" smtClean="0"/>
              <a:t>Jim </a:t>
            </a:r>
            <a:r>
              <a:rPr lang="en-US" sz="1800" dirty="0" err="1"/>
              <a:t>Bellinger</a:t>
            </a:r>
            <a:r>
              <a:rPr lang="en-US" sz="1800" dirty="0"/>
              <a:t> </a:t>
            </a:r>
            <a:r>
              <a:rPr lang="en-US" sz="1800" b="0" dirty="0" smtClean="0">
                <a:solidFill>
                  <a:srgbClr val="408000"/>
                </a:solidFill>
              </a:rPr>
              <a:t>(50%</a:t>
            </a:r>
            <a:r>
              <a:rPr lang="en-US" sz="1800" b="0" dirty="0">
                <a:solidFill>
                  <a:srgbClr val="408000"/>
                </a:solidFill>
              </a:rPr>
              <a:t>, 25% CMS Project,</a:t>
            </a:r>
            <a:r>
              <a:rPr lang="en-US" sz="1800" b="0" dirty="0" smtClean="0">
                <a:solidFill>
                  <a:srgbClr val="408000"/>
                </a:solidFill>
              </a:rPr>
              <a:t> 25%</a:t>
            </a:r>
            <a:r>
              <a:rPr lang="en-US" sz="1800" b="0" dirty="0">
                <a:solidFill>
                  <a:srgbClr val="408000"/>
                </a:solidFill>
              </a:rPr>
              <a:t>Task </a:t>
            </a:r>
            <a:r>
              <a:rPr lang="en-US" sz="1800" b="0" dirty="0" smtClean="0">
                <a:solidFill>
                  <a:srgbClr val="408000"/>
                </a:solidFill>
              </a:rPr>
              <a:t>E - CDF)</a:t>
            </a:r>
            <a:r>
              <a:rPr lang="en-US" sz="1800" b="0" dirty="0" smtClean="0"/>
              <a:t> </a:t>
            </a:r>
            <a:endParaRPr lang="en-US" sz="1800" b="0" dirty="0">
              <a:solidFill>
                <a:srgbClr val="408000"/>
              </a:solidFill>
            </a:endParaRPr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Assistant Scientist:</a:t>
            </a:r>
            <a:r>
              <a:rPr lang="en-US" sz="1800" dirty="0"/>
              <a:t> </a:t>
            </a:r>
            <a:r>
              <a:rPr lang="en-US" sz="1800" dirty="0" smtClean="0"/>
              <a:t>Monika </a:t>
            </a:r>
            <a:r>
              <a:rPr lang="en-US" sz="1800" dirty="0" err="1"/>
              <a:t>Grothe</a:t>
            </a:r>
            <a:endParaRPr lang="en-US" sz="1800" dirty="0"/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Postdoc:</a:t>
            </a:r>
            <a:r>
              <a:rPr lang="en-US" sz="1800" dirty="0"/>
              <a:t> </a:t>
            </a:r>
            <a:r>
              <a:rPr lang="en-US" sz="1800" dirty="0" smtClean="0"/>
              <a:t>Jonathan </a:t>
            </a:r>
            <a:r>
              <a:rPr lang="en-US" sz="1800" dirty="0" err="1"/>
              <a:t>Efron</a:t>
            </a:r>
            <a:endParaRPr lang="en-US" sz="1800" dirty="0"/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Software Engineers:</a:t>
            </a:r>
            <a:r>
              <a:rPr lang="en-US" sz="1800" dirty="0"/>
              <a:t> </a:t>
            </a:r>
            <a:r>
              <a:rPr lang="en-US" sz="1800" dirty="0" smtClean="0"/>
              <a:t>Dan </a:t>
            </a:r>
            <a:r>
              <a:rPr lang="en-US" sz="1800" dirty="0"/>
              <a:t>Bradley, </a:t>
            </a:r>
            <a:r>
              <a:rPr lang="en-US" sz="1800" dirty="0" err="1" smtClean="0"/>
              <a:t>Ajit</a:t>
            </a:r>
            <a:r>
              <a:rPr lang="en-US" sz="1800" dirty="0" smtClean="0"/>
              <a:t> </a:t>
            </a:r>
            <a:r>
              <a:rPr lang="en-US" sz="1800" dirty="0" err="1"/>
              <a:t>Mohapatra</a:t>
            </a:r>
            <a:r>
              <a:rPr lang="en-US" sz="1800" dirty="0"/>
              <a:t>, </a:t>
            </a:r>
            <a:r>
              <a:rPr lang="en-US" sz="1800" dirty="0" smtClean="0"/>
              <a:t>Will </a:t>
            </a:r>
            <a:r>
              <a:rPr lang="en-US" sz="1800" dirty="0"/>
              <a:t>Maier </a:t>
            </a:r>
            <a:r>
              <a:rPr lang="en-US" sz="1800" b="0" dirty="0">
                <a:solidFill>
                  <a:srgbClr val="008000"/>
                </a:solidFill>
              </a:rPr>
              <a:t>(CMS project)</a:t>
            </a:r>
            <a:endParaRPr lang="en-US" sz="1800" dirty="0"/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System Manager:</a:t>
            </a:r>
            <a:r>
              <a:rPr lang="en-US" sz="1800" dirty="0"/>
              <a:t> </a:t>
            </a:r>
            <a:r>
              <a:rPr lang="en-US" sz="1800" dirty="0" smtClean="0"/>
              <a:t>Steve </a:t>
            </a:r>
            <a:r>
              <a:rPr lang="en-US" sz="1800" dirty="0"/>
              <a:t>Rader, </a:t>
            </a:r>
            <a:r>
              <a:rPr lang="en-US" sz="1800" dirty="0" smtClean="0"/>
              <a:t>Matt </a:t>
            </a:r>
            <a:r>
              <a:rPr lang="en-US" sz="1800" dirty="0" err="1"/>
              <a:t>Radtke</a:t>
            </a:r>
            <a:r>
              <a:rPr lang="en-US" sz="1800" dirty="0"/>
              <a:t> </a:t>
            </a:r>
            <a:r>
              <a:rPr lang="en-US" sz="1800" b="0" dirty="0">
                <a:solidFill>
                  <a:srgbClr val="008000"/>
                </a:solidFill>
              </a:rPr>
              <a:t>(50 %, 50% UW</a:t>
            </a:r>
            <a:r>
              <a:rPr lang="en-US" sz="1800" b="0" dirty="0" smtClean="0">
                <a:solidFill>
                  <a:srgbClr val="008000"/>
                </a:solidFill>
              </a:rPr>
              <a:t>)</a:t>
            </a:r>
            <a:br>
              <a:rPr lang="en-US" sz="1800" b="0" dirty="0" smtClean="0">
                <a:solidFill>
                  <a:srgbClr val="008000"/>
                </a:solidFill>
              </a:rPr>
            </a:br>
            <a:r>
              <a:rPr lang="en-US" sz="1800" b="0" dirty="0" smtClean="0">
                <a:solidFill>
                  <a:srgbClr val="008000"/>
                </a:solidFill>
              </a:rPr>
              <a:t> </a:t>
            </a:r>
            <a:r>
              <a:rPr lang="en-US" sz="1800" b="0" dirty="0">
                <a:solidFill>
                  <a:srgbClr val="800000"/>
                </a:solidFill>
              </a:rPr>
              <a:t>-- Support all HEP Computing</a:t>
            </a:r>
            <a:endParaRPr lang="en-US" sz="1800" dirty="0"/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Grad. Students:</a:t>
            </a:r>
            <a:r>
              <a:rPr lang="en-US" sz="1800" dirty="0"/>
              <a:t> </a:t>
            </a:r>
            <a:r>
              <a:rPr lang="en-US" sz="1800" dirty="0" smtClean="0"/>
              <a:t>Mike </a:t>
            </a:r>
            <a:r>
              <a:rPr lang="en-US" sz="1800" dirty="0"/>
              <a:t>Anderson </a:t>
            </a:r>
            <a:r>
              <a:rPr lang="en-US" sz="1800" b="0" dirty="0">
                <a:solidFill>
                  <a:srgbClr val="408000"/>
                </a:solidFill>
              </a:rPr>
              <a:t>(NSF-computing)</a:t>
            </a:r>
            <a:r>
              <a:rPr lang="en-US" sz="1800" dirty="0">
                <a:solidFill>
                  <a:srgbClr val="0000FF"/>
                </a:solidFill>
              </a:rPr>
              <a:t>,</a:t>
            </a:r>
            <a:r>
              <a:rPr lang="en-US" sz="1800" dirty="0"/>
              <a:t> </a:t>
            </a:r>
            <a:r>
              <a:rPr lang="en-US" sz="1800" dirty="0" err="1" smtClean="0"/>
              <a:t>Michail</a:t>
            </a:r>
            <a:r>
              <a:rPr lang="en-US" sz="1800" dirty="0" smtClean="0"/>
              <a:t>  </a:t>
            </a:r>
            <a:r>
              <a:rPr lang="en-US" sz="1800" dirty="0" err="1"/>
              <a:t>Bachtis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Lindsey </a:t>
            </a:r>
            <a:r>
              <a:rPr lang="en-US" sz="1800" dirty="0"/>
              <a:t>Gray, </a:t>
            </a:r>
            <a:r>
              <a:rPr lang="en-US" sz="1800" dirty="0" err="1" smtClean="0"/>
              <a:t>Kira</a:t>
            </a:r>
            <a:r>
              <a:rPr lang="en-US" sz="1800" dirty="0" smtClean="0"/>
              <a:t> </a:t>
            </a:r>
            <a:r>
              <a:rPr lang="en-US" sz="1800" dirty="0" err="1"/>
              <a:t>Grogg</a:t>
            </a:r>
            <a:r>
              <a:rPr lang="en-US" sz="1800" dirty="0"/>
              <a:t>, </a:t>
            </a:r>
            <a:r>
              <a:rPr lang="en-US" sz="1800" dirty="0" smtClean="0"/>
              <a:t>Christos </a:t>
            </a:r>
            <a:r>
              <a:rPr lang="en-US" sz="1800" dirty="0" err="1"/>
              <a:t>Lazaridis</a:t>
            </a:r>
            <a:r>
              <a:rPr lang="en-US" sz="1800" dirty="0"/>
              <a:t>, </a:t>
            </a:r>
            <a:r>
              <a:rPr lang="en-US" sz="1800" dirty="0" smtClean="0"/>
              <a:t>Jeff </a:t>
            </a:r>
            <a:r>
              <a:rPr lang="en-US" sz="1800" dirty="0" err="1"/>
              <a:t>Klukas</a:t>
            </a:r>
            <a:r>
              <a:rPr lang="en-US" sz="1800" dirty="0"/>
              <a:t>, </a:t>
            </a:r>
            <a:r>
              <a:rPr lang="en-US" sz="1800" dirty="0" smtClean="0"/>
              <a:t>Jessica </a:t>
            </a:r>
            <a:r>
              <a:rPr lang="en-US" sz="1800" dirty="0"/>
              <a:t>Leonard,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Will Parker, Ian Ross, Joshua </a:t>
            </a:r>
            <a:r>
              <a:rPr lang="en-US" sz="1800" dirty="0"/>
              <a:t>Swanson, </a:t>
            </a:r>
            <a:r>
              <a:rPr lang="en-US" sz="1800" dirty="0" smtClean="0"/>
              <a:t>Marc Weinberg</a:t>
            </a:r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 smtClean="0">
                <a:solidFill>
                  <a:srgbClr val="008000"/>
                </a:solidFill>
              </a:rPr>
              <a:t>Grad. Summer Students: </a:t>
            </a:r>
            <a:r>
              <a:rPr lang="en-US" sz="1800" dirty="0" smtClean="0"/>
              <a:t>Austin Belknap</a:t>
            </a:r>
            <a:r>
              <a:rPr lang="en-US" sz="1800" i="1" dirty="0" smtClean="0">
                <a:solidFill>
                  <a:srgbClr val="008000"/>
                </a:solidFill>
              </a:rPr>
              <a:t>, </a:t>
            </a:r>
            <a:r>
              <a:rPr lang="en-US" sz="1800" dirty="0" smtClean="0"/>
              <a:t>Isobel </a:t>
            </a:r>
            <a:r>
              <a:rPr lang="en-US" sz="1800" dirty="0" err="1" smtClean="0"/>
              <a:t>Ojalvo</a:t>
            </a:r>
            <a:r>
              <a:rPr lang="en-US" sz="1800" dirty="0" smtClean="0"/>
              <a:t>, Bethany Reilly</a:t>
            </a:r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 smtClean="0">
                <a:solidFill>
                  <a:srgbClr val="008000"/>
                </a:solidFill>
              </a:rPr>
              <a:t>Technician</a:t>
            </a:r>
            <a:r>
              <a:rPr lang="en-US" sz="1800" i="1" dirty="0">
                <a:solidFill>
                  <a:srgbClr val="008000"/>
                </a:solidFill>
              </a:rPr>
              <a:t>:</a:t>
            </a:r>
            <a:r>
              <a:rPr lang="en-US" sz="1800" dirty="0"/>
              <a:t> </a:t>
            </a:r>
            <a:r>
              <a:rPr lang="en-US" sz="1800" dirty="0" smtClean="0"/>
              <a:t>Robert </a:t>
            </a:r>
            <a:r>
              <a:rPr lang="en-US" sz="1800" dirty="0" err="1"/>
              <a:t>Fobes</a:t>
            </a:r>
            <a:r>
              <a:rPr lang="en-US" sz="1800" dirty="0"/>
              <a:t> </a:t>
            </a:r>
            <a:r>
              <a:rPr lang="en-US" sz="1800" b="0" dirty="0">
                <a:solidFill>
                  <a:srgbClr val="008000"/>
                </a:solidFill>
              </a:rPr>
              <a:t>(CMS project)</a:t>
            </a:r>
            <a:endParaRPr lang="en-US" sz="1800" b="0" dirty="0"/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PSL</a:t>
            </a:r>
            <a:r>
              <a:rPr lang="en-US" sz="1800" i="1" dirty="0">
                <a:solidFill>
                  <a:srgbClr val="800000"/>
                </a:solidFill>
              </a:rPr>
              <a:t>*</a:t>
            </a:r>
            <a:r>
              <a:rPr lang="en-US" sz="1800" i="1" dirty="0">
                <a:solidFill>
                  <a:srgbClr val="008000"/>
                </a:solidFill>
              </a:rPr>
              <a:t> Engineers:</a:t>
            </a:r>
            <a:r>
              <a:rPr lang="en-US" sz="1800" dirty="0"/>
              <a:t> </a:t>
            </a:r>
            <a:r>
              <a:rPr lang="en-US" sz="1800" dirty="0" smtClean="0"/>
              <a:t>F. </a:t>
            </a:r>
            <a:r>
              <a:rPr lang="en-US" sz="1800" dirty="0" err="1"/>
              <a:t>Feyzi</a:t>
            </a:r>
            <a:r>
              <a:rPr lang="en-US" sz="1800" dirty="0"/>
              <a:t>, </a:t>
            </a:r>
            <a:r>
              <a:rPr lang="en-US" sz="1800" dirty="0" smtClean="0"/>
              <a:t>P. </a:t>
            </a:r>
            <a:r>
              <a:rPr lang="en-US" sz="1800" dirty="0" err="1"/>
              <a:t>Robl</a:t>
            </a:r>
            <a:r>
              <a:rPr lang="en-US" sz="1800" dirty="0"/>
              <a:t>, D. Wahl, D. </a:t>
            </a:r>
            <a:r>
              <a:rPr lang="en-US" sz="1800" dirty="0" err="1"/>
              <a:t>Wenman</a:t>
            </a:r>
            <a:r>
              <a:rPr lang="en-US" sz="1800" dirty="0"/>
              <a:t>, A. White </a:t>
            </a:r>
            <a:r>
              <a:rPr lang="en-US" sz="1800" b="0" dirty="0">
                <a:solidFill>
                  <a:srgbClr val="008000"/>
                </a:solidFill>
              </a:rPr>
              <a:t>(CMS project)</a:t>
            </a:r>
            <a:endParaRPr lang="en-US" sz="1800" dirty="0">
              <a:solidFill>
                <a:srgbClr val="008000"/>
              </a:solidFill>
            </a:endParaRPr>
          </a:p>
          <a:p>
            <a:pPr marL="228600" lvl="1" indent="-114300">
              <a:lnSpc>
                <a:spcPct val="80000"/>
              </a:lnSpc>
            </a:pPr>
            <a:r>
              <a:rPr lang="en-US" sz="1800" i="1" dirty="0">
                <a:solidFill>
                  <a:srgbClr val="008000"/>
                </a:solidFill>
              </a:rPr>
              <a:t>PSL</a:t>
            </a:r>
            <a:r>
              <a:rPr lang="en-US" sz="1800" i="1" dirty="0">
                <a:solidFill>
                  <a:srgbClr val="800000"/>
                </a:solidFill>
              </a:rPr>
              <a:t>*</a:t>
            </a:r>
            <a:r>
              <a:rPr lang="en-US" sz="1800" i="1" dirty="0">
                <a:solidFill>
                  <a:srgbClr val="008000"/>
                </a:solidFill>
              </a:rPr>
              <a:t> Draft/Tech:</a:t>
            </a:r>
            <a:r>
              <a:rPr lang="en-US" sz="1800" dirty="0"/>
              <a:t> B. Dana, G. </a:t>
            </a:r>
            <a:r>
              <a:rPr lang="en-US" sz="1800" dirty="0" err="1"/>
              <a:t>Gregerson</a:t>
            </a:r>
            <a:r>
              <a:rPr lang="en-US" sz="1800" dirty="0"/>
              <a:t>, D. Grim, J. Johnson, A. Riley, T. Sailor, R. Smith </a:t>
            </a:r>
            <a:r>
              <a:rPr lang="en-US" sz="1800" b="0" dirty="0">
                <a:solidFill>
                  <a:srgbClr val="008000"/>
                </a:solidFill>
              </a:rPr>
              <a:t>(CMS project)</a:t>
            </a:r>
            <a:endParaRPr lang="en-US" sz="1800" b="0" dirty="0"/>
          </a:p>
          <a:p>
            <a:pPr marL="0" indent="0">
              <a:lnSpc>
                <a:spcPct val="80000"/>
              </a:lnSpc>
            </a:pPr>
            <a:r>
              <a:rPr lang="en-US" sz="1400" dirty="0">
                <a:solidFill>
                  <a:srgbClr val="800000"/>
                </a:solidFill>
                <a:ea typeface="AppleGothic"/>
                <a:cs typeface="AppleGothic"/>
              </a:rPr>
              <a:t>(*UW Physical Sciences Lab: world-class electronic &amp; mechanical engineering &amp; construction</a:t>
            </a:r>
            <a:r>
              <a:rPr lang="en-US" sz="1400" dirty="0" smtClean="0">
                <a:solidFill>
                  <a:srgbClr val="800000"/>
                </a:solidFill>
                <a:ea typeface="AppleGothic"/>
                <a:cs typeface="AppleGothic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72200"/>
            <a:ext cx="825025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a typeface="AppleGothic"/>
                <a:cs typeface="AppleGothic"/>
                <a:hlinkClick r:id="rId3" tooltip="Click here to see list of talks"/>
              </a:rPr>
              <a:t>ACTIVE GROUP: over 600 Talks in CMS Meetings between Jan. ‘08 – May ‘10</a:t>
            </a:r>
            <a:endParaRPr lang="en-US" sz="1800" dirty="0" smtClean="0">
              <a:solidFill>
                <a:srgbClr val="000000"/>
              </a:solidFill>
              <a:ea typeface="AppleGothic"/>
              <a:cs typeface="Apple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RCT Emulator and Pattern Testing</a:t>
            </a:r>
            <a:br>
              <a:rPr lang="en-US" sz="2800" dirty="0" smtClean="0"/>
            </a:br>
            <a:r>
              <a:rPr lang="en-US" sz="1800" dirty="0" smtClean="0"/>
              <a:t>PD: J. Efron, GS: K. Grogg, I. Ross</a:t>
            </a:r>
            <a:endParaRPr lang="en-US" sz="1800" dirty="0"/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76200" y="1143000"/>
            <a:ext cx="8636000" cy="544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2000" b="1" kern="0" dirty="0">
                <a:solidFill>
                  <a:srgbClr val="ED181E"/>
                </a:solidFill>
                <a:latin typeface="+mn-lt"/>
              </a:rPr>
              <a:t>Emulator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 typeface="Arial"/>
              <a:buChar char="•"/>
              <a:defRPr/>
            </a:pPr>
            <a:r>
              <a:rPr lang="en-US" sz="1800" b="1" kern="0" dirty="0">
                <a:solidFill>
                  <a:srgbClr val="1822CD"/>
                </a:solidFill>
                <a:ea typeface="AppleGothic"/>
              </a:rPr>
              <a:t>Simulates all RCT data paths – Trigger Primitive input to GCT output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 typeface="Arial"/>
              <a:buChar char="•"/>
              <a:defRPr/>
            </a:pPr>
            <a: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  <a:t>Part of CMSSW, used by DQM, pattern testing, etc.</a:t>
            </a:r>
            <a:endParaRPr lang="en-US" sz="1800" b="1" kern="0" dirty="0">
              <a:solidFill>
                <a:srgbClr val="ED181E"/>
              </a:solidFill>
              <a:latin typeface="+mn-lt"/>
            </a:endParaRPr>
          </a:p>
          <a:p>
            <a:pPr marL="285750" indent="-28575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2000" b="1" kern="0" dirty="0">
                <a:solidFill>
                  <a:srgbClr val="ED181E"/>
                </a:solidFill>
                <a:latin typeface="+mn-lt"/>
              </a:rPr>
              <a:t>Pattern tests use the input LUTs on the Receiver cards to send 64 BX</a:t>
            </a:r>
          </a:p>
          <a:p>
            <a:pPr marL="628650" lvl="1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  <a:t>All 18 RCT crates + GCT Source </a:t>
            </a:r>
            <a:b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</a:br>
            <a: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  <a:t>Cards to capture output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kern="0" dirty="0">
                <a:solidFill>
                  <a:srgbClr val="006600"/>
                </a:solidFill>
                <a:latin typeface="+mn-lt"/>
              </a:rPr>
              <a:t>Emulator predicts output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kern="0" dirty="0">
                <a:solidFill>
                  <a:srgbClr val="006600"/>
                </a:solidFill>
                <a:latin typeface="+mn-lt"/>
              </a:rPr>
              <a:t>compared with captured data</a:t>
            </a:r>
          </a:p>
          <a:p>
            <a:pPr marL="514350" lvl="1" indent="-228600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SzPct val="100000"/>
              <a:buFontTx/>
              <a:buChar char="•"/>
              <a:defRPr/>
            </a:pPr>
            <a:r>
              <a:rPr lang="en-US" sz="1800" b="1" kern="0" dirty="0">
                <a:solidFill>
                  <a:srgbClr val="1822CD"/>
                </a:solidFill>
                <a:ea typeface="AppleGothic"/>
              </a:rPr>
              <a:t>Patterns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Clr>
                <a:srgbClr val="008000"/>
              </a:buClr>
              <a:buSzPct val="100000"/>
              <a:buFontTx/>
              <a:buChar char="•"/>
              <a:defRPr/>
            </a:pPr>
            <a:r>
              <a:rPr lang="en-US" sz="1800" kern="0" dirty="0">
                <a:solidFill>
                  <a:srgbClr val="006600"/>
                </a:solidFill>
                <a:latin typeface="+mn-lt"/>
              </a:rPr>
              <a:t>Walking zeros &amp; ones, random, </a:t>
            </a:r>
            <a:br>
              <a:rPr lang="en-US" sz="1800" kern="0" dirty="0">
                <a:solidFill>
                  <a:srgbClr val="006600"/>
                </a:solidFill>
                <a:latin typeface="+mn-lt"/>
              </a:rPr>
            </a:br>
            <a:r>
              <a:rPr lang="en-US" sz="1800" kern="0" dirty="0" err="1">
                <a:solidFill>
                  <a:srgbClr val="006600"/>
                </a:solidFill>
                <a:latin typeface="+mn-lt"/>
              </a:rPr>
              <a:t>ttbar</a:t>
            </a:r>
            <a:r>
              <a:rPr lang="en-US" sz="1800" kern="0" dirty="0">
                <a:solidFill>
                  <a:srgbClr val="006600"/>
                </a:solidFill>
                <a:latin typeface="+mn-lt"/>
              </a:rPr>
              <a:t> simulated data</a:t>
            </a:r>
          </a:p>
          <a:p>
            <a:pPr marL="1257300" lvl="3" indent="-17145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400" b="1" kern="0" dirty="0" err="1">
                <a:solidFill>
                  <a:srgbClr val="DC0081"/>
                </a:solidFill>
                <a:latin typeface="+mn-lt"/>
              </a:rPr>
              <a:t>ttbar</a:t>
            </a:r>
            <a:r>
              <a:rPr lang="en-US" sz="1400" b="1" kern="0" dirty="0">
                <a:solidFill>
                  <a:srgbClr val="DC0081"/>
                </a:solidFill>
                <a:latin typeface="+mn-lt"/>
              </a:rPr>
              <a:t>: Partial output at right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kern="0" dirty="0">
                <a:solidFill>
                  <a:srgbClr val="006600"/>
                </a:solidFill>
                <a:latin typeface="+mn-lt"/>
              </a:rPr>
              <a:t>Problems found and fixed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kern="0" dirty="0">
                <a:solidFill>
                  <a:srgbClr val="006600"/>
                </a:solidFill>
                <a:latin typeface="+mn-lt"/>
              </a:rPr>
              <a:t>Checks RCT-GCT connections</a:t>
            </a:r>
            <a:endParaRPr lang="en-US" sz="1800" kern="0" dirty="0" smtClean="0">
              <a:solidFill>
                <a:srgbClr val="006600"/>
              </a:solidFill>
              <a:latin typeface="+mn-lt"/>
            </a:endParaRPr>
          </a:p>
          <a:p>
            <a:pPr marL="628650" lvl="1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b="1" kern="0" dirty="0" smtClean="0">
                <a:solidFill>
                  <a:srgbClr val="1822CD"/>
                </a:solidFill>
                <a:latin typeface="+mn-lt"/>
                <a:ea typeface="AppleGothic"/>
              </a:rPr>
              <a:t>Being integrated </a:t>
            </a:r>
            <a: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  <a:t>into </a:t>
            </a:r>
            <a:r>
              <a:rPr lang="en-US" sz="1800" b="1" kern="0" dirty="0" smtClean="0">
                <a:solidFill>
                  <a:srgbClr val="1822CD"/>
                </a:solidFill>
                <a:latin typeface="+mn-lt"/>
                <a:ea typeface="AppleGothic"/>
              </a:rPr>
              <a:t>Trigger Supervisor</a:t>
            </a:r>
          </a:p>
          <a:p>
            <a:pPr marL="628650" lvl="1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  <a:t>Developing tests using patterns </a:t>
            </a:r>
            <a:b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</a:br>
            <a:r>
              <a:rPr lang="en-US" sz="1800" b="1" kern="0" dirty="0">
                <a:solidFill>
                  <a:srgbClr val="1822CD"/>
                </a:solidFill>
                <a:latin typeface="+mn-lt"/>
                <a:ea typeface="AppleGothic"/>
              </a:rPr>
              <a:t>injected at TPG level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1800" kern="0" dirty="0">
                <a:solidFill>
                  <a:srgbClr val="006600"/>
                </a:solidFill>
                <a:latin typeface="+mn-lt"/>
              </a:rPr>
              <a:t>Tests SLB-RCT link, </a:t>
            </a:r>
            <a:r>
              <a:rPr lang="en-US" sz="1800" kern="0" dirty="0" err="1">
                <a:solidFill>
                  <a:srgbClr val="006600"/>
                </a:solidFill>
                <a:latin typeface="+mn-lt"/>
              </a:rPr>
              <a:t>algos</a:t>
            </a:r>
            <a:r>
              <a:rPr lang="en-US" sz="1800" kern="0" dirty="0">
                <a:solidFill>
                  <a:srgbClr val="006600"/>
                </a:solidFill>
                <a:latin typeface="+mn-lt"/>
              </a:rPr>
              <a:t>.</a:t>
            </a:r>
          </a:p>
        </p:txBody>
      </p:sp>
      <p:pic>
        <p:nvPicPr>
          <p:cNvPr id="18436" name="Picture 3" descr="PatternTes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05413" y="2555875"/>
            <a:ext cx="36274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</a:t>
            </a:r>
            <a:r>
              <a:rPr lang="en-US" dirty="0" err="1" smtClean="0"/>
              <a:t>e/</a:t>
            </a:r>
            <a:r>
              <a:rPr lang="en-US" dirty="0" err="1" smtClean="0">
                <a:latin typeface="Times"/>
                <a:cs typeface="Times"/>
              </a:rPr>
              <a:t>γ</a:t>
            </a:r>
            <a:r>
              <a:rPr lang="en-US" dirty="0" smtClean="0"/>
              <a:t> Trigger 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Egamma</a:t>
            </a:r>
            <a:r>
              <a:rPr lang="en-US" dirty="0" smtClean="0"/>
              <a:t> 2 GeV trigger intrinsic efficiency for 7 TeV Data:</a:t>
            </a:r>
          </a:p>
          <a:p>
            <a:pPr lvl="1"/>
            <a:r>
              <a:rPr lang="en-US" dirty="0" smtClean="0"/>
              <a:t>Require energy deposit in 2 towers of L1 Candidate</a:t>
            </a:r>
          </a:p>
          <a:p>
            <a:pPr lvl="1"/>
            <a:r>
              <a:rPr lang="en-US" dirty="0" smtClean="0"/>
              <a:t>Remove effect of masked towers, out-of-time triggers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733800"/>
            <a:ext cx="100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Barrel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5880" y="3733800"/>
            <a:ext cx="122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Endcap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54858"/>
            <a:ext cx="4783015" cy="4972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9372" y="1473200"/>
            <a:ext cx="4885982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Calibration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L1 physics object calibration for Electrons</a:t>
            </a:r>
          </a:p>
          <a:p>
            <a:pPr lvl="1"/>
            <a:r>
              <a:rPr lang="en-US" dirty="0" smtClean="0"/>
              <a:t>Unified turn-on curve for electrons in barrel and endcap</a:t>
            </a:r>
          </a:p>
          <a:p>
            <a:pPr lvl="1"/>
            <a:r>
              <a:rPr lang="en-US" dirty="0" smtClean="0"/>
              <a:t>Compensates for different amount of material in front of barrel and endcap</a:t>
            </a:r>
          </a:p>
          <a:p>
            <a:r>
              <a:rPr lang="en-US" dirty="0" smtClean="0"/>
              <a:t>Working on hadrons</a:t>
            </a:r>
          </a:p>
          <a:p>
            <a:pPr lvl="1"/>
            <a:r>
              <a:rPr lang="en-US" dirty="0" smtClean="0"/>
              <a:t>Sharpen Jet &amp; Missing Energy threshold curves</a:t>
            </a:r>
          </a:p>
          <a:p>
            <a:pPr lvl="1"/>
            <a:r>
              <a:rPr lang="en-US" dirty="0" smtClean="0"/>
              <a:t>Postdoc Jonathan </a:t>
            </a:r>
            <a:r>
              <a:rPr lang="en-US" dirty="0" err="1" smtClean="0"/>
              <a:t>Efron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0" name="Content Placeholder 9" descr="postEffBarEndcap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59" b="3047"/>
          <a:stretch>
            <a:fillRect/>
          </a:stretch>
        </p:blipFill>
        <p:spPr>
          <a:xfrm>
            <a:off x="3581400" y="887663"/>
            <a:ext cx="5562600" cy="4293937"/>
          </a:xfrm>
        </p:spPr>
      </p:pic>
      <p:sp>
        <p:nvSpPr>
          <p:cNvPr id="6" name="TextBox 5"/>
          <p:cNvSpPr txBox="1"/>
          <p:nvPr/>
        </p:nvSpPr>
        <p:spPr>
          <a:xfrm>
            <a:off x="6400800" y="358860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Barrel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Endcap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667000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GeV </a:t>
            </a:r>
            <a:r>
              <a:rPr lang="en-US" dirty="0" err="1" smtClean="0">
                <a:solidFill>
                  <a:srgbClr val="FF0000"/>
                </a:solidFill>
              </a:rPr>
              <a:t>e/</a:t>
            </a:r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"/>
              </a:rPr>
              <a:t>trigger</a:t>
            </a:r>
            <a:endParaRPr lang="en-US" dirty="0">
              <a:solidFill>
                <a:srgbClr val="FF0000"/>
              </a:solidFill>
              <a:latin typeface="+mn-lt"/>
              <a:cs typeface="Time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Physicist Trigger M&amp;O Tasks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(all from core program)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400" dirty="0"/>
              <a:t>Change trigger Configuration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Respond to changing beam/detector conditions &amp; physics priorities</a:t>
            </a:r>
          </a:p>
          <a:p>
            <a:pPr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400" dirty="0"/>
              <a:t>Study new trigger configurations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Test runs, Monte Carlo studies, data studies</a:t>
            </a:r>
          </a:p>
          <a:p>
            <a:pPr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400" dirty="0"/>
              <a:t>Trigger Physics Analysis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Understand detailed impact of trigger on physics </a:t>
            </a:r>
          </a:p>
          <a:p>
            <a:pPr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400" dirty="0"/>
              <a:t>Preparation for luminosity increases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Monte Carlo studies of new conditions, validate with present data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400" dirty="0" smtClean="0"/>
              <a:t>Operations </a:t>
            </a:r>
            <a:r>
              <a:rPr lang="en-US" sz="2400" dirty="0"/>
              <a:t>- 24x7 support during </a:t>
            </a:r>
            <a:r>
              <a:rPr lang="en-US" sz="2400" dirty="0" smtClean="0"/>
              <a:t>running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 smtClean="0"/>
              <a:t>Rapid Response to problems at point 5</a:t>
            </a:r>
          </a:p>
          <a:p>
            <a:pPr lvl="2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 smtClean="0"/>
              <a:t>RCT is first to detect problems with ECAL, HCAL, HF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Write, test &amp; maintain electronics test programs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Maintain &amp; update bad channel list &amp; run daily checking programs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Run Control maintenance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Trigger data validation and calibration</a:t>
            </a:r>
          </a:p>
          <a:p>
            <a:pPr lvl="2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Online &amp; Offline analysis of rates &amp; efficiencies</a:t>
            </a:r>
          </a:p>
          <a:p>
            <a:pPr lvl="1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Monte Carlo &amp; data trigger simulation maintenance</a:t>
            </a:r>
          </a:p>
          <a:p>
            <a:pPr lvl="2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r>
              <a:rPr lang="en-US" sz="2000" dirty="0"/>
              <a:t>Continuous validation of trigger using simulation &amp; readout </a:t>
            </a:r>
            <a:r>
              <a:rPr lang="en-US" sz="2000" dirty="0" smtClean="0"/>
              <a:t>data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Level Triggers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Reduce</a:t>
            </a:r>
            <a:r>
              <a:rPr lang="en-US" sz="2400" dirty="0" smtClean="0"/>
              <a:t> 50 kHz </a:t>
            </a:r>
            <a:r>
              <a:rPr lang="en-US" sz="2400" dirty="0"/>
              <a:t>L1 output to</a:t>
            </a:r>
            <a:r>
              <a:rPr lang="en-US" sz="2400" dirty="0" smtClean="0"/>
              <a:t> 200 </a:t>
            </a:r>
            <a:r>
              <a:rPr lang="en-US" sz="2400" dirty="0"/>
              <a:t>Hz running algorithms averaging 40 ms/event on event filter farm.</a:t>
            </a:r>
          </a:p>
          <a:p>
            <a:pPr lvl="1"/>
            <a:r>
              <a:rPr lang="en-US" sz="2000" dirty="0"/>
              <a:t>Responsibility of Trigger Coordinator (W. Smith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Optimize HLT &amp; L1 triggers for any given time/luminosity</a:t>
            </a:r>
          </a:p>
          <a:p>
            <a:pPr lvl="2"/>
            <a:r>
              <a:rPr lang="en-US" sz="2000" dirty="0"/>
              <a:t>Integration of algorithms and code provided by detector physics groups and physics object groups into the trigger code</a:t>
            </a:r>
          </a:p>
          <a:p>
            <a:pPr lvl="2"/>
            <a:r>
              <a:rPr lang="en-US" sz="2000" dirty="0"/>
              <a:t>Creation of trigger tables via representatives from each detector group, each physics group and run coordination</a:t>
            </a:r>
          </a:p>
          <a:p>
            <a:pPr lvl="2"/>
            <a:r>
              <a:rPr lang="en-US" sz="2000" dirty="0"/>
              <a:t>Monitoring of physics performance of the combined online </a:t>
            </a:r>
            <a:r>
              <a:rPr lang="en-US" sz="2000" dirty="0" smtClean="0"/>
              <a:t>selection</a:t>
            </a:r>
          </a:p>
          <a:p>
            <a:pPr lvl="3"/>
            <a:r>
              <a:rPr lang="en-US" sz="1600" dirty="0" smtClean="0"/>
              <a:t>Photon Triggers: Prof. Dasu, GS: M. Anderson</a:t>
            </a:r>
          </a:p>
          <a:p>
            <a:pPr lvl="3"/>
            <a:r>
              <a:rPr lang="en-US" sz="1600" dirty="0" smtClean="0"/>
              <a:t>Muon Triggers: Prof. Herndon, GS: J. </a:t>
            </a:r>
            <a:r>
              <a:rPr lang="en-US" sz="1600" dirty="0" err="1" smtClean="0"/>
              <a:t>Klukas</a:t>
            </a:r>
            <a:endParaRPr lang="en-US" sz="1600" dirty="0" smtClean="0"/>
          </a:p>
          <a:p>
            <a:pPr lvl="3"/>
            <a:r>
              <a:rPr lang="en-US" sz="1600" dirty="0" smtClean="0"/>
              <a:t>Tau Triggers: Prof. Dasu, Assoc. Sci. </a:t>
            </a:r>
            <a:r>
              <a:rPr lang="en-US" sz="1600" dirty="0" err="1" smtClean="0"/>
              <a:t>Savin</a:t>
            </a:r>
            <a:r>
              <a:rPr lang="en-US" sz="1600" dirty="0" smtClean="0"/>
              <a:t>, GS: M. </a:t>
            </a:r>
            <a:r>
              <a:rPr lang="en-US" sz="1600" dirty="0" err="1" smtClean="0"/>
              <a:t>Bachtis</a:t>
            </a:r>
            <a:r>
              <a:rPr lang="en-US" sz="1600" dirty="0" smtClean="0"/>
              <a:t>, J. Swanson</a:t>
            </a:r>
          </a:p>
          <a:p>
            <a:pPr lvl="1"/>
            <a:r>
              <a:rPr lang="en-US" sz="2000" dirty="0" smtClean="0"/>
              <a:t>Operational Responsibilities</a:t>
            </a:r>
          </a:p>
          <a:p>
            <a:pPr lvl="2"/>
            <a:r>
              <a:rPr lang="en-US" sz="2000" dirty="0" smtClean="0"/>
              <a:t>Study efficiency</a:t>
            </a:r>
            <a:r>
              <a:rPr lang="en-US" sz="2000" dirty="0"/>
              <a:t>, purity, acceptance, execution time, data unpacking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UW Scientist A. Savin is Co-Convener of Trigger Performance Group</a:t>
            </a:r>
          </a:p>
          <a:p>
            <a:pPr lvl="2"/>
            <a:r>
              <a:rPr lang="en-US" sz="2000" dirty="0" smtClean="0"/>
              <a:t>Online Trigger DQM: Determine if actions needed to fix data-taking</a:t>
            </a:r>
          </a:p>
          <a:p>
            <a:pPr lvl="2"/>
            <a:r>
              <a:rPr lang="en-US" sz="2000" dirty="0" smtClean="0"/>
              <a:t>Offline Trigger DQM: Certify trigger for each run usable for physics </a:t>
            </a:r>
          </a:p>
          <a:p>
            <a:pPr lvl="2"/>
            <a:r>
              <a:rPr lang="en-US" sz="2000" dirty="0" smtClean="0"/>
              <a:t>Release Validation: Check HLT function in each new SW release </a:t>
            </a:r>
          </a:p>
          <a:p>
            <a:pPr lvl="2"/>
            <a:r>
              <a:rPr lang="en-US" sz="2000" dirty="0" smtClean="0"/>
              <a:t>Algorithm Evaluation: Check physics performance, samples used for efficiency calculation, monitoring histograms, expected rates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858000" cy="914400"/>
          </a:xfrm>
        </p:spPr>
        <p:txBody>
          <a:bodyPr/>
          <a:lstStyle/>
          <a:p>
            <a:r>
              <a:rPr lang="en-US" dirty="0" smtClean="0"/>
              <a:t>Trigger Performance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W. Smith Trig. </a:t>
            </a:r>
            <a:r>
              <a:rPr lang="en-US" sz="1800" dirty="0" err="1" smtClean="0"/>
              <a:t>Coor</a:t>
            </a:r>
            <a:r>
              <a:rPr lang="en-US" sz="1800" dirty="0" smtClean="0"/>
              <a:t>, A. Savin Trig. Performance Co-Convener</a:t>
            </a:r>
            <a:endParaRPr lang="en-US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003300"/>
            <a:ext cx="9144000" cy="1574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Smooth evolution of trigger menus with luminosity</a:t>
            </a:r>
          </a:p>
          <a:p>
            <a:pPr lvl="1"/>
            <a:r>
              <a:rPr lang="en-US" sz="1946" dirty="0" smtClean="0"/>
              <a:t>Successfully deployed 2E29, 4E29, 8E29,1E30, </a:t>
            </a:r>
            <a:r>
              <a:rPr lang="en-US" sz="1946" smtClean="0"/>
              <a:t>3E30 L1 &amp; HLT </a:t>
            </a:r>
            <a:r>
              <a:rPr lang="en-US" sz="1946" dirty="0" smtClean="0"/>
              <a:t>menus</a:t>
            </a:r>
          </a:p>
          <a:p>
            <a:pPr lvl="1"/>
            <a:r>
              <a:rPr lang="en-US" sz="1946" dirty="0" smtClean="0"/>
              <a:t>Rates reliably predicted with data extrapolation &amp; MC within 20%</a:t>
            </a:r>
          </a:p>
          <a:p>
            <a:pPr lvl="1"/>
            <a:r>
              <a:rPr lang="en-US" sz="1946" dirty="0" smtClean="0"/>
              <a:t>L1: 90 kHz (30 kHz physics), HLT: 200 - 400 Hz (50 </a:t>
            </a:r>
            <a:r>
              <a:rPr lang="en-US" sz="1946" dirty="0" err="1" smtClean="0"/>
              <a:t>msec</a:t>
            </a:r>
            <a:r>
              <a:rPr lang="en-US" sz="1946" dirty="0" smtClean="0"/>
              <a:t> CPU/</a:t>
            </a:r>
            <a:r>
              <a:rPr lang="en-US" sz="1946" dirty="0" err="1" smtClean="0"/>
              <a:t>evt</a:t>
            </a:r>
            <a:r>
              <a:rPr lang="en-US" sz="1946" dirty="0" smtClean="0"/>
              <a:t>)</a:t>
            </a:r>
          </a:p>
          <a:p>
            <a:r>
              <a:rPr lang="en-US" sz="2000" dirty="0" smtClean="0"/>
              <a:t>High and well understood trigger efficiencies (L1 &amp; HLT):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893270" y="2380655"/>
            <a:ext cx="4021137" cy="4323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02400" y="3530600"/>
            <a:ext cx="22733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L1 &amp; HLT Photon </a:t>
            </a:r>
            <a:r>
              <a:rPr lang="en-US" sz="1600" dirty="0" err="1" smtClean="0"/>
              <a:t>efficy</a:t>
            </a:r>
            <a:r>
              <a:rPr lang="en-US" sz="1600" dirty="0" smtClean="0"/>
              <a:t>. </a:t>
            </a:r>
            <a:r>
              <a:rPr lang="en-US" sz="1600" dirty="0" err="1" smtClean="0"/>
              <a:t>wrt</a:t>
            </a:r>
            <a:r>
              <a:rPr lang="en-US" sz="1600" dirty="0" smtClean="0"/>
              <a:t> RECO </a:t>
            </a:r>
            <a:r>
              <a:rPr lang="en-US" sz="1600" dirty="0" err="1" smtClean="0"/>
              <a:t>SuperCluster</a:t>
            </a:r>
            <a:r>
              <a:rPr lang="en-US" sz="1600" dirty="0" smtClean="0"/>
              <a:t>: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Barrel</a:t>
            </a:r>
            <a:r>
              <a:rPr lang="en-US" sz="1600" dirty="0" smtClean="0"/>
              <a:t> &amp; </a:t>
            </a:r>
            <a:r>
              <a:rPr lang="en-US" sz="1600" dirty="0" smtClean="0">
                <a:solidFill>
                  <a:srgbClr val="FF0000"/>
                </a:solidFill>
              </a:rPr>
              <a:t>Endcaps</a:t>
            </a:r>
          </a:p>
          <a:p>
            <a:r>
              <a:rPr lang="en-US" sz="1600" dirty="0" smtClean="0"/>
              <a:t>Nearly 100% efficient.</a:t>
            </a:r>
            <a:endParaRPr lang="en-US" sz="1600" dirty="0"/>
          </a:p>
        </p:txBody>
      </p:sp>
      <p:pic>
        <p:nvPicPr>
          <p:cNvPr id="9" name="Picture 8" descr="mueff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300" y="2519964"/>
            <a:ext cx="4152900" cy="4133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8700" y="3746501"/>
            <a:ext cx="17907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Tag and Probe efficiency for  L1 &amp; HLT Muon Trig. for 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3 GeV/</a:t>
            </a:r>
            <a:r>
              <a:rPr lang="en-US" sz="1600" dirty="0" err="1" smtClean="0"/>
              <a:t>c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 bwMode="auto">
          <a:xfrm>
            <a:off x="4838700" y="5880100"/>
            <a:ext cx="457200" cy="444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Gothic" charset="-127"/>
                <a:cs typeface="AppleGothic" charset="-127"/>
              </a:rPr>
              <a:t>Upgrade </a:t>
            </a:r>
            <a:r>
              <a:rPr lang="en-US" dirty="0">
                <a:ea typeface="AppleGothic" charset="-127"/>
                <a:cs typeface="AppleGothic" charset="-127"/>
              </a:rPr>
              <a:t>Trigger Strategy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ea typeface="AppleGothic" charset="-127"/>
                <a:cs typeface="AppleGothic" charset="-127"/>
              </a:rPr>
              <a:t>Constraints</a:t>
            </a:r>
          </a:p>
          <a:p>
            <a:pPr lvl="1"/>
            <a:r>
              <a:rPr lang="en-US" sz="2000" dirty="0"/>
              <a:t>Output rate at 100 kHz</a:t>
            </a:r>
          </a:p>
          <a:p>
            <a:pPr lvl="1"/>
            <a:r>
              <a:rPr lang="en-US" sz="2000" dirty="0"/>
              <a:t>Input rate increases</a:t>
            </a:r>
            <a:r>
              <a:rPr lang="en-US" sz="2000" dirty="0" smtClean="0"/>
              <a:t> x2</a:t>
            </a:r>
            <a:r>
              <a:rPr lang="en-US" sz="2000" dirty="0"/>
              <a:t>/x10 (Phase </a:t>
            </a:r>
            <a:r>
              <a:rPr lang="en-US" sz="2000" dirty="0" smtClean="0"/>
              <a:t>1/Phase 2) </a:t>
            </a:r>
            <a:r>
              <a:rPr lang="en-US" sz="2000" dirty="0"/>
              <a:t>over LHC design (10</a:t>
            </a:r>
            <a:r>
              <a:rPr lang="en-US" sz="2000" baseline="30000" dirty="0"/>
              <a:t>34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Same x2 if crossing freq/2, e.g. 25 ns spacing → 50 ns at 10</a:t>
            </a:r>
            <a:r>
              <a:rPr lang="en-US" sz="2000" baseline="30000" dirty="0" smtClean="0"/>
              <a:t>34</a:t>
            </a:r>
          </a:p>
          <a:p>
            <a:pPr lvl="1"/>
            <a:r>
              <a:rPr lang="en-US" sz="2000" dirty="0"/>
              <a:t>Number of interactions in a </a:t>
            </a:r>
            <a:r>
              <a:rPr lang="en-US" sz="2000" dirty="0" smtClean="0"/>
              <a:t>crossing (Pileup) </a:t>
            </a:r>
            <a:r>
              <a:rPr lang="en-US" sz="2000" dirty="0"/>
              <a:t>goes up by x4/</a:t>
            </a:r>
            <a:r>
              <a:rPr lang="en-US" sz="2000" dirty="0" smtClean="0"/>
              <a:t>x20</a:t>
            </a:r>
          </a:p>
          <a:p>
            <a:pPr lvl="1"/>
            <a:r>
              <a:rPr lang="en-US" sz="2000" dirty="0"/>
              <a:t>Thresholds remain </a:t>
            </a:r>
            <a:r>
              <a:rPr lang="en-US" sz="2000" dirty="0" smtClean="0"/>
              <a:t>~ same </a:t>
            </a:r>
            <a:r>
              <a:rPr lang="en-US" sz="2000" dirty="0"/>
              <a:t>as physics interest does</a:t>
            </a:r>
            <a:endParaRPr lang="en-US" sz="2000" dirty="0" smtClean="0"/>
          </a:p>
          <a:p>
            <a:r>
              <a:rPr lang="en-US" sz="2400" dirty="0" smtClean="0">
                <a:ea typeface="AppleGothic" charset="-127"/>
                <a:cs typeface="AppleGothic" charset="-127"/>
              </a:rPr>
              <a:t>Strategy for Phase 1 Calorimeter Trigger (operating 2016):</a:t>
            </a:r>
          </a:p>
          <a:p>
            <a:pPr lvl="1"/>
            <a:r>
              <a:rPr lang="en-US" sz="2000" dirty="0">
                <a:ea typeface="AppleGothic" charset="-127"/>
                <a:cs typeface="AppleGothic" charset="-127"/>
              </a:rPr>
              <a:t>Present L1 algorithms inadequate above </a:t>
            </a:r>
            <a:r>
              <a:rPr lang="en-US" sz="2000" dirty="0" smtClean="0">
                <a:ea typeface="AppleGothic" charset="-127"/>
                <a:cs typeface="AppleGothic" charset="-127"/>
              </a:rPr>
              <a:t>10</a:t>
            </a:r>
            <a:r>
              <a:rPr lang="en-US" sz="2000" baseline="30000" dirty="0" smtClean="0">
                <a:ea typeface="AppleGothic" charset="-127"/>
                <a:cs typeface="AppleGothic" charset="-127"/>
              </a:rPr>
              <a:t>34</a:t>
            </a:r>
            <a:r>
              <a:rPr lang="en-US" sz="2000" dirty="0" smtClean="0">
                <a:ea typeface="AppleGothic" charset="-127"/>
                <a:cs typeface="AppleGothic" charset="-127"/>
              </a:rPr>
              <a:t> or 10</a:t>
            </a:r>
            <a:r>
              <a:rPr lang="en-US" sz="2000" baseline="30000" dirty="0" smtClean="0">
                <a:ea typeface="AppleGothic" charset="-127"/>
                <a:cs typeface="AppleGothic" charset="-127"/>
              </a:rPr>
              <a:t>34 </a:t>
            </a:r>
            <a:r>
              <a:rPr lang="en-US" sz="2000" dirty="0" err="1" smtClean="0">
                <a:ea typeface="AppleGothic" charset="-127"/>
                <a:cs typeface="AppleGothic" charset="-127"/>
              </a:rPr>
              <a:t>w</a:t>
            </a:r>
            <a:r>
              <a:rPr lang="en-US" sz="2000" dirty="0" smtClean="0">
                <a:ea typeface="AppleGothic" charset="-127"/>
                <a:cs typeface="AppleGothic" charset="-127"/>
              </a:rPr>
              <a:t>/ 50 ns spacing</a:t>
            </a:r>
          </a:p>
          <a:p>
            <a:pPr lvl="2"/>
            <a:r>
              <a:rPr lang="en-US" sz="2000" dirty="0" smtClean="0">
                <a:ea typeface="AppleGothic" charset="-127"/>
                <a:cs typeface="AppleGothic" charset="-127"/>
              </a:rPr>
              <a:t>Pileup degrades object isolation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sophisticated clustering &amp; isolation deal </a:t>
            </a:r>
            <a:r>
              <a:rPr lang="en-US" sz="2000" dirty="0" err="1"/>
              <a:t>w</a:t>
            </a:r>
            <a:r>
              <a:rPr lang="en-US" sz="2000" dirty="0"/>
              <a:t>/more busy </a:t>
            </a:r>
            <a:r>
              <a:rPr lang="en-US" sz="2000" dirty="0" smtClean="0"/>
              <a:t>events</a:t>
            </a:r>
          </a:p>
          <a:p>
            <a:pPr lvl="2"/>
            <a:r>
              <a:rPr lang="en-US" sz="2000" dirty="0" smtClean="0"/>
              <a:t>Process with full granularity of calorimeter trigger information</a:t>
            </a:r>
          </a:p>
          <a:p>
            <a:pPr lvl="1"/>
            <a:r>
              <a:rPr lang="en-US" sz="2000" dirty="0" smtClean="0"/>
              <a:t>Should </a:t>
            </a:r>
            <a:r>
              <a:rPr lang="en-US" sz="2000" dirty="0"/>
              <a:t>suffice for x2 reduction in rate as shown with initial L1 Trigger studies &amp; CMS HLT studies with L2 algorithms</a:t>
            </a:r>
          </a:p>
          <a:p>
            <a:r>
              <a:rPr lang="en-US" sz="2400" dirty="0">
                <a:ea typeface="AppleGothic" charset="-127"/>
                <a:cs typeface="AppleGothic" charset="-127"/>
              </a:rPr>
              <a:t>Potential new handles at L1 needed for x10</a:t>
            </a:r>
            <a:r>
              <a:rPr lang="en-US" sz="2400" dirty="0" smtClean="0">
                <a:ea typeface="AppleGothic" charset="-127"/>
                <a:cs typeface="AppleGothic" charset="-127"/>
              </a:rPr>
              <a:t> (Phase 2: 2020)</a:t>
            </a:r>
          </a:p>
          <a:p>
            <a:pPr lvl="1"/>
            <a:r>
              <a:rPr lang="en-US" sz="2000" dirty="0"/>
              <a:t>Tracking to eliminate</a:t>
            </a:r>
            <a:r>
              <a:rPr lang="en-US" sz="2000" dirty="0" smtClean="0"/>
              <a:t> fakes, use track </a:t>
            </a:r>
            <a:r>
              <a:rPr lang="en-US" sz="2000" dirty="0"/>
              <a:t>isolation.</a:t>
            </a:r>
          </a:p>
          <a:p>
            <a:pPr lvl="1"/>
            <a:r>
              <a:rPr lang="en-US" sz="2000" dirty="0"/>
              <a:t>Vertexing is useful to ensure that the multiple trigger objects come from the same </a:t>
            </a:r>
            <a:r>
              <a:rPr lang="en-US" sz="2000" dirty="0" smtClean="0"/>
              <a:t>interaction</a:t>
            </a:r>
          </a:p>
          <a:p>
            <a:pPr lvl="1"/>
            <a:r>
              <a:rPr lang="en-US" sz="2000" dirty="0" smtClean="0"/>
              <a:t>Requires finer position resolution for calorimeter trigger objects for matching (provided by use of full granularity cal. trig. info.)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1113"/>
            <a:ext cx="7300913" cy="107473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Upgrade Trigger Algorithm Development</a:t>
            </a:r>
            <a:endParaRPr lang="en-US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64008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Particle Cluster Finder</a:t>
            </a:r>
            <a:endParaRPr lang="en-US" sz="2000" dirty="0" smtClean="0"/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Applies tower thresholds to Calorimeter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Creates overlapped 2x2 clusters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Cluster Overlap Filter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Removes overlap between clusters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Identifies local maxima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Prunes low energy clusters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Cluster Isolation and Particle ID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Applied to local maxima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Calculates isolation deposits around 2x2,2x3 clusters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Identifies particles 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Jet reconstruction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Applied on filtered clusters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Groups clusters to jets 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Particle Sorter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Sorts particles</a:t>
            </a:r>
            <a:r>
              <a:rPr lang="en-US" sz="1800" dirty="0" smtClean="0"/>
              <a:t> &amp; outputs </a:t>
            </a:r>
            <a:r>
              <a:rPr lang="en-US" sz="1800" dirty="0"/>
              <a:t>the  most energetic ones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MET,HT,MHT Calculation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Calculates Et Sums, Missing Et from </a:t>
            </a:r>
            <a:r>
              <a:rPr lang="en-US" sz="1800" dirty="0" smtClean="0"/>
              <a:t>clusters</a:t>
            </a:r>
          </a:p>
          <a:p>
            <a:pPr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200" dirty="0" smtClean="0"/>
              <a:t>Synthesize these algorithms in FPGA </a:t>
            </a:r>
            <a:r>
              <a:rPr lang="en-US" sz="2200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sz="2200" dirty="0" smtClean="0"/>
          </a:p>
          <a:p>
            <a:pPr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42050" y="922337"/>
            <a:ext cx="2978150" cy="5630863"/>
            <a:chOff x="6172200" y="914400"/>
            <a:chExt cx="2978150" cy="563086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503985" y="1219200"/>
              <a:ext cx="1523999" cy="1460501"/>
              <a:chOff x="4097" y="768"/>
              <a:chExt cx="960" cy="920"/>
            </a:xfrm>
          </p:grpSpPr>
          <p:grpSp>
            <p:nvGrpSpPr>
              <p:cNvPr id="294" name="Group 293"/>
              <p:cNvGrpSpPr>
                <a:grpSpLocks/>
              </p:cNvGrpSpPr>
              <p:nvPr/>
            </p:nvGrpSpPr>
            <p:grpSpPr bwMode="auto">
              <a:xfrm>
                <a:off x="4097" y="768"/>
                <a:ext cx="800" cy="800"/>
                <a:chOff x="4097" y="768"/>
                <a:chExt cx="800" cy="800"/>
              </a:xfrm>
            </p:grpSpPr>
            <p:sp>
              <p:nvSpPr>
                <p:cNvPr id="3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41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42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Rectangle 361"/>
                <p:cNvSpPr>
                  <a:spLocks noChangeArrowheads="1"/>
                </p:cNvSpPr>
                <p:nvPr/>
              </p:nvSpPr>
              <p:spPr bwMode="auto">
                <a:xfrm>
                  <a:off x="43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Rectangle 362"/>
                <p:cNvSpPr>
                  <a:spLocks noChangeArrowheads="1"/>
                </p:cNvSpPr>
                <p:nvPr/>
              </p:nvSpPr>
              <p:spPr bwMode="auto">
                <a:xfrm>
                  <a:off x="43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Rectangle 363"/>
                <p:cNvSpPr>
                  <a:spLocks noChangeArrowheads="1"/>
                </p:cNvSpPr>
                <p:nvPr/>
              </p:nvSpPr>
              <p:spPr bwMode="auto">
                <a:xfrm>
                  <a:off x="42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Rectangle 364"/>
                <p:cNvSpPr>
                  <a:spLocks noChangeArrowheads="1"/>
                </p:cNvSpPr>
                <p:nvPr/>
              </p:nvSpPr>
              <p:spPr bwMode="auto">
                <a:xfrm>
                  <a:off x="41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Rectangle 365"/>
                <p:cNvSpPr>
                  <a:spLocks noChangeArrowheads="1"/>
                </p:cNvSpPr>
                <p:nvPr/>
              </p:nvSpPr>
              <p:spPr bwMode="auto">
                <a:xfrm>
                  <a:off x="41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Rectangle 366"/>
                <p:cNvSpPr>
                  <a:spLocks noChangeArrowheads="1"/>
                </p:cNvSpPr>
                <p:nvPr/>
              </p:nvSpPr>
              <p:spPr bwMode="auto">
                <a:xfrm>
                  <a:off x="42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Rectangle 368"/>
                <p:cNvSpPr>
                  <a:spLocks noChangeArrowheads="1"/>
                </p:cNvSpPr>
                <p:nvPr/>
              </p:nvSpPr>
              <p:spPr bwMode="auto">
                <a:xfrm>
                  <a:off x="44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Rectangle 369"/>
                <p:cNvSpPr>
                  <a:spLocks noChangeArrowheads="1"/>
                </p:cNvSpPr>
                <p:nvPr/>
              </p:nvSpPr>
              <p:spPr bwMode="auto">
                <a:xfrm>
                  <a:off x="44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Rectangle 370"/>
                <p:cNvSpPr>
                  <a:spLocks noChangeArrowheads="1"/>
                </p:cNvSpPr>
                <p:nvPr/>
              </p:nvSpPr>
              <p:spPr bwMode="auto">
                <a:xfrm>
                  <a:off x="44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Rectangle 371"/>
                <p:cNvSpPr>
                  <a:spLocks noChangeArrowheads="1"/>
                </p:cNvSpPr>
                <p:nvPr/>
              </p:nvSpPr>
              <p:spPr bwMode="auto">
                <a:xfrm>
                  <a:off x="41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Rectangle 372"/>
                <p:cNvSpPr>
                  <a:spLocks noChangeArrowheads="1"/>
                </p:cNvSpPr>
                <p:nvPr/>
              </p:nvSpPr>
              <p:spPr bwMode="auto">
                <a:xfrm>
                  <a:off x="42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373"/>
                <p:cNvSpPr>
                  <a:spLocks noChangeArrowheads="1"/>
                </p:cNvSpPr>
                <p:nvPr/>
              </p:nvSpPr>
              <p:spPr bwMode="auto">
                <a:xfrm>
                  <a:off x="43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Rectangle 374"/>
                <p:cNvSpPr>
                  <a:spLocks noChangeArrowheads="1"/>
                </p:cNvSpPr>
                <p:nvPr/>
              </p:nvSpPr>
              <p:spPr bwMode="auto">
                <a:xfrm>
                  <a:off x="44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Rectangle 375"/>
                <p:cNvSpPr>
                  <a:spLocks noChangeArrowheads="1"/>
                </p:cNvSpPr>
                <p:nvPr/>
              </p:nvSpPr>
              <p:spPr bwMode="auto">
                <a:xfrm>
                  <a:off x="41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Rectangle 376"/>
                <p:cNvSpPr>
                  <a:spLocks noChangeArrowheads="1"/>
                </p:cNvSpPr>
                <p:nvPr/>
              </p:nvSpPr>
              <p:spPr bwMode="auto">
                <a:xfrm>
                  <a:off x="42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Rectangle 377"/>
                <p:cNvSpPr>
                  <a:spLocks noChangeArrowheads="1"/>
                </p:cNvSpPr>
                <p:nvPr/>
              </p:nvSpPr>
              <p:spPr bwMode="auto">
                <a:xfrm>
                  <a:off x="43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Rectangle 378"/>
                <p:cNvSpPr>
                  <a:spLocks noChangeArrowheads="1"/>
                </p:cNvSpPr>
                <p:nvPr/>
              </p:nvSpPr>
              <p:spPr bwMode="auto">
                <a:xfrm>
                  <a:off x="44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Rectangle 379"/>
                <p:cNvSpPr>
                  <a:spLocks noChangeArrowheads="1"/>
                </p:cNvSpPr>
                <p:nvPr/>
              </p:nvSpPr>
              <p:spPr bwMode="auto">
                <a:xfrm>
                  <a:off x="41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Rectangle 381"/>
                <p:cNvSpPr>
                  <a:spLocks noChangeArrowheads="1"/>
                </p:cNvSpPr>
                <p:nvPr/>
              </p:nvSpPr>
              <p:spPr bwMode="auto">
                <a:xfrm>
                  <a:off x="43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Rectangle 382"/>
                <p:cNvSpPr>
                  <a:spLocks noChangeArrowheads="1"/>
                </p:cNvSpPr>
                <p:nvPr/>
              </p:nvSpPr>
              <p:spPr bwMode="auto">
                <a:xfrm>
                  <a:off x="44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Rectangle 383"/>
                <p:cNvSpPr>
                  <a:spLocks noChangeArrowheads="1"/>
                </p:cNvSpPr>
                <p:nvPr/>
              </p:nvSpPr>
              <p:spPr bwMode="auto">
                <a:xfrm>
                  <a:off x="45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Rectangle 384"/>
                <p:cNvSpPr>
                  <a:spLocks noChangeArrowheads="1"/>
                </p:cNvSpPr>
                <p:nvPr/>
              </p:nvSpPr>
              <p:spPr bwMode="auto">
                <a:xfrm>
                  <a:off x="45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Rectangle 385"/>
                <p:cNvSpPr>
                  <a:spLocks noChangeArrowheads="1"/>
                </p:cNvSpPr>
                <p:nvPr/>
              </p:nvSpPr>
              <p:spPr bwMode="auto">
                <a:xfrm>
                  <a:off x="45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Rectangle 386"/>
                <p:cNvSpPr>
                  <a:spLocks noChangeArrowheads="1"/>
                </p:cNvSpPr>
                <p:nvPr/>
              </p:nvSpPr>
              <p:spPr bwMode="auto">
                <a:xfrm>
                  <a:off x="45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Rectangle 387"/>
                <p:cNvSpPr>
                  <a:spLocks noChangeArrowheads="1"/>
                </p:cNvSpPr>
                <p:nvPr/>
              </p:nvSpPr>
              <p:spPr bwMode="auto">
                <a:xfrm>
                  <a:off x="45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Rectangle 388"/>
                <p:cNvSpPr>
                  <a:spLocks noChangeArrowheads="1"/>
                </p:cNvSpPr>
                <p:nvPr/>
              </p:nvSpPr>
              <p:spPr bwMode="auto">
                <a:xfrm>
                  <a:off x="45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Rectangle 389"/>
                <p:cNvSpPr>
                  <a:spLocks noChangeArrowheads="1"/>
                </p:cNvSpPr>
                <p:nvPr/>
              </p:nvSpPr>
              <p:spPr bwMode="auto">
                <a:xfrm>
                  <a:off x="46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Rectangle 390"/>
                <p:cNvSpPr>
                  <a:spLocks noChangeArrowheads="1"/>
                </p:cNvSpPr>
                <p:nvPr/>
              </p:nvSpPr>
              <p:spPr bwMode="auto">
                <a:xfrm>
                  <a:off x="46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Rectangle 391"/>
                <p:cNvSpPr>
                  <a:spLocks noChangeArrowheads="1"/>
                </p:cNvSpPr>
                <p:nvPr/>
              </p:nvSpPr>
              <p:spPr bwMode="auto">
                <a:xfrm>
                  <a:off x="46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Rectangle 392"/>
                <p:cNvSpPr>
                  <a:spLocks noChangeArrowheads="1"/>
                </p:cNvSpPr>
                <p:nvPr/>
              </p:nvSpPr>
              <p:spPr bwMode="auto">
                <a:xfrm>
                  <a:off x="46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Rectangle 393"/>
                <p:cNvSpPr>
                  <a:spLocks noChangeArrowheads="1"/>
                </p:cNvSpPr>
                <p:nvPr/>
              </p:nvSpPr>
              <p:spPr bwMode="auto">
                <a:xfrm>
                  <a:off x="46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Rectangle 394"/>
                <p:cNvSpPr>
                  <a:spLocks noChangeArrowheads="1"/>
                </p:cNvSpPr>
                <p:nvPr/>
              </p:nvSpPr>
              <p:spPr bwMode="auto">
                <a:xfrm>
                  <a:off x="46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Rectangle 395"/>
                <p:cNvSpPr>
                  <a:spLocks noChangeArrowheads="1"/>
                </p:cNvSpPr>
                <p:nvPr/>
              </p:nvSpPr>
              <p:spPr bwMode="auto">
                <a:xfrm>
                  <a:off x="40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Rectangle 396"/>
                <p:cNvSpPr>
                  <a:spLocks noChangeArrowheads="1"/>
                </p:cNvSpPr>
                <p:nvPr/>
              </p:nvSpPr>
              <p:spPr bwMode="auto">
                <a:xfrm>
                  <a:off x="40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Rectangle 397"/>
                <p:cNvSpPr>
                  <a:spLocks noChangeArrowheads="1"/>
                </p:cNvSpPr>
                <p:nvPr/>
              </p:nvSpPr>
              <p:spPr bwMode="auto">
                <a:xfrm>
                  <a:off x="40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Rectangle 398"/>
                <p:cNvSpPr>
                  <a:spLocks noChangeArrowheads="1"/>
                </p:cNvSpPr>
                <p:nvPr/>
              </p:nvSpPr>
              <p:spPr bwMode="auto">
                <a:xfrm>
                  <a:off x="40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Rectangle 399"/>
                <p:cNvSpPr>
                  <a:spLocks noChangeArrowheads="1"/>
                </p:cNvSpPr>
                <p:nvPr/>
              </p:nvSpPr>
              <p:spPr bwMode="auto">
                <a:xfrm>
                  <a:off x="40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Rectangle 400"/>
                <p:cNvSpPr>
                  <a:spLocks noChangeArrowheads="1"/>
                </p:cNvSpPr>
                <p:nvPr/>
              </p:nvSpPr>
              <p:spPr bwMode="auto">
                <a:xfrm>
                  <a:off x="40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Rectangle 401"/>
                <p:cNvSpPr>
                  <a:spLocks noChangeArrowheads="1"/>
                </p:cNvSpPr>
                <p:nvPr/>
              </p:nvSpPr>
              <p:spPr bwMode="auto">
                <a:xfrm>
                  <a:off x="47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Rectangle 402"/>
                <p:cNvSpPr>
                  <a:spLocks noChangeArrowheads="1"/>
                </p:cNvSpPr>
                <p:nvPr/>
              </p:nvSpPr>
              <p:spPr bwMode="auto">
                <a:xfrm>
                  <a:off x="47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Rectangle 403"/>
                <p:cNvSpPr>
                  <a:spLocks noChangeArrowheads="1"/>
                </p:cNvSpPr>
                <p:nvPr/>
              </p:nvSpPr>
              <p:spPr bwMode="auto">
                <a:xfrm>
                  <a:off x="47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Rectangle 404"/>
                <p:cNvSpPr>
                  <a:spLocks noChangeArrowheads="1"/>
                </p:cNvSpPr>
                <p:nvPr/>
              </p:nvSpPr>
              <p:spPr bwMode="auto">
                <a:xfrm>
                  <a:off x="47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Rectangle 405"/>
                <p:cNvSpPr>
                  <a:spLocks noChangeArrowheads="1"/>
                </p:cNvSpPr>
                <p:nvPr/>
              </p:nvSpPr>
              <p:spPr bwMode="auto">
                <a:xfrm>
                  <a:off x="47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Rectangle 406"/>
                <p:cNvSpPr>
                  <a:spLocks noChangeArrowheads="1"/>
                </p:cNvSpPr>
                <p:nvPr/>
              </p:nvSpPr>
              <p:spPr bwMode="auto">
                <a:xfrm>
                  <a:off x="47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Rectangle 407"/>
                <p:cNvSpPr>
                  <a:spLocks noChangeArrowheads="1"/>
                </p:cNvSpPr>
                <p:nvPr/>
              </p:nvSpPr>
              <p:spPr bwMode="auto">
                <a:xfrm>
                  <a:off x="41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Rectangle 408"/>
                <p:cNvSpPr>
                  <a:spLocks noChangeArrowheads="1"/>
                </p:cNvSpPr>
                <p:nvPr/>
              </p:nvSpPr>
              <p:spPr bwMode="auto">
                <a:xfrm>
                  <a:off x="42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Rectangle 409"/>
                <p:cNvSpPr>
                  <a:spLocks noChangeArrowheads="1"/>
                </p:cNvSpPr>
                <p:nvPr/>
              </p:nvSpPr>
              <p:spPr bwMode="auto">
                <a:xfrm>
                  <a:off x="43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4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Rectangle 411"/>
                <p:cNvSpPr>
                  <a:spLocks noChangeArrowheads="1"/>
                </p:cNvSpPr>
                <p:nvPr/>
              </p:nvSpPr>
              <p:spPr bwMode="auto">
                <a:xfrm>
                  <a:off x="41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Rectangle 412"/>
                <p:cNvSpPr>
                  <a:spLocks noChangeArrowheads="1"/>
                </p:cNvSpPr>
                <p:nvPr/>
              </p:nvSpPr>
              <p:spPr bwMode="auto">
                <a:xfrm>
                  <a:off x="42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413"/>
                <p:cNvSpPr>
                  <a:spLocks noChangeArrowheads="1"/>
                </p:cNvSpPr>
                <p:nvPr/>
              </p:nvSpPr>
              <p:spPr bwMode="auto">
                <a:xfrm>
                  <a:off x="43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Rectangle 414"/>
                <p:cNvSpPr>
                  <a:spLocks noChangeArrowheads="1"/>
                </p:cNvSpPr>
                <p:nvPr/>
              </p:nvSpPr>
              <p:spPr bwMode="auto">
                <a:xfrm>
                  <a:off x="44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Rectangle 415"/>
                <p:cNvSpPr>
                  <a:spLocks noChangeArrowheads="1"/>
                </p:cNvSpPr>
                <p:nvPr/>
              </p:nvSpPr>
              <p:spPr bwMode="auto">
                <a:xfrm>
                  <a:off x="45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Rectangle 416"/>
                <p:cNvSpPr>
                  <a:spLocks noChangeArrowheads="1"/>
                </p:cNvSpPr>
                <p:nvPr/>
              </p:nvSpPr>
              <p:spPr bwMode="auto">
                <a:xfrm>
                  <a:off x="45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Rectangle 417"/>
                <p:cNvSpPr>
                  <a:spLocks noChangeArrowheads="1"/>
                </p:cNvSpPr>
                <p:nvPr/>
              </p:nvSpPr>
              <p:spPr bwMode="auto">
                <a:xfrm>
                  <a:off x="46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Rectangle 418"/>
                <p:cNvSpPr>
                  <a:spLocks noChangeArrowheads="1"/>
                </p:cNvSpPr>
                <p:nvPr/>
              </p:nvSpPr>
              <p:spPr bwMode="auto">
                <a:xfrm>
                  <a:off x="46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Rectangle 419"/>
                <p:cNvSpPr>
                  <a:spLocks noChangeArrowheads="1"/>
                </p:cNvSpPr>
                <p:nvPr/>
              </p:nvSpPr>
              <p:spPr bwMode="auto">
                <a:xfrm>
                  <a:off x="40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Rectangle 420"/>
                <p:cNvSpPr>
                  <a:spLocks noChangeArrowheads="1"/>
                </p:cNvSpPr>
                <p:nvPr/>
              </p:nvSpPr>
              <p:spPr bwMode="auto">
                <a:xfrm>
                  <a:off x="40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Rectangle 421"/>
                <p:cNvSpPr>
                  <a:spLocks noChangeArrowheads="1"/>
                </p:cNvSpPr>
                <p:nvPr/>
              </p:nvSpPr>
              <p:spPr bwMode="auto">
                <a:xfrm>
                  <a:off x="47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Rectangle 422"/>
                <p:cNvSpPr>
                  <a:spLocks noChangeArrowheads="1"/>
                </p:cNvSpPr>
                <p:nvPr/>
              </p:nvSpPr>
              <p:spPr bwMode="auto">
                <a:xfrm>
                  <a:off x="47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5" name="Group 294"/>
              <p:cNvGrpSpPr>
                <a:grpSpLocks/>
              </p:cNvGrpSpPr>
              <p:nvPr/>
            </p:nvGrpSpPr>
            <p:grpSpPr bwMode="auto">
              <a:xfrm>
                <a:off x="4257" y="888"/>
                <a:ext cx="800" cy="800"/>
                <a:chOff x="4257" y="888"/>
                <a:chExt cx="800" cy="800"/>
              </a:xfrm>
            </p:grpSpPr>
            <p:sp>
              <p:nvSpPr>
                <p:cNvPr id="296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rrowheads="1"/>
                </p:cNvSpPr>
                <p:nvPr/>
              </p:nvSpPr>
              <p:spPr bwMode="auto">
                <a:xfrm>
                  <a:off x="44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rrowheads="1"/>
                </p:cNvSpPr>
                <p:nvPr/>
              </p:nvSpPr>
              <p:spPr bwMode="auto">
                <a:xfrm>
                  <a:off x="45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rrowheads="1"/>
                </p:cNvSpPr>
                <p:nvPr/>
              </p:nvSpPr>
              <p:spPr bwMode="auto">
                <a:xfrm>
                  <a:off x="45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rrowheads="1"/>
                </p:cNvSpPr>
                <p:nvPr/>
              </p:nvSpPr>
              <p:spPr bwMode="auto">
                <a:xfrm>
                  <a:off x="44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rrowheads="1"/>
                </p:cNvSpPr>
                <p:nvPr/>
              </p:nvSpPr>
              <p:spPr bwMode="auto">
                <a:xfrm>
                  <a:off x="43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Rectangle 301"/>
                <p:cNvSpPr>
                  <a:spLocks noChangeArrowheads="1"/>
                </p:cNvSpPr>
                <p:nvPr/>
              </p:nvSpPr>
              <p:spPr bwMode="auto">
                <a:xfrm>
                  <a:off x="43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rrowheads="1"/>
                </p:cNvSpPr>
                <p:nvPr/>
              </p:nvSpPr>
              <p:spPr bwMode="auto">
                <a:xfrm>
                  <a:off x="44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rrowheads="1"/>
                </p:cNvSpPr>
                <p:nvPr/>
              </p:nvSpPr>
              <p:spPr bwMode="auto">
                <a:xfrm>
                  <a:off x="45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rrowheads="1"/>
                </p:cNvSpPr>
                <p:nvPr/>
              </p:nvSpPr>
              <p:spPr bwMode="auto">
                <a:xfrm>
                  <a:off x="46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Rectangle 305"/>
                <p:cNvSpPr>
                  <a:spLocks noChangeArrowheads="1"/>
                </p:cNvSpPr>
                <p:nvPr/>
              </p:nvSpPr>
              <p:spPr bwMode="auto">
                <a:xfrm>
                  <a:off x="46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6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Rectangle 307"/>
                <p:cNvSpPr>
                  <a:spLocks noChangeArrowheads="1"/>
                </p:cNvSpPr>
                <p:nvPr/>
              </p:nvSpPr>
              <p:spPr bwMode="auto">
                <a:xfrm>
                  <a:off x="43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Rectangle 308"/>
                <p:cNvSpPr>
                  <a:spLocks noChangeArrowheads="1"/>
                </p:cNvSpPr>
                <p:nvPr/>
              </p:nvSpPr>
              <p:spPr bwMode="auto">
                <a:xfrm>
                  <a:off x="44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Rectangle 309"/>
                <p:cNvSpPr>
                  <a:spLocks noChangeArrowheads="1"/>
                </p:cNvSpPr>
                <p:nvPr/>
              </p:nvSpPr>
              <p:spPr bwMode="auto">
                <a:xfrm>
                  <a:off x="4557" y="11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310"/>
                <p:cNvSpPr>
                  <a:spLocks noChangeArrowheads="1"/>
                </p:cNvSpPr>
                <p:nvPr/>
              </p:nvSpPr>
              <p:spPr bwMode="auto">
                <a:xfrm>
                  <a:off x="4657" y="11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311"/>
                <p:cNvSpPr>
                  <a:spLocks noChangeArrowheads="1"/>
                </p:cNvSpPr>
                <p:nvPr/>
              </p:nvSpPr>
              <p:spPr bwMode="auto">
                <a:xfrm>
                  <a:off x="43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Rectangle 312"/>
                <p:cNvSpPr>
                  <a:spLocks noChangeArrowheads="1"/>
                </p:cNvSpPr>
                <p:nvPr/>
              </p:nvSpPr>
              <p:spPr bwMode="auto">
                <a:xfrm>
                  <a:off x="44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Rectangle 313"/>
                <p:cNvSpPr>
                  <a:spLocks noChangeArrowheads="1"/>
                </p:cNvSpPr>
                <p:nvPr/>
              </p:nvSpPr>
              <p:spPr bwMode="auto">
                <a:xfrm>
                  <a:off x="4557" y="12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Rectangle 314"/>
                <p:cNvSpPr>
                  <a:spLocks noChangeArrowheads="1"/>
                </p:cNvSpPr>
                <p:nvPr/>
              </p:nvSpPr>
              <p:spPr bwMode="auto">
                <a:xfrm>
                  <a:off x="4657" y="12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Rectangle 315"/>
                <p:cNvSpPr>
                  <a:spLocks noChangeArrowheads="1"/>
                </p:cNvSpPr>
                <p:nvPr/>
              </p:nvSpPr>
              <p:spPr bwMode="auto">
                <a:xfrm>
                  <a:off x="43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Rectangle 316"/>
                <p:cNvSpPr>
                  <a:spLocks noChangeArrowheads="1"/>
                </p:cNvSpPr>
                <p:nvPr/>
              </p:nvSpPr>
              <p:spPr bwMode="auto">
                <a:xfrm>
                  <a:off x="44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317"/>
                <p:cNvSpPr>
                  <a:spLocks noChangeArrowheads="1"/>
                </p:cNvSpPr>
                <p:nvPr/>
              </p:nvSpPr>
              <p:spPr bwMode="auto">
                <a:xfrm>
                  <a:off x="45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318"/>
                <p:cNvSpPr>
                  <a:spLocks noChangeArrowheads="1"/>
                </p:cNvSpPr>
                <p:nvPr/>
              </p:nvSpPr>
              <p:spPr bwMode="auto">
                <a:xfrm>
                  <a:off x="46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Rectangle 319"/>
                <p:cNvSpPr>
                  <a:spLocks noChangeArrowheads="1"/>
                </p:cNvSpPr>
                <p:nvPr/>
              </p:nvSpPr>
              <p:spPr bwMode="auto">
                <a:xfrm>
                  <a:off x="47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Rectangle 320"/>
                <p:cNvSpPr>
                  <a:spLocks noChangeArrowheads="1"/>
                </p:cNvSpPr>
                <p:nvPr/>
              </p:nvSpPr>
              <p:spPr bwMode="auto">
                <a:xfrm>
                  <a:off x="47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321"/>
                <p:cNvSpPr>
                  <a:spLocks noChangeArrowheads="1"/>
                </p:cNvSpPr>
                <p:nvPr/>
              </p:nvSpPr>
              <p:spPr bwMode="auto">
                <a:xfrm>
                  <a:off x="47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Rectangle 322"/>
                <p:cNvSpPr>
                  <a:spLocks noChangeArrowheads="1"/>
                </p:cNvSpPr>
                <p:nvPr/>
              </p:nvSpPr>
              <p:spPr bwMode="auto">
                <a:xfrm>
                  <a:off x="47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Rectangle 323"/>
                <p:cNvSpPr>
                  <a:spLocks noChangeArrowheads="1"/>
                </p:cNvSpPr>
                <p:nvPr/>
              </p:nvSpPr>
              <p:spPr bwMode="auto">
                <a:xfrm>
                  <a:off x="47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Rectangle 324"/>
                <p:cNvSpPr>
                  <a:spLocks noChangeArrowheads="1"/>
                </p:cNvSpPr>
                <p:nvPr/>
              </p:nvSpPr>
              <p:spPr bwMode="auto">
                <a:xfrm>
                  <a:off x="47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Rectangle 325"/>
                <p:cNvSpPr>
                  <a:spLocks noChangeArrowheads="1"/>
                </p:cNvSpPr>
                <p:nvPr/>
              </p:nvSpPr>
              <p:spPr bwMode="auto">
                <a:xfrm>
                  <a:off x="48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326"/>
                <p:cNvSpPr>
                  <a:spLocks noChangeArrowheads="1"/>
                </p:cNvSpPr>
                <p:nvPr/>
              </p:nvSpPr>
              <p:spPr bwMode="auto">
                <a:xfrm>
                  <a:off x="48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Rectangle 327"/>
                <p:cNvSpPr>
                  <a:spLocks noChangeArrowheads="1"/>
                </p:cNvSpPr>
                <p:nvPr/>
              </p:nvSpPr>
              <p:spPr bwMode="auto">
                <a:xfrm>
                  <a:off x="48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Rectangle 328"/>
                <p:cNvSpPr>
                  <a:spLocks noChangeArrowheads="1"/>
                </p:cNvSpPr>
                <p:nvPr/>
              </p:nvSpPr>
              <p:spPr bwMode="auto">
                <a:xfrm>
                  <a:off x="48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Rectangle 329"/>
                <p:cNvSpPr>
                  <a:spLocks noChangeArrowheads="1"/>
                </p:cNvSpPr>
                <p:nvPr/>
              </p:nvSpPr>
              <p:spPr bwMode="auto">
                <a:xfrm>
                  <a:off x="48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Rectangle 330"/>
                <p:cNvSpPr>
                  <a:spLocks noChangeArrowheads="1"/>
                </p:cNvSpPr>
                <p:nvPr/>
              </p:nvSpPr>
              <p:spPr bwMode="auto">
                <a:xfrm>
                  <a:off x="48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2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2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9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rrowheads="1"/>
                </p:cNvSpPr>
                <p:nvPr/>
              </p:nvSpPr>
              <p:spPr bwMode="auto">
                <a:xfrm>
                  <a:off x="49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rrowheads="1"/>
                </p:cNvSpPr>
                <p:nvPr/>
              </p:nvSpPr>
              <p:spPr bwMode="auto">
                <a:xfrm>
                  <a:off x="49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rrowheads="1"/>
                </p:cNvSpPr>
                <p:nvPr/>
              </p:nvSpPr>
              <p:spPr bwMode="auto">
                <a:xfrm>
                  <a:off x="49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rrowheads="1"/>
                </p:cNvSpPr>
                <p:nvPr/>
              </p:nvSpPr>
              <p:spPr bwMode="auto">
                <a:xfrm>
                  <a:off x="49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rrowheads="1"/>
                </p:cNvSpPr>
                <p:nvPr/>
              </p:nvSpPr>
              <p:spPr bwMode="auto">
                <a:xfrm>
                  <a:off x="49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rrowheads="1"/>
                </p:cNvSpPr>
                <p:nvPr/>
              </p:nvSpPr>
              <p:spPr bwMode="auto">
                <a:xfrm>
                  <a:off x="43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rrowheads="1"/>
                </p:cNvSpPr>
                <p:nvPr/>
              </p:nvSpPr>
              <p:spPr bwMode="auto">
                <a:xfrm>
                  <a:off x="44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rrowheads="1"/>
                </p:cNvSpPr>
                <p:nvPr/>
              </p:nvSpPr>
              <p:spPr bwMode="auto">
                <a:xfrm>
                  <a:off x="46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Rectangle 347"/>
                <p:cNvSpPr>
                  <a:spLocks noChangeArrowheads="1"/>
                </p:cNvSpPr>
                <p:nvPr/>
              </p:nvSpPr>
              <p:spPr bwMode="auto">
                <a:xfrm>
                  <a:off x="43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Rectangle 348"/>
                <p:cNvSpPr>
                  <a:spLocks noChangeArrowheads="1"/>
                </p:cNvSpPr>
                <p:nvPr/>
              </p:nvSpPr>
              <p:spPr bwMode="auto">
                <a:xfrm>
                  <a:off x="44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349"/>
                <p:cNvSpPr>
                  <a:spLocks noChangeArrowheads="1"/>
                </p:cNvSpPr>
                <p:nvPr/>
              </p:nvSpPr>
              <p:spPr bwMode="auto">
                <a:xfrm>
                  <a:off x="45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Rectangle 350"/>
                <p:cNvSpPr>
                  <a:spLocks noChangeArrowheads="1"/>
                </p:cNvSpPr>
                <p:nvPr/>
              </p:nvSpPr>
              <p:spPr bwMode="auto">
                <a:xfrm>
                  <a:off x="46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Rectangle 351"/>
                <p:cNvSpPr>
                  <a:spLocks noChangeArrowheads="1"/>
                </p:cNvSpPr>
                <p:nvPr/>
              </p:nvSpPr>
              <p:spPr bwMode="auto">
                <a:xfrm>
                  <a:off x="47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Rectangle 352"/>
                <p:cNvSpPr>
                  <a:spLocks noChangeArrowheads="1"/>
                </p:cNvSpPr>
                <p:nvPr/>
              </p:nvSpPr>
              <p:spPr bwMode="auto">
                <a:xfrm>
                  <a:off x="47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Rectangle 354"/>
                <p:cNvSpPr>
                  <a:spLocks noChangeArrowheads="1"/>
                </p:cNvSpPr>
                <p:nvPr/>
              </p:nvSpPr>
              <p:spPr bwMode="auto">
                <a:xfrm>
                  <a:off x="48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Rectangle 355"/>
                <p:cNvSpPr>
                  <a:spLocks noChangeArrowheads="1"/>
                </p:cNvSpPr>
                <p:nvPr/>
              </p:nvSpPr>
              <p:spPr bwMode="auto">
                <a:xfrm>
                  <a:off x="42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Rectangle 356"/>
                <p:cNvSpPr>
                  <a:spLocks noChangeArrowheads="1"/>
                </p:cNvSpPr>
                <p:nvPr/>
              </p:nvSpPr>
              <p:spPr bwMode="auto">
                <a:xfrm>
                  <a:off x="42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Rectangle 357"/>
                <p:cNvSpPr>
                  <a:spLocks noChangeArrowheads="1"/>
                </p:cNvSpPr>
                <p:nvPr/>
              </p:nvSpPr>
              <p:spPr bwMode="auto">
                <a:xfrm>
                  <a:off x="49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Rectangle 358"/>
                <p:cNvSpPr>
                  <a:spLocks noChangeArrowheads="1"/>
                </p:cNvSpPr>
                <p:nvPr/>
              </p:nvSpPr>
              <p:spPr bwMode="auto">
                <a:xfrm>
                  <a:off x="49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Line 133"/>
            <p:cNvSpPr>
              <a:spLocks noChangeShapeType="1"/>
            </p:cNvSpPr>
            <p:nvPr/>
          </p:nvSpPr>
          <p:spPr bwMode="auto">
            <a:xfrm flipH="1" flipV="1">
              <a:off x="7413625" y="2052638"/>
              <a:ext cx="923925" cy="771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135"/>
            <p:cNvSpPr txBox="1">
              <a:spLocks noChangeArrowheads="1"/>
            </p:cNvSpPr>
            <p:nvPr/>
          </p:nvSpPr>
          <p:spPr bwMode="auto">
            <a:xfrm>
              <a:off x="8027988" y="1447800"/>
              <a:ext cx="373062" cy="569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ECAL</a:t>
              </a:r>
            </a:p>
          </p:txBody>
        </p: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6500813" y="914400"/>
              <a:ext cx="671512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HCAL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832725" y="1373188"/>
              <a:ext cx="228600" cy="2286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38"/>
            <p:cNvSpPr>
              <a:spLocks noChangeShapeType="1"/>
            </p:cNvSpPr>
            <p:nvPr/>
          </p:nvSpPr>
          <p:spPr bwMode="auto">
            <a:xfrm flipV="1">
              <a:off x="7951788" y="1138238"/>
              <a:ext cx="430212" cy="2381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39"/>
            <p:cNvSpPr txBox="1">
              <a:spLocks noChangeArrowheads="1"/>
            </p:cNvSpPr>
            <p:nvPr/>
          </p:nvSpPr>
          <p:spPr bwMode="auto">
            <a:xfrm>
              <a:off x="7434263" y="936625"/>
              <a:ext cx="1716087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200" b="1">
                  <a:solidFill>
                    <a:srgbClr val="000000"/>
                  </a:solidFill>
                  <a:latin typeface="Arial" charset="0"/>
                </a:rPr>
                <a:t>Δη</a:t>
              </a: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 x </a:t>
              </a:r>
              <a:r>
                <a:rPr lang="el-GR" sz="1200" b="1">
                  <a:solidFill>
                    <a:srgbClr val="000000"/>
                  </a:solidFill>
                  <a:latin typeface="Arial" charset="0"/>
                </a:rPr>
                <a:t>Δφ</a:t>
              </a: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=0.087x0.087</a:t>
              </a:r>
            </a:p>
          </p:txBody>
        </p:sp>
        <p:sp>
          <p:nvSpPr>
            <p:cNvPr id="12" name="Text Box 140"/>
            <p:cNvSpPr txBox="1">
              <a:spLocks noChangeArrowheads="1"/>
            </p:cNvSpPr>
            <p:nvPr/>
          </p:nvSpPr>
          <p:spPr bwMode="auto">
            <a:xfrm>
              <a:off x="8247063" y="2468563"/>
              <a:ext cx="467719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 dirty="0" err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/</a:t>
              </a: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Times"/>
                  <a:cs typeface="Times"/>
                </a:rPr>
                <a:t>γ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476997" y="3047999"/>
              <a:ext cx="1270000" cy="1270000"/>
              <a:chOff x="4080" y="1920"/>
              <a:chExt cx="800" cy="800"/>
            </a:xfrm>
          </p:grpSpPr>
          <p:sp>
            <p:nvSpPr>
              <p:cNvPr id="230" name="Rectangle 229"/>
              <p:cNvSpPr>
                <a:spLocks noChangeArrowheads="1"/>
              </p:cNvSpPr>
              <p:nvPr/>
            </p:nvSpPr>
            <p:spPr bwMode="auto">
              <a:xfrm>
                <a:off x="41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230"/>
              <p:cNvSpPr>
                <a:spLocks noChangeArrowheads="1"/>
              </p:cNvSpPr>
              <p:nvPr/>
            </p:nvSpPr>
            <p:spPr bwMode="auto">
              <a:xfrm>
                <a:off x="42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231"/>
              <p:cNvSpPr>
                <a:spLocks noChangeArrowheads="1"/>
              </p:cNvSpPr>
              <p:nvPr/>
            </p:nvSpPr>
            <p:spPr bwMode="auto">
              <a:xfrm>
                <a:off x="43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43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233"/>
              <p:cNvSpPr>
                <a:spLocks noChangeArrowheads="1"/>
              </p:cNvSpPr>
              <p:nvPr/>
            </p:nvSpPr>
            <p:spPr bwMode="auto">
              <a:xfrm>
                <a:off x="42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>
                <a:off x="41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235"/>
              <p:cNvSpPr>
                <a:spLocks noChangeArrowheads="1"/>
              </p:cNvSpPr>
              <p:nvPr/>
            </p:nvSpPr>
            <p:spPr bwMode="auto">
              <a:xfrm>
                <a:off x="41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42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237"/>
              <p:cNvSpPr>
                <a:spLocks noChangeArrowheads="1"/>
              </p:cNvSpPr>
              <p:nvPr/>
            </p:nvSpPr>
            <p:spPr bwMode="auto">
              <a:xfrm>
                <a:off x="43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238"/>
              <p:cNvSpPr>
                <a:spLocks noChangeArrowheads="1"/>
              </p:cNvSpPr>
              <p:nvPr/>
            </p:nvSpPr>
            <p:spPr bwMode="auto">
              <a:xfrm>
                <a:off x="44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239"/>
              <p:cNvSpPr>
                <a:spLocks noChangeArrowheads="1"/>
              </p:cNvSpPr>
              <p:nvPr/>
            </p:nvSpPr>
            <p:spPr bwMode="auto">
              <a:xfrm>
                <a:off x="44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240"/>
              <p:cNvSpPr>
                <a:spLocks noChangeArrowheads="1"/>
              </p:cNvSpPr>
              <p:nvPr/>
            </p:nvSpPr>
            <p:spPr bwMode="auto">
              <a:xfrm>
                <a:off x="44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41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242"/>
              <p:cNvSpPr>
                <a:spLocks noChangeArrowheads="1"/>
              </p:cNvSpPr>
              <p:nvPr/>
            </p:nvSpPr>
            <p:spPr bwMode="auto">
              <a:xfrm>
                <a:off x="42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243"/>
              <p:cNvSpPr>
                <a:spLocks noChangeArrowheads="1"/>
              </p:cNvSpPr>
              <p:nvPr/>
            </p:nvSpPr>
            <p:spPr bwMode="auto">
              <a:xfrm>
                <a:off x="43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244"/>
              <p:cNvSpPr>
                <a:spLocks noChangeArrowheads="1"/>
              </p:cNvSpPr>
              <p:nvPr/>
            </p:nvSpPr>
            <p:spPr bwMode="auto">
              <a:xfrm>
                <a:off x="44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245"/>
              <p:cNvSpPr>
                <a:spLocks noChangeArrowheads="1"/>
              </p:cNvSpPr>
              <p:nvPr/>
            </p:nvSpPr>
            <p:spPr bwMode="auto">
              <a:xfrm>
                <a:off x="41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246"/>
              <p:cNvSpPr>
                <a:spLocks noChangeArrowheads="1"/>
              </p:cNvSpPr>
              <p:nvPr/>
            </p:nvSpPr>
            <p:spPr bwMode="auto">
              <a:xfrm>
                <a:off x="42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247"/>
              <p:cNvSpPr>
                <a:spLocks noChangeArrowheads="1"/>
              </p:cNvSpPr>
              <p:nvPr/>
            </p:nvSpPr>
            <p:spPr bwMode="auto">
              <a:xfrm>
                <a:off x="43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248"/>
              <p:cNvSpPr>
                <a:spLocks noChangeArrowheads="1"/>
              </p:cNvSpPr>
              <p:nvPr/>
            </p:nvSpPr>
            <p:spPr bwMode="auto">
              <a:xfrm>
                <a:off x="44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249"/>
              <p:cNvSpPr>
                <a:spLocks noChangeArrowheads="1"/>
              </p:cNvSpPr>
              <p:nvPr/>
            </p:nvSpPr>
            <p:spPr bwMode="auto">
              <a:xfrm>
                <a:off x="41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250"/>
              <p:cNvSpPr>
                <a:spLocks noChangeArrowheads="1"/>
              </p:cNvSpPr>
              <p:nvPr/>
            </p:nvSpPr>
            <p:spPr bwMode="auto">
              <a:xfrm>
                <a:off x="42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251"/>
              <p:cNvSpPr>
                <a:spLocks noChangeArrowheads="1"/>
              </p:cNvSpPr>
              <p:nvPr/>
            </p:nvSpPr>
            <p:spPr bwMode="auto">
              <a:xfrm>
                <a:off x="43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252"/>
              <p:cNvSpPr>
                <a:spLocks noChangeArrowheads="1"/>
              </p:cNvSpPr>
              <p:nvPr/>
            </p:nvSpPr>
            <p:spPr bwMode="auto">
              <a:xfrm>
                <a:off x="44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253"/>
              <p:cNvSpPr>
                <a:spLocks noChangeArrowheads="1"/>
              </p:cNvSpPr>
              <p:nvPr/>
            </p:nvSpPr>
            <p:spPr bwMode="auto">
              <a:xfrm>
                <a:off x="45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254"/>
              <p:cNvSpPr>
                <a:spLocks noChangeArrowheads="1"/>
              </p:cNvSpPr>
              <p:nvPr/>
            </p:nvSpPr>
            <p:spPr bwMode="auto">
              <a:xfrm>
                <a:off x="45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255"/>
              <p:cNvSpPr>
                <a:spLocks noChangeArrowheads="1"/>
              </p:cNvSpPr>
              <p:nvPr/>
            </p:nvSpPr>
            <p:spPr bwMode="auto">
              <a:xfrm>
                <a:off x="45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256"/>
              <p:cNvSpPr>
                <a:spLocks noChangeArrowheads="1"/>
              </p:cNvSpPr>
              <p:nvPr/>
            </p:nvSpPr>
            <p:spPr bwMode="auto">
              <a:xfrm>
                <a:off x="45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257"/>
              <p:cNvSpPr>
                <a:spLocks noChangeArrowheads="1"/>
              </p:cNvSpPr>
              <p:nvPr/>
            </p:nvSpPr>
            <p:spPr bwMode="auto">
              <a:xfrm>
                <a:off x="45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258"/>
              <p:cNvSpPr>
                <a:spLocks noChangeArrowheads="1"/>
              </p:cNvSpPr>
              <p:nvPr/>
            </p:nvSpPr>
            <p:spPr bwMode="auto">
              <a:xfrm>
                <a:off x="45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259"/>
              <p:cNvSpPr>
                <a:spLocks noChangeArrowheads="1"/>
              </p:cNvSpPr>
              <p:nvPr/>
            </p:nvSpPr>
            <p:spPr bwMode="auto">
              <a:xfrm>
                <a:off x="46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260"/>
              <p:cNvSpPr>
                <a:spLocks noChangeArrowheads="1"/>
              </p:cNvSpPr>
              <p:nvPr/>
            </p:nvSpPr>
            <p:spPr bwMode="auto">
              <a:xfrm>
                <a:off x="46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261"/>
              <p:cNvSpPr>
                <a:spLocks noChangeArrowheads="1"/>
              </p:cNvSpPr>
              <p:nvPr/>
            </p:nvSpPr>
            <p:spPr bwMode="auto">
              <a:xfrm>
                <a:off x="46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262"/>
              <p:cNvSpPr>
                <a:spLocks noChangeArrowheads="1"/>
              </p:cNvSpPr>
              <p:nvPr/>
            </p:nvSpPr>
            <p:spPr bwMode="auto">
              <a:xfrm>
                <a:off x="46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263"/>
              <p:cNvSpPr>
                <a:spLocks noChangeArrowheads="1"/>
              </p:cNvSpPr>
              <p:nvPr/>
            </p:nvSpPr>
            <p:spPr bwMode="auto">
              <a:xfrm>
                <a:off x="46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264"/>
              <p:cNvSpPr>
                <a:spLocks noChangeArrowheads="1"/>
              </p:cNvSpPr>
              <p:nvPr/>
            </p:nvSpPr>
            <p:spPr bwMode="auto">
              <a:xfrm>
                <a:off x="46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265"/>
              <p:cNvSpPr>
                <a:spLocks noChangeArrowheads="1"/>
              </p:cNvSpPr>
              <p:nvPr/>
            </p:nvSpPr>
            <p:spPr bwMode="auto">
              <a:xfrm>
                <a:off x="40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266"/>
              <p:cNvSpPr>
                <a:spLocks noChangeArrowheads="1"/>
              </p:cNvSpPr>
              <p:nvPr/>
            </p:nvSpPr>
            <p:spPr bwMode="auto">
              <a:xfrm>
                <a:off x="40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267"/>
              <p:cNvSpPr>
                <a:spLocks noChangeArrowheads="1"/>
              </p:cNvSpPr>
              <p:nvPr/>
            </p:nvSpPr>
            <p:spPr bwMode="auto">
              <a:xfrm>
                <a:off x="40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268"/>
              <p:cNvSpPr>
                <a:spLocks noChangeArrowheads="1"/>
              </p:cNvSpPr>
              <p:nvPr/>
            </p:nvSpPr>
            <p:spPr bwMode="auto">
              <a:xfrm>
                <a:off x="40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269"/>
              <p:cNvSpPr>
                <a:spLocks noChangeArrowheads="1"/>
              </p:cNvSpPr>
              <p:nvPr/>
            </p:nvSpPr>
            <p:spPr bwMode="auto">
              <a:xfrm>
                <a:off x="40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270"/>
              <p:cNvSpPr>
                <a:spLocks noChangeArrowheads="1"/>
              </p:cNvSpPr>
              <p:nvPr/>
            </p:nvSpPr>
            <p:spPr bwMode="auto">
              <a:xfrm>
                <a:off x="40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271"/>
              <p:cNvSpPr>
                <a:spLocks noChangeArrowheads="1"/>
              </p:cNvSpPr>
              <p:nvPr/>
            </p:nvSpPr>
            <p:spPr bwMode="auto">
              <a:xfrm>
                <a:off x="47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272"/>
              <p:cNvSpPr>
                <a:spLocks noChangeArrowheads="1"/>
              </p:cNvSpPr>
              <p:nvPr/>
            </p:nvSpPr>
            <p:spPr bwMode="auto">
              <a:xfrm>
                <a:off x="47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273"/>
              <p:cNvSpPr>
                <a:spLocks noChangeArrowheads="1"/>
              </p:cNvSpPr>
              <p:nvPr/>
            </p:nvSpPr>
            <p:spPr bwMode="auto">
              <a:xfrm>
                <a:off x="47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274"/>
              <p:cNvSpPr>
                <a:spLocks noChangeArrowheads="1"/>
              </p:cNvSpPr>
              <p:nvPr/>
            </p:nvSpPr>
            <p:spPr bwMode="auto">
              <a:xfrm>
                <a:off x="47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275"/>
              <p:cNvSpPr>
                <a:spLocks noChangeArrowheads="1"/>
              </p:cNvSpPr>
              <p:nvPr/>
            </p:nvSpPr>
            <p:spPr bwMode="auto">
              <a:xfrm>
                <a:off x="47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276"/>
              <p:cNvSpPr>
                <a:spLocks noChangeArrowheads="1"/>
              </p:cNvSpPr>
              <p:nvPr/>
            </p:nvSpPr>
            <p:spPr bwMode="auto">
              <a:xfrm>
                <a:off x="47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277"/>
              <p:cNvSpPr>
                <a:spLocks noChangeArrowheads="1"/>
              </p:cNvSpPr>
              <p:nvPr/>
            </p:nvSpPr>
            <p:spPr bwMode="auto">
              <a:xfrm>
                <a:off x="41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278"/>
              <p:cNvSpPr>
                <a:spLocks noChangeArrowheads="1"/>
              </p:cNvSpPr>
              <p:nvPr/>
            </p:nvSpPr>
            <p:spPr bwMode="auto">
              <a:xfrm>
                <a:off x="42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279"/>
              <p:cNvSpPr>
                <a:spLocks noChangeArrowheads="1"/>
              </p:cNvSpPr>
              <p:nvPr/>
            </p:nvSpPr>
            <p:spPr bwMode="auto">
              <a:xfrm>
                <a:off x="43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280"/>
              <p:cNvSpPr>
                <a:spLocks noChangeArrowheads="1"/>
              </p:cNvSpPr>
              <p:nvPr/>
            </p:nvSpPr>
            <p:spPr bwMode="auto">
              <a:xfrm>
                <a:off x="44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281"/>
              <p:cNvSpPr>
                <a:spLocks noChangeArrowheads="1"/>
              </p:cNvSpPr>
              <p:nvPr/>
            </p:nvSpPr>
            <p:spPr bwMode="auto">
              <a:xfrm>
                <a:off x="41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42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283"/>
              <p:cNvSpPr>
                <a:spLocks noChangeArrowheads="1"/>
              </p:cNvSpPr>
              <p:nvPr/>
            </p:nvSpPr>
            <p:spPr bwMode="auto">
              <a:xfrm>
                <a:off x="43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284"/>
              <p:cNvSpPr>
                <a:spLocks noChangeArrowheads="1"/>
              </p:cNvSpPr>
              <p:nvPr/>
            </p:nvSpPr>
            <p:spPr bwMode="auto">
              <a:xfrm>
                <a:off x="44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285"/>
              <p:cNvSpPr>
                <a:spLocks noChangeArrowheads="1"/>
              </p:cNvSpPr>
              <p:nvPr/>
            </p:nvSpPr>
            <p:spPr bwMode="auto">
              <a:xfrm>
                <a:off x="45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286"/>
              <p:cNvSpPr>
                <a:spLocks noChangeArrowheads="1"/>
              </p:cNvSpPr>
              <p:nvPr/>
            </p:nvSpPr>
            <p:spPr bwMode="auto">
              <a:xfrm>
                <a:off x="45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287"/>
              <p:cNvSpPr>
                <a:spLocks noChangeArrowheads="1"/>
              </p:cNvSpPr>
              <p:nvPr/>
            </p:nvSpPr>
            <p:spPr bwMode="auto">
              <a:xfrm>
                <a:off x="46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288"/>
              <p:cNvSpPr>
                <a:spLocks noChangeArrowheads="1"/>
              </p:cNvSpPr>
              <p:nvPr/>
            </p:nvSpPr>
            <p:spPr bwMode="auto">
              <a:xfrm>
                <a:off x="46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289"/>
              <p:cNvSpPr>
                <a:spLocks noChangeArrowheads="1"/>
              </p:cNvSpPr>
              <p:nvPr/>
            </p:nvSpPr>
            <p:spPr bwMode="auto">
              <a:xfrm>
                <a:off x="40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290"/>
              <p:cNvSpPr>
                <a:spLocks noChangeArrowheads="1"/>
              </p:cNvSpPr>
              <p:nvPr/>
            </p:nvSpPr>
            <p:spPr bwMode="auto">
              <a:xfrm>
                <a:off x="40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291"/>
              <p:cNvSpPr>
                <a:spLocks noChangeArrowheads="1"/>
              </p:cNvSpPr>
              <p:nvPr/>
            </p:nvSpPr>
            <p:spPr bwMode="auto">
              <a:xfrm>
                <a:off x="47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292"/>
              <p:cNvSpPr>
                <a:spLocks noChangeArrowheads="1"/>
              </p:cNvSpPr>
              <p:nvPr/>
            </p:nvSpPr>
            <p:spPr bwMode="auto">
              <a:xfrm>
                <a:off x="47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897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0485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2072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2072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0485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8897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8975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04850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07250" y="35560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66000" y="35560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3660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3660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8975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04850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207250" y="37147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7366000" y="37147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88975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04850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7207250" y="38735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366000" y="38735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8897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0485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2072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3660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52475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5247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5247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52475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52475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5247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68350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6835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835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68350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768350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6835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73100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7310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67310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73100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73100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7310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784225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8422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78422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84225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784225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8422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8897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0485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72072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3660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8897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70485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2072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73660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5247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5247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6835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6835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67310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67310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78422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78422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70"/>
            <p:cNvSpPr>
              <a:spLocks noChangeShapeType="1"/>
            </p:cNvSpPr>
            <p:nvPr/>
          </p:nvSpPr>
          <p:spPr bwMode="auto">
            <a:xfrm flipH="1" flipV="1">
              <a:off x="7386638" y="3881438"/>
              <a:ext cx="923925" cy="771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Text Box 271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373063" cy="569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ECAL</a:t>
              </a:r>
            </a:p>
          </p:txBody>
        </p:sp>
        <p:sp>
          <p:nvSpPr>
            <p:cNvPr id="80" name="Text Box 272"/>
            <p:cNvSpPr txBox="1">
              <a:spLocks noChangeArrowheads="1"/>
            </p:cNvSpPr>
            <p:nvPr/>
          </p:nvSpPr>
          <p:spPr bwMode="auto">
            <a:xfrm>
              <a:off x="6473825" y="2743200"/>
              <a:ext cx="6715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HCAL</a:t>
              </a:r>
            </a:p>
          </p:txBody>
        </p:sp>
        <p:sp>
          <p:nvSpPr>
            <p:cNvPr id="81" name="Text Box 273"/>
            <p:cNvSpPr txBox="1">
              <a:spLocks noChangeArrowheads="1"/>
            </p:cNvSpPr>
            <p:nvPr/>
          </p:nvSpPr>
          <p:spPr bwMode="auto">
            <a:xfrm>
              <a:off x="8229600" y="4297363"/>
              <a:ext cx="274056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ea typeface="Times"/>
                  <a:cs typeface="Times"/>
                </a:rPr>
                <a:t>τ</a:t>
              </a:r>
            </a:p>
          </p:txBody>
        </p:sp>
        <p:sp>
          <p:nvSpPr>
            <p:cNvPr id="82" name="Line 274"/>
            <p:cNvSpPr>
              <a:spLocks noChangeShapeType="1"/>
            </p:cNvSpPr>
            <p:nvPr/>
          </p:nvSpPr>
          <p:spPr bwMode="auto">
            <a:xfrm flipH="1" flipV="1">
              <a:off x="7337425" y="3576638"/>
              <a:ext cx="1000125" cy="10763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75"/>
            <p:cNvSpPr>
              <a:spLocks noChangeShapeType="1"/>
            </p:cNvSpPr>
            <p:nvPr/>
          </p:nvSpPr>
          <p:spPr bwMode="auto">
            <a:xfrm flipH="1" flipV="1">
              <a:off x="7337425" y="3729038"/>
              <a:ext cx="1000125" cy="9239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6507166" y="4914898"/>
              <a:ext cx="1270000" cy="1270000"/>
              <a:chOff x="4099" y="3096"/>
              <a:chExt cx="800" cy="800"/>
            </a:xfrm>
          </p:grpSpPr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41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42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43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/>
              <p:cNvSpPr>
                <a:spLocks noChangeArrowheads="1"/>
              </p:cNvSpPr>
              <p:nvPr/>
            </p:nvSpPr>
            <p:spPr bwMode="auto">
              <a:xfrm>
                <a:off x="43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/>
              <p:cNvSpPr>
                <a:spLocks noChangeArrowheads="1"/>
              </p:cNvSpPr>
              <p:nvPr/>
            </p:nvSpPr>
            <p:spPr bwMode="auto">
              <a:xfrm>
                <a:off x="42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>
                <a:off x="41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41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/>
              <p:cNvSpPr>
                <a:spLocks noChangeArrowheads="1"/>
              </p:cNvSpPr>
              <p:nvPr/>
            </p:nvSpPr>
            <p:spPr bwMode="auto">
              <a:xfrm>
                <a:off x="42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/>
              <p:cNvSpPr>
                <a:spLocks noChangeArrowheads="1"/>
              </p:cNvSpPr>
              <p:nvPr/>
            </p:nvSpPr>
            <p:spPr bwMode="auto">
              <a:xfrm>
                <a:off x="43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44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44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>
                <a:off x="44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41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>
                <a:off x="42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43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180"/>
              <p:cNvSpPr>
                <a:spLocks noChangeArrowheads="1"/>
              </p:cNvSpPr>
              <p:nvPr/>
            </p:nvSpPr>
            <p:spPr bwMode="auto">
              <a:xfrm>
                <a:off x="44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/>
              <p:cNvSpPr>
                <a:spLocks noChangeArrowheads="1"/>
              </p:cNvSpPr>
              <p:nvPr/>
            </p:nvSpPr>
            <p:spPr bwMode="auto">
              <a:xfrm>
                <a:off x="41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42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43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184"/>
              <p:cNvSpPr>
                <a:spLocks noChangeArrowheads="1"/>
              </p:cNvSpPr>
              <p:nvPr/>
            </p:nvSpPr>
            <p:spPr bwMode="auto">
              <a:xfrm>
                <a:off x="44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41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42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43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88"/>
              <p:cNvSpPr>
                <a:spLocks noChangeArrowheads="1"/>
              </p:cNvSpPr>
              <p:nvPr/>
            </p:nvSpPr>
            <p:spPr bwMode="auto">
              <a:xfrm>
                <a:off x="44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/>
              <p:cNvSpPr>
                <a:spLocks noChangeArrowheads="1"/>
              </p:cNvSpPr>
              <p:nvPr/>
            </p:nvSpPr>
            <p:spPr bwMode="auto">
              <a:xfrm>
                <a:off x="45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>
                <a:off x="45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>
                <a:off x="45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>
                <a:off x="45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45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45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46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46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46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46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46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46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40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40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40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40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40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40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47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47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47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47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47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47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41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42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43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44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1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42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43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44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45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222"/>
              <p:cNvSpPr>
                <a:spLocks noChangeArrowheads="1"/>
              </p:cNvSpPr>
              <p:nvPr/>
            </p:nvSpPr>
            <p:spPr bwMode="auto">
              <a:xfrm>
                <a:off x="45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46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224"/>
              <p:cNvSpPr>
                <a:spLocks noChangeArrowheads="1"/>
              </p:cNvSpPr>
              <p:nvPr/>
            </p:nvSpPr>
            <p:spPr bwMode="auto">
              <a:xfrm>
                <a:off x="46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40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40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47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>
                <a:off x="47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9199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70786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72374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723741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707866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91991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91991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7866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23741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739616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39616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73961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691991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707866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7237413" y="55816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7396163" y="55816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6919913" y="57404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707866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7237413" y="57404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7396163" y="57404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919913" y="5899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70786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723741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73961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755491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755491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75549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755491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755491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55491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771366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1366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77136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771366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771366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77136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676116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676116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67611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676116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676116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67611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787241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787241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78724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787241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787241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787241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6919913" y="6057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70786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723741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73961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69199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70786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72374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73961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755491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75549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77136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77136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67611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67611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787241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78724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405"/>
            <p:cNvSpPr>
              <a:spLocks noChangeShapeType="1"/>
            </p:cNvSpPr>
            <p:nvPr/>
          </p:nvSpPr>
          <p:spPr bwMode="auto">
            <a:xfrm flipH="1" flipV="1">
              <a:off x="7416800" y="5748338"/>
              <a:ext cx="923925" cy="771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Text Box 406"/>
            <p:cNvSpPr txBox="1">
              <a:spLocks noChangeArrowheads="1"/>
            </p:cNvSpPr>
            <p:nvPr/>
          </p:nvSpPr>
          <p:spPr bwMode="auto">
            <a:xfrm>
              <a:off x="8031163" y="5143500"/>
              <a:ext cx="373062" cy="569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ECAL</a:t>
              </a:r>
            </a:p>
          </p:txBody>
        </p:sp>
        <p:sp>
          <p:nvSpPr>
            <p:cNvPr id="151" name="Text Box 407"/>
            <p:cNvSpPr txBox="1">
              <a:spLocks noChangeArrowheads="1"/>
            </p:cNvSpPr>
            <p:nvPr/>
          </p:nvSpPr>
          <p:spPr bwMode="auto">
            <a:xfrm>
              <a:off x="6503988" y="4610100"/>
              <a:ext cx="671512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HCAL</a:t>
              </a:r>
            </a:p>
          </p:txBody>
        </p:sp>
        <p:sp>
          <p:nvSpPr>
            <p:cNvPr id="152" name="Text Box 408"/>
            <p:cNvSpPr txBox="1">
              <a:spLocks noChangeArrowheads="1"/>
            </p:cNvSpPr>
            <p:nvPr/>
          </p:nvSpPr>
          <p:spPr bwMode="auto">
            <a:xfrm>
              <a:off x="8261350" y="6164263"/>
              <a:ext cx="434757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Times"/>
                  <a:cs typeface="Times"/>
                </a:rPr>
                <a:t>jet</a:t>
              </a:r>
            </a:p>
          </p:txBody>
        </p:sp>
        <p:sp>
          <p:nvSpPr>
            <p:cNvPr id="153" name="Line 409"/>
            <p:cNvSpPr>
              <a:spLocks noChangeShapeType="1"/>
            </p:cNvSpPr>
            <p:nvPr/>
          </p:nvSpPr>
          <p:spPr bwMode="auto">
            <a:xfrm flipH="1" flipV="1">
              <a:off x="7767638" y="5481638"/>
              <a:ext cx="600075" cy="10382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410"/>
            <p:cNvSpPr>
              <a:spLocks noChangeShapeType="1"/>
            </p:cNvSpPr>
            <p:nvPr/>
          </p:nvSpPr>
          <p:spPr bwMode="auto">
            <a:xfrm flipH="1" flipV="1">
              <a:off x="7367588" y="5595938"/>
              <a:ext cx="1000125" cy="9239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411"/>
            <p:cNvSpPr>
              <a:spLocks noChangeShapeType="1"/>
            </p:cNvSpPr>
            <p:nvPr/>
          </p:nvSpPr>
          <p:spPr bwMode="auto">
            <a:xfrm flipH="1" flipV="1">
              <a:off x="6929438" y="5329238"/>
              <a:ext cx="1381125" cy="1152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412"/>
            <p:cNvSpPr>
              <a:spLocks noChangeShapeType="1"/>
            </p:cNvSpPr>
            <p:nvPr/>
          </p:nvSpPr>
          <p:spPr bwMode="auto">
            <a:xfrm flipH="1" flipV="1">
              <a:off x="6929438" y="5938838"/>
              <a:ext cx="1381125" cy="5429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315325" y="2787650"/>
              <a:ext cx="76200" cy="76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296275" y="4616450"/>
              <a:ext cx="76200" cy="76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320088" y="6469063"/>
              <a:ext cx="76200" cy="76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Text Box 418"/>
            <p:cNvSpPr txBox="1">
              <a:spLocks noChangeArrowheads="1"/>
            </p:cNvSpPr>
            <p:nvPr/>
          </p:nvSpPr>
          <p:spPr bwMode="auto">
            <a:xfrm>
              <a:off x="6172200" y="990600"/>
              <a:ext cx="30480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>
                  <a:solidFill>
                    <a:srgbClr val="000000"/>
                  </a:solidFill>
                  <a:latin typeface="Arial" charset="0"/>
                </a:rPr>
                <a:t>η</a:t>
              </a:r>
            </a:p>
          </p:txBody>
        </p:sp>
        <p:sp>
          <p:nvSpPr>
            <p:cNvPr id="161" name="Text Box 419"/>
            <p:cNvSpPr txBox="1">
              <a:spLocks noChangeArrowheads="1"/>
            </p:cNvSpPr>
            <p:nvPr/>
          </p:nvSpPr>
          <p:spPr bwMode="auto">
            <a:xfrm>
              <a:off x="8002588" y="2362200"/>
              <a:ext cx="40005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>
                  <a:solidFill>
                    <a:srgbClr val="000000"/>
                  </a:solidFill>
                  <a:latin typeface="Arial" charset="0"/>
                </a:rPr>
                <a:t>φ</a:t>
              </a:r>
            </a:p>
          </p:txBody>
        </p:sp>
        <p:sp>
          <p:nvSpPr>
            <p:cNvPr id="162" name="Text Box 420"/>
            <p:cNvSpPr txBox="1">
              <a:spLocks noChangeArrowheads="1"/>
            </p:cNvSpPr>
            <p:nvPr/>
          </p:nvSpPr>
          <p:spPr bwMode="auto">
            <a:xfrm>
              <a:off x="6172200" y="2819400"/>
              <a:ext cx="30480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>
                  <a:solidFill>
                    <a:srgbClr val="000000"/>
                  </a:solidFill>
                  <a:latin typeface="Arial" charset="0"/>
                </a:rPr>
                <a:t>η</a:t>
              </a:r>
            </a:p>
          </p:txBody>
        </p:sp>
        <p:sp>
          <p:nvSpPr>
            <p:cNvPr id="163" name="Text Box 421"/>
            <p:cNvSpPr txBox="1">
              <a:spLocks noChangeArrowheads="1"/>
            </p:cNvSpPr>
            <p:nvPr/>
          </p:nvSpPr>
          <p:spPr bwMode="auto">
            <a:xfrm>
              <a:off x="8002588" y="4191000"/>
              <a:ext cx="40005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>
                  <a:solidFill>
                    <a:srgbClr val="000000"/>
                  </a:solidFill>
                  <a:latin typeface="Arial" charset="0"/>
                </a:rPr>
                <a:t>φ</a:t>
              </a:r>
            </a:p>
          </p:txBody>
        </p:sp>
        <p:sp>
          <p:nvSpPr>
            <p:cNvPr id="164" name="Text Box 422"/>
            <p:cNvSpPr txBox="1">
              <a:spLocks noChangeArrowheads="1"/>
            </p:cNvSpPr>
            <p:nvPr/>
          </p:nvSpPr>
          <p:spPr bwMode="auto">
            <a:xfrm>
              <a:off x="6172200" y="4648200"/>
              <a:ext cx="30480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>
                  <a:solidFill>
                    <a:srgbClr val="000000"/>
                  </a:solidFill>
                  <a:latin typeface="Arial" charset="0"/>
                </a:rPr>
                <a:t>η</a:t>
              </a:r>
            </a:p>
          </p:txBody>
        </p:sp>
        <p:sp>
          <p:nvSpPr>
            <p:cNvPr id="165" name="Text Box 423"/>
            <p:cNvSpPr txBox="1">
              <a:spLocks noChangeArrowheads="1"/>
            </p:cNvSpPr>
            <p:nvPr/>
          </p:nvSpPr>
          <p:spPr bwMode="auto">
            <a:xfrm>
              <a:off x="8134350" y="6019800"/>
              <a:ext cx="40005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>
                  <a:solidFill>
                    <a:srgbClr val="000000"/>
                  </a:solidFill>
                  <a:latin typeface="Arial" charset="0"/>
                </a:rPr>
                <a:t>φ</a:t>
              </a:r>
            </a:p>
          </p:txBody>
        </p:sp>
      </p:grpSp>
      <p:sp>
        <p:nvSpPr>
          <p:cNvPr id="425" name="TextBox 16"/>
          <p:cNvSpPr txBox="1">
            <a:spLocks noChangeArrowheads="1"/>
          </p:cNvSpPr>
          <p:nvPr/>
        </p:nvSpPr>
        <p:spPr bwMode="auto">
          <a:xfrm>
            <a:off x="152400" y="990600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- Prof. Dasu, Sci. </a:t>
            </a:r>
            <a:r>
              <a:rPr lang="en-US" sz="1800" dirty="0" err="1" smtClean="0">
                <a:solidFill>
                  <a:srgbClr val="008000"/>
                </a:solidFill>
              </a:rPr>
              <a:t>Grothe</a:t>
            </a:r>
            <a:r>
              <a:rPr lang="en-US" sz="1800" dirty="0" smtClean="0">
                <a:solidFill>
                  <a:srgbClr val="008000"/>
                </a:solidFill>
              </a:rPr>
              <a:t>, GS </a:t>
            </a:r>
            <a:r>
              <a:rPr lang="en-US" sz="1800" dirty="0" err="1" smtClean="0">
                <a:solidFill>
                  <a:srgbClr val="008000"/>
                </a:solidFill>
              </a:rPr>
              <a:t>Michalis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>
                <a:solidFill>
                  <a:srgbClr val="008000"/>
                </a:solidFill>
              </a:rPr>
              <a:t>Bachtis</a:t>
            </a:r>
            <a:r>
              <a:rPr lang="en-US" sz="1800" dirty="0">
                <a:solidFill>
                  <a:srgbClr val="008000"/>
                </a:solidFill>
              </a:rPr>
              <a:t> &amp;</a:t>
            </a:r>
            <a:r>
              <a:rPr lang="en-US" sz="1800" dirty="0" smtClean="0">
                <a:solidFill>
                  <a:srgbClr val="008000"/>
                </a:solidFill>
              </a:rPr>
              <a:t> Ian Ross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Collaboration with group of UW EE Professors Katie Compton &amp; Michael Schulte</a:t>
            </a:r>
          </a:p>
          <a:p>
            <a:pPr lvl="1"/>
            <a:r>
              <a:rPr lang="en-US" dirty="0" smtClean="0"/>
              <a:t>Synthesis includes </a:t>
            </a:r>
            <a:r>
              <a:rPr lang="en-US" dirty="0" err="1"/>
              <a:t>RocketIO</a:t>
            </a:r>
            <a:r>
              <a:rPr lang="en-US" dirty="0"/>
              <a:t>, buffers, particle cluster finder, overlap filter, and cluster </a:t>
            </a:r>
            <a:r>
              <a:rPr lang="en-US" dirty="0" smtClean="0"/>
              <a:t>weighting for Xilinx Virtex 5 series TX240T FPGA. Resource usage &amp; latency: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Synthesis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880360"/>
          <a:ext cx="7696199" cy="1463040"/>
        </p:xfrm>
        <a:graphic>
          <a:graphicData uri="http://schemas.openxmlformats.org/drawingml/2006/table">
            <a:tbl>
              <a:tblPr/>
              <a:tblGrid>
                <a:gridCol w="2946905"/>
                <a:gridCol w="1817408"/>
                <a:gridCol w="1465943"/>
                <a:gridCol w="1465943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Resource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8 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16 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16x 16 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RocketIO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Virtex-5 Slices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Block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RAMs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8675" y="4419600"/>
          <a:ext cx="7553325" cy="2103120"/>
        </p:xfrm>
        <a:graphic>
          <a:graphicData uri="http://schemas.openxmlformats.org/drawingml/2006/table">
            <a:tbl>
              <a:tblPr/>
              <a:tblGrid>
                <a:gridCol w="3573236"/>
                <a:gridCol w="2202316"/>
                <a:gridCol w="1777773"/>
              </a:tblGrid>
              <a:tr h="299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Latency (cycles)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Latency (ns)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10F2"/>
                    </a:solidFill>
                  </a:tcPr>
                </a:tc>
              </a:tr>
              <a:tr h="299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Input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RocketIO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and Buffers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Particle Finder, Overlap Filter, Cluster Weighting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Output Rocket IO and Buffers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Total Estimated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Upgrade Algorithm Performance:</a:t>
            </a:r>
            <a:br>
              <a:rPr lang="en-US" sz="3200" dirty="0" smtClean="0"/>
            </a:br>
            <a:r>
              <a:rPr lang="en-US" sz="3200" dirty="0" smtClean="0"/>
              <a:t>Factor of 2 for Phase I</a:t>
            </a:r>
          </a:p>
        </p:txBody>
      </p:sp>
      <p:pic>
        <p:nvPicPr>
          <p:cNvPr id="41987" name="Picture 3" descr="single_eiso_qcdrate_30-50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2192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single_eiso_efficiency_30-50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100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single_tau_efficiency_50-100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8100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single_tau_qcdrate_50-100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2192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2590800" y="3429000"/>
            <a:ext cx="384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Factor of 2 rate reduction</a:t>
            </a: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3048000" y="61674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Higher Efficiency</a:t>
            </a:r>
          </a:p>
        </p:txBody>
      </p:sp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1905000" y="1531938"/>
            <a:ext cx="175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Isolated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electrons</a:t>
            </a:r>
          </a:p>
        </p:txBody>
      </p: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6858000" y="1676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Taus</a:t>
            </a:r>
          </a:p>
        </p:txBody>
      </p:sp>
      <p:sp>
        <p:nvSpPr>
          <p:cNvPr id="41995" name="TextBox 12"/>
          <p:cNvSpPr txBox="1">
            <a:spLocks noChangeArrowheads="1"/>
          </p:cNvSpPr>
          <p:nvPr/>
        </p:nvSpPr>
        <p:spPr bwMode="auto">
          <a:xfrm rot="-5400000">
            <a:off x="-1140618" y="4798218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Efficiency</a:t>
            </a:r>
          </a:p>
        </p:txBody>
      </p:sp>
      <p:sp>
        <p:nvSpPr>
          <p:cNvPr id="41996" name="TextBox 13"/>
          <p:cNvSpPr txBox="1">
            <a:spLocks noChangeArrowheads="1"/>
          </p:cNvSpPr>
          <p:nvPr/>
        </p:nvSpPr>
        <p:spPr bwMode="auto">
          <a:xfrm rot="-5400000">
            <a:off x="-1145381" y="2131219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QCD Rate (kHz)</a:t>
            </a:r>
          </a:p>
        </p:txBody>
      </p:sp>
      <p:sp>
        <p:nvSpPr>
          <p:cNvPr id="41997" name="TextBox 14"/>
          <p:cNvSpPr txBox="1">
            <a:spLocks noChangeArrowheads="1"/>
          </p:cNvSpPr>
          <p:nvPr/>
        </p:nvSpPr>
        <p:spPr bwMode="auto">
          <a:xfrm>
            <a:off x="1905000" y="4343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Isolated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electrons</a:t>
            </a:r>
          </a:p>
        </p:txBody>
      </p:sp>
      <p:sp>
        <p:nvSpPr>
          <p:cNvPr id="41998" name="TextBox 15"/>
          <p:cNvSpPr txBox="1">
            <a:spLocks noChangeArrowheads="1"/>
          </p:cNvSpPr>
          <p:nvPr/>
        </p:nvSpPr>
        <p:spPr bwMode="auto">
          <a:xfrm>
            <a:off x="6858000" y="44196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Taus</a:t>
            </a:r>
          </a:p>
        </p:txBody>
      </p:sp>
      <p:sp>
        <p:nvSpPr>
          <p:cNvPr id="41999" name="TextBox 16"/>
          <p:cNvSpPr txBox="1">
            <a:spLocks noChangeArrowheads="1"/>
          </p:cNvSpPr>
          <p:nvPr/>
        </p:nvSpPr>
        <p:spPr bwMode="auto">
          <a:xfrm rot="-5400000" flipH="1" flipV="1">
            <a:off x="7093744" y="4798219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Efficiency</a:t>
            </a:r>
          </a:p>
        </p:txBody>
      </p:sp>
      <p:sp>
        <p:nvSpPr>
          <p:cNvPr id="42000" name="TextBox 17"/>
          <p:cNvSpPr txBox="1">
            <a:spLocks noChangeArrowheads="1"/>
          </p:cNvSpPr>
          <p:nvPr/>
        </p:nvSpPr>
        <p:spPr bwMode="auto">
          <a:xfrm rot="-5400000" flipH="1" flipV="1">
            <a:off x="7088982" y="2131218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QCD Rate (kHz)</a:t>
            </a:r>
          </a:p>
        </p:txBody>
      </p:sp>
      <p:sp>
        <p:nvSpPr>
          <p:cNvPr id="42001" name="TextBox 16"/>
          <p:cNvSpPr txBox="1">
            <a:spLocks noChangeArrowheads="1"/>
          </p:cNvSpPr>
          <p:nvPr/>
        </p:nvSpPr>
        <p:spPr bwMode="auto">
          <a:xfrm>
            <a:off x="685800" y="990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Prof. Dasu, Sci. </a:t>
            </a:r>
            <a:r>
              <a:rPr lang="en-US" sz="2000" b="1" dirty="0" err="1" smtClean="0">
                <a:solidFill>
                  <a:srgbClr val="008000"/>
                </a:solidFill>
              </a:rPr>
              <a:t>Grothe</a:t>
            </a:r>
            <a:r>
              <a:rPr lang="en-US" sz="2000" b="1" dirty="0" smtClean="0">
                <a:solidFill>
                  <a:srgbClr val="008000"/>
                </a:solidFill>
              </a:rPr>
              <a:t>, GS </a:t>
            </a:r>
            <a:r>
              <a:rPr lang="en-US" sz="2000" b="1" dirty="0" err="1" smtClean="0">
                <a:solidFill>
                  <a:srgbClr val="008000"/>
                </a:solidFill>
              </a:rPr>
              <a:t>Michalis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Bachtis</a:t>
            </a:r>
            <a:r>
              <a:rPr lang="en-US" sz="2000" b="1" dirty="0">
                <a:solidFill>
                  <a:srgbClr val="008000"/>
                </a:solidFill>
              </a:rPr>
              <a:t> &amp;</a:t>
            </a:r>
            <a:r>
              <a:rPr lang="en-US" sz="2000" b="1" dirty="0" smtClean="0">
                <a:solidFill>
                  <a:srgbClr val="008000"/>
                </a:solidFill>
              </a:rPr>
              <a:t> Ian Ross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8" name="Donut 17"/>
          <p:cNvSpPr/>
          <p:nvPr/>
        </p:nvSpPr>
        <p:spPr bwMode="auto">
          <a:xfrm>
            <a:off x="5029200" y="5638800"/>
            <a:ext cx="457200" cy="457200"/>
          </a:xfrm>
          <a:prstGeom prst="donut">
            <a:avLst>
              <a:gd name="adj" fmla="val 1259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9" name="Donut 18"/>
          <p:cNvSpPr/>
          <p:nvPr/>
        </p:nvSpPr>
        <p:spPr bwMode="auto">
          <a:xfrm>
            <a:off x="609600" y="5715000"/>
            <a:ext cx="457200" cy="457200"/>
          </a:xfrm>
          <a:prstGeom prst="donut">
            <a:avLst>
              <a:gd name="adj" fmla="val 1259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ppleGothic"/>
                <a:cs typeface="AppleGothic"/>
              </a:rPr>
              <a:t>Wisconsin Senior Personnel Official CMS Responsibilities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2663"/>
            <a:ext cx="9144000" cy="5570538"/>
          </a:xfrm>
        </p:spPr>
        <p:txBody>
          <a:bodyPr>
            <a:normAutofit fontScale="92500" lnSpcReduction="10000"/>
          </a:bodyPr>
          <a:lstStyle/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Prof. Wesley  </a:t>
            </a:r>
            <a:r>
              <a:rPr lang="en-US" sz="1600" dirty="0">
                <a:ea typeface="AppleGothic"/>
                <a:cs typeface="AppleGothic"/>
              </a:rPr>
              <a:t>Smith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CMS Trigger </a:t>
            </a:r>
            <a:r>
              <a:rPr lang="en-US" sz="1400" dirty="0" smtClean="0"/>
              <a:t>Coordinator (07-), </a:t>
            </a:r>
            <a:r>
              <a:rPr lang="en-US" sz="1400" dirty="0"/>
              <a:t>CMS Trigger Project </a:t>
            </a:r>
            <a:r>
              <a:rPr lang="en-US" sz="1400" dirty="0" smtClean="0"/>
              <a:t>Manager (94-07) , </a:t>
            </a:r>
            <a:r>
              <a:rPr lang="en-US" sz="1400" dirty="0"/>
              <a:t>CMS Executive Board 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CMS Management Board, CMS Electronics Systems Steering Committee 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SLHC Upgrade Management Board, SLHC Peer Review Board Chair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US CMS Trigger Level 2 Manager, Project Management Group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US CMS Institutional Advisory Board Member, Technical Advisory Board Member</a:t>
            </a:r>
            <a:endParaRPr lang="en-US" sz="1400" dirty="0" smtClean="0"/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Prof. </a:t>
            </a:r>
            <a:r>
              <a:rPr lang="en-US" sz="1600" dirty="0" err="1" smtClean="0">
                <a:ea typeface="AppleGothic"/>
                <a:cs typeface="AppleGothic"/>
              </a:rPr>
              <a:t>Sridhara</a:t>
            </a:r>
            <a:r>
              <a:rPr lang="en-US" sz="1600" dirty="0" smtClean="0">
                <a:ea typeface="AppleGothic"/>
                <a:cs typeface="AppleGothic"/>
              </a:rPr>
              <a:t> </a:t>
            </a:r>
            <a:r>
              <a:rPr lang="en-US" sz="1600" dirty="0">
                <a:ea typeface="AppleGothic"/>
                <a:cs typeface="AppleGothic"/>
              </a:rPr>
              <a:t>Dasu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CMS Electroweak Physics Co-</a:t>
            </a:r>
            <a:r>
              <a:rPr lang="en-US" sz="1400" dirty="0" smtClean="0"/>
              <a:t>Convener (07-09), Upgrade Physics Coordinator (10-)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Online Selection Physics Co-Convener (06-07), Computing </a:t>
            </a:r>
            <a:r>
              <a:rPr lang="en-US" sz="1400" dirty="0"/>
              <a:t>Tier-2 Manager (Wisconsin)</a:t>
            </a:r>
            <a:endParaRPr lang="en-US" sz="1400" dirty="0" smtClean="0"/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SLHC Upgrade Management Board, US LHC Users Organization Secretary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US </a:t>
            </a:r>
            <a:r>
              <a:rPr lang="en-US" sz="1400" dirty="0"/>
              <a:t>CMS Calorimeter Trigger Level 3 Manager, Institutional Advisory Board Member</a:t>
            </a:r>
            <a:endParaRPr lang="en-US" sz="1400" dirty="0" smtClean="0"/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Prof. Duncan </a:t>
            </a:r>
            <a:r>
              <a:rPr lang="en-US" sz="1600" dirty="0">
                <a:ea typeface="AppleGothic"/>
                <a:cs typeface="AppleGothic"/>
              </a:rPr>
              <a:t>Carlsmith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/>
              <a:t>US CMS Endcap Muon Alignment Task Manager, Elections Committee Co-</a:t>
            </a:r>
            <a:r>
              <a:rPr lang="en-US" sz="1400" dirty="0" smtClean="0"/>
              <a:t>chair (07-09)</a:t>
            </a:r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Distinguished Scientist Richard </a:t>
            </a:r>
            <a:r>
              <a:rPr lang="en-US" sz="1600" dirty="0">
                <a:ea typeface="AppleGothic"/>
                <a:cs typeface="AppleGothic"/>
              </a:rPr>
              <a:t>Loveless</a:t>
            </a:r>
            <a:endParaRPr lang="en-US" sz="1600" dirty="0" smtClean="0">
              <a:ea typeface="AppleGothic"/>
              <a:cs typeface="AppleGothic"/>
            </a:endParaRP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Endcap Muon Technical Coordinator (09-), CMS EMU </a:t>
            </a:r>
            <a:r>
              <a:rPr lang="en-US" sz="1400" dirty="0"/>
              <a:t>Project </a:t>
            </a:r>
            <a:r>
              <a:rPr lang="en-US" sz="1400" dirty="0" smtClean="0"/>
              <a:t>Manager (07-09), 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Muon Upgrade Co-Convener (TBC), US </a:t>
            </a:r>
            <a:r>
              <a:rPr lang="en-US" sz="1400" dirty="0"/>
              <a:t>CMS</a:t>
            </a:r>
            <a:r>
              <a:rPr lang="en-US" sz="1400" dirty="0" smtClean="0"/>
              <a:t> EMU Deputy Operations Project Manager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US CMS Common Projects Manager (98-07), US CMS EMU Project Manager (02-07)</a:t>
            </a:r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Associate Scientist Pam </a:t>
            </a:r>
            <a:r>
              <a:rPr lang="en-US" sz="1600" dirty="0" err="1" smtClean="0">
                <a:ea typeface="AppleGothic"/>
                <a:cs typeface="AppleGothic"/>
              </a:rPr>
              <a:t>Klabbers</a:t>
            </a:r>
            <a:endParaRPr lang="en-US" sz="1600" dirty="0" smtClean="0">
              <a:ea typeface="AppleGothic"/>
              <a:cs typeface="AppleGothic"/>
            </a:endParaRP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Calorimeter Trigger Technical Coordinator, Regional Calorimeter Trigger On-site Operations Manager</a:t>
            </a:r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Associate Scientist Armando </a:t>
            </a:r>
            <a:r>
              <a:rPr lang="en-US" sz="1600" dirty="0" err="1" smtClean="0">
                <a:ea typeface="AppleGothic"/>
                <a:cs typeface="AppleGothic"/>
              </a:rPr>
              <a:t>Lanaro</a:t>
            </a:r>
            <a:endParaRPr lang="en-US" sz="1400" dirty="0" smtClean="0"/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Deputy </a:t>
            </a:r>
            <a:r>
              <a:rPr lang="en-US" sz="1400" dirty="0"/>
              <a:t>Convener, EMU Detector Performance </a:t>
            </a:r>
            <a:r>
              <a:rPr lang="en-US" sz="1400" dirty="0" smtClean="0"/>
              <a:t>Group, EMU Upgrade Chamber Construction Mgr. (TBC)</a:t>
            </a: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EMU Safety Officer, US CMS Level 3 EMU On-site Operations Manager</a:t>
            </a:r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Associate Scientist </a:t>
            </a:r>
            <a:r>
              <a:rPr lang="en-US" sz="1600" dirty="0" err="1" smtClean="0">
                <a:ea typeface="AppleGothic"/>
                <a:cs typeface="AppleGothic"/>
              </a:rPr>
              <a:t>Sascha</a:t>
            </a:r>
            <a:r>
              <a:rPr lang="en-US" sz="1600" dirty="0" smtClean="0">
                <a:ea typeface="AppleGothic"/>
                <a:cs typeface="AppleGothic"/>
              </a:rPr>
              <a:t> </a:t>
            </a:r>
            <a:r>
              <a:rPr lang="en-US" sz="1600" dirty="0" err="1" smtClean="0">
                <a:ea typeface="AppleGothic"/>
                <a:cs typeface="AppleGothic"/>
              </a:rPr>
              <a:t>Savin</a:t>
            </a:r>
            <a:endParaRPr lang="en-US" sz="1600" dirty="0" smtClean="0">
              <a:ea typeface="AppleGothic"/>
              <a:cs typeface="AppleGothic"/>
            </a:endParaRP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Trigger Performance Group Co-convener</a:t>
            </a:r>
          </a:p>
          <a:p>
            <a:pPr marL="119063" indent="-119063">
              <a:lnSpc>
                <a:spcPct val="80000"/>
              </a:lnSpc>
            </a:pPr>
            <a:r>
              <a:rPr lang="en-US" sz="1600" dirty="0" smtClean="0">
                <a:ea typeface="AppleGothic"/>
                <a:cs typeface="AppleGothic"/>
              </a:rPr>
              <a:t>Assistant Scientist Monika </a:t>
            </a:r>
            <a:r>
              <a:rPr lang="en-US" sz="1600" dirty="0" err="1">
                <a:ea typeface="AppleGothic"/>
                <a:cs typeface="AppleGothic"/>
              </a:rPr>
              <a:t>Grothe</a:t>
            </a:r>
            <a:endParaRPr lang="en-US" sz="1600" dirty="0" smtClean="0">
              <a:ea typeface="AppleGothic"/>
              <a:cs typeface="AppleGothic"/>
            </a:endParaRPr>
          </a:p>
          <a:p>
            <a:pPr marL="347663" lvl="1" indent="-114300">
              <a:lnSpc>
                <a:spcPct val="80000"/>
              </a:lnSpc>
            </a:pPr>
            <a:r>
              <a:rPr lang="en-US" sz="1400" dirty="0" smtClean="0"/>
              <a:t>CMS Conference Comm. (10-), CMS </a:t>
            </a:r>
            <a:r>
              <a:rPr lang="en-US" sz="1400" dirty="0"/>
              <a:t>Forward Physics </a:t>
            </a:r>
            <a:r>
              <a:rPr lang="en-US" sz="1400" dirty="0" smtClean="0"/>
              <a:t>Convener (07-08), Electroweak Physics Data Validation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Upgrade </a:t>
            </a:r>
            <a:r>
              <a:rPr lang="en-US" sz="3200" dirty="0">
                <a:effectLst/>
              </a:rPr>
              <a:t>RCT Block Diagram</a:t>
            </a:r>
            <a:br>
              <a:rPr lang="en-US" sz="3200" dirty="0">
                <a:effectLst/>
              </a:rPr>
            </a:br>
            <a:r>
              <a:rPr lang="en-US" sz="2400" dirty="0">
                <a:effectLst/>
              </a:rPr>
              <a:t>(56</a:t>
            </a:r>
            <a:r>
              <a:rPr lang="el-GR" sz="2400" dirty="0">
                <a:effectLst/>
                <a:ea typeface="Arial" charset="0"/>
                <a:cs typeface="Arial" charset="0"/>
              </a:rPr>
              <a:t>η</a:t>
            </a:r>
            <a:r>
              <a:rPr lang="en-US" sz="2400" dirty="0">
                <a:effectLst/>
                <a:ea typeface="Arial" charset="0"/>
                <a:cs typeface="Arial" charset="0"/>
              </a:rPr>
              <a:t>×12</a:t>
            </a:r>
            <a:r>
              <a:rPr lang="el-GR" sz="2400" dirty="0">
                <a:effectLst/>
                <a:ea typeface="Arial" charset="0"/>
                <a:cs typeface="Arial" charset="0"/>
              </a:rPr>
              <a:t>φ</a:t>
            </a:r>
            <a:r>
              <a:rPr lang="en-US" sz="2400" dirty="0">
                <a:effectLst/>
                <a:ea typeface="Arial" charset="0"/>
                <a:cs typeface="Arial" charset="0"/>
              </a:rPr>
              <a:t> B/E slice + </a:t>
            </a:r>
            <a:r>
              <a:rPr lang="en-US" sz="2400" dirty="0">
                <a:effectLst/>
              </a:rPr>
              <a:t>24</a:t>
            </a:r>
            <a:r>
              <a:rPr lang="el-GR" sz="2400" dirty="0">
                <a:effectLst/>
                <a:ea typeface="Arial" charset="0"/>
                <a:cs typeface="Arial" charset="0"/>
              </a:rPr>
              <a:t>η</a:t>
            </a:r>
            <a:r>
              <a:rPr lang="en-US" sz="2400" dirty="0">
                <a:effectLst/>
                <a:ea typeface="Arial" charset="0"/>
                <a:cs typeface="Arial" charset="0"/>
              </a:rPr>
              <a:t>×12</a:t>
            </a:r>
            <a:r>
              <a:rPr lang="el-GR" sz="2400" dirty="0">
                <a:effectLst/>
                <a:ea typeface="Arial" charset="0"/>
                <a:cs typeface="Arial" charset="0"/>
              </a:rPr>
              <a:t>φ</a:t>
            </a:r>
            <a:r>
              <a:rPr lang="en-US" sz="2400" dirty="0">
                <a:effectLst/>
                <a:ea typeface="Arial" charset="0"/>
                <a:cs typeface="Arial" charset="0"/>
              </a:rPr>
              <a:t> HF Slice )</a:t>
            </a:r>
            <a:endParaRPr lang="el-GR" sz="2400" dirty="0">
              <a:effectLst/>
              <a:ea typeface="Arial" charset="0"/>
              <a:cs typeface="Arial" charset="0"/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6629400" y="1676400"/>
            <a:ext cx="533400" cy="990600"/>
          </a:xfrm>
          <a:prstGeom prst="rect">
            <a:avLst/>
          </a:prstGeom>
          <a:solidFill>
            <a:srgbClr val="F2F6C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TTC/DAQ</a:t>
            </a:r>
          </a:p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 Card</a:t>
            </a:r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2667000" y="1676400"/>
            <a:ext cx="609600" cy="990600"/>
          </a:xfrm>
          <a:prstGeom prst="rect">
            <a:avLst/>
          </a:prstGeom>
          <a:solidFill>
            <a:srgbClr val="CABAC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Processing</a:t>
            </a:r>
          </a:p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Card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457200" y="3200400"/>
            <a:ext cx="7391400" cy="762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Text Box 16"/>
          <p:cNvSpPr txBox="1">
            <a:spLocks noChangeArrowheads="1"/>
          </p:cNvSpPr>
          <p:nvPr/>
        </p:nvSpPr>
        <p:spPr bwMode="auto">
          <a:xfrm>
            <a:off x="1447800" y="2971800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ea typeface="AppleGothic" charset="-127"/>
                <a:cs typeface="AppleGothic" charset="-127"/>
              </a:rPr>
              <a:t>(Backplane)</a:t>
            </a:r>
            <a:endParaRPr lang="el-GR" sz="1000">
              <a:solidFill>
                <a:schemeClr val="tx1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11" name="Rectangle 17"/>
          <p:cNvSpPr>
            <a:spLocks noChangeArrowheads="1"/>
          </p:cNvSpPr>
          <p:nvPr/>
        </p:nvSpPr>
        <p:spPr bwMode="auto">
          <a:xfrm>
            <a:off x="4038600" y="1676400"/>
            <a:ext cx="609600" cy="990600"/>
          </a:xfrm>
          <a:prstGeom prst="rect">
            <a:avLst/>
          </a:prstGeom>
          <a:solidFill>
            <a:srgbClr val="CABAC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Processing</a:t>
            </a:r>
          </a:p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Card</a:t>
            </a:r>
          </a:p>
        </p:txBody>
      </p:sp>
      <p:sp>
        <p:nvSpPr>
          <p:cNvPr id="47112" name="Rectangle 18"/>
          <p:cNvSpPr>
            <a:spLocks noChangeArrowheads="1"/>
          </p:cNvSpPr>
          <p:nvPr/>
        </p:nvSpPr>
        <p:spPr bwMode="auto">
          <a:xfrm>
            <a:off x="5410200" y="1676400"/>
            <a:ext cx="609600" cy="990600"/>
          </a:xfrm>
          <a:prstGeom prst="rect">
            <a:avLst/>
          </a:prstGeom>
          <a:solidFill>
            <a:srgbClr val="CABAC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Processing</a:t>
            </a:r>
          </a:p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Card</a:t>
            </a:r>
          </a:p>
        </p:txBody>
      </p:sp>
      <p:sp>
        <p:nvSpPr>
          <p:cNvPr id="47113" name="Line 25"/>
          <p:cNvSpPr>
            <a:spLocks noChangeShapeType="1"/>
          </p:cNvSpPr>
          <p:nvPr/>
        </p:nvSpPr>
        <p:spPr bwMode="auto">
          <a:xfrm flipH="1">
            <a:off x="13716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Text Box 27"/>
          <p:cNvSpPr txBox="1">
            <a:spLocks noChangeArrowheads="1"/>
          </p:cNvSpPr>
          <p:nvPr/>
        </p:nvSpPr>
        <p:spPr bwMode="auto">
          <a:xfrm>
            <a:off x="7620000" y="4953000"/>
            <a:ext cx="137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0000"/>
                </a:solidFill>
                <a:ea typeface="AppleGothic" charset="-127"/>
                <a:cs typeface="Arial" charset="0"/>
              </a:rPr>
              <a:t>Inter-crate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sz="1200">
                <a:solidFill>
                  <a:srgbClr val="FF0000"/>
                </a:solidFill>
                <a:ea typeface="AppleGothic" charset="-127"/>
                <a:cs typeface="Arial" charset="0"/>
              </a:rPr>
              <a:t>Φ</a:t>
            </a:r>
            <a:r>
              <a:rPr lang="en-US" sz="1200">
                <a:solidFill>
                  <a:srgbClr val="FF0000"/>
                </a:solidFill>
                <a:ea typeface="AppleGothic" charset="-127"/>
                <a:cs typeface="Arial" charset="0"/>
              </a:rPr>
              <a:t>-sharing Links</a:t>
            </a:r>
            <a:endParaRPr lang="el-GR" sz="1200">
              <a:solidFill>
                <a:srgbClr val="FF0000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15" name="Text Box 28"/>
          <p:cNvSpPr txBox="1">
            <a:spLocks noChangeArrowheads="1"/>
          </p:cNvSpPr>
          <p:nvPr/>
        </p:nvSpPr>
        <p:spPr bwMode="auto">
          <a:xfrm>
            <a:off x="7620000" y="5562600"/>
            <a:ext cx="1219200" cy="83185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339966"/>
                </a:solidFill>
                <a:ea typeface="AppleGothic" charset="-127"/>
                <a:cs typeface="Arial" charset="0"/>
              </a:rPr>
              <a:t>Inter-crate Corner-sharing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339966"/>
                </a:solidFill>
                <a:ea typeface="AppleGothic" charset="-127"/>
                <a:cs typeface="Arial" charset="0"/>
              </a:rPr>
              <a:t>Links</a:t>
            </a:r>
            <a:endParaRPr lang="el-GR" sz="1200">
              <a:solidFill>
                <a:srgbClr val="339966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16" name="Line 29"/>
          <p:cNvSpPr>
            <a:spLocks noChangeShapeType="1"/>
          </p:cNvSpPr>
          <p:nvPr/>
        </p:nvSpPr>
        <p:spPr bwMode="auto">
          <a:xfrm flipH="1">
            <a:off x="44958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Text Box 30"/>
          <p:cNvSpPr txBox="1">
            <a:spLocks noChangeArrowheads="1"/>
          </p:cNvSpPr>
          <p:nvPr/>
        </p:nvSpPr>
        <p:spPr bwMode="auto">
          <a:xfrm>
            <a:off x="2362200" y="56388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ea typeface="AppleGothic" charset="-127"/>
                <a:cs typeface="AppleGothic" charset="-127"/>
              </a:rPr>
              <a:t>HCAL/ECAL TPGs from oSLB Cards</a:t>
            </a:r>
            <a:endParaRPr lang="el-GR" sz="1800">
              <a:solidFill>
                <a:schemeClr val="tx1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18" name="Line 31"/>
          <p:cNvSpPr>
            <a:spLocks noChangeShapeType="1"/>
          </p:cNvSpPr>
          <p:nvPr/>
        </p:nvSpPr>
        <p:spPr bwMode="auto">
          <a:xfrm flipH="1">
            <a:off x="54102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Rectangle 32"/>
          <p:cNvSpPr>
            <a:spLocks noChangeArrowheads="1"/>
          </p:cNvSpPr>
          <p:nvPr/>
        </p:nvSpPr>
        <p:spPr bwMode="auto">
          <a:xfrm>
            <a:off x="14478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20" name="Line 38"/>
          <p:cNvSpPr>
            <a:spLocks noChangeShapeType="1"/>
          </p:cNvSpPr>
          <p:nvPr/>
        </p:nvSpPr>
        <p:spPr bwMode="auto">
          <a:xfrm flipH="1">
            <a:off x="2667000" y="4953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Line 39"/>
          <p:cNvSpPr>
            <a:spLocks noChangeShapeType="1"/>
          </p:cNvSpPr>
          <p:nvPr/>
        </p:nvSpPr>
        <p:spPr bwMode="auto">
          <a:xfrm flipH="1">
            <a:off x="35814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Line 40"/>
          <p:cNvSpPr>
            <a:spLocks noChangeShapeType="1"/>
          </p:cNvSpPr>
          <p:nvPr/>
        </p:nvSpPr>
        <p:spPr bwMode="auto">
          <a:xfrm flipH="1">
            <a:off x="63246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Line 41"/>
          <p:cNvSpPr>
            <a:spLocks noChangeShapeType="1"/>
          </p:cNvSpPr>
          <p:nvPr/>
        </p:nvSpPr>
        <p:spPr bwMode="auto">
          <a:xfrm flipH="1">
            <a:off x="7239000" y="4876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Line 42"/>
          <p:cNvSpPr>
            <a:spLocks noChangeShapeType="1"/>
          </p:cNvSpPr>
          <p:nvPr/>
        </p:nvSpPr>
        <p:spPr bwMode="auto">
          <a:xfrm flipH="1">
            <a:off x="1752600" y="4876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5" name="Line 43"/>
          <p:cNvSpPr>
            <a:spLocks noChangeShapeType="1"/>
          </p:cNvSpPr>
          <p:nvPr/>
        </p:nvSpPr>
        <p:spPr bwMode="auto">
          <a:xfrm>
            <a:off x="19050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6" name="Line 44"/>
          <p:cNvSpPr>
            <a:spLocks noChangeShapeType="1"/>
          </p:cNvSpPr>
          <p:nvPr/>
        </p:nvSpPr>
        <p:spPr bwMode="auto">
          <a:xfrm>
            <a:off x="16764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7" name="Line 45"/>
          <p:cNvSpPr>
            <a:spLocks noChangeShapeType="1"/>
          </p:cNvSpPr>
          <p:nvPr/>
        </p:nvSpPr>
        <p:spPr bwMode="auto">
          <a:xfrm flipH="1">
            <a:off x="15240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8" name="Line 46"/>
          <p:cNvSpPr>
            <a:spLocks noChangeShapeType="1"/>
          </p:cNvSpPr>
          <p:nvPr/>
        </p:nvSpPr>
        <p:spPr bwMode="auto">
          <a:xfrm>
            <a:off x="18288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9" name="Line 47"/>
          <p:cNvSpPr>
            <a:spLocks noChangeShapeType="1"/>
          </p:cNvSpPr>
          <p:nvPr/>
        </p:nvSpPr>
        <p:spPr bwMode="auto">
          <a:xfrm flipH="1" flipV="1">
            <a:off x="19812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0" name="Rectangle 48"/>
          <p:cNvSpPr>
            <a:spLocks noChangeArrowheads="1"/>
          </p:cNvSpPr>
          <p:nvPr/>
        </p:nvSpPr>
        <p:spPr bwMode="auto">
          <a:xfrm>
            <a:off x="23622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31" name="Line 49"/>
          <p:cNvSpPr>
            <a:spLocks noChangeShapeType="1"/>
          </p:cNvSpPr>
          <p:nvPr/>
        </p:nvSpPr>
        <p:spPr bwMode="auto">
          <a:xfrm>
            <a:off x="25908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2" name="Line 50"/>
          <p:cNvSpPr>
            <a:spLocks noChangeShapeType="1"/>
          </p:cNvSpPr>
          <p:nvPr/>
        </p:nvSpPr>
        <p:spPr bwMode="auto">
          <a:xfrm flipH="1">
            <a:off x="24384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3" name="Line 51"/>
          <p:cNvSpPr>
            <a:spLocks noChangeShapeType="1"/>
          </p:cNvSpPr>
          <p:nvPr/>
        </p:nvSpPr>
        <p:spPr bwMode="auto">
          <a:xfrm>
            <a:off x="27432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4" name="Line 52"/>
          <p:cNvSpPr>
            <a:spLocks noChangeShapeType="1"/>
          </p:cNvSpPr>
          <p:nvPr/>
        </p:nvSpPr>
        <p:spPr bwMode="auto">
          <a:xfrm flipH="1" flipV="1">
            <a:off x="28956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5" name="Rectangle 53"/>
          <p:cNvSpPr>
            <a:spLocks noChangeArrowheads="1"/>
          </p:cNvSpPr>
          <p:nvPr/>
        </p:nvSpPr>
        <p:spPr bwMode="auto">
          <a:xfrm>
            <a:off x="32766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36" name="Line 54"/>
          <p:cNvSpPr>
            <a:spLocks noChangeShapeType="1"/>
          </p:cNvSpPr>
          <p:nvPr/>
        </p:nvSpPr>
        <p:spPr bwMode="auto">
          <a:xfrm>
            <a:off x="35052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7" name="Line 55"/>
          <p:cNvSpPr>
            <a:spLocks noChangeShapeType="1"/>
          </p:cNvSpPr>
          <p:nvPr/>
        </p:nvSpPr>
        <p:spPr bwMode="auto">
          <a:xfrm flipH="1">
            <a:off x="33528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8" name="Line 56"/>
          <p:cNvSpPr>
            <a:spLocks noChangeShapeType="1"/>
          </p:cNvSpPr>
          <p:nvPr/>
        </p:nvSpPr>
        <p:spPr bwMode="auto">
          <a:xfrm>
            <a:off x="36576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9" name="Line 57"/>
          <p:cNvSpPr>
            <a:spLocks noChangeShapeType="1"/>
          </p:cNvSpPr>
          <p:nvPr/>
        </p:nvSpPr>
        <p:spPr bwMode="auto">
          <a:xfrm flipH="1" flipV="1">
            <a:off x="38100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0" name="Rectangle 58"/>
          <p:cNvSpPr>
            <a:spLocks noChangeArrowheads="1"/>
          </p:cNvSpPr>
          <p:nvPr/>
        </p:nvSpPr>
        <p:spPr bwMode="auto">
          <a:xfrm>
            <a:off x="41910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41" name="Line 59"/>
          <p:cNvSpPr>
            <a:spLocks noChangeShapeType="1"/>
          </p:cNvSpPr>
          <p:nvPr/>
        </p:nvSpPr>
        <p:spPr bwMode="auto">
          <a:xfrm>
            <a:off x="44196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2" name="Line 60"/>
          <p:cNvSpPr>
            <a:spLocks noChangeShapeType="1"/>
          </p:cNvSpPr>
          <p:nvPr/>
        </p:nvSpPr>
        <p:spPr bwMode="auto">
          <a:xfrm flipH="1">
            <a:off x="42672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3" name="Line 61"/>
          <p:cNvSpPr>
            <a:spLocks noChangeShapeType="1"/>
          </p:cNvSpPr>
          <p:nvPr/>
        </p:nvSpPr>
        <p:spPr bwMode="auto">
          <a:xfrm>
            <a:off x="45720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4" name="Line 62"/>
          <p:cNvSpPr>
            <a:spLocks noChangeShapeType="1"/>
          </p:cNvSpPr>
          <p:nvPr/>
        </p:nvSpPr>
        <p:spPr bwMode="auto">
          <a:xfrm flipH="1" flipV="1">
            <a:off x="47244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5" name="Rectangle 63"/>
          <p:cNvSpPr>
            <a:spLocks noChangeArrowheads="1"/>
          </p:cNvSpPr>
          <p:nvPr/>
        </p:nvSpPr>
        <p:spPr bwMode="auto">
          <a:xfrm>
            <a:off x="51054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46" name="Line 64"/>
          <p:cNvSpPr>
            <a:spLocks noChangeShapeType="1"/>
          </p:cNvSpPr>
          <p:nvPr/>
        </p:nvSpPr>
        <p:spPr bwMode="auto">
          <a:xfrm>
            <a:off x="53340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7" name="Line 65"/>
          <p:cNvSpPr>
            <a:spLocks noChangeShapeType="1"/>
          </p:cNvSpPr>
          <p:nvPr/>
        </p:nvSpPr>
        <p:spPr bwMode="auto">
          <a:xfrm flipH="1">
            <a:off x="51816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8" name="Line 66"/>
          <p:cNvSpPr>
            <a:spLocks noChangeShapeType="1"/>
          </p:cNvSpPr>
          <p:nvPr/>
        </p:nvSpPr>
        <p:spPr bwMode="auto">
          <a:xfrm>
            <a:off x="54864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9" name="Line 67"/>
          <p:cNvSpPr>
            <a:spLocks noChangeShapeType="1"/>
          </p:cNvSpPr>
          <p:nvPr/>
        </p:nvSpPr>
        <p:spPr bwMode="auto">
          <a:xfrm flipH="1" flipV="1">
            <a:off x="56388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0" name="Rectangle 68"/>
          <p:cNvSpPr>
            <a:spLocks noChangeArrowheads="1"/>
          </p:cNvSpPr>
          <p:nvPr/>
        </p:nvSpPr>
        <p:spPr bwMode="auto">
          <a:xfrm>
            <a:off x="60198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51" name="Line 69"/>
          <p:cNvSpPr>
            <a:spLocks noChangeShapeType="1"/>
          </p:cNvSpPr>
          <p:nvPr/>
        </p:nvSpPr>
        <p:spPr bwMode="auto">
          <a:xfrm>
            <a:off x="62484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2" name="Line 70"/>
          <p:cNvSpPr>
            <a:spLocks noChangeShapeType="1"/>
          </p:cNvSpPr>
          <p:nvPr/>
        </p:nvSpPr>
        <p:spPr bwMode="auto">
          <a:xfrm flipH="1">
            <a:off x="60960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3" name="Line 71"/>
          <p:cNvSpPr>
            <a:spLocks noChangeShapeType="1"/>
          </p:cNvSpPr>
          <p:nvPr/>
        </p:nvSpPr>
        <p:spPr bwMode="auto">
          <a:xfrm>
            <a:off x="64008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4" name="Line 72"/>
          <p:cNvSpPr>
            <a:spLocks noChangeShapeType="1"/>
          </p:cNvSpPr>
          <p:nvPr/>
        </p:nvSpPr>
        <p:spPr bwMode="auto">
          <a:xfrm flipH="1" flipV="1">
            <a:off x="65532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5" name="Rectangle 73"/>
          <p:cNvSpPr>
            <a:spLocks noChangeArrowheads="1"/>
          </p:cNvSpPr>
          <p:nvPr/>
        </p:nvSpPr>
        <p:spPr bwMode="auto">
          <a:xfrm>
            <a:off x="69342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156" name="Line 74"/>
          <p:cNvSpPr>
            <a:spLocks noChangeShapeType="1"/>
          </p:cNvSpPr>
          <p:nvPr/>
        </p:nvSpPr>
        <p:spPr bwMode="auto">
          <a:xfrm>
            <a:off x="7162800" y="3276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7" name="Line 75"/>
          <p:cNvSpPr>
            <a:spLocks noChangeShapeType="1"/>
          </p:cNvSpPr>
          <p:nvPr/>
        </p:nvSpPr>
        <p:spPr bwMode="auto">
          <a:xfrm flipH="1">
            <a:off x="70104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8" name="Line 76"/>
          <p:cNvSpPr>
            <a:spLocks noChangeShapeType="1"/>
          </p:cNvSpPr>
          <p:nvPr/>
        </p:nvSpPr>
        <p:spPr bwMode="auto">
          <a:xfrm>
            <a:off x="73152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9" name="Line 77"/>
          <p:cNvSpPr>
            <a:spLocks noChangeShapeType="1"/>
          </p:cNvSpPr>
          <p:nvPr/>
        </p:nvSpPr>
        <p:spPr bwMode="auto">
          <a:xfrm flipH="1" flipV="1">
            <a:off x="74676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0" name="Line 78"/>
          <p:cNvSpPr>
            <a:spLocks noChangeShapeType="1"/>
          </p:cNvSpPr>
          <p:nvPr/>
        </p:nvSpPr>
        <p:spPr bwMode="auto">
          <a:xfrm flipH="1">
            <a:off x="22860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1" name="Line 79"/>
          <p:cNvSpPr>
            <a:spLocks noChangeShapeType="1"/>
          </p:cNvSpPr>
          <p:nvPr/>
        </p:nvSpPr>
        <p:spPr bwMode="auto">
          <a:xfrm>
            <a:off x="28194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2" name="Line 80"/>
          <p:cNvSpPr>
            <a:spLocks noChangeShapeType="1"/>
          </p:cNvSpPr>
          <p:nvPr/>
        </p:nvSpPr>
        <p:spPr bwMode="auto">
          <a:xfrm flipH="1">
            <a:off x="32004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3" name="Line 81"/>
          <p:cNvSpPr>
            <a:spLocks noChangeShapeType="1"/>
          </p:cNvSpPr>
          <p:nvPr/>
        </p:nvSpPr>
        <p:spPr bwMode="auto">
          <a:xfrm>
            <a:off x="37338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4" name="Line 82"/>
          <p:cNvSpPr>
            <a:spLocks noChangeShapeType="1"/>
          </p:cNvSpPr>
          <p:nvPr/>
        </p:nvSpPr>
        <p:spPr bwMode="auto">
          <a:xfrm flipH="1">
            <a:off x="41148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5" name="Line 83"/>
          <p:cNvSpPr>
            <a:spLocks noChangeShapeType="1"/>
          </p:cNvSpPr>
          <p:nvPr/>
        </p:nvSpPr>
        <p:spPr bwMode="auto">
          <a:xfrm>
            <a:off x="46482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6" name="Line 84"/>
          <p:cNvSpPr>
            <a:spLocks noChangeShapeType="1"/>
          </p:cNvSpPr>
          <p:nvPr/>
        </p:nvSpPr>
        <p:spPr bwMode="auto">
          <a:xfrm>
            <a:off x="6629400" y="5867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7" name="Line 85"/>
          <p:cNvSpPr>
            <a:spLocks noChangeShapeType="1"/>
          </p:cNvSpPr>
          <p:nvPr/>
        </p:nvSpPr>
        <p:spPr bwMode="auto">
          <a:xfrm>
            <a:off x="1752600" y="5867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8" name="Line 86"/>
          <p:cNvSpPr>
            <a:spLocks noChangeShapeType="1"/>
          </p:cNvSpPr>
          <p:nvPr/>
        </p:nvSpPr>
        <p:spPr bwMode="auto">
          <a:xfrm flipH="1">
            <a:off x="50292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9" name="Line 87"/>
          <p:cNvSpPr>
            <a:spLocks noChangeShapeType="1"/>
          </p:cNvSpPr>
          <p:nvPr/>
        </p:nvSpPr>
        <p:spPr bwMode="auto">
          <a:xfrm>
            <a:off x="55626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0" name="Line 88"/>
          <p:cNvSpPr>
            <a:spLocks noChangeShapeType="1"/>
          </p:cNvSpPr>
          <p:nvPr/>
        </p:nvSpPr>
        <p:spPr bwMode="auto">
          <a:xfrm flipH="1">
            <a:off x="59436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1" name="Line 89"/>
          <p:cNvSpPr>
            <a:spLocks noChangeShapeType="1"/>
          </p:cNvSpPr>
          <p:nvPr/>
        </p:nvSpPr>
        <p:spPr bwMode="auto">
          <a:xfrm>
            <a:off x="64770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2" name="Line 90"/>
          <p:cNvSpPr>
            <a:spLocks noChangeShapeType="1"/>
          </p:cNvSpPr>
          <p:nvPr/>
        </p:nvSpPr>
        <p:spPr bwMode="auto">
          <a:xfrm flipH="1">
            <a:off x="6858000" y="4876800"/>
            <a:ext cx="228600" cy="685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3" name="Line 91"/>
          <p:cNvSpPr>
            <a:spLocks noChangeShapeType="1"/>
          </p:cNvSpPr>
          <p:nvPr/>
        </p:nvSpPr>
        <p:spPr bwMode="auto">
          <a:xfrm>
            <a:off x="7391400" y="4876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4" name="Text Box 92"/>
          <p:cNvSpPr txBox="1">
            <a:spLocks noChangeArrowheads="1"/>
          </p:cNvSpPr>
          <p:nvPr/>
        </p:nvSpPr>
        <p:spPr bwMode="auto">
          <a:xfrm>
            <a:off x="152400" y="2362200"/>
            <a:ext cx="914400" cy="652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ea typeface="AppleGothic" charset="-127"/>
                <a:cs typeface="Arial" charset="0"/>
              </a:rPr>
              <a:t>Trigger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ea typeface="AppleGothic" charset="-127"/>
                <a:cs typeface="Arial" charset="0"/>
              </a:rPr>
              <a:t>Partial-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ea typeface="AppleGothic" charset="-127"/>
                <a:cs typeface="Arial" charset="0"/>
              </a:rPr>
              <a:t>Products</a:t>
            </a:r>
            <a:endParaRPr lang="el-GR" sz="1200">
              <a:solidFill>
                <a:schemeClr val="tx1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75" name="Line 93"/>
          <p:cNvSpPr>
            <a:spLocks noChangeShapeType="1"/>
          </p:cNvSpPr>
          <p:nvPr/>
        </p:nvSpPr>
        <p:spPr bwMode="auto">
          <a:xfrm flipH="1" flipV="1">
            <a:off x="1066800" y="28194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6" name="Text Box 94"/>
          <p:cNvSpPr txBox="1">
            <a:spLocks noChangeArrowheads="1"/>
          </p:cNvSpPr>
          <p:nvPr/>
        </p:nvSpPr>
        <p:spPr bwMode="auto">
          <a:xfrm>
            <a:off x="8001000" y="4114800"/>
            <a:ext cx="914400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sz="1200">
                <a:solidFill>
                  <a:srgbClr val="0000FF"/>
                </a:solidFill>
                <a:ea typeface="AppleGothic" charset="-127"/>
                <a:cs typeface="Arial" charset="0"/>
              </a:rPr>
              <a:t>η</a:t>
            </a:r>
            <a:r>
              <a:rPr lang="en-US" sz="1200">
                <a:solidFill>
                  <a:srgbClr val="0000FF"/>
                </a:solidFill>
                <a:ea typeface="AppleGothic" charset="-127"/>
                <a:cs typeface="Arial" charset="0"/>
              </a:rPr>
              <a:t>-sharing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0000FF"/>
                </a:solidFill>
                <a:ea typeface="AppleGothic" charset="-127"/>
                <a:cs typeface="Arial" charset="0"/>
              </a:rPr>
              <a:t>Links</a:t>
            </a:r>
            <a:endParaRPr lang="el-GR" sz="1200">
              <a:solidFill>
                <a:srgbClr val="0000FF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77" name="Line 95"/>
          <p:cNvSpPr>
            <a:spLocks noChangeShapeType="1"/>
          </p:cNvSpPr>
          <p:nvPr/>
        </p:nvSpPr>
        <p:spPr bwMode="auto">
          <a:xfrm flipH="1" flipV="1">
            <a:off x="7162800" y="3505200"/>
            <a:ext cx="838200" cy="609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8" name="Line 96"/>
          <p:cNvSpPr>
            <a:spLocks noChangeShapeType="1"/>
          </p:cNvSpPr>
          <p:nvPr/>
        </p:nvSpPr>
        <p:spPr bwMode="auto">
          <a:xfrm flipH="1">
            <a:off x="2819400" y="2667000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9" name="Line 99"/>
          <p:cNvSpPr>
            <a:spLocks noChangeShapeType="1"/>
          </p:cNvSpPr>
          <p:nvPr/>
        </p:nvSpPr>
        <p:spPr bwMode="auto">
          <a:xfrm flipV="1">
            <a:off x="2971800" y="2667000"/>
            <a:ext cx="0" cy="5334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0" name="Line 100"/>
          <p:cNvSpPr>
            <a:spLocks noChangeShapeType="1"/>
          </p:cNvSpPr>
          <p:nvPr/>
        </p:nvSpPr>
        <p:spPr bwMode="auto">
          <a:xfrm flipH="1">
            <a:off x="3124200" y="26670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1" name="Line 105"/>
          <p:cNvSpPr>
            <a:spLocks noChangeShapeType="1"/>
          </p:cNvSpPr>
          <p:nvPr/>
        </p:nvSpPr>
        <p:spPr bwMode="auto">
          <a:xfrm flipH="1" flipV="1">
            <a:off x="1066800" y="2590800"/>
            <a:ext cx="1752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2" name="Line 106"/>
          <p:cNvSpPr>
            <a:spLocks noChangeShapeType="1"/>
          </p:cNvSpPr>
          <p:nvPr/>
        </p:nvSpPr>
        <p:spPr bwMode="auto">
          <a:xfrm flipH="1">
            <a:off x="4191000" y="2667000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3" name="Line 107"/>
          <p:cNvSpPr>
            <a:spLocks noChangeShapeType="1"/>
          </p:cNvSpPr>
          <p:nvPr/>
        </p:nvSpPr>
        <p:spPr bwMode="auto">
          <a:xfrm flipV="1">
            <a:off x="4343400" y="2667000"/>
            <a:ext cx="0" cy="5334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4" name="Line 108"/>
          <p:cNvSpPr>
            <a:spLocks noChangeShapeType="1"/>
          </p:cNvSpPr>
          <p:nvPr/>
        </p:nvSpPr>
        <p:spPr bwMode="auto">
          <a:xfrm flipH="1">
            <a:off x="4495800" y="26670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5" name="Line 109"/>
          <p:cNvSpPr>
            <a:spLocks noChangeShapeType="1"/>
          </p:cNvSpPr>
          <p:nvPr/>
        </p:nvSpPr>
        <p:spPr bwMode="auto">
          <a:xfrm flipH="1">
            <a:off x="5562600" y="2667000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6" name="Line 110"/>
          <p:cNvSpPr>
            <a:spLocks noChangeShapeType="1"/>
          </p:cNvSpPr>
          <p:nvPr/>
        </p:nvSpPr>
        <p:spPr bwMode="auto">
          <a:xfrm flipV="1">
            <a:off x="5715000" y="2667000"/>
            <a:ext cx="0" cy="5334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7" name="Line 111"/>
          <p:cNvSpPr>
            <a:spLocks noChangeShapeType="1"/>
          </p:cNvSpPr>
          <p:nvPr/>
        </p:nvSpPr>
        <p:spPr bwMode="auto">
          <a:xfrm flipH="1">
            <a:off x="5867400" y="26670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8" name="Line 112"/>
          <p:cNvSpPr>
            <a:spLocks noChangeShapeType="1"/>
          </p:cNvSpPr>
          <p:nvPr/>
        </p:nvSpPr>
        <p:spPr bwMode="auto">
          <a:xfrm flipH="1">
            <a:off x="4343400" y="1371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9" name="Line 113"/>
          <p:cNvSpPr>
            <a:spLocks noChangeShapeType="1"/>
          </p:cNvSpPr>
          <p:nvPr/>
        </p:nvSpPr>
        <p:spPr bwMode="auto">
          <a:xfrm flipH="1">
            <a:off x="2971800" y="1371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0" name="Line 114"/>
          <p:cNvSpPr>
            <a:spLocks noChangeShapeType="1"/>
          </p:cNvSpPr>
          <p:nvPr/>
        </p:nvSpPr>
        <p:spPr bwMode="auto">
          <a:xfrm flipH="1">
            <a:off x="5715000" y="1371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1" name="Text Box 115"/>
          <p:cNvSpPr txBox="1">
            <a:spLocks noChangeArrowheads="1"/>
          </p:cNvSpPr>
          <p:nvPr/>
        </p:nvSpPr>
        <p:spPr bwMode="auto">
          <a:xfrm>
            <a:off x="2971800" y="990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ea typeface="AppleGothic" charset="-127"/>
                <a:cs typeface="AppleGothic" charset="-127"/>
              </a:rPr>
              <a:t>Output Links to GCT</a:t>
            </a:r>
            <a:endParaRPr lang="el-GR" sz="1800">
              <a:solidFill>
                <a:schemeClr val="tx1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92" name="Line 116"/>
          <p:cNvSpPr>
            <a:spLocks noChangeShapeType="1"/>
          </p:cNvSpPr>
          <p:nvPr/>
        </p:nvSpPr>
        <p:spPr bwMode="auto">
          <a:xfrm flipH="1" flipV="1">
            <a:off x="6781800" y="12954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3" name="Line 117"/>
          <p:cNvSpPr>
            <a:spLocks noChangeShapeType="1"/>
          </p:cNvSpPr>
          <p:nvPr/>
        </p:nvSpPr>
        <p:spPr bwMode="auto">
          <a:xfrm>
            <a:off x="7010400" y="1295400"/>
            <a:ext cx="0" cy="3810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4" name="Text Box 118"/>
          <p:cNvSpPr txBox="1">
            <a:spLocks noChangeArrowheads="1"/>
          </p:cNvSpPr>
          <p:nvPr/>
        </p:nvSpPr>
        <p:spPr bwMode="auto">
          <a:xfrm>
            <a:off x="8001000" y="2209800"/>
            <a:ext cx="914400" cy="652463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6600"/>
                </a:solidFill>
                <a:ea typeface="AppleGothic" charset="-127"/>
                <a:cs typeface="Arial" charset="0"/>
              </a:rPr>
              <a:t>Clock and Control</a:t>
            </a:r>
            <a:endParaRPr lang="el-GR" sz="1200">
              <a:solidFill>
                <a:srgbClr val="FF6600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95" name="Text Box 119"/>
          <p:cNvSpPr txBox="1">
            <a:spLocks noChangeArrowheads="1"/>
          </p:cNvSpPr>
          <p:nvPr/>
        </p:nvSpPr>
        <p:spPr bwMode="auto">
          <a:xfrm>
            <a:off x="6172200" y="990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6600"/>
                </a:solidFill>
                <a:ea typeface="AppleGothic" charset="-127"/>
                <a:cs typeface="AppleGothic" charset="-127"/>
              </a:rPr>
              <a:t>TTC</a:t>
            </a:r>
            <a:r>
              <a:rPr lang="en-US" sz="1400">
                <a:solidFill>
                  <a:schemeClr val="tx1"/>
                </a:solidFill>
                <a:ea typeface="AppleGothic" charset="-127"/>
                <a:cs typeface="AppleGothic" charset="-127"/>
              </a:rPr>
              <a:t>/</a:t>
            </a:r>
            <a:r>
              <a:rPr lang="en-US" sz="1400">
                <a:solidFill>
                  <a:srgbClr val="800080"/>
                </a:solidFill>
                <a:ea typeface="AppleGothic" charset="-127"/>
                <a:cs typeface="AppleGothic" charset="-127"/>
              </a:rPr>
              <a:t>DAQ</a:t>
            </a:r>
            <a:r>
              <a:rPr lang="en-US" sz="1400">
                <a:solidFill>
                  <a:schemeClr val="tx1"/>
                </a:solidFill>
                <a:ea typeface="AppleGothic" charset="-127"/>
                <a:cs typeface="AppleGothic" charset="-127"/>
              </a:rPr>
              <a:t> Connections</a:t>
            </a:r>
            <a:endParaRPr lang="el-GR" sz="1400">
              <a:solidFill>
                <a:schemeClr val="tx1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196" name="Line 120"/>
          <p:cNvSpPr>
            <a:spLocks noChangeShapeType="1"/>
          </p:cNvSpPr>
          <p:nvPr/>
        </p:nvSpPr>
        <p:spPr bwMode="auto">
          <a:xfrm flipH="1" flipV="1">
            <a:off x="7010400" y="26670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7" name="Line 121"/>
          <p:cNvSpPr>
            <a:spLocks noChangeShapeType="1"/>
          </p:cNvSpPr>
          <p:nvPr/>
        </p:nvSpPr>
        <p:spPr bwMode="auto">
          <a:xfrm>
            <a:off x="6781800" y="2667000"/>
            <a:ext cx="0" cy="5334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8" name="Line 122"/>
          <p:cNvSpPr>
            <a:spLocks noChangeShapeType="1"/>
          </p:cNvSpPr>
          <p:nvPr/>
        </p:nvSpPr>
        <p:spPr bwMode="auto">
          <a:xfrm flipH="1" flipV="1">
            <a:off x="7315200" y="3505200"/>
            <a:ext cx="685800" cy="1524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9" name="Line 123"/>
          <p:cNvSpPr>
            <a:spLocks noChangeShapeType="1"/>
          </p:cNvSpPr>
          <p:nvPr/>
        </p:nvSpPr>
        <p:spPr bwMode="auto">
          <a:xfrm flipH="1">
            <a:off x="7467600" y="2667000"/>
            <a:ext cx="533400" cy="8382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0" name="Text Box 124"/>
          <p:cNvSpPr txBox="1">
            <a:spLocks noChangeArrowheads="1"/>
          </p:cNvSpPr>
          <p:nvPr/>
        </p:nvSpPr>
        <p:spPr bwMode="auto">
          <a:xfrm>
            <a:off x="8001000" y="3200400"/>
            <a:ext cx="914400" cy="6524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800080"/>
                </a:solidFill>
                <a:ea typeface="AppleGothic" charset="-127"/>
                <a:cs typeface="Arial" charset="0"/>
              </a:rPr>
              <a:t>Trigger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800080"/>
                </a:solidFill>
                <a:ea typeface="AppleGothic" charset="-127"/>
                <a:cs typeface="Arial" charset="0"/>
              </a:rPr>
              <a:t>Data 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800080"/>
                </a:solidFill>
                <a:ea typeface="AppleGothic" charset="-127"/>
                <a:cs typeface="Arial" charset="0"/>
              </a:rPr>
              <a:t>DAQ</a:t>
            </a:r>
            <a:endParaRPr lang="el-GR" sz="1200">
              <a:solidFill>
                <a:srgbClr val="800080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201" name="Line 125"/>
          <p:cNvSpPr>
            <a:spLocks noChangeShapeType="1"/>
          </p:cNvSpPr>
          <p:nvPr/>
        </p:nvSpPr>
        <p:spPr bwMode="auto">
          <a:xfrm flipH="1" flipV="1">
            <a:off x="6781800" y="2971800"/>
            <a:ext cx="1219200" cy="3810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2" name="Line 126"/>
          <p:cNvSpPr>
            <a:spLocks noChangeShapeType="1"/>
          </p:cNvSpPr>
          <p:nvPr/>
        </p:nvSpPr>
        <p:spPr bwMode="auto">
          <a:xfrm flipH="1">
            <a:off x="7010400" y="2362200"/>
            <a:ext cx="990600" cy="5334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3" name="Line 122"/>
          <p:cNvSpPr>
            <a:spLocks noChangeShapeType="1"/>
          </p:cNvSpPr>
          <p:nvPr/>
        </p:nvSpPr>
        <p:spPr bwMode="auto">
          <a:xfrm flipH="1" flipV="1">
            <a:off x="5715000" y="2895600"/>
            <a:ext cx="2286000" cy="6096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4" name="Line 33"/>
          <p:cNvSpPr>
            <a:spLocks noChangeShapeType="1"/>
          </p:cNvSpPr>
          <p:nvPr/>
        </p:nvSpPr>
        <p:spPr bwMode="auto">
          <a:xfrm>
            <a:off x="2590800" y="1295400"/>
            <a:ext cx="228600" cy="381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5" name="Line 33"/>
          <p:cNvSpPr>
            <a:spLocks noChangeShapeType="1"/>
          </p:cNvSpPr>
          <p:nvPr/>
        </p:nvSpPr>
        <p:spPr bwMode="auto">
          <a:xfrm>
            <a:off x="3962400" y="1371600"/>
            <a:ext cx="22860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6" name="Line 33"/>
          <p:cNvSpPr>
            <a:spLocks noChangeShapeType="1"/>
          </p:cNvSpPr>
          <p:nvPr/>
        </p:nvSpPr>
        <p:spPr bwMode="auto">
          <a:xfrm>
            <a:off x="5334000" y="1371600"/>
            <a:ext cx="22860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7" name="Text Box 47"/>
          <p:cNvSpPr txBox="1">
            <a:spLocks noChangeArrowheads="1"/>
          </p:cNvSpPr>
          <p:nvPr/>
        </p:nvSpPr>
        <p:spPr bwMode="auto">
          <a:xfrm>
            <a:off x="990600" y="1143000"/>
            <a:ext cx="1524000" cy="6492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8000"/>
                </a:solidFill>
                <a:ea typeface="AppleGothic" charset="-127"/>
                <a:cs typeface="AppleGothic" charset="-127"/>
              </a:rPr>
              <a:t>2</a:t>
            </a:r>
            <a:r>
              <a:rPr lang="en-US" sz="1200" baseline="30000" dirty="0">
                <a:solidFill>
                  <a:srgbClr val="008000"/>
                </a:solidFill>
                <a:ea typeface="AppleGothic" charset="-127"/>
                <a:cs typeface="AppleGothic" charset="-127"/>
              </a:rPr>
              <a:t>nd</a:t>
            </a:r>
            <a:r>
              <a:rPr lang="en-US" sz="1200" dirty="0">
                <a:solidFill>
                  <a:srgbClr val="008000"/>
                </a:solidFill>
                <a:ea typeface="AppleGothic" charset="-127"/>
                <a:cs typeface="AppleGothic" charset="-127"/>
              </a:rPr>
              <a:t>-Level </a:t>
            </a:r>
            <a:r>
              <a:rPr lang="en-US" sz="1200" dirty="0" err="1">
                <a:solidFill>
                  <a:srgbClr val="008000"/>
                </a:solidFill>
                <a:ea typeface="AppleGothic" charset="-127"/>
                <a:cs typeface="AppleGothic" charset="-127"/>
              </a:rPr>
              <a:t>Cnr</a:t>
            </a:r>
            <a:r>
              <a:rPr lang="en-US" sz="1200" dirty="0">
                <a:solidFill>
                  <a:srgbClr val="008000"/>
                </a:solidFill>
                <a:ea typeface="AppleGothic" charset="-127"/>
                <a:cs typeface="AppleGothic" charset="-127"/>
              </a:rPr>
              <a:t>/ </a:t>
            </a:r>
            <a:r>
              <a:rPr lang="el-GR" sz="1200" dirty="0">
                <a:solidFill>
                  <a:srgbClr val="008000"/>
                </a:solidFill>
              </a:rPr>
              <a:t>Φ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>
                <a:solidFill>
                  <a:srgbClr val="008000"/>
                </a:solidFill>
                <a:ea typeface="AppleGothic" charset="-127"/>
                <a:cs typeface="AppleGothic" charset="-127"/>
              </a:rPr>
              <a:t>Sharing to other crates</a:t>
            </a:r>
            <a:endParaRPr lang="el-GR" sz="1200" dirty="0">
              <a:solidFill>
                <a:srgbClr val="008000"/>
              </a:solidFill>
              <a:ea typeface="AppleGothic" charset="-127"/>
              <a:cs typeface="AppleGothic" charset="-127"/>
            </a:endParaRPr>
          </a:p>
        </p:txBody>
      </p:sp>
      <p:sp>
        <p:nvSpPr>
          <p:cNvPr id="47208" name="Rectangle 32"/>
          <p:cNvSpPr>
            <a:spLocks noChangeArrowheads="1"/>
          </p:cNvSpPr>
          <p:nvPr/>
        </p:nvSpPr>
        <p:spPr bwMode="auto">
          <a:xfrm>
            <a:off x="533400" y="3886200"/>
            <a:ext cx="609600" cy="990600"/>
          </a:xfrm>
          <a:prstGeom prst="rect">
            <a:avLst/>
          </a:prstGeom>
          <a:solidFill>
            <a:srgbClr val="D8D9C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1200">
                <a:solidFill>
                  <a:schemeClr val="tx1"/>
                </a:solidFill>
              </a:rPr>
              <a:t>Input Card</a:t>
            </a:r>
          </a:p>
        </p:txBody>
      </p:sp>
      <p:sp>
        <p:nvSpPr>
          <p:cNvPr id="47209" name="Line 95"/>
          <p:cNvSpPr>
            <a:spLocks noChangeShapeType="1"/>
          </p:cNvSpPr>
          <p:nvPr/>
        </p:nvSpPr>
        <p:spPr bwMode="auto">
          <a:xfrm flipH="1" flipV="1">
            <a:off x="6975475" y="5240338"/>
            <a:ext cx="644525" cy="550862"/>
          </a:xfrm>
          <a:prstGeom prst="lin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10" name="Line 52"/>
          <p:cNvSpPr>
            <a:spLocks noChangeShapeType="1"/>
          </p:cNvSpPr>
          <p:nvPr/>
        </p:nvSpPr>
        <p:spPr bwMode="auto">
          <a:xfrm flipH="1" flipV="1">
            <a:off x="1066800" y="3276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11" name="Line 51"/>
          <p:cNvSpPr>
            <a:spLocks noChangeShapeType="1"/>
          </p:cNvSpPr>
          <p:nvPr/>
        </p:nvSpPr>
        <p:spPr bwMode="auto">
          <a:xfrm>
            <a:off x="914400" y="3276600"/>
            <a:ext cx="0" cy="60960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12" name="Line 50"/>
          <p:cNvSpPr>
            <a:spLocks noChangeShapeType="1"/>
          </p:cNvSpPr>
          <p:nvPr/>
        </p:nvSpPr>
        <p:spPr bwMode="auto">
          <a:xfrm flipH="1">
            <a:off x="685800" y="3276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13" name="Line 42"/>
          <p:cNvSpPr>
            <a:spLocks noChangeShapeType="1"/>
          </p:cNvSpPr>
          <p:nvPr/>
        </p:nvSpPr>
        <p:spPr bwMode="auto">
          <a:xfrm flipH="1">
            <a:off x="838200" y="4876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14" name="Text Box 30"/>
          <p:cNvSpPr txBox="1">
            <a:spLocks noChangeArrowheads="1"/>
          </p:cNvSpPr>
          <p:nvPr/>
        </p:nvSpPr>
        <p:spPr bwMode="auto">
          <a:xfrm>
            <a:off x="304800" y="6096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ea typeface="AppleGothic" charset="-127"/>
                <a:cs typeface="AppleGothic" charset="-127"/>
              </a:rPr>
              <a:t>HF TPGs from oSLB Cards</a:t>
            </a:r>
            <a:endParaRPr lang="el-GR" sz="1800">
              <a:solidFill>
                <a:schemeClr val="tx1"/>
              </a:solidFill>
              <a:ea typeface="AppleGothic" charset="-127"/>
              <a:cs typeface="Arial" charset="0"/>
            </a:endParaRPr>
          </a:p>
        </p:txBody>
      </p:sp>
      <p:sp>
        <p:nvSpPr>
          <p:cNvPr id="47215" name="Line 93"/>
          <p:cNvSpPr>
            <a:spLocks noChangeShapeType="1"/>
          </p:cNvSpPr>
          <p:nvPr/>
        </p:nvSpPr>
        <p:spPr bwMode="auto">
          <a:xfrm flipV="1">
            <a:off x="695325" y="3014663"/>
            <a:ext cx="244475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3429000" y="6172200"/>
            <a:ext cx="399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- Engineer Tom Gorski (CMS Project)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First Prototype:  </a:t>
            </a:r>
            <a:r>
              <a:rPr lang="en-US" sz="3200" dirty="0">
                <a:effectLst/>
              </a:rPr>
              <a:t>Aux I/O Card</a:t>
            </a:r>
          </a:p>
        </p:txBody>
      </p:sp>
      <p:pic>
        <p:nvPicPr>
          <p:cNvPr id="3075" name="Picture 4" descr="auxwithrs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600200"/>
            <a:ext cx="86868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724400" y="5715000"/>
            <a:ext cx="1919288" cy="60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Pushbutton Reset</a:t>
            </a:r>
          </a:p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(for Microblaze)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5784850" y="4951413"/>
            <a:ext cx="565150" cy="781050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255838" y="5737225"/>
            <a:ext cx="1676400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S-Link Connectors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 flipV="1">
            <a:off x="3048000" y="4953000"/>
            <a:ext cx="42863" cy="762000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3176588" y="3733800"/>
            <a:ext cx="328612" cy="2003425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543800" y="1219200"/>
            <a:ext cx="10668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TTS</a:t>
            </a:r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7543800" y="1531938"/>
            <a:ext cx="455613" cy="982662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 flipH="1" flipV="1">
            <a:off x="6934200" y="4267200"/>
            <a:ext cx="609600" cy="1524000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010400" y="5867400"/>
            <a:ext cx="12954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TTCrx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5791200" y="1066800"/>
            <a:ext cx="10668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RS-232</a:t>
            </a:r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>
            <a:off x="6324600" y="1447800"/>
            <a:ext cx="76200" cy="1058863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381000" y="1143000"/>
            <a:ext cx="30480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5750" indent="-285750" algn="ctr"/>
            <a:r>
              <a:rPr lang="en-US" sz="1600">
                <a:solidFill>
                  <a:srgbClr val="280BFB"/>
                </a:solidFill>
              </a:rPr>
              <a:t>AMC Edge Connector (</a:t>
            </a:r>
            <a:r>
              <a:rPr lang="en-US" sz="1600">
                <a:solidFill>
                  <a:srgbClr val="280BFB"/>
                </a:solidFill>
                <a:ea typeface="Arial" charset="0"/>
                <a:cs typeface="Arial" charset="0"/>
              </a:rPr>
              <a:t>µTCA)</a:t>
            </a:r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 flipH="1">
            <a:off x="533400" y="1447800"/>
            <a:ext cx="304800" cy="1676400"/>
          </a:xfrm>
          <a:prstGeom prst="line">
            <a:avLst/>
          </a:prstGeom>
          <a:noFill/>
          <a:ln w="38100">
            <a:solidFill>
              <a:srgbClr val="280BFB"/>
            </a:solidFill>
            <a:round/>
            <a:headEnd/>
            <a:tailEnd type="triangle" w="med" len="lg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6172200"/>
            <a:ext cx="24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- Engineer Tom Gorski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ffectLst>
            <a:outerShdw blurRad="63500" dist="53882" dir="2700000" algn="ctr" rotWithShape="0">
              <a:srgbClr val="FEFEFF">
                <a:alpha val="74998"/>
              </a:srgbClr>
            </a:outerShdw>
          </a:effectLst>
        </p:spPr>
        <p:txBody>
          <a:bodyPr/>
          <a:lstStyle/>
          <a:p>
            <a:r>
              <a:rPr lang="en-US" sz="3200">
                <a:effectLst/>
              </a:rPr>
              <a:t>Trigger Algorithm R&amp;D:</a:t>
            </a:r>
            <a:br>
              <a:rPr lang="en-US" sz="3200">
                <a:effectLst/>
              </a:rPr>
            </a:br>
            <a:r>
              <a:rPr lang="en-US" sz="3200">
                <a:effectLst/>
              </a:rPr>
              <a:t>2x2 Firmware Test Bed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066800"/>
            <a:ext cx="4267200" cy="5441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4 Aux Cards in a 2x2 test fabric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TTC-based timing and link synchronization test bed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Prototype Test Bed for Rocket I/O </a:t>
            </a:r>
            <a:r>
              <a:rPr lang="en-US" sz="2000" i="1"/>
              <a:t>“Channel Bonding”</a:t>
            </a:r>
            <a:r>
              <a:rPr lang="en-US" sz="2000"/>
              <a:t> for latency management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For Testing Trigger Algorithms </a:t>
            </a:r>
            <a:r>
              <a:rPr lang="en-US" sz="2400" i="1"/>
              <a:t>with Data Sharing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C source code for test pattern generation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/>
              <a:t>RS-232 Hyperterminal interface </a:t>
            </a:r>
          </a:p>
        </p:txBody>
      </p:sp>
      <p:pic>
        <p:nvPicPr>
          <p:cNvPr id="87044" name="Picture 4" descr="aux2x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066800"/>
            <a:ext cx="40005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7240" y="6172200"/>
            <a:ext cx="24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- Engineer Tom Gorski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Upgrade Trigger FY11 Activities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 Trigger System &amp; UTCA crate infra-structure to allow control &amp; programming of trigger cards &amp;FPGAs to distribute timing &amp; control signals</a:t>
            </a:r>
          </a:p>
          <a:p>
            <a:r>
              <a:rPr lang="en-US" dirty="0" smtClean="0"/>
              <a:t>Design Optical Serial Link Prototypes with Lisbon Group to transmit trigger data from ECAL &amp; HCAL</a:t>
            </a:r>
          </a:p>
          <a:p>
            <a:pPr lvl="1"/>
            <a:r>
              <a:rPr lang="en-US" dirty="0" smtClean="0"/>
              <a:t>System will also transmit data to present RCT through new mezzanine cards so old and new calorimeter triggers can operate in parallel.</a:t>
            </a:r>
          </a:p>
          <a:p>
            <a:r>
              <a:rPr lang="en-US" dirty="0" smtClean="0"/>
              <a:t>Produce Calorimeter Trigger Prototype Board</a:t>
            </a:r>
          </a:p>
          <a:p>
            <a:pPr lvl="1"/>
            <a:r>
              <a:rPr lang="en-US" dirty="0" smtClean="0"/>
              <a:t>Integrate &amp; test with new link prototype</a:t>
            </a:r>
          </a:p>
          <a:p>
            <a:r>
              <a:rPr lang="en-US" dirty="0" smtClean="0"/>
              <a:t>Continue detailed algorithm simulation &amp; FPGA synthesis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41209" y="914400"/>
            <a:ext cx="942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- Engineer Tom Gorski, Tech. Bob Fobes, EE GS: </a:t>
            </a:r>
            <a:r>
              <a:rPr lang="en-US" sz="1800" dirty="0" err="1" smtClean="0">
                <a:solidFill>
                  <a:srgbClr val="008000"/>
                </a:solidFill>
              </a:rPr>
              <a:t>Amin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Farmahini-Farahani</a:t>
            </a:r>
            <a:r>
              <a:rPr lang="en-US" sz="1800" dirty="0" smtClean="0">
                <a:solidFill>
                  <a:srgbClr val="008000"/>
                </a:solidFill>
              </a:rPr>
              <a:t>, Dan </a:t>
            </a:r>
            <a:r>
              <a:rPr lang="en-US" sz="1800" dirty="0" err="1" smtClean="0">
                <a:solidFill>
                  <a:srgbClr val="008000"/>
                </a:solidFill>
              </a:rPr>
              <a:t>Seemuth</a:t>
            </a: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(CMS Project Support) 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180975"/>
            <a:ext cx="7620000" cy="685800"/>
          </a:xfrm>
        </p:spPr>
        <p:txBody>
          <a:bodyPr/>
          <a:lstStyle/>
          <a:p>
            <a:r>
              <a:rPr lang="en-US"/>
              <a:t>Task T Physics Activities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(Talk by S. Dasu)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625"/>
            <a:ext cx="9144000" cy="5556250"/>
          </a:xfrm>
        </p:spPr>
        <p:txBody>
          <a:bodyPr/>
          <a:lstStyle/>
          <a:p>
            <a:pPr marL="112713" indent="-112713"/>
            <a:r>
              <a:rPr lang="en-US" sz="1800" dirty="0" smtClean="0"/>
              <a:t>Early CMS physics analyses</a:t>
            </a:r>
            <a:endParaRPr lang="en-US" sz="1600" dirty="0"/>
          </a:p>
          <a:p>
            <a:pPr marL="339725" lvl="1" indent="-112713"/>
            <a:r>
              <a:rPr lang="en-US" sz="1600" dirty="0"/>
              <a:t>New energy regime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charset="2"/>
              </a:rPr>
              <a:t>⇒</a:t>
            </a:r>
            <a:r>
              <a:rPr lang="en-US" sz="1600" dirty="0" smtClean="0"/>
              <a:t> </a:t>
            </a:r>
            <a:r>
              <a:rPr lang="en-US" sz="1600" dirty="0"/>
              <a:t>rapid </a:t>
            </a:r>
            <a:r>
              <a:rPr lang="en-US" sz="1600" dirty="0" smtClean="0"/>
              <a:t>discoveries (but, first re-establish SM at 7 </a:t>
            </a:r>
            <a:r>
              <a:rPr lang="en-US" sz="1600" dirty="0" err="1" smtClean="0"/>
              <a:t>TeV</a:t>
            </a:r>
            <a:r>
              <a:rPr lang="en-US" sz="1600" dirty="0" smtClean="0"/>
              <a:t> CMS)</a:t>
            </a:r>
          </a:p>
          <a:p>
            <a:pPr marL="339725" lvl="1" indent="-112713"/>
            <a:r>
              <a:rPr lang="en-US" sz="1600" dirty="0" smtClean="0"/>
              <a:t>Excellent Detector Response, Reconstruction and Analysis highlighted at ICHEP</a:t>
            </a:r>
          </a:p>
          <a:p>
            <a:pPr marL="339725" lvl="1" indent="-112713"/>
            <a:r>
              <a:rPr lang="en-US" sz="1600" dirty="0" smtClean="0"/>
              <a:t>Crucial UW contributions to electron trigger, PF/</a:t>
            </a:r>
            <a:r>
              <a:rPr lang="en-US" sz="1600" dirty="0" smtClean="0">
                <a:latin typeface="Symbol" charset="2"/>
                <a:cs typeface="Symbol" charset="2"/>
              </a:rPr>
              <a:t>τ</a:t>
            </a:r>
            <a:r>
              <a:rPr lang="en-US" sz="1600" dirty="0" smtClean="0"/>
              <a:t> reconstruction, W, Z analyses …</a:t>
            </a:r>
          </a:p>
        </p:txBody>
      </p:sp>
      <p:pic>
        <p:nvPicPr>
          <p:cNvPr id="4" name="Picture 3" descr="Figure_0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0" y="3810000"/>
            <a:ext cx="3811191" cy="2581124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152400" y="2209800"/>
            <a:ext cx="4118186" cy="4114800"/>
            <a:chOff x="76200" y="2057400"/>
            <a:chExt cx="4118186" cy="4114800"/>
          </a:xfrm>
        </p:grpSpPr>
        <p:pic>
          <p:nvPicPr>
            <p:cNvPr id="5" name="Picture 4" descr="Wmunu_MT_pfmet_all_log_254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7201" y="2438400"/>
              <a:ext cx="1820333" cy="1828800"/>
            </a:xfrm>
            <a:prstGeom prst="rect">
              <a:avLst/>
            </a:prstGeom>
          </p:spPr>
        </p:pic>
        <p:pic>
          <p:nvPicPr>
            <p:cNvPr id="6" name="Picture 5" descr="Wenu_MET_pfmet_254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438400" y="2438400"/>
              <a:ext cx="1755986" cy="1828800"/>
            </a:xfrm>
            <a:prstGeom prst="rect">
              <a:avLst/>
            </a:prstGeom>
          </p:spPr>
        </p:pic>
        <p:pic>
          <p:nvPicPr>
            <p:cNvPr id="7" name="Picture 6" descr="Zmumu_lin_254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57200" y="4343400"/>
              <a:ext cx="1803400" cy="1828800"/>
            </a:xfrm>
            <a:prstGeom prst="rect">
              <a:avLst/>
            </a:prstGeom>
          </p:spPr>
        </p:pic>
        <p:pic>
          <p:nvPicPr>
            <p:cNvPr id="8" name="Picture 7" descr="Zee_lin_254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438400" y="4343400"/>
              <a:ext cx="1753447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048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" y="4876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2057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muon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2057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electron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19600" y="2286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Sample ICHEP Work</a:t>
            </a:r>
          </a:p>
          <a:p>
            <a:endParaRPr lang="en-US" sz="1600" dirty="0" smtClean="0"/>
          </a:p>
          <a:p>
            <a:r>
              <a:rPr lang="en-US" sz="1600" dirty="0" smtClean="0"/>
              <a:t>EWK boson cross section measured @ 7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UW Contributors to this Analysis:</a:t>
            </a:r>
            <a:br>
              <a:rPr lang="en-US" sz="1600" dirty="0" smtClean="0"/>
            </a:br>
            <a:r>
              <a:rPr lang="en-US" sz="1600" dirty="0" smtClean="0"/>
              <a:t>     </a:t>
            </a:r>
            <a:r>
              <a:rPr lang="en-US" sz="1600" dirty="0" err="1" smtClean="0"/>
              <a:t>Lazaridis</a:t>
            </a:r>
            <a:r>
              <a:rPr lang="en-US" sz="1600" dirty="0" smtClean="0"/>
              <a:t>, Leonard, </a:t>
            </a:r>
            <a:r>
              <a:rPr lang="en-US" sz="1600" dirty="0" err="1" smtClean="0"/>
              <a:t>Grothe</a:t>
            </a:r>
            <a:r>
              <a:rPr lang="en-US" sz="1600" dirty="0" smtClean="0"/>
              <a:t>, </a:t>
            </a:r>
            <a:r>
              <a:rPr lang="en-US" sz="1600" dirty="0" err="1" smtClean="0"/>
              <a:t>Klabbers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ICHEP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41950"/>
          </a:xfrm>
        </p:spPr>
        <p:txBody>
          <a:bodyPr/>
          <a:lstStyle/>
          <a:p>
            <a:r>
              <a:rPr lang="en-US" sz="2000" dirty="0" smtClean="0"/>
              <a:t>All senior students and scientists contributed to ICHEP analyses</a:t>
            </a:r>
            <a:endParaRPr lang="en-US" sz="2000" dirty="0"/>
          </a:p>
        </p:txBody>
      </p:sp>
      <p:grpSp>
        <p:nvGrpSpPr>
          <p:cNvPr id="10" name="Group 19"/>
          <p:cNvGrpSpPr/>
          <p:nvPr/>
        </p:nvGrpSpPr>
        <p:grpSpPr>
          <a:xfrm>
            <a:off x="3792320" y="3733800"/>
            <a:ext cx="5275480" cy="3047186"/>
            <a:chOff x="3792320" y="3785990"/>
            <a:chExt cx="5275480" cy="304718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3785990"/>
              <a:ext cx="4876800" cy="299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792320" y="6248400"/>
              <a:ext cx="33704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M. </a:t>
              </a:r>
              <a:r>
                <a:rPr lang="en-US" sz="1600" dirty="0" err="1" smtClean="0"/>
                <a:t>Bachtis</a:t>
              </a:r>
              <a:r>
                <a:rPr lang="en-US" sz="1600" dirty="0" smtClean="0"/>
                <a:t> found the first </a:t>
              </a:r>
              <a:r>
                <a:rPr lang="en-US" sz="1600" dirty="0" err="1" smtClean="0"/>
                <a:t>Z→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ττ</a:t>
              </a:r>
              <a:r>
                <a:rPr lang="en-US" sz="1600" dirty="0" err="1" smtClean="0"/>
                <a:t>→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μ</a:t>
              </a:r>
              <a:r>
                <a:rPr lang="en-US" sz="1600" dirty="0" err="1" smtClean="0"/>
                <a:t>τ</a:t>
              </a:r>
              <a:r>
                <a:rPr lang="en-US" sz="1600" baseline="-25000" dirty="0" err="1" smtClean="0"/>
                <a:t>h</a:t>
              </a:r>
              <a:r>
                <a:rPr lang="en-US" sz="1600" baseline="-25000" dirty="0" smtClean="0"/>
                <a:t> </a:t>
              </a:r>
              <a:r>
                <a:rPr lang="en-US" sz="1600" dirty="0" smtClean="0"/>
                <a:t>candidate</a:t>
              </a:r>
              <a:endParaRPr lang="en-US" sz="1600" dirty="0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4572000" y="1330108"/>
            <a:ext cx="4495800" cy="2403692"/>
            <a:chOff x="4724400" y="1330108"/>
            <a:chExt cx="4495800" cy="2403692"/>
          </a:xfrm>
        </p:grpSpPr>
        <p:sp>
          <p:nvSpPr>
            <p:cNvPr id="6" name="TextBox 5"/>
            <p:cNvSpPr txBox="1"/>
            <p:nvPr/>
          </p:nvSpPr>
          <p:spPr>
            <a:xfrm>
              <a:off x="4724400" y="1981200"/>
              <a:ext cx="1828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Swanson, </a:t>
              </a:r>
              <a:r>
                <a:rPr lang="en-US" sz="1600" dirty="0" err="1" smtClean="0"/>
                <a:t>Bachtis</a:t>
              </a:r>
              <a:r>
                <a:rPr lang="en-US" sz="1600" dirty="0" smtClean="0"/>
                <a:t> and </a:t>
              </a:r>
              <a:r>
                <a:rPr lang="en-US" sz="1600" dirty="0" err="1" smtClean="0"/>
                <a:t>Savin</a:t>
              </a:r>
              <a:r>
                <a:rPr lang="en-US" sz="1600" dirty="0" smtClean="0"/>
                <a:t> determined 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τ</a:t>
              </a:r>
              <a:r>
                <a:rPr lang="en-US" sz="1600" dirty="0" smtClean="0"/>
                <a:t> fake rate from data  </a:t>
              </a:r>
              <a:endParaRPr lang="en-US" sz="1600" dirty="0"/>
            </a:p>
          </p:txBody>
        </p:sp>
        <p:pic>
          <p:nvPicPr>
            <p:cNvPr id="7" name="Picture 7" descr="hps_multifake_vs_pt_for_pas.pdf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3987" y="1330108"/>
              <a:ext cx="2716213" cy="240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9"/>
          <p:cNvGrpSpPr/>
          <p:nvPr/>
        </p:nvGrpSpPr>
        <p:grpSpPr>
          <a:xfrm>
            <a:off x="76200" y="1371600"/>
            <a:ext cx="2368650" cy="2895600"/>
            <a:chOff x="152400" y="1371600"/>
            <a:chExt cx="2368650" cy="2895600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13716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Efron</a:t>
              </a:r>
              <a:r>
                <a:rPr lang="en-US" sz="1600" dirty="0" smtClean="0"/>
                <a:t> and </a:t>
              </a:r>
              <a:r>
                <a:rPr lang="en-US" sz="1600" dirty="0" err="1" smtClean="0"/>
                <a:t>Grogg</a:t>
              </a:r>
              <a:r>
                <a:rPr lang="en-US" sz="1600" dirty="0" smtClean="0"/>
                <a:t> </a:t>
              </a:r>
              <a:br>
                <a:rPr lang="en-US" sz="1600" dirty="0" smtClean="0"/>
              </a:br>
              <a:r>
                <a:rPr lang="en-US" sz="1600" dirty="0" smtClean="0"/>
                <a:t>studied </a:t>
              </a:r>
              <a:r>
                <a:rPr lang="en-US" sz="1600" dirty="0" err="1" smtClean="0"/>
                <a:t>W+Jets</a:t>
              </a:r>
              <a:endParaRPr lang="en-US" sz="1600" dirty="0"/>
            </a:p>
          </p:txBody>
        </p:sp>
        <p:pic>
          <p:nvPicPr>
            <p:cNvPr id="9" name="Picture 8" descr="Figure_017.pd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67304" y="1981200"/>
              <a:ext cx="2253746" cy="2286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38200" y="4191000"/>
            <a:ext cx="2514600" cy="2577846"/>
            <a:chOff x="228600" y="4191000"/>
            <a:chExt cx="2514600" cy="2577846"/>
          </a:xfrm>
        </p:grpSpPr>
        <p:pic>
          <p:nvPicPr>
            <p:cNvPr id="13" name="Picture 2" descr="C:\Users\Marc\SharedFolder2\trigVal100711\pngFiles\hltJet30UData_ptCorrEff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8516" y="4800600"/>
              <a:ext cx="2043684" cy="196824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28600" y="4191000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Weinberg measured jet trigger efficiency turn-on</a:t>
              </a:r>
            </a:p>
            <a:p>
              <a:endParaRPr lang="en-US" sz="1600" dirty="0"/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1981200" y="1371600"/>
            <a:ext cx="2844800" cy="2590800"/>
            <a:chOff x="1981200" y="1371600"/>
            <a:chExt cx="2844800" cy="2590800"/>
          </a:xfrm>
        </p:grpSpPr>
        <p:grpSp>
          <p:nvGrpSpPr>
            <p:cNvPr id="19" name="Group 17"/>
            <p:cNvGrpSpPr/>
            <p:nvPr/>
          </p:nvGrpSpPr>
          <p:grpSpPr>
            <a:xfrm>
              <a:off x="1981200" y="1371600"/>
              <a:ext cx="2844800" cy="2590800"/>
              <a:chOff x="2362200" y="4267200"/>
              <a:chExt cx="2844800" cy="2590800"/>
            </a:xfrm>
          </p:grpSpPr>
          <p:pic>
            <p:nvPicPr>
              <p:cNvPr id="16" name="Content Placeholder 13" descr="Screen shot 2010-08-11 at 2.48.30 PM.pn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16667" r="-16667"/>
              <a:stretch>
                <a:fillRect/>
              </a:stretch>
            </p:blipFill>
            <p:spPr>
              <a:xfrm>
                <a:off x="2362200" y="4724400"/>
                <a:ext cx="2844800" cy="21336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819400" y="4267200"/>
                <a:ext cx="205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Anderson measured isolated photon yield</a:t>
                </a:r>
                <a:endParaRPr lang="en-US" sz="1600" dirty="0"/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2819400" y="3352800"/>
              <a:ext cx="762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ppleGothic" charset="-127"/>
                <a:cs typeface="AppleGothic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e.tif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4876800"/>
            <a:ext cx="4114800" cy="1607343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180975"/>
            <a:ext cx="7620000" cy="685800"/>
          </a:xfrm>
        </p:spPr>
        <p:txBody>
          <a:bodyPr/>
          <a:lstStyle/>
          <a:p>
            <a:r>
              <a:rPr lang="en-US" dirty="0"/>
              <a:t>UW Computing Activities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(Talk by S. </a:t>
            </a:r>
            <a:r>
              <a:rPr lang="en-US" sz="2400" dirty="0" err="1"/>
              <a:t>Dasu</a:t>
            </a:r>
            <a:r>
              <a:rPr lang="en-US" sz="2400" dirty="0"/>
              <a:t>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9144000" cy="3757613"/>
          </a:xfrm>
        </p:spPr>
        <p:txBody>
          <a:bodyPr/>
          <a:lstStyle/>
          <a:p>
            <a:pPr marL="112713" indent="-112713"/>
            <a:r>
              <a:rPr lang="en-US" sz="1800" dirty="0"/>
              <a:t>Rader, </a:t>
            </a:r>
            <a:r>
              <a:rPr lang="en-US" sz="1800" dirty="0" err="1"/>
              <a:t>Radtke</a:t>
            </a:r>
            <a:r>
              <a:rPr lang="en-US" sz="1800" dirty="0"/>
              <a:t> [DOE Univ.] &amp; Bradley, Maier, and </a:t>
            </a:r>
            <a:r>
              <a:rPr lang="en-US" sz="1800" dirty="0" err="1"/>
              <a:t>Mohapatra</a:t>
            </a:r>
            <a:r>
              <a:rPr lang="en-US" sz="1800" dirty="0"/>
              <a:t> [NSF] Support</a:t>
            </a:r>
          </a:p>
          <a:p>
            <a:pPr marL="339725" lvl="1" indent="-112713"/>
            <a:r>
              <a:rPr lang="en-US" sz="1800" dirty="0"/>
              <a:t>A CMS Tier-2 computer center from FY2005</a:t>
            </a:r>
          </a:p>
          <a:p>
            <a:pPr marL="565150" lvl="2" indent="-111125"/>
            <a:r>
              <a:rPr lang="en-US" sz="1600" dirty="0"/>
              <a:t>Data-Intensive Science University Network (DISUN) institute</a:t>
            </a:r>
          </a:p>
          <a:p>
            <a:pPr marL="339725" lvl="1" indent="-112713"/>
            <a:r>
              <a:rPr lang="en-US" sz="1800" dirty="0"/>
              <a:t>Leadership in Grid Community</a:t>
            </a:r>
          </a:p>
          <a:p>
            <a:pPr marL="565150" lvl="2" indent="-111125"/>
            <a:r>
              <a:rPr lang="en-US" sz="1600" dirty="0"/>
              <a:t>OSG - Open Science Grid (develop tools and provide cycles)</a:t>
            </a:r>
          </a:p>
          <a:p>
            <a:pPr marL="565150" lvl="2" indent="-111125"/>
            <a:r>
              <a:rPr lang="en-US" sz="1600" dirty="0"/>
              <a:t>GLOW - Grid Laboratory of Wisconsin (Lead role in development </a:t>
            </a:r>
            <a:br>
              <a:rPr lang="en-US" sz="1600" dirty="0"/>
            </a:br>
            <a:r>
              <a:rPr lang="en-US" sz="1600" dirty="0"/>
              <a:t>and implementation with CS Condor group to benefit entire </a:t>
            </a:r>
            <a:br>
              <a:rPr lang="en-US" sz="1600" dirty="0"/>
            </a:br>
            <a:r>
              <a:rPr lang="en-US" sz="1600" dirty="0"/>
              <a:t>UW campus: CMS, ATLAS, </a:t>
            </a:r>
            <a:r>
              <a:rPr lang="en-US" sz="1600" dirty="0" err="1"/>
              <a:t>IceCube</a:t>
            </a:r>
            <a:r>
              <a:rPr lang="en-US" sz="1600" dirty="0"/>
              <a:t>, CS, Genomics, Chem. Eng., Med. Phys., etc.)</a:t>
            </a:r>
          </a:p>
          <a:p>
            <a:pPr marL="565150" lvl="2" indent="-111125"/>
            <a:r>
              <a:rPr lang="en-US" sz="1600" dirty="0"/>
              <a:t>Benefits both CMS and ATLAS + Computing support for all HEP tasks</a:t>
            </a:r>
          </a:p>
          <a:p>
            <a:pPr marL="339725" lvl="1" indent="-112713"/>
            <a:r>
              <a:rPr lang="en-US" sz="1800" dirty="0"/>
              <a:t>Simulation production using local UW resources</a:t>
            </a:r>
            <a:endParaRPr lang="en-US" sz="1800" dirty="0" smtClean="0"/>
          </a:p>
          <a:p>
            <a:pPr marL="565150" lvl="2" indent="-111125"/>
            <a:r>
              <a:rPr lang="en-US" sz="1600" dirty="0" smtClean="0"/>
              <a:t>UW is one of the largest CMS institutes </a:t>
            </a:r>
            <a:r>
              <a:rPr lang="en-US" sz="1600" dirty="0"/>
              <a:t>producing</a:t>
            </a:r>
            <a:r>
              <a:rPr lang="en-US" sz="1600" dirty="0" smtClean="0"/>
              <a:t> MC events since 2002</a:t>
            </a:r>
          </a:p>
          <a:p>
            <a:pPr marL="804863" lvl="3" indent="-125413"/>
            <a:r>
              <a:rPr lang="en-US" sz="1400" dirty="0" smtClean="0"/>
              <a:t>&gt;20 </a:t>
            </a:r>
            <a:r>
              <a:rPr lang="en-US" sz="1400" dirty="0"/>
              <a:t>M CPU hours served since </a:t>
            </a:r>
            <a:r>
              <a:rPr lang="en-US" sz="1400" dirty="0" smtClean="0"/>
              <a:t>2005, 500 GB CMS data hosted (refreshed regularly)</a:t>
            </a:r>
          </a:p>
          <a:p>
            <a:pPr marL="804863" lvl="3" indent="-125413"/>
            <a:r>
              <a:rPr lang="en-US" sz="1400" dirty="0" smtClean="0"/>
              <a:t>~ 5 B </a:t>
            </a:r>
            <a:r>
              <a:rPr lang="en-US" sz="1400" dirty="0"/>
              <a:t>events produced with</a:t>
            </a:r>
            <a:r>
              <a:rPr lang="en-US" sz="1400" dirty="0" smtClean="0"/>
              <a:t> CMSSW </a:t>
            </a:r>
            <a:r>
              <a:rPr lang="en-US" sz="1400" dirty="0"/>
              <a:t>since commissioning in</a:t>
            </a:r>
            <a:r>
              <a:rPr lang="en-US" sz="1400" dirty="0" smtClean="0"/>
              <a:t> 2008 </a:t>
            </a:r>
            <a:r>
              <a:rPr lang="en-US" sz="1400" dirty="0"/>
              <a:t>(on </a:t>
            </a:r>
            <a:r>
              <a:rPr lang="en-US" sz="1400" dirty="0" smtClean="0"/>
              <a:t>OSG, ~1 B @ UW)</a:t>
            </a:r>
            <a:endParaRPr lang="en-US" sz="1400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" y="4572000"/>
            <a:ext cx="3305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Rader: UW</a:t>
            </a:r>
            <a:r>
              <a:rPr lang="en-US" sz="1400" dirty="0" smtClean="0">
                <a:latin typeface="Times" charset="0"/>
              </a:rPr>
              <a:t> Physics Director of Computing</a:t>
            </a:r>
            <a:br>
              <a:rPr lang="en-US" sz="1400" dirty="0" smtClean="0">
                <a:latin typeface="Times" charset="0"/>
              </a:rPr>
            </a:br>
            <a:r>
              <a:rPr lang="en-US" sz="1400" dirty="0">
                <a:latin typeface="Times" charset="0"/>
              </a:rPr>
              <a:t>    </a:t>
            </a:r>
            <a:r>
              <a:rPr lang="en-US" sz="1400" dirty="0" smtClean="0">
                <a:latin typeface="Times" charset="0"/>
              </a:rPr>
              <a:t> &gt;10 </a:t>
            </a:r>
            <a:r>
              <a:rPr lang="en-US" sz="1400" dirty="0" err="1" smtClean="0">
                <a:latin typeface="Times" charset="0"/>
              </a:rPr>
              <a:t>k</a:t>
            </a:r>
            <a:r>
              <a:rPr lang="en-US" sz="1400" dirty="0" smtClean="0">
                <a:latin typeface="Times" charset="0"/>
              </a:rPr>
              <a:t> HS06 CPU</a:t>
            </a:r>
            <a:r>
              <a:rPr lang="en-US" sz="1400" dirty="0">
                <a:latin typeface="Times" charset="0"/>
              </a:rPr>
              <a:t/>
            </a:r>
            <a:br>
              <a:rPr lang="en-US" sz="1400" dirty="0">
                <a:latin typeface="Times" charset="0"/>
              </a:rPr>
            </a:br>
            <a:r>
              <a:rPr lang="en-US" sz="1400" dirty="0">
                <a:latin typeface="Times" charset="0"/>
              </a:rPr>
              <a:t>    </a:t>
            </a:r>
            <a:r>
              <a:rPr lang="en-US" sz="1400" dirty="0" smtClean="0">
                <a:latin typeface="Times" charset="0"/>
              </a:rPr>
              <a:t> &gt;1200 batch </a:t>
            </a:r>
            <a:r>
              <a:rPr lang="en-US" sz="1400" dirty="0">
                <a:latin typeface="Times" charset="0"/>
              </a:rPr>
              <a:t>slots</a:t>
            </a:r>
            <a:br>
              <a:rPr lang="en-US" sz="1400" dirty="0">
                <a:latin typeface="Times" charset="0"/>
              </a:rPr>
            </a:br>
            <a:r>
              <a:rPr lang="en-US" sz="1400" dirty="0">
                <a:latin typeface="Times" charset="0"/>
              </a:rPr>
              <a:t>    </a:t>
            </a:r>
            <a:r>
              <a:rPr lang="en-US" sz="1400" dirty="0" smtClean="0">
                <a:latin typeface="Times" charset="0"/>
              </a:rPr>
              <a:t> &gt;1 PB </a:t>
            </a:r>
            <a:r>
              <a:rPr lang="en-US" sz="1400" dirty="0">
                <a:latin typeface="Times" charset="0"/>
              </a:rPr>
              <a:t>raw storage</a:t>
            </a:r>
            <a:br>
              <a:rPr lang="en-US" sz="1400" dirty="0">
                <a:latin typeface="Times" charset="0"/>
              </a:rPr>
            </a:br>
            <a:r>
              <a:rPr lang="en-US" sz="1400" dirty="0">
                <a:latin typeface="Times" charset="0"/>
              </a:rPr>
              <a:t>     10 </a:t>
            </a:r>
            <a:r>
              <a:rPr lang="en-US" sz="1400" dirty="0" err="1">
                <a:latin typeface="Times" charset="0"/>
              </a:rPr>
              <a:t>Gbps</a:t>
            </a:r>
            <a:r>
              <a:rPr lang="en-US" sz="1400" dirty="0">
                <a:latin typeface="Times" charset="0"/>
              </a:rPr>
              <a:t> bandwidth</a:t>
            </a:r>
            <a:br>
              <a:rPr lang="en-US" sz="1400" dirty="0">
                <a:latin typeface="Times" charset="0"/>
              </a:rPr>
            </a:br>
            <a:r>
              <a:rPr lang="en-US" sz="1400" dirty="0">
                <a:latin typeface="Times" charset="0"/>
              </a:rPr>
              <a:t>     24h/7d operation</a:t>
            </a:r>
            <a:br>
              <a:rPr lang="en-US" sz="1400" dirty="0">
                <a:latin typeface="Times" charset="0"/>
              </a:rPr>
            </a:br>
            <a:r>
              <a:rPr lang="en-US" sz="1400" dirty="0">
                <a:latin typeface="Times" charset="0"/>
              </a:rPr>
              <a:t>     ~200 user accounts</a:t>
            </a:r>
            <a:br>
              <a:rPr lang="en-US" sz="1400" dirty="0">
                <a:latin typeface="Times" charset="0"/>
              </a:rPr>
            </a:br>
            <a:r>
              <a:rPr lang="en-US" sz="1400" dirty="0" err="1">
                <a:latin typeface="Times" charset="0"/>
              </a:rPr>
              <a:t>Radtke</a:t>
            </a:r>
            <a:r>
              <a:rPr lang="en-US" sz="1400" dirty="0">
                <a:latin typeface="Times" charset="0"/>
              </a:rPr>
              <a:t>: HEP desktop support</a:t>
            </a:r>
            <a:br>
              <a:rPr lang="en-US" sz="1400" dirty="0">
                <a:latin typeface="Times" charset="0"/>
              </a:rPr>
            </a:br>
            <a:r>
              <a:rPr lang="en-US" sz="1400" dirty="0">
                <a:latin typeface="Times" charset="0"/>
              </a:rPr>
              <a:t>Maier: Tier-2 systems support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096000" y="4648200"/>
            <a:ext cx="3028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latin typeface="Times" charset="0"/>
              </a:rPr>
              <a:t>Mohapatra</a:t>
            </a:r>
            <a:r>
              <a:rPr lang="en-US" sz="1400" dirty="0">
                <a:latin typeface="Times" charset="0"/>
              </a:rPr>
              <a:t> </a:t>
            </a:r>
            <a:r>
              <a:rPr lang="en-US" sz="1400" dirty="0" smtClean="0">
                <a:latin typeface="Times" charset="0"/>
              </a:rPr>
              <a:t>: CMS MC production czar</a:t>
            </a:r>
            <a:br>
              <a:rPr lang="en-US" sz="1400" dirty="0" smtClean="0">
                <a:latin typeface="Times" charset="0"/>
              </a:rPr>
            </a:br>
            <a:r>
              <a:rPr lang="en-US" sz="1400" dirty="0">
                <a:latin typeface="Times" charset="0"/>
              </a:rPr>
              <a:t>Bradley: Software expert</a:t>
            </a:r>
          </a:p>
        </p:txBody>
      </p:sp>
      <p:pic>
        <p:nvPicPr>
          <p:cNvPr id="61450" name="Picture 10" descr="t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1800" y="1314450"/>
            <a:ext cx="1901825" cy="1649413"/>
          </a:xfrm>
          <a:prstGeom prst="rect">
            <a:avLst/>
          </a:prstGeom>
          <a:noFill/>
        </p:spPr>
      </p:pic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895600" y="54102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OSG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400300" y="6096000"/>
            <a:ext cx="118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UWCMS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3276600" y="5867400"/>
            <a:ext cx="118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UW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114800" y="5562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OSG CMS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648200" y="6248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ATLAS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257800" y="501015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CMS Users</a:t>
            </a:r>
          </a:p>
        </p:txBody>
      </p:sp>
      <p:pic>
        <p:nvPicPr>
          <p:cNvPr id="17" name="Picture 16" descr="USProd_Mar2007_Aug201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67884" y="5171978"/>
            <a:ext cx="2209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UW Software Activities</a:t>
            </a:r>
            <a:br>
              <a:rPr lang="en-US" smtClean="0"/>
            </a:br>
            <a:r>
              <a:rPr lang="en-US" smtClean="0"/>
              <a:t>(Talk by S. Dasu)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Trigger Controls SW</a:t>
            </a:r>
          </a:p>
          <a:p>
            <a:pPr lvl="1"/>
            <a:r>
              <a:rPr lang="en-US" dirty="0" smtClean="0"/>
              <a:t>Prof. Dasu: Core VME software and framework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Klabbers</a:t>
            </a:r>
            <a:r>
              <a:rPr lang="en-US" dirty="0" smtClean="0"/>
              <a:t>: Testing and operations software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Grothe</a:t>
            </a:r>
            <a:r>
              <a:rPr lang="en-US" dirty="0" smtClean="0"/>
              <a:t>: Integration with CMS Trigger Supervisor</a:t>
            </a:r>
          </a:p>
          <a:p>
            <a:r>
              <a:rPr lang="en-US" dirty="0" smtClean="0"/>
              <a:t>Trigger Emulator SW</a:t>
            </a:r>
          </a:p>
          <a:p>
            <a:pPr lvl="1"/>
            <a:r>
              <a:rPr lang="en-US" dirty="0" smtClean="0"/>
              <a:t>UW Students: RCT emulator in new CMS software framework</a:t>
            </a:r>
          </a:p>
          <a:p>
            <a:r>
              <a:rPr lang="en-US" dirty="0" smtClean="0"/>
              <a:t>Trigger Monitoring SW &amp; Physics Studies</a:t>
            </a:r>
          </a:p>
          <a:p>
            <a:pPr lvl="1"/>
            <a:r>
              <a:rPr lang="en-US" dirty="0" smtClean="0"/>
              <a:t>Dr. A. </a:t>
            </a:r>
            <a:r>
              <a:rPr lang="en-US" dirty="0" err="1" smtClean="0"/>
              <a:t>Savin</a:t>
            </a:r>
            <a:r>
              <a:rPr lang="en-US" dirty="0" smtClean="0"/>
              <a:t> and graduate students, Weinberg (RCT),  Anderson (Photon), </a:t>
            </a:r>
            <a:r>
              <a:rPr lang="en-US" dirty="0" err="1" smtClean="0"/>
              <a:t>Klukas</a:t>
            </a:r>
            <a:r>
              <a:rPr lang="en-US" dirty="0" smtClean="0"/>
              <a:t> (Muon), </a:t>
            </a:r>
            <a:r>
              <a:rPr lang="en-US" dirty="0" err="1" smtClean="0"/>
              <a:t>Bachtis</a:t>
            </a:r>
            <a:r>
              <a:rPr lang="en-US" dirty="0" smtClean="0"/>
              <a:t> (Tau),  Swanson (Tau) and Parker (Jet/MET)</a:t>
            </a:r>
          </a:p>
          <a:p>
            <a:r>
              <a:rPr lang="en-US" dirty="0" smtClean="0"/>
              <a:t>Tau Trigger &amp; Reconstruction SW Development (Particle Flow)</a:t>
            </a:r>
          </a:p>
          <a:p>
            <a:pPr lvl="1"/>
            <a:r>
              <a:rPr lang="en-US" dirty="0" smtClean="0"/>
              <a:t>Graduate Student </a:t>
            </a:r>
            <a:r>
              <a:rPr lang="en-US" dirty="0" err="1" smtClean="0"/>
              <a:t>Bachtis</a:t>
            </a:r>
            <a:endParaRPr lang="en-US" dirty="0" smtClean="0"/>
          </a:p>
          <a:p>
            <a:r>
              <a:rPr lang="en-US" dirty="0" smtClean="0"/>
              <a:t>Upgrade SW Development</a:t>
            </a:r>
          </a:p>
          <a:p>
            <a:pPr lvl="1"/>
            <a:r>
              <a:rPr lang="en-US" dirty="0" smtClean="0"/>
              <a:t>Dr. M. </a:t>
            </a:r>
            <a:r>
              <a:rPr lang="en-US" dirty="0" err="1" smtClean="0"/>
              <a:t>Grothe</a:t>
            </a:r>
            <a:r>
              <a:rPr lang="en-US" dirty="0" smtClean="0"/>
              <a:t>, Prof. S. Dasu and graduate students </a:t>
            </a:r>
            <a:r>
              <a:rPr lang="en-US" dirty="0" err="1" smtClean="0"/>
              <a:t>Bacthis</a:t>
            </a:r>
            <a:r>
              <a:rPr lang="en-US" dirty="0" smtClean="0"/>
              <a:t> and Ross</a:t>
            </a:r>
          </a:p>
          <a:p>
            <a:r>
              <a:rPr lang="en-US" dirty="0" smtClean="0"/>
              <a:t>Computing Resources Management Software</a:t>
            </a:r>
          </a:p>
          <a:p>
            <a:pPr lvl="1"/>
            <a:r>
              <a:rPr lang="en-US" dirty="0" smtClean="0"/>
              <a:t>SW Engineer Bradley (NSF): New scheduler, Scalability, Computing-On-Demand</a:t>
            </a:r>
          </a:p>
          <a:p>
            <a:pPr lvl="1"/>
            <a:r>
              <a:rPr lang="en-US" dirty="0" smtClean="0"/>
              <a:t>Contributions to Condor, OSG and ROOT projects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T Endcap Muon Activities</a:t>
            </a:r>
            <a:br>
              <a:rPr lang="en-US" dirty="0" smtClean="0"/>
            </a:br>
            <a:r>
              <a:rPr lang="en-US" dirty="0" smtClean="0"/>
              <a:t>(Talk by R. Loveless)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029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Management: Dick Loveless</a:t>
            </a:r>
          </a:p>
          <a:p>
            <a:pPr lvl="1"/>
            <a:r>
              <a:rPr lang="en-US" dirty="0" smtClean="0"/>
              <a:t>Construction, test, integrate, install &amp; commission 468 </a:t>
            </a:r>
            <a:r>
              <a:rPr lang="en-US" dirty="0" err="1" smtClean="0"/>
              <a:t>CSCs</a:t>
            </a:r>
            <a:r>
              <a:rPr lang="en-US" dirty="0" smtClean="0"/>
              <a:t>, electronics &amp; infrastructure </a:t>
            </a:r>
          </a:p>
          <a:p>
            <a:r>
              <a:rPr lang="en-US" dirty="0" smtClean="0"/>
              <a:t>Endcap maintenance</a:t>
            </a:r>
          </a:p>
          <a:p>
            <a:pPr lvl="1"/>
            <a:r>
              <a:rPr lang="en-US" dirty="0" smtClean="0"/>
              <a:t>UW responsibility -- led by UW scientist A. </a:t>
            </a:r>
            <a:r>
              <a:rPr lang="en-US" dirty="0" err="1" smtClean="0"/>
              <a:t>Lanaro</a:t>
            </a:r>
            <a:r>
              <a:rPr lang="en-US" dirty="0" smtClean="0"/>
              <a:t>, assisted by PSL engineering team</a:t>
            </a:r>
          </a:p>
          <a:p>
            <a:r>
              <a:rPr lang="en-US" dirty="0" smtClean="0"/>
              <a:t>ME4/2 Upgrade</a:t>
            </a:r>
          </a:p>
          <a:p>
            <a:pPr lvl="1"/>
            <a:r>
              <a:rPr lang="en-US" dirty="0" smtClean="0"/>
              <a:t>Editor of Muon Upgrade Proposal, Project Manager? -- R. Loveless</a:t>
            </a:r>
          </a:p>
          <a:p>
            <a:pPr lvl="1"/>
            <a:r>
              <a:rPr lang="en-US" dirty="0" smtClean="0"/>
              <a:t>B904 Factory Manager – A. </a:t>
            </a:r>
            <a:r>
              <a:rPr lang="en-US" dirty="0" err="1" smtClean="0"/>
              <a:t>Lanaro</a:t>
            </a:r>
            <a:endParaRPr lang="en-US" dirty="0" smtClean="0"/>
          </a:p>
          <a:p>
            <a:pPr lvl="1"/>
            <a:r>
              <a:rPr lang="en-US" dirty="0" smtClean="0"/>
              <a:t>Parts procurement – led by Wisconsin</a:t>
            </a:r>
          </a:p>
          <a:p>
            <a:r>
              <a:rPr lang="en-US" dirty="0" smtClean="0"/>
              <a:t>Beam Pipe Support &amp; Shielding</a:t>
            </a:r>
          </a:p>
          <a:p>
            <a:pPr lvl="1"/>
            <a:r>
              <a:rPr lang="en-US" dirty="0" smtClean="0"/>
              <a:t>Design &amp; production of parts </a:t>
            </a:r>
          </a:p>
          <a:p>
            <a:r>
              <a:rPr lang="en-US" dirty="0" smtClean="0"/>
              <a:t>Endcap Alignment</a:t>
            </a:r>
          </a:p>
          <a:p>
            <a:pPr lvl="1"/>
            <a:r>
              <a:rPr lang="en-US" dirty="0" smtClean="0"/>
              <a:t>Alignment Reconstruction &amp; Corrections</a:t>
            </a:r>
            <a:br>
              <a:rPr lang="en-US" dirty="0" smtClean="0"/>
            </a:br>
            <a:r>
              <a:rPr lang="en-US" dirty="0" smtClean="0"/>
              <a:t> -- D. Carlsmith, assisted by J. Bellinger</a:t>
            </a:r>
          </a:p>
        </p:txBody>
      </p:sp>
      <p:pic>
        <p:nvPicPr>
          <p:cNvPr id="55300" name="Picture 4" descr="coverme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46663" y="1006475"/>
            <a:ext cx="4097337" cy="551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Wisconsin CMS Task Support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(over past decade)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84263"/>
            <a:ext cx="8551863" cy="52943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 smtClean="0"/>
              <a:t>UW </a:t>
            </a:r>
            <a:r>
              <a:rPr lang="en-US" sz="2000" dirty="0"/>
              <a:t>Computing Support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&gt; $ 700K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5 Servers, 2 TB Disk, 1 GB/</a:t>
            </a:r>
            <a:r>
              <a:rPr lang="en-US" sz="1800" dirty="0" err="1"/>
              <a:t>s</a:t>
            </a:r>
            <a:r>
              <a:rPr lang="en-US" sz="1800" dirty="0"/>
              <a:t> network, Grad. Student RA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70 CPU system for simulation with Condor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10 </a:t>
            </a:r>
            <a:r>
              <a:rPr lang="en-US" sz="1800" dirty="0" err="1"/>
              <a:t>Gbps</a:t>
            </a:r>
            <a:r>
              <a:rPr lang="en-US" sz="1800" dirty="0"/>
              <a:t> WAN network upgrade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Two new Computer Rooms with power &amp; AC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Matching for “GLOW” shared computing facility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Matching for “Tier-2</a:t>
            </a:r>
            <a:r>
              <a:rPr lang="en-US" sz="1800" dirty="0" smtClean="0"/>
              <a:t>”</a:t>
            </a:r>
          </a:p>
          <a:p>
            <a:pPr lvl="1">
              <a:lnSpc>
                <a:spcPct val="70000"/>
              </a:lnSpc>
            </a:pPr>
            <a:endParaRPr lang="en-US" sz="1800" dirty="0" smtClean="0"/>
          </a:p>
          <a:p>
            <a:pPr>
              <a:lnSpc>
                <a:spcPct val="70000"/>
              </a:lnSpc>
            </a:pPr>
            <a:r>
              <a:rPr lang="en-US" sz="2200" dirty="0" smtClean="0"/>
              <a:t>Sabbaticals: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Dasu (2 Semesters), </a:t>
            </a:r>
            <a:r>
              <a:rPr lang="en-US" sz="1800" dirty="0" err="1" smtClean="0"/>
              <a:t>Carlsmith</a:t>
            </a:r>
            <a:r>
              <a:rPr lang="en-US" sz="1800" dirty="0" smtClean="0"/>
              <a:t> (1 Semester), Smith (3  </a:t>
            </a:r>
            <a:r>
              <a:rPr lang="en-US" sz="1800" dirty="0" smtClean="0"/>
              <a:t>Semesters*)</a:t>
            </a:r>
          </a:p>
          <a:p>
            <a:pPr lvl="2">
              <a:lnSpc>
                <a:spcPct val="70000"/>
              </a:lnSpc>
              <a:buNone/>
            </a:pPr>
            <a:r>
              <a:rPr lang="en-US" sz="1800" dirty="0" smtClean="0"/>
              <a:t>*Smith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</a:t>
            </a:r>
            <a:r>
              <a:rPr lang="en-US" sz="1800" smtClean="0"/>
              <a:t>semester partially </a:t>
            </a:r>
            <a:r>
              <a:rPr lang="en-US" sz="1800" dirty="0" smtClean="0"/>
              <a:t>supported </a:t>
            </a:r>
            <a:r>
              <a:rPr lang="en-US" sz="1800" smtClean="0"/>
              <a:t>by DOE and UW</a:t>
            </a:r>
            <a:endParaRPr lang="en-US" sz="1800" smtClean="0"/>
          </a:p>
          <a:p>
            <a:pPr>
              <a:lnSpc>
                <a:spcPct val="70000"/>
              </a:lnSpc>
            </a:pPr>
            <a:endParaRPr lang="en-US" sz="2200" dirty="0" smtClean="0"/>
          </a:p>
          <a:p>
            <a:pPr>
              <a:lnSpc>
                <a:spcPct val="70000"/>
              </a:lnSpc>
            </a:pPr>
            <a:r>
              <a:rPr lang="en-US" sz="2200" dirty="0" smtClean="0"/>
              <a:t>Graduate Student Support (07-10):</a:t>
            </a:r>
            <a:endParaRPr lang="en-US" sz="1800" dirty="0" smtClean="0"/>
          </a:p>
          <a:p>
            <a:pPr lvl="1">
              <a:lnSpc>
                <a:spcPct val="70000"/>
              </a:lnSpc>
            </a:pPr>
            <a:r>
              <a:rPr lang="en-US" sz="1800" dirty="0" smtClean="0"/>
              <a:t>2 years RA support (Mike Anderson, Ian Ross)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858000" cy="914400"/>
          </a:xfrm>
        </p:spPr>
        <p:txBody>
          <a:bodyPr/>
          <a:lstStyle/>
          <a:p>
            <a:r>
              <a:rPr lang="en-US" dirty="0" smtClean="0"/>
              <a:t>Wisconsin CMS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971800" cy="5486400"/>
          </a:xfrm>
        </p:spPr>
        <p:txBody>
          <a:bodyPr/>
          <a:lstStyle/>
          <a:p>
            <a:pPr marL="227013" indent="-227013">
              <a:lnSpc>
                <a:spcPct val="80000"/>
              </a:lnSpc>
            </a:pPr>
            <a:r>
              <a:rPr lang="en-US" sz="2000" dirty="0" smtClean="0"/>
              <a:t>Endcap Disks (EMU)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6 disks ~3500 tons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UW Design &amp; Contract</a:t>
            </a:r>
          </a:p>
          <a:p>
            <a:pPr marL="227013" indent="-227013">
              <a:lnSpc>
                <a:spcPct val="80000"/>
              </a:lnSpc>
            </a:pPr>
            <a:r>
              <a:rPr lang="en-US" sz="2000" dirty="0" smtClean="0"/>
              <a:t>Chamber Installation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400 EMU Chambers &amp; infrastructure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Gas, Power, Cooling &amp; Signal Cables</a:t>
            </a:r>
          </a:p>
          <a:p>
            <a:pPr marL="227013" indent="-227013">
              <a:lnSpc>
                <a:spcPct val="80000"/>
              </a:lnSpc>
            </a:pPr>
            <a:r>
              <a:rPr lang="en-US" sz="2000" dirty="0" smtClean="0"/>
              <a:t>Calorimeter Trigger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19 Crates, 2000 boards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Custom ASICs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Sorts objects </a:t>
            </a:r>
            <a:r>
              <a:rPr lang="en-US" sz="1600" dirty="0" err="1" smtClean="0"/>
              <a:t>w/coords</a:t>
            </a:r>
            <a:endParaRPr lang="en-US" sz="1600" dirty="0" smtClean="0"/>
          </a:p>
          <a:p>
            <a:pPr marL="227013" indent="-227013">
              <a:lnSpc>
                <a:spcPct val="80000"/>
              </a:lnSpc>
            </a:pPr>
            <a:r>
              <a:rPr lang="en-US" sz="2000" dirty="0" smtClean="0"/>
              <a:t>Tier-2 Computing Center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Large UW Investment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Leverages GLOW -- Grid Laboratory of Wisconsin</a:t>
            </a:r>
          </a:p>
          <a:p>
            <a:pPr marL="227013" indent="-227013">
              <a:lnSpc>
                <a:spcPct val="80000"/>
              </a:lnSpc>
            </a:pPr>
            <a:r>
              <a:rPr lang="en-US" sz="2000" dirty="0" smtClean="0"/>
              <a:t>CMS Software</a:t>
            </a:r>
          </a:p>
          <a:p>
            <a:pPr marL="227013" lvl="1" indent="-227013">
              <a:lnSpc>
                <a:spcPct val="80000"/>
              </a:lnSpc>
            </a:pPr>
            <a:r>
              <a:rPr lang="en-US" sz="1600" dirty="0" smtClean="0"/>
              <a:t>Collaboration with UW Condor group to </a:t>
            </a:r>
            <a:br>
              <a:rPr lang="en-US" sz="1600" dirty="0" smtClean="0"/>
            </a:br>
            <a:r>
              <a:rPr lang="en-US" sz="1600" dirty="0" smtClean="0"/>
              <a:t>develop CMS Grid Tools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990600"/>
            <a:ext cx="2438400" cy="352143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990600"/>
            <a:ext cx="3657600" cy="3505200"/>
          </a:xfrm>
          <a:prstGeom prst="rect">
            <a:avLst/>
          </a:prstGeom>
          <a:noFill/>
        </p:spPr>
      </p:pic>
      <p:pic>
        <p:nvPicPr>
          <p:cNvPr id="6" name="Picture 5" descr="RCTbac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95800" y="4572000"/>
            <a:ext cx="2362200" cy="1919110"/>
          </a:xfrm>
          <a:prstGeom prst="rect">
            <a:avLst/>
          </a:prstGeom>
        </p:spPr>
      </p:pic>
      <p:pic>
        <p:nvPicPr>
          <p:cNvPr id="7" name="Picture 10" descr="t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0" y="4560487"/>
            <a:ext cx="2209800" cy="1916513"/>
          </a:xfrm>
          <a:prstGeom prst="rect">
            <a:avLst/>
          </a:prstGeom>
          <a:noFill/>
        </p:spPr>
      </p:pic>
      <p:pic>
        <p:nvPicPr>
          <p:cNvPr id="9" name="Picture 8" descr="lowerdisk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20266" y="4572000"/>
            <a:ext cx="1775534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&amp; LHC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8839200" cy="838200"/>
          </a:xfrm>
        </p:spPr>
        <p:txBody>
          <a:bodyPr/>
          <a:lstStyle/>
          <a:p>
            <a:r>
              <a:rPr lang="en-US" dirty="0" smtClean="0"/>
              <a:t>Reached L=10</a:t>
            </a:r>
            <a:r>
              <a:rPr lang="en-US" baseline="30000" dirty="0" smtClean="0"/>
              <a:t>31</a:t>
            </a:r>
            <a:r>
              <a:rPr lang="en-US" dirty="0" smtClean="0"/>
              <a:t> on Aug. 24. Expect 10</a:t>
            </a:r>
            <a:r>
              <a:rPr lang="en-US" baseline="30000" dirty="0" smtClean="0"/>
              <a:t>32 </a:t>
            </a:r>
            <a:r>
              <a:rPr lang="en-US" dirty="0" smtClean="0"/>
              <a:t>by end 2010 Run. Expect 1 fb</a:t>
            </a:r>
            <a:r>
              <a:rPr lang="en-US" baseline="30000" dirty="0" smtClean="0"/>
              <a:t>-1</a:t>
            </a:r>
            <a:r>
              <a:rPr lang="en-US" dirty="0" smtClean="0"/>
              <a:t> by end of 2011.</a:t>
            </a:r>
            <a:endParaRPr lang="en-US" baseline="30000" dirty="0"/>
          </a:p>
        </p:txBody>
      </p:sp>
      <p:pic>
        <p:nvPicPr>
          <p:cNvPr id="4" name="Picture 3" descr="lumi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6800"/>
            <a:ext cx="9144000" cy="445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117937"/>
            <a:ext cx="3657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Tuesday night (Aug. 24): 352 nb</a:t>
            </a:r>
            <a:r>
              <a:rPr lang="en-US" sz="2000" baseline="30000" dirty="0" smtClean="0"/>
              <a:t>-1 </a:t>
            </a:r>
            <a:r>
              <a:rPr lang="en-US" sz="2000" dirty="0" smtClean="0"/>
              <a:t>delivered in one fill – more than our  ICHEP data sample!</a:t>
            </a:r>
            <a:endParaRPr lang="en-US" sz="2000" baseline="3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AppleGothic"/>
                <a:cs typeface="AppleGothic"/>
              </a:rPr>
              <a:t>Task T: CMS Physics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9067800" cy="54419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600" dirty="0" smtClean="0">
                <a:solidFill>
                  <a:schemeClr val="tx1"/>
                </a:solidFill>
                <a:ea typeface="AppleGothic"/>
                <a:cs typeface="AppleGothic"/>
              </a:rPr>
              <a:t>Leadership and Responsibility for Early Physics with LHC</a:t>
            </a:r>
          </a:p>
          <a:p>
            <a:pPr marL="571500" lvl="3" indent="-285750">
              <a:lnSpc>
                <a:spcPct val="70000"/>
              </a:lnSpc>
              <a:buSzTx/>
            </a:pPr>
            <a:r>
              <a:rPr lang="en-US" sz="1600" dirty="0" smtClean="0"/>
              <a:t>Supervision of a large group of postdocs &amp; students across CMS (many institutes)</a:t>
            </a:r>
            <a:endParaRPr lang="en-US" sz="800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600" dirty="0" smtClean="0">
                <a:ea typeface="AppleGothic"/>
                <a:cs typeface="AppleGothic"/>
              </a:rPr>
              <a:t>Physics Trigger Studies (CMS Trigger Coordinator: Prof. Smith)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solidFill>
                  <a:srgbClr val="008040"/>
                </a:solidFill>
              </a:rPr>
              <a:t>Thresholds at L1T and object ID refinement at HLT determines physics reach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/>
              <a:t>e/</a:t>
            </a:r>
            <a:r>
              <a:rPr lang="en-US" sz="1600" dirty="0" err="1" smtClean="0">
                <a:latin typeface="Symbol" charset="2"/>
                <a:cs typeface="Symbol" charset="2"/>
              </a:rPr>
              <a:t>γ</a:t>
            </a:r>
            <a:r>
              <a:rPr lang="en-US" sz="1600" dirty="0" smtClean="0"/>
              <a:t> trigger validation and DQM (</a:t>
            </a:r>
            <a:r>
              <a:rPr lang="en-US" sz="1600" dirty="0" err="1" smtClean="0"/>
              <a:t>Leonard+Lazaridis+Anderson/Grothe+Klabbers</a:t>
            </a:r>
            <a:r>
              <a:rPr lang="en-US" sz="1600" dirty="0" smtClean="0"/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>
                <a:latin typeface="Symbol" charset="2"/>
                <a:cs typeface="Symbol" charset="2"/>
              </a:rPr>
              <a:t>τ</a:t>
            </a:r>
            <a:r>
              <a:rPr lang="en-US" sz="1600" dirty="0" smtClean="0"/>
              <a:t> trigger algorithm improvements and DQM (</a:t>
            </a:r>
            <a:r>
              <a:rPr lang="en-US" sz="1600" dirty="0" err="1" smtClean="0"/>
              <a:t>Bachtis+Swanson/Savin+Dasu</a:t>
            </a:r>
            <a:r>
              <a:rPr lang="en-US" sz="1600" dirty="0" smtClean="0"/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/>
              <a:t>μ</a:t>
            </a:r>
            <a:r>
              <a:rPr lang="en-US" sz="1600" dirty="0" smtClean="0"/>
              <a:t> trigger: HLT development, validation, and DQM (</a:t>
            </a:r>
            <a:r>
              <a:rPr lang="en-US" sz="1600" dirty="0" err="1" smtClean="0"/>
              <a:t>Klukas</a:t>
            </a:r>
            <a:r>
              <a:rPr lang="en-US" sz="1600" dirty="0" smtClean="0"/>
              <a:t>/Herndon)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/>
              <a:t>Calorimeter Trigger Calibration (</a:t>
            </a:r>
            <a:r>
              <a:rPr lang="en-US" sz="1600" dirty="0" err="1" smtClean="0"/>
              <a:t>Efron</a:t>
            </a:r>
            <a:r>
              <a:rPr lang="en-US" sz="1600" dirty="0" smtClean="0"/>
              <a:t>)</a:t>
            </a:r>
          </a:p>
          <a:p>
            <a:pPr>
              <a:lnSpc>
                <a:spcPct val="70000"/>
              </a:lnSpc>
            </a:pPr>
            <a:r>
              <a:rPr lang="en-US" sz="1600" dirty="0" smtClean="0">
                <a:ea typeface="AppleGothic"/>
                <a:cs typeface="AppleGothic"/>
              </a:rPr>
              <a:t>Electroweak Physics Analyses (CMS Electroweak Co-convener: Prof. Dasu) 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solidFill>
                  <a:srgbClr val="008040"/>
                </a:solidFill>
                <a:ea typeface="Symbol" charset="2"/>
                <a:cs typeface="Symbol" charset="2"/>
              </a:rPr>
              <a:t>W and Z reconstruction, especially with jet activity, key for new physics search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>
                <a:ea typeface="Symbol" charset="2"/>
                <a:cs typeface="Symbol" charset="2"/>
              </a:rPr>
              <a:t>Drell</a:t>
            </a:r>
            <a:r>
              <a:rPr lang="en-US" sz="1600" dirty="0" smtClean="0">
                <a:ea typeface="Symbol" charset="2"/>
                <a:cs typeface="Symbol" charset="2"/>
              </a:rPr>
              <a:t>-Yan </a:t>
            </a:r>
            <a:r>
              <a:rPr lang="en-US" sz="1600" dirty="0" err="1" smtClean="0">
                <a:ea typeface="Symbol" charset="2"/>
                <a:cs typeface="Symbol" charset="2"/>
              </a:rPr>
              <a:t>e</a:t>
            </a:r>
            <a:r>
              <a:rPr lang="en-US" sz="1600" baseline="30000" dirty="0" err="1" smtClean="0">
                <a:ea typeface="Symbol" charset="2"/>
                <a:cs typeface="Symbol" charset="2"/>
              </a:rPr>
              <a:t>+</a:t>
            </a:r>
            <a:r>
              <a:rPr lang="en-US" sz="1600" dirty="0" err="1" smtClean="0">
                <a:ea typeface="Symbol" charset="2"/>
                <a:cs typeface="Symbol" charset="2"/>
              </a:rPr>
              <a:t>-e</a:t>
            </a:r>
            <a:r>
              <a:rPr lang="en-US" sz="1600" baseline="30000" dirty="0" smtClean="0">
                <a:ea typeface="Symbol" charset="2"/>
                <a:cs typeface="Symbol" charset="2"/>
              </a:rPr>
              <a:t>–</a:t>
            </a:r>
            <a:r>
              <a:rPr lang="en-US" sz="1600" dirty="0" smtClean="0">
                <a:ea typeface="Symbol" charset="2"/>
                <a:cs typeface="Symbol" charset="2"/>
              </a:rPr>
              <a:t> Production on &amp; off Z peak (Leonard/</a:t>
            </a:r>
            <a:r>
              <a:rPr lang="en-US" sz="1600" dirty="0" err="1" smtClean="0">
                <a:ea typeface="Symbol" charset="2"/>
                <a:cs typeface="Symbol" charset="2"/>
              </a:rPr>
              <a:t>Klabbers+Grothe</a:t>
            </a:r>
            <a:r>
              <a:rPr lang="en-US" sz="1600" dirty="0" smtClean="0">
                <a:ea typeface="Symbol" charset="2"/>
                <a:cs typeface="Symbol" charset="2"/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γ</a:t>
            </a:r>
            <a:r>
              <a:rPr lang="en-US" sz="1600" dirty="0" err="1" smtClean="0">
                <a:ea typeface="Symbol" charset="2"/>
                <a:cs typeface="Symbol" charset="2"/>
              </a:rPr>
              <a:t>+Jets</a:t>
            </a:r>
            <a:r>
              <a:rPr lang="en-US" sz="1600" dirty="0" smtClean="0">
                <a:ea typeface="Symbol" charset="2"/>
                <a:cs typeface="Symbol" charset="2"/>
              </a:rPr>
              <a:t> Measurement (Anderson/Dasu)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>
                <a:ea typeface="Symbol" charset="2"/>
                <a:cs typeface="Symbol" charset="2"/>
              </a:rPr>
              <a:t>W(</a:t>
            </a:r>
            <a:r>
              <a:rPr lang="en-US" sz="1600" dirty="0" err="1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err="1" smtClean="0">
                <a:ea typeface="Symbol" charset="2"/>
                <a:cs typeface="Symbol" charset="2"/>
              </a:rPr>
              <a:t>e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ν</a:t>
            </a:r>
            <a:r>
              <a:rPr lang="en-US" sz="1600" dirty="0" err="1" smtClean="0">
                <a:ea typeface="Symbol" charset="2"/>
                <a:cs typeface="Symbol" charset="2"/>
              </a:rPr>
              <a:t>)+Jets</a:t>
            </a:r>
            <a:r>
              <a:rPr lang="en-US" sz="1600" dirty="0" smtClean="0">
                <a:ea typeface="Symbol" charset="2"/>
                <a:cs typeface="Symbol" charset="2"/>
              </a:rPr>
              <a:t> Measurement (Grogg/Efron)</a:t>
            </a:r>
          </a:p>
          <a:p>
            <a:pPr lvl="1">
              <a:lnSpc>
                <a:spcPct val="70000"/>
              </a:lnSpc>
            </a:pPr>
            <a:r>
              <a:rPr lang="en-US" sz="1600" dirty="0" err="1" smtClean="0">
                <a:ea typeface="Symbol" charset="2"/>
                <a:cs typeface="Symbol" charset="2"/>
              </a:rPr>
              <a:t>Z(</a:t>
            </a:r>
            <a:r>
              <a:rPr lang="en-US" sz="1600" dirty="0" err="1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err="1" smtClean="0">
                <a:ea typeface="Symbol" charset="2"/>
                <a:cs typeface="Symbol" charset="2"/>
              </a:rPr>
              <a:t>e</a:t>
            </a:r>
            <a:r>
              <a:rPr lang="en-US" sz="1600" baseline="30000" dirty="0" err="1" smtClean="0">
                <a:ea typeface="Symbol" charset="2"/>
                <a:cs typeface="Symbol" charset="2"/>
              </a:rPr>
              <a:t>+</a:t>
            </a:r>
            <a:r>
              <a:rPr lang="en-US" sz="1600" dirty="0" err="1" smtClean="0">
                <a:ea typeface="Symbol" charset="2"/>
                <a:cs typeface="Symbol" charset="2"/>
              </a:rPr>
              <a:t>e</a:t>
            </a:r>
            <a:r>
              <a:rPr lang="en-US" sz="1600" baseline="30000" dirty="0" smtClean="0">
                <a:ea typeface="Symbol" charset="2"/>
                <a:cs typeface="Symbol" charset="2"/>
              </a:rPr>
              <a:t>–</a:t>
            </a:r>
            <a:r>
              <a:rPr lang="en-US" sz="1600" dirty="0" smtClean="0">
                <a:ea typeface="Symbol" charset="2"/>
                <a:cs typeface="Symbol" charset="2"/>
              </a:rPr>
              <a:t>)+Jets Measurement (</a:t>
            </a:r>
            <a:r>
              <a:rPr lang="en-US" sz="1600" dirty="0" err="1" smtClean="0">
                <a:ea typeface="Symbol" charset="2"/>
                <a:cs typeface="Symbol" charset="2"/>
              </a:rPr>
              <a:t>Lazaridis/Grothe+Klabbers</a:t>
            </a:r>
            <a:r>
              <a:rPr lang="en-US" sz="1600" dirty="0" smtClean="0">
                <a:ea typeface="Symbol" charset="2"/>
                <a:cs typeface="Symbol" charset="2"/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Z(</a:t>
            </a:r>
            <a:r>
              <a:rPr lang="en-US" sz="1600" dirty="0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ττ </a:t>
            </a:r>
            <a:r>
              <a:rPr lang="en-US" sz="1600" dirty="0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μ</a:t>
            </a:r>
            <a:r>
              <a:rPr lang="en-US" sz="1600" baseline="30000" dirty="0" err="1" smtClean="0">
                <a:ea typeface="Symbol" charset="2"/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τ</a:t>
            </a:r>
            <a:r>
              <a:rPr lang="en-US" sz="1600" baseline="-25000" dirty="0" err="1" smtClean="0">
                <a:ea typeface="Symbol" charset="2"/>
                <a:cs typeface="Symbol" charset="2"/>
              </a:rPr>
              <a:t>h</a:t>
            </a:r>
            <a:r>
              <a:rPr lang="en-US" sz="1600" dirty="0" smtClean="0">
                <a:ea typeface="Symbol" charset="2"/>
                <a:cs typeface="Symbol" charset="2"/>
              </a:rPr>
              <a:t>-jet) Measurement (</a:t>
            </a:r>
            <a:r>
              <a:rPr lang="en-US" sz="1600" dirty="0" err="1" smtClean="0">
                <a:ea typeface="Symbol" charset="2"/>
                <a:cs typeface="Symbol" charset="2"/>
              </a:rPr>
              <a:t>Bachtis/Savin</a:t>
            </a:r>
            <a:r>
              <a:rPr lang="en-US" sz="1600" dirty="0" smtClean="0">
                <a:ea typeface="Symbol" charset="2"/>
                <a:cs typeface="Symbol" charset="2"/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Z(</a:t>
            </a:r>
            <a:r>
              <a:rPr lang="en-US" sz="1600" dirty="0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ττ </a:t>
            </a:r>
            <a:r>
              <a:rPr lang="en-US" sz="1600" dirty="0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err="1" smtClean="0">
                <a:ea typeface="Symbol" charset="2"/>
                <a:cs typeface="Symbol" charset="2"/>
              </a:rPr>
              <a:t>e</a:t>
            </a:r>
            <a:r>
              <a:rPr lang="en-US" sz="1600" baseline="30000" dirty="0" err="1" smtClean="0">
                <a:ea typeface="Symbol" charset="2"/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τ</a:t>
            </a:r>
            <a:r>
              <a:rPr lang="en-US" sz="1600" baseline="-25000" dirty="0" err="1" smtClean="0">
                <a:ea typeface="Symbol" charset="2"/>
                <a:cs typeface="Symbol" charset="2"/>
              </a:rPr>
              <a:t>h</a:t>
            </a:r>
            <a:r>
              <a:rPr lang="en-US" sz="1600" dirty="0" smtClean="0">
                <a:ea typeface="Symbol" charset="2"/>
                <a:cs typeface="Symbol" charset="2"/>
              </a:rPr>
              <a:t>-jet) Measurement (Swanson/</a:t>
            </a:r>
            <a:r>
              <a:rPr lang="en-US" sz="1600" dirty="0" err="1" smtClean="0">
                <a:ea typeface="Symbol" charset="2"/>
                <a:cs typeface="Symbol" charset="2"/>
              </a:rPr>
              <a:t>Savin</a:t>
            </a:r>
            <a:r>
              <a:rPr lang="en-US" sz="1600" dirty="0" smtClean="0">
                <a:ea typeface="Symbol" charset="2"/>
                <a:cs typeface="Symbol" charset="2"/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SM Z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γ</a:t>
            </a:r>
            <a:r>
              <a:rPr lang="en-US" sz="1600" dirty="0" smtClean="0">
                <a:ea typeface="Symbol" charset="2"/>
                <a:cs typeface="Symbol" charset="2"/>
              </a:rPr>
              <a:t> Production and Search for Anomalous Couplings (Gray/</a:t>
            </a:r>
            <a:r>
              <a:rPr lang="en-US" sz="1600" dirty="0" err="1" smtClean="0">
                <a:ea typeface="Symbol" charset="2"/>
                <a:cs typeface="Symbol" charset="2"/>
              </a:rPr>
              <a:t>Lanaro+Dasu</a:t>
            </a:r>
            <a:r>
              <a:rPr lang="en-US" sz="1600" dirty="0" smtClean="0">
                <a:ea typeface="Symbol" charset="2"/>
                <a:cs typeface="Symbol" charset="2"/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SM Top Production and Search for SUSY in </a:t>
            </a:r>
            <a:r>
              <a:rPr lang="en-US" sz="1600" dirty="0" err="1" smtClean="0">
                <a:ea typeface="Symbol" charset="2"/>
                <a:cs typeface="Symbol" charset="2"/>
              </a:rPr>
              <a:t>dilepton</a:t>
            </a:r>
            <a:r>
              <a:rPr lang="en-US" sz="1600" dirty="0" smtClean="0">
                <a:ea typeface="Symbol" charset="2"/>
                <a:cs typeface="Symbol" charset="2"/>
              </a:rPr>
              <a:t> channel (Weinberg/Savin)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SM WZ Production and Search for W’</a:t>
            </a:r>
            <a:r>
              <a:rPr lang="en-US" sz="1600" dirty="0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smtClean="0">
                <a:ea typeface="Symbol" charset="2"/>
                <a:cs typeface="Symbol" charset="2"/>
              </a:rPr>
              <a:t>WZ, Technicolor (</a:t>
            </a:r>
            <a:r>
              <a:rPr lang="en-US" sz="1600" dirty="0" err="1" smtClean="0">
                <a:ea typeface="Symbol" charset="2"/>
                <a:cs typeface="Symbol" charset="2"/>
              </a:rPr>
              <a:t>Klukas</a:t>
            </a:r>
            <a:r>
              <a:rPr lang="en-US" sz="1600" dirty="0" smtClean="0">
                <a:ea typeface="Symbol" charset="2"/>
                <a:cs typeface="Symbol" charset="2"/>
              </a:rPr>
              <a:t>/Herndon)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ea typeface="Symbol" charset="2"/>
                <a:cs typeface="Symbol" charset="2"/>
              </a:rPr>
              <a:t>SM ZZ Production and Upgrade Simulations (Ross/</a:t>
            </a:r>
            <a:r>
              <a:rPr lang="en-US" sz="1600" dirty="0" err="1" smtClean="0">
                <a:ea typeface="Symbol" charset="2"/>
                <a:cs typeface="Symbol" charset="2"/>
              </a:rPr>
              <a:t>Grothe+Klabbers</a:t>
            </a:r>
            <a:r>
              <a:rPr lang="en-US" sz="1600" dirty="0" smtClean="0">
                <a:ea typeface="Symbol" charset="2"/>
                <a:cs typeface="Symbol" charset="2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sz="1600" dirty="0" smtClean="0">
                <a:ea typeface="AppleGothic"/>
                <a:cs typeface="AppleGothic"/>
              </a:rPr>
              <a:t>Forward Physics Analyses (CMS Forward Physics Convener: Dr. Grothe)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/>
              <a:t>Completed Exclusive </a:t>
            </a:r>
            <a:r>
              <a:rPr lang="en-US" sz="1600" dirty="0" err="1" smtClean="0"/>
              <a:t>di</a:t>
            </a:r>
            <a:r>
              <a:rPr lang="en-US" sz="1600" dirty="0" smtClean="0"/>
              <a:t>-lepton (pp </a:t>
            </a:r>
            <a:r>
              <a:rPr lang="en-US" sz="1600" dirty="0" smtClean="0">
                <a:latin typeface="Wingdings" charset="2"/>
                <a:ea typeface="Wingdings" charset="2"/>
                <a:cs typeface="Wingdings" charset="2"/>
                <a:sym typeface="Symbol" charset="2"/>
              </a:rPr>
              <a:t>→</a:t>
            </a:r>
            <a:r>
              <a:rPr lang="en-US" sz="1600" dirty="0" err="1" smtClean="0"/>
              <a:t>pp</a:t>
            </a:r>
            <a:r>
              <a:rPr lang="en-US" sz="1600" b="0" i="1" dirty="0" err="1" smtClean="0">
                <a:latin typeface="Times" charset="0"/>
                <a:ea typeface="Wingdings" charset="2"/>
                <a:cs typeface="Wingdings" charset="2"/>
              </a:rPr>
              <a:t>l</a:t>
            </a:r>
            <a:r>
              <a:rPr lang="en-US" sz="1600" baseline="30000" dirty="0" err="1" smtClean="0">
                <a:ea typeface="Wingdings" charset="2"/>
                <a:cs typeface="Wingdings" charset="2"/>
              </a:rPr>
              <a:t>+</a:t>
            </a:r>
            <a:r>
              <a:rPr lang="en-US" sz="1600" b="0" i="1" dirty="0" err="1" smtClean="0">
                <a:latin typeface="Times" charset="0"/>
                <a:ea typeface="Wingdings" charset="2"/>
                <a:cs typeface="Wingdings" charset="2"/>
              </a:rPr>
              <a:t>l</a:t>
            </a:r>
            <a:r>
              <a:rPr lang="en-US" sz="1600" baseline="30000" dirty="0" smtClean="0">
                <a:ea typeface="Wingdings" charset="2"/>
                <a:cs typeface="Wingdings" charset="2"/>
              </a:rPr>
              <a:t>–</a:t>
            </a:r>
            <a:r>
              <a:rPr lang="en-US" sz="1600" dirty="0" smtClean="0"/>
              <a:t>)production (luminosity measurement) &amp; Exclusive W production (collaboration with Electroweak)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th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01000" y="2135022"/>
            <a:ext cx="1143000" cy="1522578"/>
          </a:xfrm>
          <a:prstGeom prst="rect">
            <a:avLst/>
          </a:prstGeom>
        </p:spPr>
      </p:pic>
      <p:pic>
        <p:nvPicPr>
          <p:cNvPr id="12" name="Picture 11" descr="klabber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001000" y="914400"/>
            <a:ext cx="1143000" cy="1294870"/>
          </a:xfrm>
          <a:prstGeom prst="rect">
            <a:avLst/>
          </a:prstGeom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T: Trigger I</a:t>
            </a:r>
            <a:endParaRPr lang="en-US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848600" cy="54419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Leadership &amp; Responsibility for Trigger Operations &amp; Upgrades</a:t>
            </a:r>
          </a:p>
          <a:p>
            <a:pPr lvl="1"/>
            <a:r>
              <a:rPr lang="en-US" dirty="0" smtClean="0"/>
              <a:t>CMS Trigger Coordinator &amp; US CMS Trigger L2 Manager (Smith)</a:t>
            </a:r>
          </a:p>
          <a:p>
            <a:r>
              <a:rPr lang="en-US" dirty="0" smtClean="0"/>
              <a:t>CMS L1 Regional Calorimeter Trigger</a:t>
            </a:r>
          </a:p>
          <a:p>
            <a:pPr lvl="1"/>
            <a:r>
              <a:rPr lang="en-US" dirty="0" smtClean="0"/>
              <a:t>US CMS L3 Manager for Calorimeter Trigger (Dasu)</a:t>
            </a:r>
          </a:p>
          <a:p>
            <a:pPr lvl="1"/>
            <a:r>
              <a:rPr lang="en-US" dirty="0" smtClean="0"/>
              <a:t>Operations, Hardware, On-Site Management (</a:t>
            </a:r>
            <a:r>
              <a:rPr lang="en-US" dirty="0" err="1" smtClean="0"/>
              <a:t>Klabbers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UW Hardware diagnostics &amp; repair (</a:t>
            </a:r>
            <a:r>
              <a:rPr lang="en-US" dirty="0" err="1" smtClean="0"/>
              <a:t>Gorski</a:t>
            </a:r>
            <a:r>
              <a:rPr lang="en-US" dirty="0" smtClean="0"/>
              <a:t>, </a:t>
            </a:r>
            <a:r>
              <a:rPr lang="en-US" dirty="0" err="1" smtClean="0"/>
              <a:t>Fobes</a:t>
            </a:r>
            <a:r>
              <a:rPr lang="en-US" dirty="0" smtClean="0"/>
              <a:t> -- CMS Project)</a:t>
            </a:r>
          </a:p>
          <a:p>
            <a:pPr lvl="2"/>
            <a:r>
              <a:rPr lang="en-US" dirty="0" smtClean="0"/>
              <a:t>CERN Maintenance &amp; testing facilities (</a:t>
            </a:r>
            <a:r>
              <a:rPr lang="en-US" dirty="0" err="1" smtClean="0"/>
              <a:t>Klabbers</a:t>
            </a:r>
            <a:r>
              <a:rPr lang="en-US" dirty="0" smtClean="0"/>
              <a:t>, </a:t>
            </a:r>
            <a:r>
              <a:rPr lang="en-US" dirty="0" err="1" smtClean="0"/>
              <a:t>Grothe</a:t>
            </a:r>
            <a:r>
              <a:rPr lang="en-US" dirty="0" smtClean="0"/>
              <a:t>, </a:t>
            </a:r>
            <a:r>
              <a:rPr lang="en-US" dirty="0" err="1" smtClean="0"/>
              <a:t>Savin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Online Diagnostics (</a:t>
            </a:r>
            <a:r>
              <a:rPr lang="en-US" dirty="0" err="1" smtClean="0"/>
              <a:t>Klabbers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Downloading detailed test patterns (</a:t>
            </a:r>
            <a:r>
              <a:rPr lang="en-US" dirty="0" err="1" smtClean="0"/>
              <a:t>Efron</a:t>
            </a:r>
            <a:r>
              <a:rPr lang="en-US" dirty="0" smtClean="0"/>
              <a:t>, GS: </a:t>
            </a:r>
            <a:r>
              <a:rPr lang="en-US" dirty="0" err="1" smtClean="0"/>
              <a:t>Grogg</a:t>
            </a:r>
            <a:r>
              <a:rPr lang="en-US" dirty="0" smtClean="0"/>
              <a:t>, </a:t>
            </a:r>
            <a:r>
              <a:rPr lang="en-US" dirty="0" smtClean="0">
                <a:ea typeface="Wingdings"/>
                <a:cs typeface="Wingdings"/>
              </a:rPr>
              <a:t>Ross, </a:t>
            </a:r>
            <a:r>
              <a:rPr lang="en-US" dirty="0" err="1" smtClean="0">
                <a:ea typeface="Wingdings"/>
                <a:cs typeface="Wingdings"/>
              </a:rPr>
              <a:t>Ojalvo</a:t>
            </a:r>
            <a:r>
              <a:rPr lang="en-US" dirty="0" smtClean="0"/>
              <a:t> )</a:t>
            </a:r>
          </a:p>
          <a:p>
            <a:pPr lvl="2"/>
            <a:r>
              <a:rPr lang="en-US" dirty="0" smtClean="0"/>
              <a:t>Trigger Emulator (Dasu, GS: </a:t>
            </a:r>
            <a:r>
              <a:rPr lang="en-US" dirty="0" err="1" smtClean="0"/>
              <a:t>Bachtis</a:t>
            </a:r>
            <a:r>
              <a:rPr lang="en-US" dirty="0" smtClean="0"/>
              <a:t>, Swanson)</a:t>
            </a:r>
          </a:p>
          <a:p>
            <a:pPr lvl="1"/>
            <a:r>
              <a:rPr lang="en-US" dirty="0" smtClean="0"/>
              <a:t>Online Configuration &amp; Control (</a:t>
            </a:r>
            <a:r>
              <a:rPr lang="en-US" dirty="0" err="1" smtClean="0"/>
              <a:t>Klabbers</a:t>
            </a:r>
            <a:r>
              <a:rPr lang="en-US" dirty="0" smtClean="0"/>
              <a:t> &amp; </a:t>
            </a:r>
            <a:r>
              <a:rPr lang="en-US" dirty="0" err="1" smtClean="0"/>
              <a:t>Grothe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Trigger Supervisor (</a:t>
            </a:r>
            <a:r>
              <a:rPr lang="en-US" dirty="0" err="1" smtClean="0"/>
              <a:t>Grothe</a:t>
            </a:r>
            <a:r>
              <a:rPr lang="en-US" dirty="0" smtClean="0"/>
              <a:t>, GS: </a:t>
            </a:r>
            <a:r>
              <a:rPr lang="en-US" dirty="0" err="1" smtClean="0"/>
              <a:t>Lazaridis</a:t>
            </a:r>
            <a:r>
              <a:rPr lang="en-US" dirty="0" smtClean="0"/>
              <a:t>, </a:t>
            </a:r>
            <a:r>
              <a:rPr lang="en-US" dirty="0" smtClean="0">
                <a:ea typeface="Wingdings"/>
                <a:cs typeface="Wingdings"/>
              </a:rPr>
              <a:t>Ross</a:t>
            </a:r>
            <a:r>
              <a:rPr lang="en-US" dirty="0" smtClean="0">
                <a:cs typeface="Wingdings"/>
              </a:rPr>
              <a:t>)</a:t>
            </a:r>
            <a:endParaRPr lang="en-US" dirty="0" smtClean="0"/>
          </a:p>
          <a:p>
            <a:pPr lvl="2"/>
            <a:r>
              <a:rPr lang="en-US" dirty="0" smtClean="0"/>
              <a:t>Memory Lookup Tables (</a:t>
            </a:r>
            <a:r>
              <a:rPr lang="en-US" dirty="0" err="1" smtClean="0"/>
              <a:t>Dasu,GS</a:t>
            </a:r>
            <a:r>
              <a:rPr lang="en-US" dirty="0" smtClean="0"/>
              <a:t>: 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err="1" smtClean="0"/>
              <a:t>Bachtis</a:t>
            </a:r>
            <a:r>
              <a:rPr lang="en-US" dirty="0" smtClean="0"/>
              <a:t>, Swanson)</a:t>
            </a:r>
          </a:p>
          <a:p>
            <a:pPr lvl="2"/>
            <a:r>
              <a:rPr lang="en-US" dirty="0" smtClean="0"/>
              <a:t>Configuration &amp; Conditions Data Bases (</a:t>
            </a:r>
            <a:r>
              <a:rPr lang="en-US" dirty="0" err="1" smtClean="0"/>
              <a:t>Efron</a:t>
            </a:r>
            <a:r>
              <a:rPr lang="en-US" dirty="0" smtClean="0"/>
              <a:t>, GS: Swanson)</a:t>
            </a:r>
          </a:p>
          <a:p>
            <a:pPr lvl="1"/>
            <a:r>
              <a:rPr lang="en-US" dirty="0" smtClean="0"/>
              <a:t>Detector Controls System (</a:t>
            </a:r>
            <a:r>
              <a:rPr lang="en-US" dirty="0" err="1" smtClean="0"/>
              <a:t>Grothe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Monitor temperatures &amp; voltages (</a:t>
            </a:r>
            <a:r>
              <a:rPr lang="en-US" dirty="0" err="1" smtClean="0"/>
              <a:t>Grothe</a:t>
            </a:r>
            <a:r>
              <a:rPr lang="en-US" dirty="0" smtClean="0"/>
              <a:t>, GS: </a:t>
            </a:r>
            <a:r>
              <a:rPr lang="en-US" dirty="0" err="1" smtClean="0"/>
              <a:t>Grogg</a:t>
            </a:r>
            <a:r>
              <a:rPr lang="en-US" dirty="0" smtClean="0"/>
              <a:t>, Ross)</a:t>
            </a:r>
          </a:p>
          <a:p>
            <a:pPr lvl="1"/>
            <a:r>
              <a:rPr lang="en-US" dirty="0" smtClean="0"/>
              <a:t>Data Quality Management (</a:t>
            </a:r>
            <a:r>
              <a:rPr lang="en-US" dirty="0" err="1" smtClean="0"/>
              <a:t>Savin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Online Histograms &amp; Alarms (</a:t>
            </a:r>
            <a:r>
              <a:rPr lang="en-US" dirty="0" err="1" smtClean="0"/>
              <a:t>Savin</a:t>
            </a:r>
            <a:r>
              <a:rPr lang="en-US" dirty="0" smtClean="0"/>
              <a:t>, GS: Weinberg, Parker)</a:t>
            </a:r>
          </a:p>
          <a:p>
            <a:pPr lvl="2"/>
            <a:r>
              <a:rPr lang="en-US" dirty="0" smtClean="0"/>
              <a:t>Offline Histograms &amp; Run Certification (</a:t>
            </a:r>
            <a:r>
              <a:rPr lang="en-US" dirty="0" err="1" smtClean="0"/>
              <a:t>Savin</a:t>
            </a:r>
            <a:r>
              <a:rPr lang="en-US" dirty="0" smtClean="0"/>
              <a:t>, GS: Weinberg, Parker)</a:t>
            </a:r>
            <a:endParaRPr lang="en-US" dirty="0"/>
          </a:p>
        </p:txBody>
      </p:sp>
      <p:pic>
        <p:nvPicPr>
          <p:cNvPr id="6" name="Picture 5" descr="SavinPhot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01000" y="3591073"/>
            <a:ext cx="1143001" cy="1285727"/>
          </a:xfrm>
          <a:prstGeom prst="rect">
            <a:avLst/>
          </a:prstGeom>
        </p:spPr>
      </p:pic>
      <p:pic>
        <p:nvPicPr>
          <p:cNvPr id="7" name="Picture 6" descr="jonathan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01001" y="4868610"/>
            <a:ext cx="1143000" cy="1608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1905000"/>
            <a:ext cx="99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Klabbers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9517" y="3124200"/>
            <a:ext cx="81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Grothe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3400" y="4572000"/>
            <a:ext cx="69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Savin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6096000"/>
            <a:ext cx="675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Efron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45491" y="3342114"/>
            <a:ext cx="2609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UW Trigger Scientists/Postdoc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T: Trigger II</a:t>
            </a:r>
            <a:endParaRPr lang="en-US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CMS Higher Level Triggers, Trigger Coordination</a:t>
            </a:r>
          </a:p>
          <a:p>
            <a:pPr lvl="1"/>
            <a:r>
              <a:rPr lang="en-US" dirty="0" smtClean="0"/>
              <a:t>CMS Trigger Coordinator (Smith)</a:t>
            </a:r>
          </a:p>
          <a:p>
            <a:pPr lvl="1"/>
            <a:r>
              <a:rPr lang="en-US" dirty="0" smtClean="0"/>
              <a:t>CMS Trigger Performance Co-convener (A. </a:t>
            </a:r>
            <a:r>
              <a:rPr lang="en-US" dirty="0" err="1" smtClean="0"/>
              <a:t>Savin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UW Trigger Developers/DQM:</a:t>
            </a:r>
          </a:p>
          <a:p>
            <a:pPr lvl="2"/>
            <a:r>
              <a:rPr lang="en-US" dirty="0" smtClean="0"/>
              <a:t>Muon: Herndon, </a:t>
            </a:r>
            <a:r>
              <a:rPr lang="en-US" dirty="0" err="1" smtClean="0"/>
              <a:t>Klukas</a:t>
            </a:r>
            <a:r>
              <a:rPr lang="en-US" dirty="0" smtClean="0"/>
              <a:t>, </a:t>
            </a:r>
          </a:p>
          <a:p>
            <a:pPr lvl="2"/>
            <a:r>
              <a:rPr lang="en-US" dirty="0" err="1" smtClean="0"/>
              <a:t>e/</a:t>
            </a:r>
            <a:r>
              <a:rPr lang="en-US" dirty="0" err="1" smtClean="0">
                <a:latin typeface="Times"/>
                <a:cs typeface="Times"/>
              </a:rPr>
              <a:t>γ</a:t>
            </a:r>
            <a:r>
              <a:rPr lang="en-US" dirty="0" smtClean="0"/>
              <a:t>: Dasu, Anderson, </a:t>
            </a:r>
          </a:p>
          <a:p>
            <a:pPr lvl="2"/>
            <a:r>
              <a:rPr lang="en-US" dirty="0" err="1" smtClean="0">
                <a:latin typeface="Times"/>
                <a:cs typeface="Times"/>
              </a:rPr>
              <a:t>τ</a:t>
            </a:r>
            <a:r>
              <a:rPr lang="en-US" dirty="0" smtClean="0"/>
              <a:t>: Dasu, </a:t>
            </a:r>
            <a:r>
              <a:rPr lang="en-US" dirty="0" err="1" smtClean="0"/>
              <a:t>Bachtis</a:t>
            </a:r>
            <a:endParaRPr lang="en-US" dirty="0" smtClean="0"/>
          </a:p>
          <a:p>
            <a:r>
              <a:rPr lang="en-US" dirty="0" smtClean="0"/>
              <a:t>SLHC Trigger Upgrade</a:t>
            </a:r>
          </a:p>
          <a:p>
            <a:pPr lvl="1"/>
            <a:r>
              <a:rPr lang="en-US" dirty="0" smtClean="0"/>
              <a:t>Trigger Upgrade Chapter Editor (W. Smith)</a:t>
            </a:r>
          </a:p>
          <a:p>
            <a:pPr lvl="1"/>
            <a:r>
              <a:rPr lang="en-US" dirty="0" smtClean="0"/>
              <a:t>New Algorithm Design &amp; Simulation</a:t>
            </a:r>
          </a:p>
          <a:p>
            <a:pPr lvl="2"/>
            <a:r>
              <a:rPr lang="en-US" dirty="0" smtClean="0"/>
              <a:t>Dasu, </a:t>
            </a:r>
            <a:r>
              <a:rPr lang="en-US" dirty="0" err="1" smtClean="0"/>
              <a:t>Grothe</a:t>
            </a:r>
            <a:r>
              <a:rPr lang="en-US" dirty="0" smtClean="0"/>
              <a:t>, </a:t>
            </a:r>
            <a:r>
              <a:rPr lang="en-US" dirty="0" err="1" smtClean="0"/>
              <a:t>Bachtis</a:t>
            </a:r>
            <a:r>
              <a:rPr lang="en-US" dirty="0" smtClean="0"/>
              <a:t>, Ross</a:t>
            </a:r>
          </a:p>
          <a:p>
            <a:pPr lvl="1"/>
            <a:r>
              <a:rPr lang="en-US" dirty="0" smtClean="0"/>
              <a:t>Hardware design &amp; prototyping</a:t>
            </a:r>
          </a:p>
          <a:p>
            <a:pPr lvl="2"/>
            <a:r>
              <a:rPr lang="en-US" dirty="0" smtClean="0"/>
              <a:t>Smith, </a:t>
            </a:r>
            <a:r>
              <a:rPr lang="en-US" dirty="0" err="1" smtClean="0"/>
              <a:t>Klabbers</a:t>
            </a:r>
            <a:r>
              <a:rPr lang="en-US" dirty="0" smtClean="0"/>
              <a:t>, </a:t>
            </a:r>
            <a:r>
              <a:rPr lang="en-US" dirty="0" err="1" smtClean="0"/>
              <a:t>Gorski</a:t>
            </a:r>
            <a:r>
              <a:rPr lang="en-US" dirty="0" smtClean="0"/>
              <a:t>, </a:t>
            </a:r>
            <a:r>
              <a:rPr lang="en-US" dirty="0" err="1" smtClean="0"/>
              <a:t>Fobes</a:t>
            </a:r>
            <a:endParaRPr lang="en-US" dirty="0"/>
          </a:p>
        </p:txBody>
      </p:sp>
      <p:pic>
        <p:nvPicPr>
          <p:cNvPr id="4" name="Picture 3" descr="iros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5257800"/>
            <a:ext cx="1295400" cy="1295400"/>
          </a:xfrm>
          <a:prstGeom prst="rect">
            <a:avLst/>
          </a:prstGeom>
        </p:spPr>
      </p:pic>
      <p:pic>
        <p:nvPicPr>
          <p:cNvPr id="7" name="Picture 6" descr="anderson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772400" y="914400"/>
            <a:ext cx="1371600" cy="1295400"/>
          </a:xfrm>
          <a:prstGeom prst="rect">
            <a:avLst/>
          </a:prstGeom>
        </p:spPr>
      </p:pic>
      <p:pic>
        <p:nvPicPr>
          <p:cNvPr id="8" name="Picture 7" descr="grogg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750768" y="2209800"/>
            <a:ext cx="1393231" cy="1524000"/>
          </a:xfrm>
          <a:prstGeom prst="rect">
            <a:avLst/>
          </a:prstGeom>
        </p:spPr>
      </p:pic>
      <p:pic>
        <p:nvPicPr>
          <p:cNvPr id="9" name="Picture 8" descr="kluka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772400" y="3733800"/>
            <a:ext cx="1371600" cy="1329082"/>
          </a:xfrm>
          <a:prstGeom prst="rect">
            <a:avLst/>
          </a:prstGeom>
        </p:spPr>
      </p:pic>
      <p:pic>
        <p:nvPicPr>
          <p:cNvPr id="10" name="Picture 9" descr="weinberg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772400" y="5029200"/>
            <a:ext cx="1332177" cy="1447800"/>
          </a:xfrm>
          <a:prstGeom prst="rect">
            <a:avLst/>
          </a:prstGeom>
        </p:spPr>
      </p:pic>
      <p:pic>
        <p:nvPicPr>
          <p:cNvPr id="11" name="Picture 10" descr="SwansonPhoto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447801" y="5274268"/>
            <a:ext cx="1297628" cy="1278932"/>
          </a:xfrm>
          <a:prstGeom prst="rect">
            <a:avLst/>
          </a:prstGeom>
        </p:spPr>
      </p:pic>
      <p:pic>
        <p:nvPicPr>
          <p:cNvPr id="12" name="Picture 11" descr="Leonard-CERNid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43200" y="5248275"/>
            <a:ext cx="1043940" cy="1304925"/>
          </a:xfrm>
          <a:prstGeom prst="rect">
            <a:avLst/>
          </a:prstGeom>
        </p:spPr>
      </p:pic>
      <p:pic>
        <p:nvPicPr>
          <p:cNvPr id="13" name="Picture 12" descr="lazaridis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733800" y="5257800"/>
            <a:ext cx="1297859" cy="1294874"/>
          </a:xfrm>
          <a:prstGeom prst="rect">
            <a:avLst/>
          </a:prstGeom>
        </p:spPr>
      </p:pic>
      <p:pic>
        <p:nvPicPr>
          <p:cNvPr id="14" name="Picture 13" descr="Mike_bachtis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029200" y="5237577"/>
            <a:ext cx="1219200" cy="13187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3875544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UW CMS Trigger Students (RCT unless otherwise):</a:t>
            </a:r>
          </a:p>
          <a:p>
            <a:pPr algn="r"/>
            <a:r>
              <a:rPr lang="en-US" sz="1400" dirty="0" smtClean="0"/>
              <a:t>T-B</a:t>
            </a:r>
            <a:r>
              <a:rPr lang="en-US" sz="1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/>
              <a:t>: Anderson (</a:t>
            </a:r>
            <a:r>
              <a:rPr lang="en-US" sz="1400" dirty="0" err="1" smtClean="0">
                <a:latin typeface="Times"/>
                <a:ea typeface="Arial"/>
                <a:cs typeface="Times"/>
              </a:rPr>
              <a:t>γ</a:t>
            </a:r>
            <a:r>
              <a:rPr lang="en-US" sz="1400" dirty="0" smtClean="0"/>
              <a:t> HLT), Grogg, </a:t>
            </a:r>
            <a:r>
              <a:rPr lang="en-US" sz="1400" dirty="0" err="1" smtClean="0"/>
              <a:t>Klukas</a:t>
            </a:r>
            <a:r>
              <a:rPr lang="en-US" sz="1400" dirty="0" smtClean="0"/>
              <a:t> (</a:t>
            </a:r>
            <a:r>
              <a:rPr lang="en-US" sz="1400" dirty="0" err="1" smtClean="0"/>
              <a:t>μ</a:t>
            </a:r>
            <a:r>
              <a:rPr lang="en-US" sz="1400" dirty="0" smtClean="0"/>
              <a:t> HLT), Weinberg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</a:rPr>
              <a:t></a:t>
            </a:r>
            <a:r>
              <a:rPr lang="en-US" sz="1400" dirty="0" smtClean="0"/>
              <a:t>L-R: Ross, Swanson, Leonard, </a:t>
            </a:r>
            <a:r>
              <a:rPr lang="en-US" sz="1400" dirty="0" err="1" smtClean="0"/>
              <a:t>Lazaridis</a:t>
            </a:r>
            <a:r>
              <a:rPr lang="en-US" sz="1400" dirty="0" smtClean="0"/>
              <a:t>, </a:t>
            </a:r>
            <a:r>
              <a:rPr lang="en-US" sz="1400" dirty="0" err="1" smtClean="0"/>
              <a:t>Bachtis</a:t>
            </a:r>
            <a:r>
              <a:rPr lang="en-US" sz="1400" dirty="0" smtClean="0"/>
              <a:t> (RCT &amp;  </a:t>
            </a:r>
            <a:r>
              <a:rPr lang="en-US" sz="1400" dirty="0" err="1" smtClean="0">
                <a:latin typeface="Times"/>
                <a:cs typeface="Times"/>
              </a:rPr>
              <a:t>τ</a:t>
            </a:r>
            <a:r>
              <a:rPr lang="en-US" sz="1400" dirty="0" smtClean="0"/>
              <a:t> HLT)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T: Endcap Muon - I</a:t>
            </a:r>
            <a:endParaRPr lang="en-US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4419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Operations – during running</a:t>
            </a:r>
          </a:p>
          <a:p>
            <a:pPr lvl="1"/>
            <a:r>
              <a:rPr lang="en-US" dirty="0" smtClean="0"/>
              <a:t>EMU Technical Coordinator  &amp; US CMS Deputy Manager (Loveless)</a:t>
            </a:r>
          </a:p>
          <a:p>
            <a:pPr lvl="1"/>
            <a:r>
              <a:rPr lang="en-US" dirty="0" smtClean="0"/>
              <a:t>EMU Detector Performance Group Deputy Coordinator (</a:t>
            </a:r>
            <a:r>
              <a:rPr lang="en-US" dirty="0" err="1" smtClean="0"/>
              <a:t>Lanaro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EMU Detector Performance (</a:t>
            </a:r>
            <a:r>
              <a:rPr lang="en-US" dirty="0" err="1" smtClean="0"/>
              <a:t>Lanaro</a:t>
            </a:r>
            <a:r>
              <a:rPr lang="en-US" dirty="0" smtClean="0"/>
              <a:t>, Gray)</a:t>
            </a:r>
          </a:p>
          <a:p>
            <a:pPr lvl="1"/>
            <a:r>
              <a:rPr lang="en-US" dirty="0" smtClean="0"/>
              <a:t>EMU Field Technical Coordinator &amp; Safety Officer (</a:t>
            </a:r>
            <a:r>
              <a:rPr lang="en-US" dirty="0" err="1" smtClean="0"/>
              <a:t>Lanaro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Keep infrastructure (cooling, gas, LV, HV, etc.) running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Lanaro</a:t>
            </a:r>
            <a:r>
              <a:rPr lang="en-US" dirty="0" smtClean="0"/>
              <a:t>, Loveless)</a:t>
            </a:r>
          </a:p>
          <a:p>
            <a:pPr lvl="1"/>
            <a:r>
              <a:rPr lang="en-US" dirty="0" smtClean="0"/>
              <a:t>Fix detector mechanicals (leaks, cables, etc.)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Lanaro</a:t>
            </a:r>
            <a:r>
              <a:rPr lang="en-US" dirty="0" smtClean="0"/>
              <a:t>, Loveless, PSL team)</a:t>
            </a:r>
          </a:p>
          <a:p>
            <a:pPr lvl="1"/>
            <a:r>
              <a:rPr lang="en-US" dirty="0" smtClean="0"/>
              <a:t>EMU Field Technical Coordinator, EMU Safety Manager (</a:t>
            </a:r>
            <a:r>
              <a:rPr lang="en-US" dirty="0" err="1" smtClean="0"/>
              <a:t>Lanaro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Maintenance  --  during shutdowns</a:t>
            </a:r>
          </a:p>
          <a:p>
            <a:pPr lvl="1"/>
            <a:r>
              <a:rPr lang="en-US" dirty="0" smtClean="0"/>
              <a:t>Fix detector mechanicals (includes removing chambers for board replacements) (</a:t>
            </a:r>
            <a:r>
              <a:rPr lang="en-US" dirty="0" err="1" smtClean="0"/>
              <a:t>Lanaro</a:t>
            </a:r>
            <a:r>
              <a:rPr lang="en-US" dirty="0" smtClean="0"/>
              <a:t>, Loveless, PSL team)</a:t>
            </a:r>
          </a:p>
          <a:p>
            <a:r>
              <a:rPr lang="en-US" dirty="0" smtClean="0"/>
              <a:t>CMS Endcap Alignment</a:t>
            </a:r>
          </a:p>
          <a:p>
            <a:pPr lvl="1"/>
            <a:r>
              <a:rPr lang="en-US" dirty="0" smtClean="0"/>
              <a:t>Management of  EMU alignment task force (Carlsmith)</a:t>
            </a:r>
          </a:p>
          <a:p>
            <a:pPr lvl="1"/>
            <a:r>
              <a:rPr lang="en-US" dirty="0" smtClean="0"/>
              <a:t>Analysis of alignment data (Bellinger)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kT-07-smith_v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000000"/>
      </a:hlink>
      <a:folHlink>
        <a:srgbClr val="191919"/>
      </a:folHlink>
    </a:clrScheme>
    <a:fontScheme name="TaskT-07-smith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ppleGothic" charset="-127"/>
            <a:cs typeface="AppleGothic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ppleGothic" charset="-127"/>
            <a:cs typeface="AppleGothic" charset="-127"/>
          </a:defRPr>
        </a:defPPr>
      </a:lstStyle>
    </a:lnDef>
  </a:objectDefaults>
  <a:extraClrSchemeLst>
    <a:extraClrScheme>
      <a:clrScheme name="TaskT-07-smith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T-07-smith_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Orchid:Documents-ws:DOE:DOE_2007:DOE2007_slides:TaskT-07-smith_v1.ppt</Template>
  <TotalTime>1244</TotalTime>
  <Words>5280</Words>
  <Application>Microsoft Macintosh PowerPoint</Application>
  <PresentationFormat>Letter Paper (8.5x11 in)</PresentationFormat>
  <Paragraphs>687</Paragraphs>
  <Slides>39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TaskT-07-smith_v1</vt:lpstr>
      <vt:lpstr>Task T – CMS at LHC</vt:lpstr>
      <vt:lpstr>Task T Personnel</vt:lpstr>
      <vt:lpstr>Wisconsin Senior Personnel Official CMS Responsibilities</vt:lpstr>
      <vt:lpstr>Wisconsin CMS Contributions</vt:lpstr>
      <vt:lpstr>CMS &amp; LHC Performance</vt:lpstr>
      <vt:lpstr>Task T: CMS Physics</vt:lpstr>
      <vt:lpstr>Task T: Trigger I</vt:lpstr>
      <vt:lpstr>Task T: Trigger II</vt:lpstr>
      <vt:lpstr>Task T: Endcap Muon - I</vt:lpstr>
      <vt:lpstr>Task T: Endcap Muon - II</vt:lpstr>
      <vt:lpstr>Task T: Computing</vt:lpstr>
      <vt:lpstr>CMS Trigger &amp; DAQ Systems</vt:lpstr>
      <vt:lpstr>The CMS Level-1 Trigger &amp; Regional Calorimeter Trigger</vt:lpstr>
      <vt:lpstr>Regional Cal. Trigger Crates UW Scientist Pam Klabbers, CMS Cal Trig Coord.</vt:lpstr>
      <vt:lpstr>Regional Cal. Trigger Cards 2000 Cards built by U. Wisconsin using 5 UW Custom ASICs</vt:lpstr>
      <vt:lpstr>Trigger Lab Setup at CERN</vt:lpstr>
      <vt:lpstr>Detector Control System (DCS) Scientist M. Grothe, GS: K. Grogg, I. Ross</vt:lpstr>
      <vt:lpstr>Trigger Supervisor (TS) Sci.: M. Grothe , PD: J. Efron, GS: C. Lazaridis, I. Ross</vt:lpstr>
      <vt:lpstr>Data Quality Monitoring (DQM) Sci: A. Savin, GS: M. Weinberg, W. Parker</vt:lpstr>
      <vt:lpstr>RCT Emulator and Pattern Testing PD: J. Efron, GS: K. Grogg, I. Ross</vt:lpstr>
      <vt:lpstr>L1 e/γ Trigger Efficiency</vt:lpstr>
      <vt:lpstr>RCT Calibration</vt:lpstr>
      <vt:lpstr>Physicist Trigger M&amp;O Tasks (all from core program)</vt:lpstr>
      <vt:lpstr>Higher Level Triggers</vt:lpstr>
      <vt:lpstr>Trigger Performance W. Smith Trig. Coor, A. Savin Trig. Performance Co-Convener</vt:lpstr>
      <vt:lpstr>Upgrade Trigger Strategy</vt:lpstr>
      <vt:lpstr>Upgrade Trigger Algorithm Development</vt:lpstr>
      <vt:lpstr>FPGA Synthesis Results</vt:lpstr>
      <vt:lpstr>Upgrade Algorithm Performance: Factor of 2 for Phase I</vt:lpstr>
      <vt:lpstr>Upgrade RCT Block Diagram (56η×12φ B/E slice + 24η×12φ HF Slice )</vt:lpstr>
      <vt:lpstr>First Prototype:  Aux I/O Card</vt:lpstr>
      <vt:lpstr>Trigger Algorithm R&amp;D: 2x2 Firmware Test Bed</vt:lpstr>
      <vt:lpstr>Upgrade Trigger FY11 Activities</vt:lpstr>
      <vt:lpstr>Task T Physics Activities (Talk by S. Dasu)</vt:lpstr>
      <vt:lpstr>More ICHEP Examples</vt:lpstr>
      <vt:lpstr>UW Computing Activities (Talk by S. Dasu)</vt:lpstr>
      <vt:lpstr>UW Software Activities (Talk by S. Dasu)</vt:lpstr>
      <vt:lpstr>Task T Endcap Muon Activities (Talk by R. Loveless)</vt:lpstr>
      <vt:lpstr>Wisconsin CMS Task Support (over past decade)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 - CMS at LHC</dc:title>
  <dc:creator>Wesley H. Smith</dc:creator>
  <cp:lastModifiedBy>Wesley H. Smith</cp:lastModifiedBy>
  <cp:revision>72</cp:revision>
  <cp:lastPrinted>2010-08-25T22:09:12Z</cp:lastPrinted>
  <dcterms:created xsi:type="dcterms:W3CDTF">2010-08-26T02:16:58Z</dcterms:created>
  <dcterms:modified xsi:type="dcterms:W3CDTF">2010-08-26T02:23:18Z</dcterms:modified>
</cp:coreProperties>
</file>