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308" r:id="rId2"/>
    <p:sldId id="291" r:id="rId3"/>
    <p:sldId id="293" r:id="rId4"/>
    <p:sldId id="309" r:id="rId5"/>
    <p:sldId id="295" r:id="rId6"/>
    <p:sldId id="292" r:id="rId7"/>
    <p:sldId id="294" r:id="rId8"/>
    <p:sldId id="296" r:id="rId9"/>
    <p:sldId id="311" r:id="rId10"/>
    <p:sldId id="297" r:id="rId11"/>
    <p:sldId id="298" r:id="rId12"/>
    <p:sldId id="310" r:id="rId13"/>
    <p:sldId id="312" r:id="rId14"/>
    <p:sldId id="299" r:id="rId15"/>
    <p:sldId id="300" r:id="rId16"/>
    <p:sldId id="301" r:id="rId17"/>
    <p:sldId id="313" r:id="rId18"/>
    <p:sldId id="302" r:id="rId19"/>
    <p:sldId id="303" r:id="rId20"/>
    <p:sldId id="304" r:id="rId21"/>
    <p:sldId id="316" r:id="rId22"/>
    <p:sldId id="305" r:id="rId23"/>
    <p:sldId id="306" r:id="rId24"/>
    <p:sldId id="307" r:id="rId25"/>
    <p:sldId id="285" r:id="rId26"/>
    <p:sldId id="314" r:id="rId27"/>
    <p:sldId id="317" r:id="rId28"/>
    <p:sldId id="315" r:id="rId29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1pPr>
    <a:lvl2pPr marL="45714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2pPr>
    <a:lvl3pPr marL="91429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3pPr>
    <a:lvl4pPr marL="137144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4pPr>
    <a:lvl5pPr marL="182858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5pPr>
    <a:lvl6pPr marL="2285733" algn="l" defTabSz="457146" rtl="0" eaLnBrk="1" latinLnBrk="0" hangingPunct="1"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6pPr>
    <a:lvl7pPr marL="2742879" algn="l" defTabSz="457146" rtl="0" eaLnBrk="1" latinLnBrk="0" hangingPunct="1"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7pPr>
    <a:lvl8pPr marL="3200026" algn="l" defTabSz="457146" rtl="0" eaLnBrk="1" latinLnBrk="0" hangingPunct="1"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8pPr>
    <a:lvl9pPr marL="3657172" algn="l" defTabSz="457146" rtl="0" eaLnBrk="1" latinLnBrk="0" hangingPunct="1">
      <a:defRPr sz="24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scaleToFitPaper="1"/>
  <p:clrMru>
    <a:srgbClr val="000000"/>
    <a:srgbClr val="FFFF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883" autoAdjust="0"/>
    <p:restoredTop sz="98745" autoAdjust="0"/>
  </p:normalViewPr>
  <p:slideViewPr>
    <p:cSldViewPr>
      <p:cViewPr varScale="1">
        <p:scale>
          <a:sx n="123" d="100"/>
          <a:sy n="123" d="100"/>
        </p:scale>
        <p:origin x="-2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776D4A-9E03-4F40-B5D3-1EB764A070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518DAC-688F-974E-9496-53030B9F5AA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1pPr>
    <a:lvl2pPr marL="45714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2pPr>
    <a:lvl3pPr marL="91429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3pPr>
    <a:lvl4pPr marL="137144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4pPr>
    <a:lvl5pPr marL="182858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ppleGothic" charset="-127"/>
        <a:cs typeface="AppleGothic" charset="-127"/>
      </a:defRPr>
    </a:lvl5pPr>
    <a:lvl6pPr marL="228573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265568-51ED-5B40-A69E-02EBDE5B763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818E26-5254-8A46-B799-358A3F18D2D2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2048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AppleGothic" charset="-127"/>
              <a:cs typeface="AppleGothic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4294C-9335-1B49-8392-3260F5C50F39}" type="slidenum">
              <a:rPr lang="en-US"/>
              <a:pPr/>
              <a:t>25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4294C-9335-1B49-8392-3260F5C50F39}" type="slidenum">
              <a:rPr lang="en-US"/>
              <a:pPr/>
              <a:t>26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4294C-9335-1B49-8392-3260F5C50F39}" type="slidenum">
              <a:rPr lang="en-US"/>
              <a:pPr/>
              <a:t>27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4294C-9335-1B49-8392-3260F5C50F39}" type="slidenum">
              <a:rPr lang="en-US"/>
              <a:pPr/>
              <a:t>28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432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432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781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66800"/>
            <a:ext cx="4343400" cy="544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066800"/>
            <a:ext cx="4343400" cy="544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781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66800"/>
            <a:ext cx="4343400" cy="544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343400" cy="2644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63975"/>
            <a:ext cx="4343400" cy="2644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44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44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76200"/>
            <a:ext cx="6781800" cy="915988"/>
          </a:xfrm>
          <a:prstGeom prst="rect">
            <a:avLst/>
          </a:prstGeom>
          <a:gradFill rotWithShape="0">
            <a:gsLst>
              <a:gs pos="0">
                <a:srgbClr val="F3F3FF"/>
              </a:gs>
              <a:gs pos="50000">
                <a:srgbClr val="9999FF"/>
              </a:gs>
              <a:gs pos="100000">
                <a:srgbClr val="F3F3FF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6202" y="6565900"/>
            <a:ext cx="2691673" cy="228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78" tIns="44445" rIns="90478" bIns="44445">
            <a:prstTxWarp prst="textNoShape">
              <a:avLst/>
            </a:prstTxWarp>
            <a:spAutoFit/>
          </a:bodyPr>
          <a:lstStyle/>
          <a:p>
            <a:r>
              <a:rPr lang="en-US" altLang="zh-CN" sz="900" b="1" dirty="0" err="1" smtClean="0">
                <a:solidFill>
                  <a:schemeClr val="tx2"/>
                </a:solidFill>
              </a:rPr>
              <a:t>Sridhara</a:t>
            </a:r>
            <a:r>
              <a:rPr lang="en-US" altLang="zh-CN" sz="900" b="1" dirty="0" smtClean="0">
                <a:solidFill>
                  <a:schemeClr val="tx2"/>
                </a:solidFill>
              </a:rPr>
              <a:t> </a:t>
            </a:r>
            <a:r>
              <a:rPr lang="en-US" altLang="zh-CN" sz="900" b="1" dirty="0" err="1" smtClean="0">
                <a:solidFill>
                  <a:schemeClr val="tx2"/>
                </a:solidFill>
              </a:rPr>
              <a:t>Dasu</a:t>
            </a:r>
            <a:r>
              <a:rPr lang="en-US" altLang="zh-CN" sz="900" b="1" dirty="0" smtClean="0">
                <a:solidFill>
                  <a:schemeClr val="tx2"/>
                </a:solidFill>
              </a:rPr>
              <a:t>, </a:t>
            </a:r>
            <a:r>
              <a:rPr lang="en-US" altLang="zh-CN" sz="900" b="1" dirty="0">
                <a:solidFill>
                  <a:schemeClr val="tx2"/>
                </a:solidFill>
              </a:rPr>
              <a:t>U. </a:t>
            </a:r>
            <a:r>
              <a:rPr lang="en-US" altLang="zh-CN" sz="900" b="1" dirty="0" smtClean="0">
                <a:solidFill>
                  <a:schemeClr val="tx2"/>
                </a:solidFill>
              </a:rPr>
              <a:t>Wisconsin, August 26, 2010</a:t>
            </a:r>
            <a:endParaRPr lang="en-US" altLang="zh-CN" sz="900" b="1" dirty="0">
              <a:solidFill>
                <a:schemeClr val="tx2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743701" y="6553200"/>
            <a:ext cx="2366963" cy="228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78" tIns="44445" rIns="90478" bIns="44445">
            <a:prstTxWarp prst="textNoShape">
              <a:avLst/>
            </a:prstTxWarp>
            <a:spAutoFit/>
          </a:bodyPr>
          <a:lstStyle/>
          <a:p>
            <a:r>
              <a:rPr lang="en-US" altLang="zh-CN" sz="900" b="1" dirty="0">
                <a:solidFill>
                  <a:schemeClr val="tx2"/>
                </a:solidFill>
              </a:rPr>
              <a:t>DOE Review: Task T: CMS at LHC -  </a:t>
            </a:r>
            <a:fld id="{EE937FBA-E2B5-0E4D-B1A1-26C517B66B52}" type="slidenum">
              <a:rPr lang="en-US" altLang="zh-CN" sz="900" b="1">
                <a:solidFill>
                  <a:schemeClr val="tx2"/>
                </a:solidFill>
              </a:rPr>
              <a:pPr/>
              <a:t>‹#›</a:t>
            </a:fld>
            <a:endParaRPr lang="en-US" altLang="zh-CN" sz="900" b="1" dirty="0">
              <a:solidFill>
                <a:schemeClr val="tx2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152400" y="6553200"/>
            <a:ext cx="8839200" cy="12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6800"/>
            <a:ext cx="8839200" cy="544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76200"/>
            <a:ext cx="6781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FEFEFF"/>
            </a:outerShdw>
          </a:effectLst>
        </p:spPr>
        <p:txBody>
          <a:bodyPr vert="horz" wrap="square" lIns="90478" tIns="44445" rIns="90478" bIns="44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76263" y="6418263"/>
            <a:ext cx="184644" cy="369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endParaRPr lang="zh-CN" altLang="en-US" sz="1800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6200" y="76200"/>
            <a:ext cx="1295400" cy="915988"/>
          </a:xfrm>
          <a:prstGeom prst="rect">
            <a:avLst/>
          </a:prstGeom>
          <a:noFill/>
        </p:spPr>
      </p:pic>
      <p:pic>
        <p:nvPicPr>
          <p:cNvPr id="3082" name="Picture 10" descr="UW_logo4C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8153400" y="39688"/>
            <a:ext cx="990600" cy="95091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5pPr>
      <a:lvl6pPr marL="45714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29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44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58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285717" indent="-285717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2800" b="1">
          <a:solidFill>
            <a:srgbClr val="ED181E"/>
          </a:solidFill>
          <a:latin typeface="+mn-lt"/>
          <a:ea typeface="+mn-ea"/>
          <a:cs typeface="+mn-cs"/>
        </a:defRPr>
      </a:lvl1pPr>
      <a:lvl2pPr marL="628577" indent="-22857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rgbClr val="1822CD"/>
          </a:solidFill>
          <a:latin typeface="+mn-lt"/>
          <a:ea typeface="AppleGothic"/>
        </a:defRPr>
      </a:lvl2pPr>
      <a:lvl3pPr marL="971436" indent="-22857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>
          <a:solidFill>
            <a:srgbClr val="006600"/>
          </a:solidFill>
          <a:latin typeface="+mn-lt"/>
          <a:ea typeface="AppleGothic"/>
        </a:defRPr>
      </a:lvl3pPr>
      <a:lvl4pPr marL="1257153" indent="-17143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1">
          <a:solidFill>
            <a:srgbClr val="DC0081"/>
          </a:solidFill>
          <a:latin typeface="+mn-lt"/>
          <a:ea typeface="AppleGothic"/>
        </a:defRPr>
      </a:lvl4pPr>
      <a:lvl5pPr marL="1542869" indent="-17143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AppleGothic"/>
        </a:defRPr>
      </a:lvl5pPr>
      <a:lvl6pPr marL="2000017" indent="-17143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6pPr>
      <a:lvl7pPr marL="2457163" indent="-17143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7pPr>
      <a:lvl8pPr marL="2914309" indent="-17143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8pPr>
      <a:lvl9pPr marL="3371456" indent="-17143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tiff"/><Relationship Id="rId5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-228599"/>
            <a:ext cx="8382000" cy="1470025"/>
          </a:xfrm>
        </p:spPr>
        <p:txBody>
          <a:bodyPr/>
          <a:lstStyle/>
          <a:p>
            <a:r>
              <a:rPr lang="en-US" sz="2800" dirty="0" smtClean="0"/>
              <a:t>Wisconsin Task T Contributions to</a:t>
            </a:r>
            <a:br>
              <a:rPr lang="en-US" sz="2800" dirty="0" smtClean="0"/>
            </a:br>
            <a:r>
              <a:rPr lang="en-US" sz="2800" dirty="0" smtClean="0"/>
              <a:t>CMS Physics, Software &amp; Computing</a:t>
            </a:r>
            <a:endParaRPr lang="en-US" sz="2800" dirty="0"/>
          </a:p>
        </p:txBody>
      </p:sp>
      <p:pic>
        <p:nvPicPr>
          <p:cNvPr id="4" name="Picture 3" descr="UniWisconsinMadiso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200" y="3826521"/>
            <a:ext cx="3810000" cy="2557639"/>
          </a:xfrm>
          <a:prstGeom prst="rect">
            <a:avLst/>
          </a:prstGeom>
        </p:spPr>
      </p:pic>
      <p:pic>
        <p:nvPicPr>
          <p:cNvPr id="5" name="Picture 4" descr="UniWisconsinCER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62400" y="3810001"/>
            <a:ext cx="5117570" cy="2574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219200"/>
            <a:ext cx="3413760" cy="2560320"/>
          </a:xfrm>
          <a:prstGeom prst="rect">
            <a:avLst/>
          </a:prstGeom>
        </p:spPr>
      </p:pic>
      <p:pic>
        <p:nvPicPr>
          <p:cNvPr id="7" name="Picture 6" descr="PhyV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112" y="1219200"/>
            <a:ext cx="2725688" cy="2560320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+ Jets Production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698253"/>
            <a:ext cx="2895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Anderson + Prof. </a:t>
            </a:r>
            <a:r>
              <a:rPr lang="en-US" sz="1400" dirty="0" err="1" smtClean="0"/>
              <a:t>Dasu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10652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800" b="1" kern="0" dirty="0" err="1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γ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+ Jets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Developed multivariate techniques for identifying photons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Developing data driven techniques to validate photon ID, e.g., W events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treating electron as a photon …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Expect measurements with O(10)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800" b="1" kern="0" baseline="30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–1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data for tuning QCD and search for 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new physics</a:t>
            </a:r>
          </a:p>
        </p:txBody>
      </p:sp>
      <p:pic>
        <p:nvPicPr>
          <p:cNvPr id="15" name="Content Placeholder 13" descr="Screen shot 2010-08-11 at 2.48.30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6667" r="-16667"/>
          <a:stretch>
            <a:fillRect/>
          </a:stretch>
        </p:blipFill>
        <p:spPr>
          <a:xfrm>
            <a:off x="381000" y="3486150"/>
            <a:ext cx="4191000" cy="3143250"/>
          </a:xfrm>
          <a:prstGeom prst="rect">
            <a:avLst/>
          </a:prstGeom>
        </p:spPr>
      </p:pic>
      <p:pic>
        <p:nvPicPr>
          <p:cNvPr id="16" name="Content Placeholder 14" descr="Screen shot 2010-08-11 at 2.50.40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794" r="-794"/>
          <a:stretch>
            <a:fillRect/>
          </a:stretch>
        </p:blipFill>
        <p:spPr>
          <a:xfrm>
            <a:off x="4419600" y="3486150"/>
            <a:ext cx="4191000" cy="31432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0600" y="3105151"/>
            <a:ext cx="2895600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dirty="0" smtClean="0"/>
              <a:t>Efficiency corrected inclusive photon yield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676400" y="5638800"/>
            <a:ext cx="11430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2935069"/>
            <a:ext cx="3733800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dirty="0" smtClean="0"/>
              <a:t>Ratios of yields at several different photon and jet orientations</a:t>
            </a:r>
            <a:endParaRPr lang="en-US" sz="1800" dirty="0"/>
          </a:p>
        </p:txBody>
      </p:sp>
      <p:pic>
        <p:nvPicPr>
          <p:cNvPr id="20" name="Picture 19" descr="anderson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772400" y="1011249"/>
            <a:ext cx="1066800" cy="1007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1978967" y="3805209"/>
            <a:ext cx="4724400" cy="47125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Analysis in approval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76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(2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Reconstruction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698253"/>
            <a:ext cx="41148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</a:t>
            </a:r>
            <a:r>
              <a:rPr lang="en-US" sz="1400" dirty="0" err="1" smtClean="0"/>
              <a:t>Bachtis</a:t>
            </a:r>
            <a:r>
              <a:rPr lang="en-US" sz="1400" dirty="0" smtClean="0"/>
              <a:t>, Scientist </a:t>
            </a:r>
            <a:r>
              <a:rPr lang="en-US" sz="1400" dirty="0" err="1" smtClean="0"/>
              <a:t>Savin</a:t>
            </a:r>
            <a:r>
              <a:rPr lang="en-US" sz="1400" dirty="0" smtClean="0"/>
              <a:t> &amp; Prof. </a:t>
            </a:r>
            <a:r>
              <a:rPr lang="en-US" sz="1400" dirty="0" err="1" smtClean="0"/>
              <a:t>Dasu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Hadrons 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Plus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Strips (HPS) Tau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Bachtis’s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algorithm has become the 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main tau reconstruction tool</a:t>
            </a:r>
          </a:p>
          <a:p>
            <a:pPr marL="914293" lvl="3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One and three charged prongs</a:t>
            </a:r>
            <a:b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   plus strips of neutral EM deposits</a:t>
            </a:r>
          </a:p>
          <a:p>
            <a:pPr marL="914293" lvl="3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Tau mass compatibility and isolation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Goal is to establish W and Z signatures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in tau mode</a:t>
            </a:r>
          </a:p>
          <a:p>
            <a:pPr marL="914293" lvl="3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Important for Higgs searches later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2401" y="4267200"/>
            <a:ext cx="5503863" cy="1970088"/>
            <a:chOff x="152400" y="4267200"/>
            <a:chExt cx="5503863" cy="1970088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792288" y="5780088"/>
              <a:ext cx="1143000" cy="381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93"/>
              <a:endParaRPr lang="en-US" dirty="0"/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52400" y="4267200"/>
              <a:ext cx="2363788" cy="395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US" sz="1800" u="sng" dirty="0">
                  <a:solidFill>
                    <a:srgbClr val="000000"/>
                  </a:solidFill>
                  <a:latin typeface="Trebuchet MS" charset="0"/>
                  <a:ea typeface="DejaVu Sans" charset="0"/>
                  <a:cs typeface="DejaVu Sans" charset="0"/>
                </a:rPr>
                <a:t>Charged </a:t>
              </a:r>
              <a:r>
                <a:rPr lang="en-US" sz="1800" u="sng" dirty="0" err="1">
                  <a:solidFill>
                    <a:srgbClr val="000000"/>
                  </a:solidFill>
                  <a:latin typeface="Trebuchet MS" charset="0"/>
                  <a:ea typeface="DejaVu Sans" charset="0"/>
                  <a:cs typeface="DejaVu Sans" charset="0"/>
                </a:rPr>
                <a:t>Hadron</a:t>
              </a:r>
              <a:endParaRPr lang="en-US" sz="1800" u="sng" dirty="0">
                <a:solidFill>
                  <a:srgbClr val="000000"/>
                </a:solidFill>
                <a:latin typeface="Trebuchet MS" charset="0"/>
                <a:ea typeface="DejaVu Sans" charset="0"/>
                <a:cs typeface="DejaVu Sans" charset="0"/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2043113" y="4267200"/>
              <a:ext cx="1958975" cy="395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US" sz="1800" u="sng" dirty="0" err="1">
                  <a:solidFill>
                    <a:srgbClr val="000000"/>
                  </a:solidFill>
                  <a:latin typeface="Trebuchet MS" charset="0"/>
                  <a:ea typeface="DejaVu Sans" charset="0"/>
                  <a:cs typeface="DejaVu Sans" charset="0"/>
                </a:rPr>
                <a:t>Hadron+Strip</a:t>
              </a:r>
              <a:endParaRPr lang="en-US" sz="1800" u="sng" dirty="0">
                <a:solidFill>
                  <a:srgbClr val="000000"/>
                </a:solidFill>
                <a:latin typeface="Trebuchet MS" charset="0"/>
                <a:ea typeface="DejaVu Sans" charset="0"/>
                <a:cs typeface="DejaVu Sans" charset="0"/>
              </a:endParaRPr>
            </a:p>
          </p:txBody>
        </p:sp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979488" y="4665663"/>
              <a:ext cx="4097337" cy="1571625"/>
              <a:chOff x="489" y="597"/>
              <a:chExt cx="2581" cy="990"/>
            </a:xfrm>
          </p:grpSpPr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489" y="687"/>
                <a:ext cx="290" cy="852"/>
              </a:xfrm>
              <a:custGeom>
                <a:avLst/>
                <a:gdLst/>
                <a:ahLst/>
                <a:cxnLst>
                  <a:cxn ang="0">
                    <a:pos x="1088" y="3757"/>
                  </a:cxn>
                  <a:cxn ang="0">
                    <a:pos x="0" y="0"/>
                  </a:cxn>
                </a:cxnLst>
                <a:rect l="0" t="0" r="r" b="b"/>
                <a:pathLst>
                  <a:path w="1280" h="3758">
                    <a:moveTo>
                      <a:pt x="1088" y="3757"/>
                    </a:moveTo>
                    <a:cubicBezTo>
                      <a:pt x="1279" y="1968"/>
                      <a:pt x="0" y="0"/>
                      <a:pt x="0" y="0"/>
                    </a:cubicBezTo>
                  </a:path>
                </a:pathLst>
              </a:cu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1280" y="700"/>
                <a:ext cx="290" cy="852"/>
              </a:xfrm>
              <a:custGeom>
                <a:avLst/>
                <a:gdLst/>
                <a:ahLst/>
                <a:cxnLst>
                  <a:cxn ang="0">
                    <a:pos x="1089" y="3757"/>
                  </a:cxn>
                  <a:cxn ang="0">
                    <a:pos x="0" y="0"/>
                  </a:cxn>
                </a:cxnLst>
                <a:rect l="0" t="0" r="r" b="b"/>
                <a:pathLst>
                  <a:path w="1280" h="3758">
                    <a:moveTo>
                      <a:pt x="1089" y="3757"/>
                    </a:moveTo>
                    <a:cubicBezTo>
                      <a:pt x="1279" y="1968"/>
                      <a:pt x="0" y="0"/>
                      <a:pt x="0" y="0"/>
                    </a:cubicBezTo>
                  </a:path>
                </a:pathLst>
              </a:cu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8"/>
              <p:cNvSpPr>
                <a:spLocks noChangeArrowheads="1"/>
              </p:cNvSpPr>
              <p:nvPr/>
            </p:nvSpPr>
            <p:spPr bwMode="auto">
              <a:xfrm>
                <a:off x="1353" y="597"/>
                <a:ext cx="728" cy="174"/>
              </a:xfrm>
              <a:custGeom>
                <a:avLst/>
                <a:gdLst/>
                <a:ahLst/>
                <a:cxnLst>
                  <a:cxn ang="0">
                    <a:pos x="999" y="0"/>
                  </a:cxn>
                  <a:cxn ang="0">
                    <a:pos x="3211" y="0"/>
                  </a:cxn>
                  <a:cxn ang="0">
                    <a:pos x="2326" y="765"/>
                  </a:cxn>
                  <a:cxn ang="0">
                    <a:pos x="0" y="765"/>
                  </a:cxn>
                  <a:cxn ang="0">
                    <a:pos x="999" y="0"/>
                  </a:cxn>
                </a:cxnLst>
                <a:rect l="0" t="0" r="r" b="b"/>
                <a:pathLst>
                  <a:path w="3212" h="766">
                    <a:moveTo>
                      <a:pt x="999" y="0"/>
                    </a:moveTo>
                    <a:lnTo>
                      <a:pt x="3211" y="0"/>
                    </a:lnTo>
                    <a:lnTo>
                      <a:pt x="2326" y="765"/>
                    </a:lnTo>
                    <a:lnTo>
                      <a:pt x="0" y="765"/>
                    </a:lnTo>
                    <a:lnTo>
                      <a:pt x="999" y="0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6FF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 flipV="1">
                <a:off x="1526" y="759"/>
                <a:ext cx="84" cy="790"/>
              </a:xfrm>
              <a:prstGeom prst="lin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 flipV="1">
                <a:off x="1526" y="769"/>
                <a:ext cx="233" cy="780"/>
              </a:xfrm>
              <a:prstGeom prst="line">
                <a:avLst/>
              </a:prstGeom>
              <a:noFill/>
              <a:ln w="3672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2371" y="700"/>
                <a:ext cx="290" cy="852"/>
              </a:xfrm>
              <a:custGeom>
                <a:avLst/>
                <a:gdLst/>
                <a:ahLst/>
                <a:cxnLst>
                  <a:cxn ang="0">
                    <a:pos x="1089" y="3757"/>
                  </a:cxn>
                  <a:cxn ang="0">
                    <a:pos x="0" y="0"/>
                  </a:cxn>
                </a:cxnLst>
                <a:rect l="0" t="0" r="r" b="b"/>
                <a:pathLst>
                  <a:path w="1280" h="3758">
                    <a:moveTo>
                      <a:pt x="1089" y="3757"/>
                    </a:moveTo>
                    <a:cubicBezTo>
                      <a:pt x="1279" y="1968"/>
                      <a:pt x="0" y="0"/>
                      <a:pt x="0" y="0"/>
                    </a:cubicBezTo>
                  </a:path>
                </a:pathLst>
              </a:cu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2553" y="711"/>
                <a:ext cx="519" cy="841"/>
              </a:xfrm>
              <a:custGeom>
                <a:avLst/>
                <a:gdLst/>
                <a:ahLst/>
                <a:cxnLst>
                  <a:cxn ang="0">
                    <a:pos x="340" y="3709"/>
                  </a:cxn>
                  <a:cxn ang="0">
                    <a:pos x="2286" y="0"/>
                  </a:cxn>
                </a:cxnLst>
                <a:rect l="0" t="0" r="r" b="b"/>
                <a:pathLst>
                  <a:path w="2287" h="3710">
                    <a:moveTo>
                      <a:pt x="340" y="3709"/>
                    </a:moveTo>
                    <a:cubicBezTo>
                      <a:pt x="0" y="1943"/>
                      <a:pt x="2286" y="0"/>
                      <a:pt x="2286" y="0"/>
                    </a:cubicBezTo>
                  </a:path>
                </a:pathLst>
              </a:cu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2587" y="711"/>
                <a:ext cx="267" cy="841"/>
              </a:xfrm>
              <a:custGeom>
                <a:avLst/>
                <a:gdLst/>
                <a:ahLst/>
                <a:cxnLst>
                  <a:cxn ang="0">
                    <a:pos x="175" y="3709"/>
                  </a:cxn>
                  <a:cxn ang="0">
                    <a:pos x="1177" y="0"/>
                  </a:cxn>
                </a:cxnLst>
                <a:rect l="0" t="0" r="r" b="b"/>
                <a:pathLst>
                  <a:path w="1178" h="3710">
                    <a:moveTo>
                      <a:pt x="175" y="3709"/>
                    </a:moveTo>
                    <a:cubicBezTo>
                      <a:pt x="0" y="1943"/>
                      <a:pt x="1177" y="0"/>
                      <a:pt x="1177" y="0"/>
                    </a:cubicBezTo>
                  </a:path>
                </a:pathLst>
              </a:cu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4"/>
              <p:cNvSpPr>
                <a:spLocks noChangeArrowheads="1"/>
              </p:cNvSpPr>
              <p:nvPr/>
            </p:nvSpPr>
            <p:spPr bwMode="auto">
              <a:xfrm>
                <a:off x="2600" y="1525"/>
                <a:ext cx="63" cy="6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15"/>
              <p:cNvSpPr>
                <a:spLocks noChangeArrowheads="1"/>
              </p:cNvSpPr>
              <p:nvPr/>
            </p:nvSpPr>
            <p:spPr bwMode="auto">
              <a:xfrm>
                <a:off x="1496" y="1525"/>
                <a:ext cx="63" cy="6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16"/>
              <p:cNvSpPr>
                <a:spLocks noChangeArrowheads="1"/>
              </p:cNvSpPr>
              <p:nvPr/>
            </p:nvSpPr>
            <p:spPr bwMode="auto">
              <a:xfrm>
                <a:off x="698" y="1525"/>
                <a:ext cx="63" cy="6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697288" y="4267200"/>
              <a:ext cx="1958975" cy="395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US" sz="1800" u="sng" dirty="0">
                  <a:solidFill>
                    <a:srgbClr val="000000"/>
                  </a:solidFill>
                  <a:latin typeface="Trebuchet MS" charset="0"/>
                  <a:ea typeface="DejaVu Sans" charset="0"/>
                  <a:cs typeface="DejaVu Sans" charset="0"/>
                </a:rPr>
                <a:t>Three Hadrons</a:t>
              </a:r>
            </a:p>
          </p:txBody>
        </p:sp>
      </p:grpSp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6050" y="989013"/>
            <a:ext cx="3517900" cy="2765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3676" y="3775076"/>
            <a:ext cx="3533775" cy="277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7207250" y="2309814"/>
            <a:ext cx="1023938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89" tIns="44995" rIns="89989" bIns="44995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rebuchet MS" charset="0"/>
                <a:ea typeface="DejaVu Sans" charset="0"/>
                <a:cs typeface="DejaVu Sans" charset="0"/>
              </a:rPr>
              <a:t>h+strip</a:t>
            </a:r>
            <a:endParaRPr lang="en-US" sz="2000" b="1" dirty="0">
              <a:solidFill>
                <a:srgbClr val="FF0000"/>
              </a:solidFill>
              <a:latin typeface="Trebuchet MS" charset="0"/>
              <a:ea typeface="DejaVu Sans" charset="0"/>
              <a:cs typeface="DejaVu Sans" charset="0"/>
            </a:endParaRP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7242175" y="4757739"/>
            <a:ext cx="1128713" cy="70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89" tIns="44995" rIns="89989" bIns="44995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rebuchet MS" charset="0"/>
                <a:ea typeface="DejaVu Sans" charset="0"/>
                <a:cs typeface="DejaVu Sans" charset="0"/>
              </a:rPr>
              <a:t>three </a:t>
            </a:r>
          </a:p>
          <a:p>
            <a:pPr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rebuchet MS" charset="0"/>
                <a:ea typeface="DejaVu Sans" charset="0"/>
                <a:cs typeface="DejaVu Sans" charset="0"/>
              </a:rPr>
              <a:t>hadrons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~6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Validation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698253"/>
            <a:ext cx="41148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Students Swanson, </a:t>
            </a:r>
            <a:r>
              <a:rPr lang="en-US" sz="1400" dirty="0" err="1" smtClean="0"/>
              <a:t>Bachtis</a:t>
            </a:r>
            <a:r>
              <a:rPr lang="en-US" sz="1400" dirty="0" smtClean="0"/>
              <a:t> with Scientist </a:t>
            </a:r>
            <a:r>
              <a:rPr lang="en-US" sz="1400" dirty="0" err="1" smtClean="0"/>
              <a:t>Savin</a:t>
            </a:r>
            <a:endParaRPr lang="en-US" sz="140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152400" y="1066800"/>
            <a:ext cx="42672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Ø"/>
              <a:defRPr/>
            </a:pPr>
            <a: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  <a:t>With early data as the first few signal events are just starting to come, concentrating on measuring the </a:t>
            </a:r>
            <a:r>
              <a:rPr lang="en-US" kern="0" dirty="0" err="1" smtClean="0">
                <a:latin typeface="+mn-lt"/>
                <a:ea typeface="+mn-ea"/>
                <a:cs typeface="+mn-cs"/>
                <a:sym typeface="Wingdings" charset="2"/>
              </a:rPr>
              <a:t>τ</a:t>
            </a:r>
            <a: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  <a:t> fake rate with data</a:t>
            </a:r>
          </a:p>
          <a:p>
            <a:pPr marL="342860" indent="-342860"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Ø"/>
              <a:defRPr/>
            </a:pPr>
            <a: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  <a:t>CMS </a:t>
            </a:r>
            <a:r>
              <a:rPr lang="en-US" kern="0" dirty="0" smtClean="0">
                <a:sym typeface="Wingdings" charset="2"/>
              </a:rPr>
              <a:t>PAS </a:t>
            </a:r>
            <a: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  <a:t>PFT-10-004 </a:t>
            </a:r>
            <a:b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</a:br>
            <a: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  <a:t>(sent to ICHEP)</a:t>
            </a: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Ø"/>
              <a:defRPr/>
            </a:pPr>
            <a:r>
              <a:rPr lang="en-US" kern="0" dirty="0" smtClean="0">
                <a:latin typeface="+mn-lt"/>
                <a:ea typeface="+mn-ea"/>
                <a:cs typeface="+mn-cs"/>
                <a:sym typeface="Wingdings" charset="2"/>
              </a:rPr>
              <a:t>PAS Editor: Scientist </a:t>
            </a:r>
            <a:r>
              <a:rPr lang="en-US" kern="0" dirty="0" err="1" smtClean="0">
                <a:latin typeface="+mn-lt"/>
                <a:ea typeface="+mn-ea"/>
                <a:cs typeface="+mn-cs"/>
                <a:sym typeface="Wingdings" charset="2"/>
              </a:rPr>
              <a:t>Savin</a:t>
            </a:r>
            <a:endParaRPr lang="en-US" kern="0" dirty="0" smtClean="0">
              <a:latin typeface="+mn-lt"/>
              <a:ea typeface="+mn-ea"/>
              <a:cs typeface="+mn-cs"/>
              <a:sym typeface="Wingdings" charset="2"/>
            </a:endParaRPr>
          </a:p>
          <a:p>
            <a:pPr marL="342860" indent="-342860" defTabSz="914293"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Ø"/>
              <a:defRPr/>
            </a:pPr>
            <a:endParaRPr lang="en-US" sz="3000" kern="0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35" name="Picture 7" descr="hps_multifake_vs_pt_for_pa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209800"/>
            <a:ext cx="456873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SwansonPhoto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934201" y="1066800"/>
            <a:ext cx="1113321" cy="1097280"/>
          </a:xfrm>
          <a:prstGeom prst="rect">
            <a:avLst/>
          </a:prstGeom>
        </p:spPr>
      </p:pic>
      <p:pic>
        <p:nvPicPr>
          <p:cNvPr id="38" name="Picture 37" descr="SavinPhoto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52601" y="4800601"/>
            <a:ext cx="1143001" cy="1285727"/>
          </a:xfrm>
          <a:prstGeom prst="rect">
            <a:avLst/>
          </a:prstGeom>
        </p:spPr>
      </p:pic>
      <p:pic>
        <p:nvPicPr>
          <p:cNvPr id="39" name="Picture 38" descr="Mike_bachtis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001000" y="1066800"/>
            <a:ext cx="1014476" cy="1097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2145268"/>
            <a:ext cx="5181600" cy="3693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00" kern="0" dirty="0" smtClean="0">
                <a:sym typeface="Wingdings" charset="2"/>
              </a:rPr>
              <a:t>HPS </a:t>
            </a:r>
            <a:r>
              <a:rPr lang="en-US" sz="1800" kern="0" dirty="0" err="1" smtClean="0">
                <a:latin typeface="Euclid Symbol" charset="2"/>
                <a:cs typeface="Euclid Symbol" charset="2"/>
                <a:sym typeface="Wingdings" charset="2"/>
              </a:rPr>
              <a:t>τ</a:t>
            </a:r>
            <a:r>
              <a:rPr lang="en-US" sz="1800" kern="0" dirty="0" smtClean="0">
                <a:sym typeface="Wingdings" charset="2"/>
              </a:rPr>
              <a:t> Fake rate Data vs. MC using first 8.4 nb</a:t>
            </a:r>
            <a:r>
              <a:rPr lang="en-US" sz="1800" kern="0" baseline="30000" dirty="0" smtClean="0">
                <a:sym typeface="Wingdings" charset="2"/>
              </a:rPr>
              <a:t>-1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~15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EWK Tau DQM</a:t>
            </a:r>
            <a:endParaRPr lang="en-US" dirty="0"/>
          </a:p>
        </p:txBody>
      </p:sp>
      <p:pic>
        <p:nvPicPr>
          <p:cNvPr id="3" name="Picture 2" descr="ewktauDQ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34" y="1066800"/>
            <a:ext cx="6659066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486401"/>
            <a:ext cx="7772400" cy="83099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Several useful histograms – luminosity is too low to see </a:t>
            </a:r>
            <a:r>
              <a:rPr lang="en-US" dirty="0" err="1" smtClean="0"/>
              <a:t>electron+tau</a:t>
            </a:r>
            <a:r>
              <a:rPr lang="en-US" dirty="0" smtClean="0"/>
              <a:t> candidates in single runs yet.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698253"/>
            <a:ext cx="41148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Students Swanson, </a:t>
            </a:r>
            <a:r>
              <a:rPr lang="en-US" sz="1400" dirty="0" err="1" smtClean="0"/>
              <a:t>Bachtis</a:t>
            </a:r>
            <a:r>
              <a:rPr lang="en-US" sz="1400" dirty="0" smtClean="0"/>
              <a:t> with Scientist </a:t>
            </a:r>
            <a:r>
              <a:rPr lang="en-US" sz="1400" dirty="0" err="1" smtClean="0"/>
              <a:t>Savin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914400"/>
          </a:xfrm>
        </p:spPr>
        <p:txBody>
          <a:bodyPr/>
          <a:lstStyle/>
          <a:p>
            <a:r>
              <a:rPr lang="en-US" dirty="0" err="1" smtClean="0"/>
              <a:t>Z→</a:t>
            </a:r>
            <a:r>
              <a:rPr lang="en-US" dirty="0" err="1" smtClean="0">
                <a:latin typeface="Euclid Symbol" charset="2"/>
                <a:cs typeface="Euclid Symbol" charset="2"/>
              </a:rPr>
              <a:t>ττ</a:t>
            </a:r>
            <a:r>
              <a:rPr lang="en-US" dirty="0" err="1" smtClean="0"/>
              <a:t>→</a:t>
            </a:r>
            <a:r>
              <a:rPr lang="en-US" dirty="0" err="1" smtClean="0">
                <a:latin typeface="Euclid Symbol" charset="2"/>
                <a:cs typeface="Euclid Symbol" charset="2"/>
              </a:rPr>
              <a:t>μτ</a:t>
            </a:r>
            <a:r>
              <a:rPr lang="en-US" baseline="-25000" dirty="0" err="1" smtClean="0">
                <a:cs typeface="Euclid Symbol" charset="2"/>
              </a:rPr>
              <a:t>h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989012"/>
            <a:ext cx="8991600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Benchmark channel for Higgs studies later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Update to 1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yields several candidates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Preparing ~50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analysis to measure cross </a:t>
            </a:r>
            <a:b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</a:b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 section and use for tag and probe to study </a:t>
            </a:r>
            <a:r>
              <a:rPr lang="en-US" b="1" kern="0" dirty="0" err="1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τ</a:t>
            </a:r>
            <a:r>
              <a:rPr lang="en-US" b="1" kern="0" baseline="-2500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h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properties</a:t>
            </a:r>
            <a:endParaRPr lang="en-US" b="1" kern="0" dirty="0" smtClean="0">
              <a:solidFill>
                <a:srgbClr val="008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76400" y="5638800"/>
            <a:ext cx="11430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pic>
        <p:nvPicPr>
          <p:cNvPr id="6" name="Picture 5" descr="ztautau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00" y="2895600"/>
            <a:ext cx="3863301" cy="3657600"/>
          </a:xfrm>
          <a:prstGeom prst="rect">
            <a:avLst/>
          </a:prstGeom>
        </p:spPr>
      </p:pic>
      <p:pic>
        <p:nvPicPr>
          <p:cNvPr id="7" name="Picture 6" descr="OS-S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2961720"/>
            <a:ext cx="396403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3114121"/>
            <a:ext cx="25146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Relaxed cuts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2677080"/>
            <a:ext cx="3886200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dirty="0" smtClean="0"/>
              <a:t>Data-driven BG estimate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698253"/>
            <a:ext cx="41148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</a:t>
            </a:r>
            <a:r>
              <a:rPr lang="en-US" sz="1400" dirty="0" err="1" smtClean="0"/>
              <a:t>Bachtis</a:t>
            </a:r>
            <a:r>
              <a:rPr lang="en-US" sz="1400" dirty="0" smtClean="0"/>
              <a:t>, Scientist </a:t>
            </a:r>
            <a:r>
              <a:rPr lang="en-US" sz="1400" dirty="0" err="1" smtClean="0"/>
              <a:t>Savin</a:t>
            </a:r>
            <a:r>
              <a:rPr lang="en-US" sz="1400" dirty="0" smtClean="0"/>
              <a:t> &amp; Prof. </a:t>
            </a:r>
            <a:r>
              <a:rPr lang="en-US" sz="1400" dirty="0" err="1" smtClean="0"/>
              <a:t>Dasu</a:t>
            </a:r>
            <a:endParaRPr lang="en-US" sz="1400" dirty="0"/>
          </a:p>
        </p:txBody>
      </p:sp>
      <p:pic>
        <p:nvPicPr>
          <p:cNvPr id="11" name="Picture 10" descr="Mike_bachtis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696200" y="1043486"/>
            <a:ext cx="1219200" cy="1318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1954143" y="3608458"/>
            <a:ext cx="4724400" cy="70788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000" dirty="0" smtClean="0"/>
              <a:t>Analysis in approval process</a:t>
            </a:r>
            <a:br>
              <a:rPr lang="en-US" sz="2000" dirty="0" smtClean="0"/>
            </a:br>
            <a:r>
              <a:rPr lang="en-US" sz="2000" dirty="0" smtClean="0"/>
              <a:t>First event picture sent to ICHEP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914400"/>
          </a:xfrm>
        </p:spPr>
        <p:txBody>
          <a:bodyPr/>
          <a:lstStyle/>
          <a:p>
            <a:r>
              <a:rPr lang="en-US" dirty="0" err="1" smtClean="0"/>
              <a:t>Z→</a:t>
            </a:r>
            <a:r>
              <a:rPr lang="en-US" dirty="0" err="1" smtClean="0">
                <a:latin typeface="Euclid Symbol" charset="2"/>
                <a:cs typeface="Euclid Symbol" charset="2"/>
              </a:rPr>
              <a:t>ττ</a:t>
            </a:r>
            <a:r>
              <a:rPr lang="en-US" dirty="0" err="1" smtClean="0"/>
              <a:t>→</a:t>
            </a:r>
            <a:r>
              <a:rPr lang="en-US" dirty="0" err="1" smtClean="0">
                <a:cs typeface="Euclid Symbol" charset="2"/>
              </a:rPr>
              <a:t>e</a:t>
            </a:r>
            <a:r>
              <a:rPr lang="en-US" dirty="0" err="1" smtClean="0">
                <a:latin typeface="Euclid Symbol" charset="2"/>
                <a:cs typeface="Euclid Symbol" charset="2"/>
              </a:rPr>
              <a:t>τ</a:t>
            </a:r>
            <a:r>
              <a:rPr lang="en-US" baseline="-25000" dirty="0" err="1" smtClean="0">
                <a:cs typeface="Euclid Symbol" charset="2"/>
              </a:rPr>
              <a:t>h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698253"/>
            <a:ext cx="35814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Swanson &amp; Scientist </a:t>
            </a:r>
            <a:r>
              <a:rPr lang="en-US" sz="1400" dirty="0" err="1" smtClean="0"/>
              <a:t>Savin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Benchmark channel for Higgs studies later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Update to 1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; No candidates yet as electrons </a:t>
            </a:r>
            <a:b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</a:b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  suffer from larger background than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muons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Swanson thesis will be based on 2010-11 data</a:t>
            </a:r>
            <a:endParaRPr lang="en-US" b="1" kern="0" dirty="0" smtClean="0">
              <a:solidFill>
                <a:srgbClr val="008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76400" y="5638800"/>
            <a:ext cx="11430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pic>
        <p:nvPicPr>
          <p:cNvPr id="10" name="Picture 10" descr="invMasst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3221038"/>
            <a:ext cx="4340225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1prongwpi0_t_Mas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221037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24400" y="2743201"/>
            <a:ext cx="3505200" cy="6463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00" dirty="0" smtClean="0"/>
              <a:t>Reconstructed tau mass with relaxed cuts agrees with MC</a:t>
            </a:r>
            <a:endParaRPr lang="en-US" sz="1800" dirty="0"/>
          </a:p>
        </p:txBody>
      </p:sp>
      <p:pic>
        <p:nvPicPr>
          <p:cNvPr id="13" name="Picture 12" descr="SwansonPhoto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911433" y="1066800"/>
            <a:ext cx="1082395" cy="1066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(4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Z</a:t>
            </a:r>
            <a:r>
              <a:rPr lang="en-US" dirty="0" smtClean="0">
                <a:latin typeface="Euclid Symbol" charset="2"/>
                <a:cs typeface="Euclid Symbol" charset="2"/>
              </a:rPr>
              <a:t>γ</a:t>
            </a:r>
            <a:r>
              <a:rPr lang="en-US" dirty="0" smtClean="0"/>
              <a:t> </a:t>
            </a:r>
            <a:r>
              <a:rPr lang="en-US" dirty="0" smtClean="0">
                <a:cs typeface="Euclid Symbol" charset="2"/>
              </a:rPr>
              <a:t>Production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698253"/>
            <a:ext cx="39624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Gray &amp; Scientist </a:t>
            </a:r>
            <a:r>
              <a:rPr lang="en-US" sz="1400" dirty="0" err="1" smtClean="0"/>
              <a:t>Lanaro</a:t>
            </a:r>
            <a:r>
              <a:rPr lang="en-US" sz="1400" dirty="0" smtClean="0"/>
              <a:t> + Prof. </a:t>
            </a:r>
            <a:r>
              <a:rPr lang="en-US" sz="1400" dirty="0" err="1" smtClean="0"/>
              <a:t>Dasu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Responsible for Z</a:t>
            </a:r>
            <a:r>
              <a:rPr lang="en-US" sz="2800" b="1" kern="0" dirty="0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γ</a:t>
            </a: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software development for </a:t>
            </a:r>
            <a:b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</a:b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 EWK </a:t>
            </a:r>
            <a:r>
              <a:rPr lang="en-US" sz="2800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multiboson</a:t>
            </a: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group with Caltech </a:t>
            </a:r>
            <a:r>
              <a:rPr lang="en-US" sz="2800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postdoc</a:t>
            </a:r>
            <a:endParaRPr lang="en-US" sz="2800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Implemented simple analysis framework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Improved luminosity book-keeping for analysis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676400" y="5638800"/>
            <a:ext cx="11430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pic>
        <p:nvPicPr>
          <p:cNvPr id="16" name="Picture 15" descr="vgamm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751628"/>
            <a:ext cx="6096000" cy="38015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905000" y="5486400"/>
            <a:ext cx="27432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" y="5257800"/>
            <a:ext cx="4343400" cy="120032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Also working on adapting Bauer’s Z</a:t>
            </a:r>
            <a:r>
              <a:rPr lang="en-US" dirty="0" smtClean="0">
                <a:latin typeface="Euclid Symbol" charset="2"/>
                <a:cs typeface="Euclid Symbol" charset="2"/>
              </a:rPr>
              <a:t>γ</a:t>
            </a:r>
            <a:r>
              <a:rPr lang="en-US" dirty="0" smtClean="0"/>
              <a:t> LO &amp; NLO code to POWHEG event generator</a:t>
            </a:r>
            <a:endParaRPr lang="en-US" dirty="0"/>
          </a:p>
        </p:txBody>
      </p:sp>
      <p:pic>
        <p:nvPicPr>
          <p:cNvPr id="20" name="Picture 19" descr="Lindsey_Gray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772400" y="1909108"/>
            <a:ext cx="1295400" cy="15960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Z</a:t>
            </a:r>
            <a:r>
              <a:rPr lang="en-US" dirty="0" smtClean="0">
                <a:latin typeface="Euclid Symbol" charset="2"/>
                <a:cs typeface="Euclid Symbol" charset="2"/>
              </a:rPr>
              <a:t>γ</a:t>
            </a:r>
            <a:r>
              <a:rPr lang="en-US" dirty="0" smtClean="0"/>
              <a:t> </a:t>
            </a:r>
            <a:r>
              <a:rPr lang="en-US" dirty="0" smtClean="0">
                <a:cs typeface="Euclid Symbol" charset="2"/>
              </a:rPr>
              <a:t>Production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8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SM production due to radiation from quark legs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Search for anomalous direct Z</a:t>
            </a:r>
            <a:r>
              <a:rPr lang="en-US" b="1" kern="0" dirty="0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γ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coupling in BSM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Analysis based on EWK Z→</a:t>
            </a:r>
            <a:r>
              <a:rPr lang="en-US" b="1" kern="0" dirty="0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μμ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ICHEP </a:t>
            </a:r>
            <a:r>
              <a:rPr lang="en-US" b="1" kern="0" dirty="0" smtClean="0">
                <a:solidFill>
                  <a:srgbClr val="ED181E"/>
                </a:solidFill>
              </a:rPr>
              <a:t>selection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76400" y="5638800"/>
            <a:ext cx="11430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pic>
        <p:nvPicPr>
          <p:cNvPr id="9" name="Picture 8" descr="Z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5" y="3886200"/>
            <a:ext cx="2909455" cy="2286000"/>
          </a:xfrm>
          <a:prstGeom prst="rect">
            <a:avLst/>
          </a:prstGeom>
        </p:spPr>
      </p:pic>
      <p:pic>
        <p:nvPicPr>
          <p:cNvPr id="13" name="Picture 12" descr="Z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895600"/>
            <a:ext cx="6092597" cy="3429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" y="2971801"/>
            <a:ext cx="2895600" cy="95409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dirty="0" smtClean="0"/>
              <a:t>Spectrum of loose photons in association with Z</a:t>
            </a:r>
            <a:r>
              <a:rPr lang="en-US" sz="1800" b="1" kern="0" dirty="0" smtClean="0">
                <a:solidFill>
                  <a:srgbClr val="000000"/>
                </a:solidFill>
              </a:rPr>
              <a:t>→</a:t>
            </a:r>
            <a:r>
              <a:rPr lang="en-US" sz="1800" b="1" kern="0" dirty="0" smtClean="0">
                <a:solidFill>
                  <a:srgbClr val="000000"/>
                </a:solidFill>
                <a:latin typeface="Euclid Symbol" charset="2"/>
                <a:cs typeface="Euclid Symbol" charset="2"/>
              </a:rPr>
              <a:t>μμ</a:t>
            </a:r>
            <a:r>
              <a:rPr lang="en-US" sz="1800" b="1" kern="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2484360"/>
            <a:ext cx="6019800" cy="36932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dirty="0" smtClean="0"/>
              <a:t>Single candidate (FSR, M</a:t>
            </a:r>
            <a:r>
              <a:rPr lang="en-US" sz="1800" b="1" baseline="-25000" dirty="0" smtClean="0">
                <a:latin typeface="Euclid Symbol" charset="2"/>
                <a:cs typeface="Euclid Symbol" charset="2"/>
              </a:rPr>
              <a:t>μμγ</a:t>
            </a:r>
            <a:r>
              <a:rPr lang="en-US" sz="1800" dirty="0" smtClean="0"/>
              <a:t>≈M</a:t>
            </a:r>
            <a:r>
              <a:rPr lang="en-US" sz="1800" baseline="-25000" dirty="0" smtClean="0"/>
              <a:t>Z</a:t>
            </a:r>
            <a:r>
              <a:rPr lang="en-US" sz="1800" dirty="0" smtClean="0"/>
              <a:t>) survives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698253"/>
            <a:ext cx="39624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Gray &amp; Scientist </a:t>
            </a:r>
            <a:r>
              <a:rPr lang="en-US" sz="1400" dirty="0" err="1" smtClean="0"/>
              <a:t>Lanaro</a:t>
            </a:r>
            <a:r>
              <a:rPr lang="en-US" sz="1400" dirty="0" smtClean="0"/>
              <a:t> + Prof. </a:t>
            </a:r>
            <a:r>
              <a:rPr lang="en-US" sz="1400" dirty="0" err="1" smtClean="0"/>
              <a:t>Dasu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Top </a:t>
            </a:r>
            <a:r>
              <a:rPr lang="en-US" dirty="0" smtClean="0">
                <a:cs typeface="Euclid Symbol" charset="2"/>
              </a:rPr>
              <a:t>Production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698253"/>
            <a:ext cx="34290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Weinberg &amp; Scientist </a:t>
            </a:r>
            <a:r>
              <a:rPr lang="en-US" sz="1400" dirty="0" err="1" smtClean="0"/>
              <a:t>Savin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Top production at LHC energies is rather large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Candidate events begin to appear ~0.2 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–1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Large mass, MET, leptons in Top events … mimic SUSY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Full understanding of Top is a precursor to SUSY searches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Weinberg thesis will explore Top and lead to SUSY searches</a:t>
            </a:r>
          </a:p>
          <a:p>
            <a:pPr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Studying Top and SUSY triggers (using jets and H</a:t>
            </a:r>
            <a:r>
              <a:rPr lang="en-US" sz="1600" b="1" kern="0" baseline="-2500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6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Data driven QCD background estimates</a:t>
            </a:r>
          </a:p>
        </p:txBody>
      </p:sp>
      <p:pic>
        <p:nvPicPr>
          <p:cNvPr id="10" name="Picture 5" descr="C:\Users\Marc\SharedFolder2\susyTemplates\init_m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733800"/>
            <a:ext cx="2858300" cy="2743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17550" y="3252282"/>
            <a:ext cx="1450250" cy="954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r"/>
            <a:r>
              <a:rPr lang="en-US" sz="1100" dirty="0" smtClean="0"/>
              <a:t>Sample   Fit value</a:t>
            </a:r>
          </a:p>
          <a:p>
            <a:pPr algn="r"/>
            <a:r>
              <a:rPr lang="en-US" sz="1100" dirty="0" smtClean="0"/>
              <a:t>----------     ----------</a:t>
            </a:r>
          </a:p>
          <a:p>
            <a:pPr algn="r"/>
            <a:r>
              <a:rPr lang="en-US" sz="1100" dirty="0" err="1" smtClean="0">
                <a:solidFill>
                  <a:schemeClr val="tx2"/>
                </a:solidFill>
              </a:rPr>
              <a:t>tt</a:t>
            </a:r>
            <a:r>
              <a:rPr lang="en-US" sz="1100" dirty="0" smtClean="0">
                <a:solidFill>
                  <a:schemeClr val="tx2"/>
                </a:solidFill>
              </a:rPr>
              <a:t> + jets           207</a:t>
            </a:r>
          </a:p>
          <a:p>
            <a:pPr algn="r"/>
            <a:r>
              <a:rPr lang="en-US" sz="1100" dirty="0" smtClean="0">
                <a:solidFill>
                  <a:srgbClr val="00B050"/>
                </a:solidFill>
              </a:rPr>
              <a:t>W/Z + jets        376</a:t>
            </a:r>
          </a:p>
          <a:p>
            <a:pPr algn="r"/>
            <a:r>
              <a:rPr lang="en-US" sz="1100" dirty="0" smtClean="0">
                <a:solidFill>
                  <a:srgbClr val="FF0000"/>
                </a:solidFill>
              </a:rPr>
              <a:t>Fit to MC         583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2" name="Picture 11" descr="mujets_btagged_jetMult_0.25invp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33800"/>
            <a:ext cx="2859182" cy="2743200"/>
          </a:xfrm>
          <a:prstGeom prst="rect">
            <a:avLst/>
          </a:prstGeom>
        </p:spPr>
      </p:pic>
      <p:pic>
        <p:nvPicPr>
          <p:cNvPr id="16" name="Picture 15" descr="ejets_btagged_jetMult_0.25invp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733800"/>
            <a:ext cx="2827990" cy="2743200"/>
          </a:xfrm>
          <a:prstGeom prst="rect">
            <a:avLst/>
          </a:prstGeom>
        </p:spPr>
      </p:pic>
      <p:pic>
        <p:nvPicPr>
          <p:cNvPr id="17" name="Picture 16" descr="weinberg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467601" y="1295400"/>
            <a:ext cx="1332177" cy="1447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~50 (2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 for Top and SUSY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Use Jets and MET for triggers</a:t>
            </a:r>
            <a:endParaRPr lang="en-US" sz="1600" b="1" kern="0" dirty="0" smtClean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Studying efficiency turn-on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Calibration at HLT (now) and L1 (in future)</a:t>
            </a:r>
          </a:p>
          <a:p>
            <a:pPr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Sharpen turn-on curves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Ensure that the efficiency remains sharp and high as the trigger conditions evolve</a:t>
            </a:r>
          </a:p>
        </p:txBody>
      </p:sp>
      <p:pic>
        <p:nvPicPr>
          <p:cNvPr id="9" name="Picture 2" descr="C:\Users\Marc\SharedFolder2\trigVal100711\pngFiles\hltJet30UData_ptCorrEf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29000"/>
            <a:ext cx="2848340" cy="2743200"/>
          </a:xfrm>
          <a:prstGeom prst="rect">
            <a:avLst/>
          </a:prstGeom>
          <a:noFill/>
        </p:spPr>
      </p:pic>
      <p:pic>
        <p:nvPicPr>
          <p:cNvPr id="13" name="Picture 3" descr="C:\Users\Marc\SharedFolder2\trigVal100711\pngFiles\hltJet30UData_ptUncorrE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60" y="3429000"/>
            <a:ext cx="2848340" cy="2743200"/>
          </a:xfrm>
          <a:prstGeom prst="rect">
            <a:avLst/>
          </a:prstGeom>
          <a:noFill/>
        </p:spPr>
      </p:pic>
      <p:pic>
        <p:nvPicPr>
          <p:cNvPr id="14" name="Picture 4" descr="C:\Users\Marc\SharedFolder2\trigVal100711\pngFiles\hltJet30UData_etaEf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429000"/>
            <a:ext cx="2858299" cy="2743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057400" y="2967335"/>
            <a:ext cx="5105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dirty="0" smtClean="0"/>
              <a:t>Sample plots approved for ICHEP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698253"/>
            <a:ext cx="34290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Weinberg &amp; Scientist </a:t>
            </a:r>
            <a:r>
              <a:rPr lang="en-US" sz="1400" dirty="0" err="1" smtClean="0"/>
              <a:t>Savin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&lt;10 (2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5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AppleGothic"/>
                <a:cs typeface="AppleGothic"/>
              </a:rPr>
              <a:t>Task T: CMS Physics</a:t>
            </a:r>
          </a:p>
        </p:txBody>
      </p:sp>
      <p:sp>
        <p:nvSpPr>
          <p:cNvPr id="19459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990600"/>
            <a:ext cx="9067800" cy="54419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600" dirty="0" smtClean="0">
                <a:solidFill>
                  <a:schemeClr val="tx1"/>
                </a:solidFill>
                <a:ea typeface="AppleGothic"/>
                <a:cs typeface="AppleGothic"/>
              </a:rPr>
              <a:t>Leadership and Responsibility for Early Physics with LHC</a:t>
            </a:r>
          </a:p>
          <a:p>
            <a:pPr marL="571433" lvl="3" indent="-285717">
              <a:lnSpc>
                <a:spcPct val="70000"/>
              </a:lnSpc>
              <a:buSzTx/>
            </a:pPr>
            <a:r>
              <a:rPr lang="en-US" sz="1600" dirty="0" smtClean="0"/>
              <a:t>Supervision of a large group of postdocs &amp; students across CMS (many institutes)</a:t>
            </a:r>
            <a:endParaRPr lang="en-US" sz="800" dirty="0" smtClean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</a:pPr>
            <a:r>
              <a:rPr lang="en-US" sz="1600" dirty="0" smtClean="0">
                <a:ea typeface="AppleGothic"/>
                <a:cs typeface="AppleGothic"/>
              </a:rPr>
              <a:t>Physics Trigger Studies (CMS Trigger Coordinator: Prof. Smith)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solidFill>
                  <a:srgbClr val="008040"/>
                </a:solidFill>
              </a:rPr>
              <a:t>Thresholds at L1T and object ID refinement at HLT determines physics reach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/>
              <a:t>e/</a:t>
            </a:r>
            <a:r>
              <a:rPr lang="en-US" sz="1600" dirty="0" err="1" smtClean="0">
                <a:latin typeface="Euclid Symbol" charset="2"/>
                <a:cs typeface="Euclid Symbol" charset="2"/>
              </a:rPr>
              <a:t>γ</a:t>
            </a:r>
            <a:r>
              <a:rPr lang="en-US" sz="1600" dirty="0" smtClean="0"/>
              <a:t> trigger validation and DQM (</a:t>
            </a:r>
            <a:r>
              <a:rPr lang="en-US" sz="1600" dirty="0" err="1" smtClean="0"/>
              <a:t>Leonard+Lazaridis+Anderson/Grothe+Klabbers</a:t>
            </a:r>
            <a:r>
              <a:rPr lang="en-US" sz="1600" dirty="0" smtClean="0"/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>
                <a:latin typeface="Euclid Symbol" charset="2"/>
                <a:cs typeface="Euclid Symbol" charset="2"/>
              </a:rPr>
              <a:t>τ</a:t>
            </a:r>
            <a:r>
              <a:rPr lang="en-US" sz="1600" dirty="0" smtClean="0"/>
              <a:t> trigger algorithm improvements and DQM (</a:t>
            </a:r>
            <a:r>
              <a:rPr lang="en-US" sz="1600" dirty="0" err="1" smtClean="0"/>
              <a:t>Bachtis+Swanson/Savin+Dasu</a:t>
            </a:r>
            <a:r>
              <a:rPr lang="en-US" sz="1600" dirty="0" smtClean="0"/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/>
              <a:t>μ</a:t>
            </a:r>
            <a:r>
              <a:rPr lang="en-US" sz="1600" dirty="0" smtClean="0"/>
              <a:t> trigger: HLT development, validation, and DQM (</a:t>
            </a:r>
            <a:r>
              <a:rPr lang="en-US" sz="1600" dirty="0" err="1" smtClean="0"/>
              <a:t>Klukas</a:t>
            </a:r>
            <a:r>
              <a:rPr lang="en-US" sz="1600" dirty="0" smtClean="0"/>
              <a:t>/Herndon)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/>
              <a:t>Calorimeter Trigger Calibration (</a:t>
            </a:r>
            <a:r>
              <a:rPr lang="en-US" sz="1600" dirty="0" err="1" smtClean="0"/>
              <a:t>Efron</a:t>
            </a:r>
            <a:r>
              <a:rPr lang="en-US" sz="1600" dirty="0" smtClean="0"/>
              <a:t>)</a:t>
            </a:r>
          </a:p>
          <a:p>
            <a:pPr>
              <a:lnSpc>
                <a:spcPct val="70000"/>
              </a:lnSpc>
            </a:pPr>
            <a:r>
              <a:rPr lang="en-US" sz="1600" dirty="0" smtClean="0">
                <a:ea typeface="AppleGothic"/>
                <a:cs typeface="AppleGothic"/>
              </a:rPr>
              <a:t>EWK Physics Analyses (Past CMS EWK &amp; Current Upgrade Physics Convener: Prof. Dasu) 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solidFill>
                  <a:srgbClr val="008040"/>
                </a:solidFill>
                <a:ea typeface="Euclid Symbol" charset="2"/>
                <a:cs typeface="Euclid Symbol" charset="2"/>
              </a:rPr>
              <a:t>W and Z reconstruction, especially with jet activity, key for new physics search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>
                <a:ea typeface="Euclid Symbol" charset="2"/>
                <a:cs typeface="Euclid Symbol" charset="2"/>
              </a:rPr>
              <a:t>Drell</a:t>
            </a:r>
            <a:r>
              <a:rPr lang="en-US" sz="1600" dirty="0" smtClean="0">
                <a:ea typeface="Euclid Symbol" charset="2"/>
                <a:cs typeface="Euclid Symbol" charset="2"/>
              </a:rPr>
              <a:t>-Yan 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e</a:t>
            </a:r>
            <a:r>
              <a:rPr lang="en-US" sz="1600" baseline="30000" dirty="0" err="1" smtClean="0">
                <a:ea typeface="Euclid Symbol" charset="2"/>
                <a:cs typeface="Euclid Symbol" charset="2"/>
              </a:rPr>
              <a:t>+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-e</a:t>
            </a:r>
            <a:r>
              <a:rPr lang="en-US" sz="1600" baseline="30000" dirty="0" smtClean="0">
                <a:ea typeface="Euclid Symbol" charset="2"/>
                <a:cs typeface="Euclid Symbol" charset="2"/>
              </a:rPr>
              <a:t>–</a:t>
            </a:r>
            <a:r>
              <a:rPr lang="en-US" sz="1600" dirty="0" smtClean="0">
                <a:ea typeface="Euclid Symbol" charset="2"/>
                <a:cs typeface="Euclid Symbol" charset="2"/>
              </a:rPr>
              <a:t> Production on &amp; off Z peak (Leonard/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Klabbers+Grothe</a:t>
            </a:r>
            <a:r>
              <a:rPr lang="en-US" sz="1600" dirty="0" smtClean="0">
                <a:ea typeface="Euclid Symbol" charset="2"/>
                <a:cs typeface="Euclid Symbol" charset="2"/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>
                <a:latin typeface="Euclid Symbol" charset="2"/>
                <a:ea typeface="Euclid Symbol" charset="2"/>
                <a:cs typeface="Euclid Symbol" charset="2"/>
              </a:rPr>
              <a:t>γ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+Jets</a:t>
            </a:r>
            <a:r>
              <a:rPr lang="en-US" sz="1600" dirty="0" smtClean="0">
                <a:ea typeface="Euclid Symbol" charset="2"/>
                <a:cs typeface="Euclid Symbol" charset="2"/>
              </a:rPr>
              <a:t> Measurement (Anderson/Dasu)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>
                <a:ea typeface="Euclid Symbol" charset="2"/>
                <a:cs typeface="Euclid Symbol" charset="2"/>
              </a:rPr>
              <a:t>W(</a:t>
            </a:r>
            <a:r>
              <a:rPr lang="en-US" sz="1600" dirty="0" err="1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e</a:t>
            </a:r>
            <a:r>
              <a:rPr lang="en-US" sz="1600" dirty="0" err="1" smtClean="0">
                <a:latin typeface="Euclid Symbol" charset="2"/>
                <a:ea typeface="Euclid Symbol" charset="2"/>
                <a:cs typeface="Euclid Symbol" charset="2"/>
              </a:rPr>
              <a:t>ν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)+Jets</a:t>
            </a:r>
            <a:r>
              <a:rPr lang="en-US" sz="1600" dirty="0" smtClean="0">
                <a:ea typeface="Euclid Symbol" charset="2"/>
                <a:cs typeface="Euclid Symbol" charset="2"/>
              </a:rPr>
              <a:t> Measurement (Grogg/Efron)</a:t>
            </a:r>
          </a:p>
          <a:p>
            <a:pPr lvl="1">
              <a:lnSpc>
                <a:spcPct val="70000"/>
              </a:lnSpc>
            </a:pPr>
            <a:r>
              <a:rPr lang="en-US" sz="1600" dirty="0" err="1" smtClean="0">
                <a:ea typeface="Euclid Symbol" charset="2"/>
                <a:cs typeface="Euclid Symbol" charset="2"/>
              </a:rPr>
              <a:t>Z(</a:t>
            </a:r>
            <a:r>
              <a:rPr lang="en-US" sz="1600" dirty="0" err="1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e</a:t>
            </a:r>
            <a:r>
              <a:rPr lang="en-US" sz="1600" baseline="30000" dirty="0" err="1" smtClean="0">
                <a:ea typeface="Euclid Symbol" charset="2"/>
                <a:cs typeface="Euclid Symbol" charset="2"/>
              </a:rPr>
              <a:t>+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e</a:t>
            </a:r>
            <a:r>
              <a:rPr lang="en-US" sz="1600" baseline="30000" dirty="0" smtClean="0">
                <a:ea typeface="Euclid Symbol" charset="2"/>
                <a:cs typeface="Euclid Symbol" charset="2"/>
              </a:rPr>
              <a:t>–</a:t>
            </a:r>
            <a:r>
              <a:rPr lang="en-US" sz="1600" dirty="0" smtClean="0">
                <a:ea typeface="Euclid Symbol" charset="2"/>
                <a:cs typeface="Euclid Symbol" charset="2"/>
              </a:rPr>
              <a:t>)+Jets Measurement (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Lazaridis/Grothe+Klabbers</a:t>
            </a:r>
            <a:r>
              <a:rPr lang="en-US" sz="1600" dirty="0" smtClean="0">
                <a:ea typeface="Euclid Symbol" charset="2"/>
                <a:cs typeface="Euclid Symbol" charset="2"/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ea typeface="Euclid Symbol" charset="2"/>
                <a:cs typeface="Euclid Symbol" charset="2"/>
              </a:rPr>
              <a:t>Z(</a:t>
            </a:r>
            <a:r>
              <a:rPr lang="en-US" sz="1600" dirty="0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smtClean="0">
                <a:latin typeface="Euclid Symbol" charset="2"/>
                <a:ea typeface="Euclid Symbol" charset="2"/>
                <a:cs typeface="Euclid Symbol" charset="2"/>
              </a:rPr>
              <a:t>ττ </a:t>
            </a:r>
            <a:r>
              <a:rPr lang="en-US" sz="1600" dirty="0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err="1" smtClean="0">
                <a:latin typeface="Euclid Symbol" charset="2"/>
                <a:ea typeface="Euclid Symbol" charset="2"/>
                <a:cs typeface="Euclid Symbol" charset="2"/>
              </a:rPr>
              <a:t>μ</a:t>
            </a:r>
            <a:r>
              <a:rPr lang="en-US" sz="1600" baseline="30000" dirty="0" err="1" smtClean="0">
                <a:ea typeface="Euclid Symbol" charset="2"/>
                <a:cs typeface="Euclid Symbol" charset="2"/>
              </a:rPr>
              <a:t>+</a:t>
            </a:r>
            <a:r>
              <a:rPr lang="en-US" sz="1600" dirty="0" err="1" smtClean="0">
                <a:latin typeface="Euclid Symbol" charset="2"/>
                <a:ea typeface="Euclid Symbol" charset="2"/>
                <a:cs typeface="Euclid Symbol" charset="2"/>
              </a:rPr>
              <a:t>τ</a:t>
            </a:r>
            <a:r>
              <a:rPr lang="en-US" sz="1600" baseline="-25000" dirty="0" err="1" smtClean="0">
                <a:ea typeface="Euclid Symbol" charset="2"/>
                <a:cs typeface="Euclid Symbol" charset="2"/>
              </a:rPr>
              <a:t>h</a:t>
            </a:r>
            <a:r>
              <a:rPr lang="en-US" sz="1600" dirty="0" smtClean="0">
                <a:ea typeface="Euclid Symbol" charset="2"/>
                <a:cs typeface="Euclid Symbol" charset="2"/>
              </a:rPr>
              <a:t>-jet) Measurement (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Bachtis/Savin</a:t>
            </a:r>
            <a:r>
              <a:rPr lang="en-US" sz="1600" dirty="0" smtClean="0">
                <a:ea typeface="Euclid Symbol" charset="2"/>
                <a:cs typeface="Euclid Symbol" charset="2"/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ea typeface="Euclid Symbol" charset="2"/>
                <a:cs typeface="Euclid Symbol" charset="2"/>
              </a:rPr>
              <a:t>Z(</a:t>
            </a:r>
            <a:r>
              <a:rPr lang="en-US" sz="1600" dirty="0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smtClean="0">
                <a:latin typeface="Euclid Symbol" charset="2"/>
                <a:ea typeface="Euclid Symbol" charset="2"/>
                <a:cs typeface="Euclid Symbol" charset="2"/>
              </a:rPr>
              <a:t>ττ </a:t>
            </a:r>
            <a:r>
              <a:rPr lang="en-US" sz="1600" dirty="0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e</a:t>
            </a:r>
            <a:r>
              <a:rPr lang="en-US" sz="1600" baseline="30000" dirty="0" err="1" smtClean="0">
                <a:ea typeface="Euclid Symbol" charset="2"/>
                <a:cs typeface="Euclid Symbol" charset="2"/>
              </a:rPr>
              <a:t>+</a:t>
            </a:r>
            <a:r>
              <a:rPr lang="en-US" sz="1600" dirty="0" err="1" smtClean="0">
                <a:latin typeface="Euclid Symbol" charset="2"/>
                <a:ea typeface="Euclid Symbol" charset="2"/>
                <a:cs typeface="Euclid Symbol" charset="2"/>
              </a:rPr>
              <a:t>τ</a:t>
            </a:r>
            <a:r>
              <a:rPr lang="en-US" sz="1600" baseline="-25000" dirty="0" err="1" smtClean="0">
                <a:ea typeface="Euclid Symbol" charset="2"/>
                <a:cs typeface="Euclid Symbol" charset="2"/>
              </a:rPr>
              <a:t>h</a:t>
            </a:r>
            <a:r>
              <a:rPr lang="en-US" sz="1600" dirty="0" smtClean="0">
                <a:ea typeface="Euclid Symbol" charset="2"/>
                <a:cs typeface="Euclid Symbol" charset="2"/>
              </a:rPr>
              <a:t>-jet) Measurement (Swanson/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Savin</a:t>
            </a:r>
            <a:r>
              <a:rPr lang="en-US" sz="1600" dirty="0" smtClean="0">
                <a:ea typeface="Euclid Symbol" charset="2"/>
                <a:cs typeface="Euclid Symbol" charset="2"/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ea typeface="Euclid Symbol" charset="2"/>
                <a:cs typeface="Euclid Symbol" charset="2"/>
              </a:rPr>
              <a:t>SM Z</a:t>
            </a:r>
            <a:r>
              <a:rPr lang="en-US" sz="1600" dirty="0" smtClean="0">
                <a:latin typeface="Euclid Symbol" charset="2"/>
                <a:ea typeface="Euclid Symbol" charset="2"/>
                <a:cs typeface="Euclid Symbol" charset="2"/>
              </a:rPr>
              <a:t>γ</a:t>
            </a:r>
            <a:r>
              <a:rPr lang="en-US" sz="1600" dirty="0" smtClean="0">
                <a:ea typeface="Euclid Symbol" charset="2"/>
                <a:cs typeface="Euclid Symbol" charset="2"/>
              </a:rPr>
              <a:t> Production and Search for Anomalous Couplings (Gray/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Lanaro+Dasu</a:t>
            </a:r>
            <a:r>
              <a:rPr lang="en-US" sz="1600" dirty="0" smtClean="0">
                <a:ea typeface="Euclid Symbol" charset="2"/>
                <a:cs typeface="Euclid Symbol" charset="2"/>
              </a:rPr>
              <a:t>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ea typeface="Euclid Symbol" charset="2"/>
                <a:cs typeface="Euclid Symbol" charset="2"/>
              </a:rPr>
              <a:t>SM Top Production and Search for SUSY in 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dilepton</a:t>
            </a:r>
            <a:r>
              <a:rPr lang="en-US" sz="1600" dirty="0" smtClean="0">
                <a:ea typeface="Euclid Symbol" charset="2"/>
                <a:cs typeface="Euclid Symbol" charset="2"/>
              </a:rPr>
              <a:t> channel (Weinberg/Savin)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ea typeface="Euclid Symbol" charset="2"/>
                <a:cs typeface="Euclid Symbol" charset="2"/>
              </a:rPr>
              <a:t>SM WZ Production and Search for W’</a:t>
            </a:r>
            <a:r>
              <a:rPr lang="en-US" sz="1600" dirty="0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smtClean="0">
                <a:ea typeface="Euclid Symbol" charset="2"/>
                <a:cs typeface="Euclid Symbol" charset="2"/>
              </a:rPr>
              <a:t>WZ, Technicolor (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Klukas</a:t>
            </a:r>
            <a:r>
              <a:rPr lang="en-US" sz="1600" dirty="0" smtClean="0">
                <a:ea typeface="Euclid Symbol" charset="2"/>
                <a:cs typeface="Euclid Symbol" charset="2"/>
              </a:rPr>
              <a:t>/Herndon)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>
                <a:ea typeface="Euclid Symbol" charset="2"/>
                <a:cs typeface="Euclid Symbol" charset="2"/>
              </a:rPr>
              <a:t>SM ZZ Production and Upgrade Simulations (Ross/</a:t>
            </a:r>
            <a:r>
              <a:rPr lang="en-US" sz="1600" dirty="0" err="1" smtClean="0">
                <a:ea typeface="Euclid Symbol" charset="2"/>
                <a:cs typeface="Euclid Symbol" charset="2"/>
              </a:rPr>
              <a:t>Grothe+Klabbers</a:t>
            </a:r>
            <a:r>
              <a:rPr lang="en-US" sz="1600" dirty="0" smtClean="0">
                <a:ea typeface="Euclid Symbol" charset="2"/>
                <a:cs typeface="Euclid Symbol" charset="2"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en-US" sz="1600" dirty="0" smtClean="0">
                <a:ea typeface="AppleGothic"/>
                <a:cs typeface="AppleGothic"/>
              </a:rPr>
              <a:t>Forward Physics Analyses (Past CMS Forward Physics Convener: Dr. Grothe)</a:t>
            </a:r>
          </a:p>
          <a:p>
            <a:pPr lvl="1">
              <a:lnSpc>
                <a:spcPct val="70000"/>
              </a:lnSpc>
            </a:pPr>
            <a:r>
              <a:rPr lang="en-US" sz="1600" dirty="0" smtClean="0"/>
              <a:t>Completed Exclusive </a:t>
            </a:r>
            <a:r>
              <a:rPr lang="en-US" sz="1600" dirty="0" err="1" smtClean="0"/>
              <a:t>di</a:t>
            </a:r>
            <a:r>
              <a:rPr lang="en-US" sz="1600" dirty="0" smtClean="0"/>
              <a:t>-lepton (pp </a:t>
            </a:r>
            <a:r>
              <a:rPr lang="en-US" sz="1600" dirty="0" smtClean="0">
                <a:latin typeface="Wingdings" charset="2"/>
                <a:ea typeface="Wingdings" charset="2"/>
                <a:cs typeface="Wingdings" charset="2"/>
                <a:sym typeface="Symbol" charset="2"/>
              </a:rPr>
              <a:t>→</a:t>
            </a:r>
            <a:r>
              <a:rPr lang="en-US" sz="1600" dirty="0" err="1" smtClean="0"/>
              <a:t>pp</a:t>
            </a:r>
            <a:r>
              <a:rPr lang="en-US" sz="1600" b="0" i="1" dirty="0" err="1" smtClean="0">
                <a:latin typeface="Times" charset="0"/>
                <a:ea typeface="Wingdings" charset="2"/>
                <a:cs typeface="Wingdings" charset="2"/>
              </a:rPr>
              <a:t>l</a:t>
            </a:r>
            <a:r>
              <a:rPr lang="en-US" sz="1600" baseline="30000" dirty="0" err="1" smtClean="0">
                <a:ea typeface="Wingdings" charset="2"/>
                <a:cs typeface="Wingdings" charset="2"/>
              </a:rPr>
              <a:t>+</a:t>
            </a:r>
            <a:r>
              <a:rPr lang="en-US" sz="1600" b="0" i="1" dirty="0" err="1" smtClean="0">
                <a:latin typeface="Times" charset="0"/>
                <a:ea typeface="Wingdings" charset="2"/>
                <a:cs typeface="Wingdings" charset="2"/>
              </a:rPr>
              <a:t>l</a:t>
            </a:r>
            <a:r>
              <a:rPr lang="en-US" sz="1600" baseline="30000" dirty="0" smtClean="0">
                <a:ea typeface="Wingdings" charset="2"/>
                <a:cs typeface="Wingdings" charset="2"/>
              </a:rPr>
              <a:t>–</a:t>
            </a:r>
            <a:r>
              <a:rPr lang="en-US" sz="1600" dirty="0" smtClean="0"/>
              <a:t>)production (luminosity measurement) &amp; Exclusive W production (collaboration with Electroweak)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3676472"/>
            <a:ext cx="2286000" cy="120032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800" dirty="0" smtClean="0"/>
              <a:t>Daily supervision of student work is provided by senior scientists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HLT &amp; Reconstruction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698253"/>
            <a:ext cx="2895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</a:t>
            </a:r>
            <a:r>
              <a:rPr lang="en-US" sz="1400" dirty="0" err="1" smtClean="0"/>
              <a:t>Klukas</a:t>
            </a:r>
            <a:r>
              <a:rPr lang="en-US" sz="1400" dirty="0" smtClean="0"/>
              <a:t> &amp; Prof. Herndon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trigger validation is a responsibility of </a:t>
            </a:r>
            <a:r>
              <a:rPr lang="en-US" sz="2000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Klukas</a:t>
            </a:r>
            <a:endParaRPr lang="en-US" sz="1600" b="1" kern="0" baseline="30000" dirty="0" smtClean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Provide regular reports validating the performance of 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HLT with each </a:t>
            </a:r>
            <a:b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new software release – Produce, examine and publish ~80 plots for each release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Diagnose when software changes cause changes in 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HLT performance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Improve performance of the 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trigger including isolation at L2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Monitoring performance with real data</a:t>
            </a:r>
          </a:p>
        </p:txBody>
      </p:sp>
      <p:pic>
        <p:nvPicPr>
          <p:cNvPr id="11" name="Picture 10" descr="muonHL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8000"/>
            <a:ext cx="3295912" cy="3429000"/>
          </a:xfrm>
          <a:prstGeom prst="rect">
            <a:avLst/>
          </a:prstGeom>
        </p:spPr>
      </p:pic>
      <p:pic>
        <p:nvPicPr>
          <p:cNvPr id="12" name="Picture 11" descr="muonHLTSampl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962400" y="2667000"/>
            <a:ext cx="5105400" cy="3829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(2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WZ Production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SM WZ production cross section is possible to measure with ~1 </a:t>
            </a:r>
            <a:r>
              <a:rPr lang="en-US" sz="2000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fb</a:t>
            </a:r>
            <a:r>
              <a:rPr lang="en-US" sz="2000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endParaRPr lang="en-US" sz="1600" b="1" kern="0" baseline="30000" dirty="0" smtClean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Leptonic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decay modes of W and Z used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Good laboratory to set baseline for searches</a:t>
            </a:r>
          </a:p>
          <a:p>
            <a:pPr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Example: W’ → WZ, </a:t>
            </a:r>
            <a:r>
              <a:rPr lang="en-US" sz="1600" b="1" kern="0" dirty="0" err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technicolor</a:t>
            </a:r>
            <a:r>
              <a:rPr lang="en-US" sz="16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 models with resonant structures in M</a:t>
            </a:r>
            <a:r>
              <a:rPr lang="en-US" sz="1600" b="1" kern="0" baseline="-2500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WZ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MC analysis approved in 2009 – Beginning to look at multi-lepton CMS data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1" y="2819400"/>
            <a:ext cx="3716889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698253"/>
            <a:ext cx="2895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</a:t>
            </a:r>
            <a:r>
              <a:rPr lang="en-US" sz="1400" dirty="0" err="1" smtClean="0"/>
              <a:t>Klukas</a:t>
            </a:r>
            <a:r>
              <a:rPr lang="en-US" sz="1400" dirty="0" smtClean="0"/>
              <a:t> &amp; Prof. Herndon</a:t>
            </a:r>
            <a:endParaRPr lang="en-US" sz="1400" dirty="0"/>
          </a:p>
        </p:txBody>
      </p:sp>
      <p:pic>
        <p:nvPicPr>
          <p:cNvPr id="7" name="Picture 6" descr="klukas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162800" y="2971800"/>
            <a:ext cx="1371600" cy="1329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(2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ZZ Production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698253"/>
            <a:ext cx="27432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Ross &amp; Prof. </a:t>
            </a:r>
            <a:r>
              <a:rPr lang="en-US" sz="1400" dirty="0" err="1" smtClean="0"/>
              <a:t>Dasu</a:t>
            </a:r>
            <a:endParaRPr lang="en-US" sz="14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SM ZZ candidates should appear with ~1 </a:t>
            </a:r>
            <a:r>
              <a:rPr lang="en-US" sz="2000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fb</a:t>
            </a:r>
            <a:r>
              <a:rPr lang="en-US" sz="2000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endParaRPr lang="en-US" sz="1600" b="1" kern="0" baseline="30000" dirty="0" smtClean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Electron and 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decay modes of Z used so far – extend to </a:t>
            </a:r>
            <a:r>
              <a:rPr lang="en-US" sz="1600" b="1" kern="0" dirty="0" err="1" smtClean="0">
                <a:solidFill>
                  <a:srgbClr val="0000FF"/>
                </a:solidFill>
                <a:latin typeface="Euclid Symbol" charset="2"/>
                <a:ea typeface="+mn-ea"/>
                <a:cs typeface="Euclid Symbol" charset="2"/>
              </a:rPr>
              <a:t>τ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and jets?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Good laboratory to set baseline for (high mass) </a:t>
            </a:r>
            <a:r>
              <a:rPr lang="en-US" sz="16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searches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MC analysis for Ross prelim exam – Beginning to look at multi-lepton CMS data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482602" y="2590801"/>
          <a:ext cx="8356599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7602"/>
                <a:gridCol w="1389678"/>
                <a:gridCol w="1278504"/>
                <a:gridCol w="1389678"/>
                <a:gridCol w="2001137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Experiment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Energy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Data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Signal Events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Background Events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CMS </a:t>
                      </a:r>
                      <a:br>
                        <a:rPr lang="en-US" sz="2400" dirty="0" smtClean="0">
                          <a:latin typeface="Arial"/>
                        </a:rPr>
                      </a:br>
                      <a:r>
                        <a:rPr lang="en-US" sz="2400" dirty="0" smtClean="0">
                          <a:latin typeface="Arial"/>
                        </a:rPr>
                        <a:t>(MC Analysis)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10 </a:t>
                      </a:r>
                      <a:r>
                        <a:rPr lang="en-US" sz="2400" dirty="0" err="1" smtClean="0">
                          <a:latin typeface="Arial"/>
                        </a:rPr>
                        <a:t>TeV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1 fb</a:t>
                      </a:r>
                      <a:r>
                        <a:rPr lang="en-US" sz="2400" baseline="30000" dirty="0" smtClean="0">
                          <a:latin typeface="Arial"/>
                        </a:rPr>
                        <a:t>-1</a:t>
                      </a:r>
                      <a:endParaRPr lang="en-US" sz="2400" baseline="300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6.2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1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CMS (Estimate)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7 </a:t>
                      </a:r>
                      <a:r>
                        <a:rPr lang="en-US" sz="2400" dirty="0" err="1" smtClean="0">
                          <a:latin typeface="Arial"/>
                        </a:rPr>
                        <a:t>TeV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Arial"/>
                        </a:rPr>
                        <a:t>1 fb</a:t>
                      </a:r>
                      <a:r>
                        <a:rPr lang="en-US" sz="2400" baseline="30000" dirty="0" smtClean="0">
                          <a:latin typeface="Arial"/>
                        </a:rPr>
                        <a:t>-1</a:t>
                      </a:r>
                      <a:endParaRPr lang="en-US" sz="2400" baseline="300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4.4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0.7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D0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2 </a:t>
                      </a:r>
                      <a:r>
                        <a:rPr lang="en-US" sz="2400" dirty="0" err="1" smtClean="0">
                          <a:latin typeface="Arial"/>
                        </a:rPr>
                        <a:t>TeV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1.7 fb</a:t>
                      </a:r>
                      <a:r>
                        <a:rPr lang="en-US" sz="2400" baseline="30000" dirty="0" smtClean="0">
                          <a:latin typeface="Arial"/>
                        </a:rPr>
                        <a:t>-1</a:t>
                      </a:r>
                      <a:endParaRPr lang="en-US" sz="2400" baseline="300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3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0.2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CDF</a:t>
                      </a:r>
                      <a:endParaRPr lang="en-US" sz="2400" dirty="0"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2 </a:t>
                      </a:r>
                      <a:r>
                        <a:rPr lang="en-US" sz="2400" dirty="0" err="1" smtClean="0">
                          <a:latin typeface="Arial"/>
                        </a:rPr>
                        <a:t>TeV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4.8 fb</a:t>
                      </a:r>
                      <a:r>
                        <a:rPr lang="en-US" sz="2400" baseline="30000" dirty="0" smtClean="0">
                          <a:latin typeface="Arial"/>
                        </a:rPr>
                        <a:t>-1</a:t>
                      </a:r>
                      <a:endParaRPr lang="en-US" sz="2400" baseline="300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5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</a:rPr>
                        <a:t>0.04</a:t>
                      </a:r>
                      <a:endParaRPr lang="en-US" sz="2400" dirty="0"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914400"/>
          </a:xfrm>
        </p:spPr>
        <p:txBody>
          <a:bodyPr/>
          <a:lstStyle/>
          <a:p>
            <a:r>
              <a:rPr lang="en-US" dirty="0" smtClean="0"/>
              <a:t>Trigger Upgrade Simulations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698253"/>
            <a:ext cx="4800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Students Ross, </a:t>
            </a:r>
            <a:r>
              <a:rPr lang="en-US" sz="1400" dirty="0" err="1" smtClean="0"/>
              <a:t>Bachtis</a:t>
            </a:r>
            <a:r>
              <a:rPr lang="en-US" sz="1400" dirty="0" smtClean="0"/>
              <a:t> &amp; Scientist </a:t>
            </a:r>
            <a:r>
              <a:rPr lang="en-US" sz="1400" dirty="0" err="1" smtClean="0"/>
              <a:t>Grothe</a:t>
            </a:r>
            <a:r>
              <a:rPr lang="en-US" sz="1400" dirty="0" smtClean="0"/>
              <a:t> + Prof. </a:t>
            </a:r>
            <a:r>
              <a:rPr lang="en-US" sz="1400" dirty="0" err="1" smtClean="0"/>
              <a:t>Dasu</a:t>
            </a:r>
            <a:endParaRPr lang="en-US" sz="14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Trigger upgrade improves physics reach, especially </a:t>
            </a:r>
            <a:r>
              <a:rPr lang="en-US" sz="2000" b="1" kern="0" dirty="0" err="1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τ</a:t>
            </a: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2000" b="1" kern="0" dirty="0" err="1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μ</a:t>
            </a:r>
            <a:endParaRPr lang="en-US" sz="1600" b="1" kern="0" baseline="30000" dirty="0" smtClean="0">
              <a:solidFill>
                <a:srgbClr val="0000FF"/>
              </a:solidFill>
              <a:latin typeface="Euclid Symbol" charset="2"/>
              <a:ea typeface="+mn-ea"/>
              <a:cs typeface="Euclid Symbol" charset="2"/>
            </a:endParaRP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Develop emulator of upgraded algorithms and tune them</a:t>
            </a:r>
          </a:p>
          <a:p>
            <a:pPr lvl="1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6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Compare to existing trigger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2146300"/>
            <a:ext cx="8763000" cy="90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794" tIns="50794" rIns="50794" bIns="50794" numCol="1" anchor="ctr" anchorCtr="0" compatLnSpc="1">
            <a:prstTxWarp prst="textNoShape">
              <a:avLst/>
            </a:prstTxWarp>
          </a:bodyPr>
          <a:lstStyle/>
          <a:p>
            <a:pPr marL="647624" indent="-380955" defTabSz="914293">
              <a:spcBef>
                <a:spcPts val="12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/>
            </a:pPr>
            <a:r>
              <a:rPr lang="en-US" sz="1800" kern="0" dirty="0" smtClean="0">
                <a:ea typeface="ＭＳ Ｐゴシック" charset="-128"/>
                <a:cs typeface="Arial"/>
                <a:sym typeface="Helvetica" charset="0"/>
              </a:rPr>
              <a:t>Emulation studies show that the proposed upgrades to the calorimeter trigger can function well in a high pileup environment</a:t>
            </a:r>
          </a:p>
          <a:p>
            <a:pPr marL="647624" indent="-380955" defTabSz="914293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endParaRPr lang="en-US" sz="1800" kern="0" dirty="0" smtClean="0">
              <a:ea typeface="ＭＳ Ｐゴシック" charset="-128"/>
              <a:cs typeface="Arial"/>
              <a:sym typeface="Helvetica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524" y="2590800"/>
            <a:ext cx="5090077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7418" y="2667000"/>
            <a:ext cx="3817982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57800" y="5499100"/>
            <a:ext cx="3708400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794" tIns="50794" rIns="50794" bIns="50794" anchor="ctr">
            <a:prstTxWarp prst="textNoShape">
              <a:avLst/>
            </a:prstTxWarp>
          </a:bodyPr>
          <a:lstStyle/>
          <a:p>
            <a:pPr marL="0" lvl="1" algn="ctr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Upgrade decreases </a:t>
            </a:r>
            <a:r>
              <a:rPr lang="en-US" sz="1600" kern="0" dirty="0">
                <a:latin typeface="Arial"/>
                <a:ea typeface="ＭＳ Ｐゴシック" charset="-128"/>
                <a:cs typeface="Arial"/>
              </a:rPr>
              <a:t>isolated </a:t>
            </a: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EG trigger </a:t>
            </a:r>
            <a:r>
              <a:rPr lang="en-US" sz="1600" kern="0" dirty="0">
                <a:latin typeface="Arial"/>
                <a:ea typeface="ＭＳ Ｐゴシック" charset="-128"/>
                <a:cs typeface="Arial"/>
              </a:rPr>
              <a:t>rate by 2-3x, while maintaining the efficiencies of current design</a:t>
            </a:r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/>
            </a:pPr>
            <a:endParaRPr lang="en-US" sz="1600" kern="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905000" y="4058760"/>
            <a:ext cx="685800" cy="9144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>
              <a:ln w="38100" cmpd="sng"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~4 (4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59" y="2133600"/>
            <a:ext cx="5089548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781800" cy="914400"/>
          </a:xfrm>
        </p:spPr>
        <p:txBody>
          <a:bodyPr/>
          <a:lstStyle/>
          <a:p>
            <a:r>
              <a:rPr lang="en-US" dirty="0" smtClean="0"/>
              <a:t>Trigger Upgrade Simulations</a:t>
            </a:r>
            <a:endParaRPr lang="en-US" dirty="0">
              <a:latin typeface="Euclid Symbol" charset="2"/>
              <a:cs typeface="Euclid Symbol" charset="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989012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Isolated </a:t>
            </a:r>
            <a:r>
              <a:rPr lang="en-US" sz="2000" b="1" kern="0" dirty="0" err="1" smtClean="0">
                <a:solidFill>
                  <a:srgbClr val="ED181E"/>
                </a:solidFill>
                <a:latin typeface="Euclid Symbol" charset="2"/>
                <a:ea typeface="+mn-ea"/>
                <a:cs typeface="Euclid Symbol" charset="2"/>
              </a:rPr>
              <a:t>τ</a:t>
            </a: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trigger performance with upgraded calorimeter trigger </a:t>
            </a:r>
            <a:b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  is significantly better</a:t>
            </a:r>
          </a:p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sz="2000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The algorithm uses local area, making it less sensitive to event pileup</a:t>
            </a:r>
            <a:endParaRPr lang="en-US" sz="1600" b="1" kern="0" dirty="0" smtClean="0">
              <a:solidFill>
                <a:srgbClr val="0000FF"/>
              </a:solidFill>
              <a:latin typeface="Euclid Symbol" charset="2"/>
              <a:ea typeface="+mn-ea"/>
              <a:cs typeface="Euclid Symbol" charset="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819400" y="4191000"/>
            <a:ext cx="685800" cy="9144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>
              <a:ln w="38100" cmpd="sng"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185220"/>
            <a:ext cx="3817832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34000" y="5181600"/>
            <a:ext cx="3708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794" tIns="50794" rIns="50794" bIns="50794" anchor="ctr">
            <a:prstTxWarp prst="textNoShape">
              <a:avLst/>
            </a:prstTxWarp>
          </a:bodyPr>
          <a:lstStyle/>
          <a:p>
            <a:pPr marL="0" lvl="1" algn="ctr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Upgrade decreases </a:t>
            </a:r>
            <a:r>
              <a:rPr lang="en-US" sz="1600" kern="0" dirty="0">
                <a:latin typeface="Arial"/>
                <a:ea typeface="ＭＳ Ｐゴシック" charset="-128"/>
                <a:cs typeface="Arial"/>
              </a:rPr>
              <a:t>isolated</a:t>
            </a: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600" kern="0" dirty="0" err="1" smtClean="0">
                <a:latin typeface="Euclid Symbol" charset="2"/>
                <a:ea typeface="ＭＳ Ｐゴシック" charset="-128"/>
                <a:cs typeface="Euclid Symbol" charset="2"/>
              </a:rPr>
              <a:t>τ</a:t>
            </a: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 trigger </a:t>
            </a:r>
            <a:r>
              <a:rPr lang="en-US" sz="1600" kern="0" dirty="0">
                <a:latin typeface="Arial"/>
                <a:ea typeface="ＭＳ Ｐゴシック" charset="-128"/>
                <a:cs typeface="Arial"/>
              </a:rPr>
              <a:t>rate by 2-3x, while</a:t>
            </a: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 significantly improving the </a:t>
            </a:r>
            <a:r>
              <a:rPr lang="en-US" sz="1600" kern="0" dirty="0">
                <a:latin typeface="Arial"/>
                <a:ea typeface="ＭＳ Ｐゴシック" charset="-128"/>
                <a:cs typeface="Arial"/>
              </a:rPr>
              <a:t>efficiencies</a:t>
            </a:r>
            <a:r>
              <a:rPr lang="en-US" sz="1600" kern="0" dirty="0" smtClean="0">
                <a:latin typeface="Arial"/>
                <a:ea typeface="ＭＳ Ｐゴシック" charset="-128"/>
                <a:cs typeface="Arial"/>
              </a:rPr>
              <a:t> over the current </a:t>
            </a:r>
            <a:r>
              <a:rPr lang="en-US" sz="1600" kern="0" dirty="0">
                <a:latin typeface="Arial"/>
                <a:ea typeface="ＭＳ Ｐゴシック" charset="-128"/>
                <a:cs typeface="Arial"/>
              </a:rPr>
              <a:t>design</a:t>
            </a:r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/>
            </a:pPr>
            <a:endParaRPr lang="en-US" sz="1600" kern="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6019800"/>
            <a:ext cx="6477000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Now studying improvement in physics reach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698253"/>
            <a:ext cx="4800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Students Ross, </a:t>
            </a:r>
            <a:r>
              <a:rPr lang="en-US" sz="1400" dirty="0" err="1" smtClean="0"/>
              <a:t>Bachtis</a:t>
            </a:r>
            <a:r>
              <a:rPr lang="en-US" sz="1400" dirty="0" smtClean="0"/>
              <a:t> &amp; Scientist </a:t>
            </a:r>
            <a:r>
              <a:rPr lang="en-US" sz="1400" dirty="0" err="1" smtClean="0"/>
              <a:t>Grothe</a:t>
            </a:r>
            <a:r>
              <a:rPr lang="en-US" sz="1400" dirty="0" smtClean="0"/>
              <a:t> + Prof. </a:t>
            </a:r>
            <a:r>
              <a:rPr lang="en-US" sz="1400" dirty="0" err="1" smtClean="0"/>
              <a:t>Dasu</a:t>
            </a:r>
            <a:endParaRPr lang="en-US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1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~4 (4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65188" y="180975"/>
            <a:ext cx="7620000" cy="685800"/>
          </a:xfrm>
        </p:spPr>
        <p:txBody>
          <a:bodyPr/>
          <a:lstStyle/>
          <a:p>
            <a:r>
              <a:rPr lang="en-US" dirty="0"/>
              <a:t>UW Computing </a:t>
            </a:r>
            <a:r>
              <a:rPr lang="en-US" dirty="0" smtClean="0"/>
              <a:t>Activities</a:t>
            </a:r>
            <a:endParaRPr lang="en-US" sz="2400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77901"/>
            <a:ext cx="9144000" cy="5499100"/>
          </a:xfrm>
        </p:spPr>
        <p:txBody>
          <a:bodyPr/>
          <a:lstStyle/>
          <a:p>
            <a:pPr marL="112700" indent="-112700"/>
            <a:r>
              <a:rPr lang="en-US" sz="2000" dirty="0"/>
              <a:t>Rader, </a:t>
            </a:r>
            <a:r>
              <a:rPr lang="en-US" sz="2000" dirty="0" err="1"/>
              <a:t>Radtke</a:t>
            </a:r>
            <a:r>
              <a:rPr lang="en-US" sz="2000" dirty="0" smtClean="0"/>
              <a:t> (50% DOE, 50% University) for HEP Computing &amp; </a:t>
            </a:r>
            <a:br>
              <a:rPr lang="en-US" sz="2000" dirty="0" smtClean="0"/>
            </a:br>
            <a:r>
              <a:rPr lang="en-US" sz="2000" dirty="0" smtClean="0"/>
              <a:t>Bradley</a:t>
            </a:r>
            <a:r>
              <a:rPr lang="en-US" sz="2000" dirty="0"/>
              <a:t>, Maier, and </a:t>
            </a:r>
            <a:r>
              <a:rPr lang="en-US" sz="2000" dirty="0" err="1"/>
              <a:t>Mohapatra</a:t>
            </a:r>
            <a:r>
              <a:rPr lang="en-US" sz="2000" dirty="0"/>
              <a:t> [</a:t>
            </a:r>
            <a:r>
              <a:rPr lang="en-US" sz="2000" dirty="0" smtClean="0"/>
              <a:t>NSF CMS Project] for CMS Tier-2</a:t>
            </a:r>
            <a:br>
              <a:rPr lang="en-US" sz="2000" dirty="0" smtClean="0"/>
            </a:br>
            <a:r>
              <a:rPr lang="en-US" sz="2000" dirty="0" smtClean="0"/>
              <a:t>GS Anderson (NSF), GS Reilly (DOE 6/2011) &amp; Manager </a:t>
            </a:r>
            <a:r>
              <a:rPr lang="en-US" sz="2000" dirty="0" err="1" smtClean="0"/>
              <a:t>Dasu</a:t>
            </a:r>
            <a:r>
              <a:rPr lang="en-US" sz="2000" dirty="0" smtClean="0"/>
              <a:t> (1m DOE)</a:t>
            </a:r>
          </a:p>
          <a:p>
            <a:pPr marL="339686" lvl="1" indent="-112700"/>
            <a:r>
              <a:rPr lang="en-US" sz="2000" dirty="0" smtClean="0"/>
              <a:t>High throughput computing support for all of HEP group + CMS Tier-2 </a:t>
            </a:r>
          </a:p>
          <a:p>
            <a:pPr marL="339686" lvl="1" indent="-112700"/>
            <a:r>
              <a:rPr lang="en-US" sz="2000" dirty="0" smtClean="0"/>
              <a:t>UW is a </a:t>
            </a:r>
            <a:r>
              <a:rPr lang="en-US" sz="2000" dirty="0"/>
              <a:t>CMS Tier-2 computer center from FY2005</a:t>
            </a:r>
          </a:p>
          <a:p>
            <a:pPr marL="565084" lvl="2" indent="-111112"/>
            <a:r>
              <a:rPr lang="en-US" sz="2000" dirty="0"/>
              <a:t>Data-Intensive Science University Network (DISUN) institute</a:t>
            </a:r>
            <a:endParaRPr lang="en-US" sz="2000" dirty="0" smtClean="0"/>
          </a:p>
          <a:p>
            <a:pPr marL="339686" lvl="1" indent="-112700"/>
            <a:r>
              <a:rPr lang="en-US" sz="2000" dirty="0" smtClean="0"/>
              <a:t> Leadership </a:t>
            </a:r>
            <a:r>
              <a:rPr lang="en-US" sz="2000" dirty="0"/>
              <a:t>in Grid </a:t>
            </a:r>
            <a:r>
              <a:rPr lang="en-US" sz="2000" dirty="0" smtClean="0"/>
              <a:t>Community [Collaboration with UW Condor Team]</a:t>
            </a:r>
          </a:p>
          <a:p>
            <a:pPr marL="565084" lvl="2" indent="-111112"/>
            <a:r>
              <a:rPr lang="en-US" sz="2000" dirty="0" smtClean="0"/>
              <a:t>OSG </a:t>
            </a:r>
            <a:r>
              <a:rPr lang="en-US" sz="2000" dirty="0"/>
              <a:t>- Open Science Grid (develop tools and provide cycles)</a:t>
            </a:r>
            <a:endParaRPr lang="en-US" sz="2000" dirty="0" smtClean="0"/>
          </a:p>
          <a:p>
            <a:pPr marL="565084" lvl="2" indent="-111112"/>
            <a:r>
              <a:rPr lang="en-US" sz="2000" dirty="0" smtClean="0"/>
              <a:t>GLOW </a:t>
            </a:r>
            <a:r>
              <a:rPr lang="en-US" sz="2000" dirty="0"/>
              <a:t>- Grid Laboratory of Wisconsin (Lead role in development</a:t>
            </a:r>
            <a:r>
              <a:rPr lang="en-US" sz="2000" dirty="0" smtClean="0"/>
              <a:t> and implementation </a:t>
            </a:r>
            <a:r>
              <a:rPr lang="en-US" sz="2000" dirty="0"/>
              <a:t>with CS Condor group to benefit entire</a:t>
            </a:r>
            <a:r>
              <a:rPr lang="en-US" sz="2000" dirty="0" smtClean="0"/>
              <a:t> UW </a:t>
            </a:r>
            <a:r>
              <a:rPr lang="en-US" sz="2000" dirty="0"/>
              <a:t>campus: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CMS</a:t>
            </a:r>
            <a:r>
              <a:rPr lang="en-US" sz="2000" dirty="0"/>
              <a:t>, ATLAS, </a:t>
            </a:r>
            <a:r>
              <a:rPr lang="en-US" sz="2000" dirty="0" err="1"/>
              <a:t>IceCube</a:t>
            </a:r>
            <a:r>
              <a:rPr lang="en-US" sz="2000" dirty="0"/>
              <a:t>, CS, Genomics,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Chem</a:t>
            </a:r>
            <a:r>
              <a:rPr lang="en-US" sz="2000" dirty="0"/>
              <a:t>. Eng., Med. Phys., etc.</a:t>
            </a:r>
            <a:r>
              <a:rPr lang="en-US" sz="2000" dirty="0" smtClean="0"/>
              <a:t>)</a:t>
            </a:r>
          </a:p>
          <a:p>
            <a:pPr marL="850801" lvl="3" indent="-111112"/>
            <a:r>
              <a:rPr lang="en-US" dirty="0" smtClean="0"/>
              <a:t>Additional non HEP resources </a:t>
            </a:r>
            <a:br>
              <a:rPr lang="en-US" dirty="0" smtClean="0"/>
            </a:br>
            <a:r>
              <a:rPr lang="en-US" dirty="0" smtClean="0"/>
              <a:t>(NSF MRI and UW funding) </a:t>
            </a:r>
            <a:br>
              <a:rPr lang="en-US" dirty="0" smtClean="0"/>
            </a:br>
            <a:r>
              <a:rPr lang="en-US" dirty="0" smtClean="0"/>
              <a:t>brought to CMS and ATLAS</a:t>
            </a:r>
          </a:p>
          <a:p>
            <a:pPr marL="565084" lvl="2" indent="-111112"/>
            <a:r>
              <a:rPr lang="en-US" sz="2000" dirty="0"/>
              <a:t>Benefits both CMS and ATLAS +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Computing </a:t>
            </a:r>
            <a:r>
              <a:rPr lang="en-US" sz="2000" dirty="0"/>
              <a:t>support for all HEP </a:t>
            </a:r>
            <a:r>
              <a:rPr lang="en-US" sz="2000" dirty="0" smtClean="0"/>
              <a:t>tasks</a:t>
            </a:r>
            <a:endParaRPr lang="en-US" sz="2000" dirty="0"/>
          </a:p>
        </p:txBody>
      </p:sp>
      <p:pic>
        <p:nvPicPr>
          <p:cNvPr id="61450" name="Picture 10" descr="t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9800" y="4419601"/>
            <a:ext cx="2667000" cy="2313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65188" y="180975"/>
            <a:ext cx="7620000" cy="685800"/>
          </a:xfrm>
        </p:spPr>
        <p:txBody>
          <a:bodyPr/>
          <a:lstStyle/>
          <a:p>
            <a:r>
              <a:rPr lang="en-US" dirty="0"/>
              <a:t>UW Computing</a:t>
            </a:r>
            <a:r>
              <a:rPr lang="en-US" dirty="0" smtClean="0"/>
              <a:t> Hardware</a:t>
            </a:r>
            <a:endParaRPr lang="en-US" sz="2400" dirty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52400" y="1143000"/>
            <a:ext cx="6477000" cy="50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" charset="0"/>
              </a:rPr>
              <a:t>Rader:</a:t>
            </a:r>
            <a:r>
              <a:rPr lang="en-US" dirty="0" smtClean="0">
                <a:latin typeface="Times" charset="0"/>
              </a:rPr>
              <a:t> 		UW Physics Director of Computing</a:t>
            </a:r>
            <a:br>
              <a:rPr lang="en-US" dirty="0" smtClean="0">
                <a:latin typeface="Times" charset="0"/>
              </a:rPr>
            </a:br>
            <a:r>
              <a:rPr lang="en-US" dirty="0" err="1" smtClean="0">
                <a:latin typeface="Times" charset="0"/>
              </a:rPr>
              <a:t>Radtke</a:t>
            </a:r>
            <a:r>
              <a:rPr lang="en-US" dirty="0" smtClean="0">
                <a:latin typeface="Times" charset="0"/>
              </a:rPr>
              <a:t>:	HEP </a:t>
            </a:r>
            <a:r>
              <a:rPr lang="en-US" dirty="0">
                <a:latin typeface="Times" charset="0"/>
              </a:rPr>
              <a:t>desktop support</a:t>
            </a:r>
            <a:br>
              <a:rPr lang="en-US" dirty="0">
                <a:latin typeface="Times" charset="0"/>
              </a:rPr>
            </a:br>
            <a:r>
              <a:rPr lang="en-US" dirty="0" smtClean="0">
                <a:latin typeface="Times" charset="0"/>
              </a:rPr>
              <a:t>Maier (NSF): 	CMS Tier</a:t>
            </a:r>
            <a:r>
              <a:rPr lang="en-US" dirty="0">
                <a:latin typeface="Times" charset="0"/>
              </a:rPr>
              <a:t>-2 systems </a:t>
            </a:r>
            <a:r>
              <a:rPr lang="en-US" dirty="0" smtClean="0">
                <a:latin typeface="Times" charset="0"/>
              </a:rPr>
              <a:t>support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" charset="0"/>
              </a:rPr>
              <a:t>     2 </a:t>
            </a:r>
            <a:r>
              <a:rPr lang="en-US" dirty="0" err="1" smtClean="0">
                <a:latin typeface="Times" charset="0"/>
              </a:rPr>
              <a:t>x</a:t>
            </a:r>
            <a:r>
              <a:rPr lang="en-US" dirty="0" smtClean="0">
                <a:latin typeface="Times" charset="0"/>
              </a:rPr>
              <a:t> 10 </a:t>
            </a:r>
            <a:r>
              <a:rPr lang="en-US" dirty="0" err="1" smtClean="0">
                <a:latin typeface="Times" charset="0"/>
              </a:rPr>
              <a:t>Gbps</a:t>
            </a:r>
            <a:r>
              <a:rPr lang="en-US" dirty="0" smtClean="0">
                <a:latin typeface="Times" charset="0"/>
              </a:rPr>
              <a:t> bandwidth (UW provided)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     24h/7d operation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     ~250 user accounts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       (includes many guests)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" charset="0"/>
              </a:rPr>
              <a:t>Imminent additions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" charset="0"/>
              </a:rPr>
              <a:t>     ARRA HEP servers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     ARRA ATLAS servers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     Last remnants of DISUN</a:t>
            </a:r>
            <a:br>
              <a:rPr lang="en-US" dirty="0" smtClean="0">
                <a:latin typeface="Times" charset="0"/>
              </a:rPr>
            </a:br>
            <a:endParaRPr lang="en-US" dirty="0">
              <a:latin typeface="Times" charset="0"/>
            </a:endParaRPr>
          </a:p>
        </p:txBody>
      </p:sp>
      <p:pic>
        <p:nvPicPr>
          <p:cNvPr id="18" name="Picture 17" descr="computin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908300"/>
            <a:ext cx="5092700" cy="349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65188" y="180975"/>
            <a:ext cx="7620000" cy="685800"/>
          </a:xfrm>
        </p:spPr>
        <p:txBody>
          <a:bodyPr/>
          <a:lstStyle/>
          <a:p>
            <a:r>
              <a:rPr lang="en-US" sz="3200" dirty="0"/>
              <a:t>UW</a:t>
            </a:r>
            <a:r>
              <a:rPr lang="en-US" sz="3200" dirty="0" smtClean="0"/>
              <a:t> Campus Grid &amp; Middleware</a:t>
            </a:r>
            <a:endParaRPr lang="en-US" sz="3200" dirty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52400" y="990600"/>
            <a:ext cx="8763000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" charset="0"/>
              </a:rPr>
              <a:t>Working under leadership of Prof. </a:t>
            </a:r>
            <a:r>
              <a:rPr lang="en-US" dirty="0" err="1" smtClean="0">
                <a:latin typeface="Times" charset="0"/>
              </a:rPr>
              <a:t>Miron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 err="1" smtClean="0">
                <a:latin typeface="Times" charset="0"/>
              </a:rPr>
              <a:t>Livny</a:t>
            </a:r>
            <a:r>
              <a:rPr lang="en-US" dirty="0" smtClean="0">
                <a:latin typeface="Times" charset="0"/>
              </a:rPr>
              <a:t> 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	&amp; ~20 Condor Team Research Staff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Grid Laboratory Of Wisconsin (GLOW, NSF MRIs)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Center for High Throughput Computing (CHTC, UW funded)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Additional computing resources brought to HEP (CMS, ATLAS, …)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Most importantly, Condor Team expertise brought to HEP</a:t>
            </a:r>
            <a:br>
              <a:rPr lang="en-US" dirty="0" smtClean="0">
                <a:solidFill>
                  <a:srgbClr val="008000"/>
                </a:solidFill>
                <a:latin typeface="Times" charset="0"/>
              </a:rPr>
            </a:b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	Condor adaptation by US CMS, ATLAS and beyond</a:t>
            </a:r>
            <a:br>
              <a:rPr lang="en-US" dirty="0" smtClean="0">
                <a:solidFill>
                  <a:srgbClr val="008000"/>
                </a:solidFill>
                <a:latin typeface="Times" charset="0"/>
              </a:rPr>
            </a:b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	Broader adaptation through </a:t>
            </a:r>
            <a:r>
              <a:rPr lang="en-US" dirty="0" err="1" smtClean="0">
                <a:solidFill>
                  <a:srgbClr val="008000"/>
                </a:solidFill>
                <a:latin typeface="Times" charset="0"/>
              </a:rPr>
              <a:t>Globus</a:t>
            </a: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 and other Grid Toolkits</a:t>
            </a:r>
            <a:br>
              <a:rPr lang="en-US" dirty="0" smtClean="0">
                <a:solidFill>
                  <a:srgbClr val="008000"/>
                </a:solidFill>
                <a:latin typeface="Times" charset="0"/>
              </a:rPr>
            </a:b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	Close collaboration with </a:t>
            </a:r>
            <a:r>
              <a:rPr lang="en-US" dirty="0" err="1" smtClean="0">
                <a:solidFill>
                  <a:srgbClr val="008000"/>
                </a:solidFill>
                <a:latin typeface="Times" charset="0"/>
              </a:rPr>
              <a:t>Fermilab</a:t>
            </a: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 &amp; CMS in DISUN &amp; OSG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" charset="0"/>
              </a:rPr>
              <a:t>Key to success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	Dan Bradley (NSF, DISUN Support) from our group is 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	embedded in Condor team + Mutually beneficial goals in </a:t>
            </a:r>
            <a:br>
              <a:rPr lang="en-US" dirty="0" smtClean="0">
                <a:latin typeface="Times" charset="0"/>
              </a:rPr>
            </a:br>
            <a:r>
              <a:rPr lang="en-US" dirty="0" smtClean="0">
                <a:latin typeface="Times" charset="0"/>
              </a:rPr>
              <a:t>	high throughput computing </a:t>
            </a:r>
            <a:r>
              <a:rPr lang="en-US" dirty="0" smtClean="0">
                <a:solidFill>
                  <a:srgbClr val="008000"/>
                </a:solidFill>
                <a:latin typeface="Times" charset="0"/>
              </a:rPr>
              <a:t>research </a:t>
            </a:r>
            <a:r>
              <a:rPr lang="en-US" dirty="0" smtClean="0">
                <a:latin typeface="Times" charset="0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usage</a:t>
            </a:r>
            <a:r>
              <a:rPr lang="en-US" dirty="0" smtClean="0">
                <a:latin typeface="Times" charset="0"/>
              </a:rPr>
              <a:t/>
            </a:r>
            <a:br>
              <a:rPr lang="en-US" dirty="0" smtClean="0">
                <a:latin typeface="Times" charset="0"/>
              </a:rPr>
            </a:br>
            <a:endParaRPr lang="en-US" dirty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65188" y="180975"/>
            <a:ext cx="7620000" cy="685800"/>
          </a:xfrm>
        </p:spPr>
        <p:txBody>
          <a:bodyPr/>
          <a:lstStyle/>
          <a:p>
            <a:r>
              <a:rPr lang="en-US" dirty="0" smtClean="0"/>
              <a:t>CMS Simulation &amp; Operations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181600" y="914401"/>
            <a:ext cx="3696084" cy="2809220"/>
            <a:chOff x="5181600" y="3743980"/>
            <a:chExt cx="3696084" cy="2809220"/>
          </a:xfrm>
        </p:grpSpPr>
        <p:pic>
          <p:nvPicPr>
            <p:cNvPr id="17" name="Picture 16" descr="USProd_Mar2007_Aug2010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81600" y="4259079"/>
              <a:ext cx="3696084" cy="2294121"/>
            </a:xfrm>
            <a:prstGeom prst="rect">
              <a:avLst/>
            </a:prstGeom>
          </p:spPr>
        </p:pic>
        <p:sp>
          <p:nvSpPr>
            <p:cNvPr id="61449" name="Text Box 9"/>
            <p:cNvSpPr txBox="1">
              <a:spLocks noChangeArrowheads="1"/>
            </p:cNvSpPr>
            <p:nvPr/>
          </p:nvSpPr>
          <p:spPr bwMode="auto">
            <a:xfrm>
              <a:off x="5562600" y="3743980"/>
              <a:ext cx="30289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 err="1" smtClean="0">
                  <a:latin typeface="Times" charset="0"/>
                </a:rPr>
                <a:t>Mohapatra</a:t>
              </a:r>
              <a:r>
                <a:rPr lang="en-US" sz="1400" dirty="0">
                  <a:latin typeface="Times" charset="0"/>
                </a:rPr>
                <a:t> </a:t>
              </a:r>
              <a:r>
                <a:rPr lang="en-US" sz="1400" dirty="0" smtClean="0">
                  <a:latin typeface="Times" charset="0"/>
                </a:rPr>
                <a:t>: CMS MC production czar</a:t>
              </a:r>
              <a:br>
                <a:rPr lang="en-US" sz="1400" dirty="0" smtClean="0">
                  <a:latin typeface="Times" charset="0"/>
                </a:rPr>
              </a:br>
              <a:r>
                <a:rPr lang="en-US" sz="1400" dirty="0">
                  <a:latin typeface="Times" charset="0"/>
                </a:rPr>
                <a:t>Bradley: Software expert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2401" y="4100544"/>
            <a:ext cx="5852163" cy="2514600"/>
            <a:chOff x="152400" y="3048000"/>
            <a:chExt cx="5852163" cy="2514600"/>
          </a:xfrm>
        </p:grpSpPr>
        <p:pic>
          <p:nvPicPr>
            <p:cNvPr id="16" name="Picture 15" descr="pie.tif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048000"/>
              <a:ext cx="5852163" cy="2286000"/>
            </a:xfrm>
            <a:prstGeom prst="rect">
              <a:avLst/>
            </a:prstGeom>
          </p:spPr>
        </p:pic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419100" y="3810000"/>
              <a:ext cx="10668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OSG</a:t>
              </a:r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342900" y="5257800"/>
              <a:ext cx="11811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UWCMS</a:t>
              </a:r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1181100" y="4419600"/>
              <a:ext cx="11811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Others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2705100" y="3733800"/>
              <a:ext cx="68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FFFFFF"/>
                  </a:solidFill>
                </a:rPr>
                <a:t>CMS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3238500" y="51054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ATLAS</a:t>
              </a:r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4457700" y="3200400"/>
              <a:ext cx="1219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CMS Users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314700" y="4267200"/>
              <a:ext cx="68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</a:rPr>
                <a:t>CMS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2705100" y="3200400"/>
              <a:ext cx="10668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OSG</a:t>
              </a: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152400" y="4114799"/>
            <a:ext cx="5791200" cy="551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pic>
        <p:nvPicPr>
          <p:cNvPr id="22" name="Picture 21" descr="wisconsin.tif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5241" y="3733800"/>
            <a:ext cx="2526359" cy="3124200"/>
          </a:xfrm>
          <a:prstGeom prst="rect">
            <a:avLst/>
          </a:prstGeom>
        </p:spPr>
      </p:pic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77900"/>
            <a:ext cx="9144000" cy="3757613"/>
          </a:xfrm>
        </p:spPr>
        <p:txBody>
          <a:bodyPr/>
          <a:lstStyle/>
          <a:p>
            <a:pPr marL="112700" indent="-112700"/>
            <a:r>
              <a:rPr lang="en-US" sz="1800" dirty="0" smtClean="0"/>
              <a:t>Bradley (NSF - Software) &amp; </a:t>
            </a:r>
            <a:r>
              <a:rPr lang="en-US" sz="1800" dirty="0" err="1" smtClean="0"/>
              <a:t>Mohapatra</a:t>
            </a:r>
            <a:r>
              <a:rPr lang="en-US" sz="1800" dirty="0" smtClean="0"/>
              <a:t> (NSF - Ops)</a:t>
            </a:r>
            <a:br>
              <a:rPr lang="en-US" sz="1800" dirty="0" smtClean="0"/>
            </a:br>
            <a:r>
              <a:rPr lang="en-US" sz="1800" dirty="0" smtClean="0"/>
              <a:t>+ GS Anderson (NSF – Software and Operations) </a:t>
            </a:r>
            <a:br>
              <a:rPr lang="en-US" sz="1800" dirty="0" smtClean="0"/>
            </a:br>
            <a:r>
              <a:rPr lang="en-US" sz="1800" dirty="0" smtClean="0"/>
              <a:t>(DOE: Reilly from 6/2011 + summer students)</a:t>
            </a:r>
          </a:p>
          <a:p>
            <a:pPr marL="339686" lvl="1" indent="-112700"/>
            <a:r>
              <a:rPr lang="en-US" sz="1800" dirty="0" smtClean="0"/>
              <a:t>&gt;20 M CPU hours served since 2005</a:t>
            </a:r>
          </a:p>
          <a:p>
            <a:pPr marL="682545" lvl="2" indent="-112700"/>
            <a:r>
              <a:rPr lang="en-US" sz="1800" dirty="0" smtClean="0"/>
              <a:t>Production, CMS Grid and Local Uses</a:t>
            </a:r>
          </a:p>
          <a:p>
            <a:pPr marL="339686" lvl="1" indent="-112700"/>
            <a:r>
              <a:rPr lang="en-US" sz="1800" dirty="0" smtClean="0"/>
              <a:t>500 TB CMS data hosted (refreshed regularly)</a:t>
            </a:r>
          </a:p>
          <a:p>
            <a:pPr marL="682545" lvl="2" indent="-112700"/>
            <a:r>
              <a:rPr lang="en-US" sz="1800" dirty="0" smtClean="0"/>
              <a:t>EWK, Trigger, Forward and Local groups</a:t>
            </a:r>
          </a:p>
          <a:p>
            <a:pPr marL="339686" lvl="1" indent="-112700"/>
            <a:r>
              <a:rPr lang="en-US" sz="1800" dirty="0" smtClean="0"/>
              <a:t>Simulation production</a:t>
            </a:r>
          </a:p>
          <a:p>
            <a:pPr marL="565084" lvl="2" indent="-111112"/>
            <a:r>
              <a:rPr lang="en-US" sz="1800" dirty="0" smtClean="0"/>
              <a:t>UW is one of the largest CMS institutes </a:t>
            </a:r>
            <a:br>
              <a:rPr lang="en-US" sz="1800" dirty="0" smtClean="0"/>
            </a:br>
            <a:r>
              <a:rPr lang="en-US" sz="1800" dirty="0" smtClean="0"/>
              <a:t>producing MC events since 2002</a:t>
            </a:r>
          </a:p>
          <a:p>
            <a:pPr marL="519053" lvl="2" indent="-125398"/>
            <a:r>
              <a:rPr lang="en-US" sz="1800" dirty="0" smtClean="0"/>
              <a:t>~ 5 B </a:t>
            </a:r>
            <a:r>
              <a:rPr lang="en-US" sz="1800" dirty="0"/>
              <a:t>events produced with</a:t>
            </a:r>
            <a:r>
              <a:rPr lang="en-US" sz="1800" dirty="0" smtClean="0"/>
              <a:t> CMSSW </a:t>
            </a:r>
            <a:r>
              <a:rPr lang="en-US" sz="1800" dirty="0"/>
              <a:t>since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commissioning </a:t>
            </a:r>
            <a:r>
              <a:rPr lang="en-US" sz="1800" dirty="0"/>
              <a:t>in</a:t>
            </a:r>
            <a:r>
              <a:rPr lang="en-US" sz="1800" dirty="0" smtClean="0"/>
              <a:t> 2008 </a:t>
            </a:r>
            <a:r>
              <a:rPr lang="en-US" sz="1800" dirty="0"/>
              <a:t>(on </a:t>
            </a:r>
            <a:r>
              <a:rPr lang="en-US" sz="1800" dirty="0" smtClean="0"/>
              <a:t>OSG, ~1 B @ UW)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Data @ 7 </a:t>
            </a:r>
            <a:r>
              <a:rPr lang="en-US" dirty="0" err="1" smtClean="0"/>
              <a:t>TeV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400800" y="3119735"/>
            <a:ext cx="1295400" cy="1757859"/>
            <a:chOff x="5867400" y="3119735"/>
            <a:chExt cx="1295400" cy="1757859"/>
          </a:xfrm>
        </p:grpSpPr>
        <p:cxnSp>
          <p:nvCxnSpPr>
            <p:cNvPr id="7" name="Straight Arrow Connector 6"/>
            <p:cNvCxnSpPr/>
            <p:nvPr/>
          </p:nvCxnSpPr>
          <p:spPr bwMode="auto">
            <a:xfrm rot="5400000">
              <a:off x="5715000" y="4191000"/>
              <a:ext cx="1371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5867400" y="31197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ICHEP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5800" y="5943600"/>
            <a:ext cx="7772400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Will outline significant progress in analysis since ICHEP</a:t>
            </a:r>
            <a:endParaRPr lang="en-US" dirty="0"/>
          </a:p>
        </p:txBody>
      </p:sp>
      <p:pic>
        <p:nvPicPr>
          <p:cNvPr id="10" name="Picture 9" descr="lumi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8874" y="1258626"/>
            <a:ext cx="5954126" cy="4340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8382000" y="3810000"/>
            <a:ext cx="6096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5486401"/>
            <a:ext cx="74676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Instantaneous luminosity reached 1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31 </a:t>
            </a:r>
            <a:r>
              <a:rPr lang="en-US" dirty="0" smtClean="0"/>
              <a:t>cm</a:t>
            </a:r>
            <a:r>
              <a:rPr lang="en-US" baseline="30000" dirty="0" smtClean="0"/>
              <a:t>–2</a:t>
            </a:r>
            <a:r>
              <a:rPr lang="en-US" dirty="0" smtClean="0"/>
              <a:t> </a:t>
            </a:r>
            <a:r>
              <a:rPr lang="en-US" dirty="0" err="1" smtClean="0"/>
              <a:t>s</a:t>
            </a:r>
            <a:r>
              <a:rPr lang="en-US" baseline="30000" dirty="0" smtClean="0"/>
              <a:t>–1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1674673"/>
            <a:ext cx="3810000" cy="178509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Key UW Personnel 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for data acquisition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   Assoc. Sci. P. </a:t>
            </a:r>
            <a:r>
              <a:rPr lang="en-US" sz="1800" dirty="0" err="1" smtClean="0">
                <a:solidFill>
                  <a:srgbClr val="008000"/>
                </a:solidFill>
              </a:rPr>
              <a:t>Klabbers</a:t>
            </a:r>
            <a:r>
              <a:rPr lang="en-US" sz="1800" dirty="0" smtClean="0">
                <a:solidFill>
                  <a:srgbClr val="008000"/>
                </a:solidFill>
              </a:rPr>
              <a:t> (Trigger)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   </a:t>
            </a:r>
            <a:r>
              <a:rPr lang="en-US" sz="1800" dirty="0" err="1" smtClean="0">
                <a:solidFill>
                  <a:srgbClr val="008000"/>
                </a:solidFill>
              </a:rPr>
              <a:t>PostDoc</a:t>
            </a:r>
            <a:r>
              <a:rPr lang="en-US" sz="1800" dirty="0" smtClean="0">
                <a:solidFill>
                  <a:srgbClr val="008000"/>
                </a:solidFill>
              </a:rPr>
              <a:t> J. </a:t>
            </a:r>
            <a:r>
              <a:rPr lang="en-US" sz="1800" dirty="0" err="1" smtClean="0">
                <a:solidFill>
                  <a:srgbClr val="008000"/>
                </a:solidFill>
              </a:rPr>
              <a:t>Efron</a:t>
            </a:r>
            <a:r>
              <a:rPr lang="en-US" sz="1800" dirty="0" smtClean="0">
                <a:solidFill>
                  <a:srgbClr val="008000"/>
                </a:solidFill>
              </a:rPr>
              <a:t> (Trigger)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   Assoc. Sci. A. </a:t>
            </a:r>
            <a:r>
              <a:rPr lang="en-US" sz="1800" dirty="0" err="1" smtClean="0">
                <a:solidFill>
                  <a:srgbClr val="008000"/>
                </a:solidFill>
              </a:rPr>
              <a:t>Lanaro</a:t>
            </a:r>
            <a:r>
              <a:rPr lang="en-US" sz="1800" dirty="0" smtClean="0">
                <a:solidFill>
                  <a:srgbClr val="008000"/>
                </a:solidFill>
              </a:rPr>
              <a:t> (EMU)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+ Students, Shifters</a:t>
            </a:r>
          </a:p>
        </p:txBody>
      </p:sp>
      <p:pic>
        <p:nvPicPr>
          <p:cNvPr id="15" name="Picture 14" descr="klabbers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486400" y="1143000"/>
            <a:ext cx="1143000" cy="1294870"/>
          </a:xfrm>
          <a:prstGeom prst="rect">
            <a:avLst/>
          </a:prstGeom>
        </p:spPr>
      </p:pic>
      <p:pic>
        <p:nvPicPr>
          <p:cNvPr id="16" name="Picture 15" descr="jonathan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781800" y="1143000"/>
            <a:ext cx="1143000" cy="1608390"/>
          </a:xfrm>
          <a:prstGeom prst="rect">
            <a:avLst/>
          </a:prstGeom>
        </p:spPr>
      </p:pic>
      <p:pic>
        <p:nvPicPr>
          <p:cNvPr id="17" name="Picture 16" descr="ArmandoLanaro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80329" y="4083828"/>
            <a:ext cx="1263672" cy="1479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nvMassAfter-142971-26aug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296" y="2514600"/>
            <a:ext cx="2696705" cy="1828800"/>
          </a:xfrm>
          <a:prstGeom prst="rect">
            <a:avLst/>
          </a:prstGeom>
        </p:spPr>
      </p:pic>
      <p:pic>
        <p:nvPicPr>
          <p:cNvPr id="21" name="Picture 20" descr="wMtAfter-142971-26aug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96" y="4419600"/>
            <a:ext cx="2696705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DQM for EWK Group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1066800"/>
            <a:ext cx="8991600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Asst. Sci. M.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Grothe</a:t>
            </a: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 is in charge of Online DQM for EWK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Graduate Student Leonard developed modules for EWK-electron channel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Graduate Students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Lazaridis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Grogg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, Swanson &amp;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Bachtis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also contributed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00400" y="2438400"/>
            <a:ext cx="3200400" cy="3892854"/>
            <a:chOff x="5029200" y="2431746"/>
            <a:chExt cx="3200400" cy="389285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44660" y="2431746"/>
              <a:ext cx="3184940" cy="1987854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29200" y="4387392"/>
              <a:ext cx="3103216" cy="1937208"/>
            </a:xfrm>
            <a:prstGeom prst="rect">
              <a:avLst/>
            </a:prstGeom>
            <a:noFill/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653318" y="2526268"/>
              <a:ext cx="1357082" cy="350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849"/>
                </a:lnSpc>
                <a:buClr>
                  <a:srgbClr val="000000"/>
                </a:buClr>
                <a:buSzPct val="100000"/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GB" sz="2000" dirty="0"/>
                <a:t>After cuts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653318" y="4507468"/>
              <a:ext cx="1357082" cy="350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849"/>
                </a:lnSpc>
                <a:buClr>
                  <a:srgbClr val="000000"/>
                </a:buClr>
                <a:buSzPct val="100000"/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GB" sz="2000" dirty="0"/>
                <a:t>After cuts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" y="2286001"/>
            <a:ext cx="3416300" cy="4114086"/>
            <a:chOff x="914400" y="2286714"/>
            <a:chExt cx="3416300" cy="411408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14400" y="2286714"/>
              <a:ext cx="3416300" cy="2132886"/>
            </a:xfrm>
            <a:prstGeom prst="rect">
              <a:avLst/>
            </a:prstGeom>
            <a:noFill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46205" y="4376112"/>
              <a:ext cx="3244795" cy="2024688"/>
            </a:xfrm>
            <a:prstGeom prst="rect">
              <a:avLst/>
            </a:prstGeom>
            <a:noFill/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148119" y="5258514"/>
              <a:ext cx="1357081" cy="709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849"/>
                </a:lnSpc>
                <a:buClr>
                  <a:srgbClr val="000000"/>
                </a:buClr>
                <a:buSzPct val="100000"/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GB" sz="2000" dirty="0"/>
                <a:t>Before </a:t>
              </a:r>
              <a:r>
                <a:rPr lang="en-GB" sz="2000" dirty="0" smtClean="0"/>
                <a:t>cuts</a:t>
              </a:r>
              <a:br>
                <a:rPr lang="en-GB" sz="2000" dirty="0" smtClean="0"/>
              </a:br>
              <a:r>
                <a:rPr lang="en-GB" sz="2000" dirty="0" smtClean="0"/>
                <a:t>Electron ID</a:t>
              </a:r>
              <a:endParaRPr lang="en-GB" sz="2000" dirty="0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133600" y="3754304"/>
              <a:ext cx="1357082" cy="350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849"/>
                </a:lnSpc>
                <a:buClr>
                  <a:srgbClr val="000000"/>
                </a:buClr>
                <a:buSzPct val="100000"/>
                <a:tabLst>
                  <a:tab pos="0" algn="l"/>
                  <a:tab pos="457146" algn="l"/>
                  <a:tab pos="914293" algn="l"/>
                  <a:tab pos="1371440" algn="l"/>
                  <a:tab pos="1828586" algn="l"/>
                  <a:tab pos="2285733" algn="l"/>
                  <a:tab pos="2742879" algn="l"/>
                  <a:tab pos="3200026" algn="l"/>
                  <a:tab pos="3657172" algn="l"/>
                  <a:tab pos="4114319" algn="l"/>
                  <a:tab pos="4571465" algn="l"/>
                  <a:tab pos="5028612" algn="l"/>
                  <a:tab pos="5485759" algn="l"/>
                  <a:tab pos="5942905" algn="l"/>
                  <a:tab pos="6400051" algn="l"/>
                  <a:tab pos="6857199" algn="l"/>
                  <a:tab pos="7314345" algn="l"/>
                  <a:tab pos="7771491" algn="l"/>
                  <a:tab pos="8228638" algn="l"/>
                  <a:tab pos="8685785" algn="l"/>
                  <a:tab pos="9142931" algn="l"/>
                </a:tabLst>
              </a:pPr>
              <a:r>
                <a:rPr lang="en-GB" sz="2000" dirty="0"/>
                <a:t>Before </a:t>
              </a:r>
              <a:r>
                <a:rPr lang="en-GB" sz="2000" dirty="0" smtClean="0"/>
                <a:t>cuts</a:t>
              </a: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662864" y="3048000"/>
            <a:ext cx="1481137" cy="70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ts val="2849"/>
              </a:lnSpc>
              <a:buClr>
                <a:srgbClr val="000000"/>
              </a:buClr>
              <a:buSzPct val="100000"/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GB" sz="2000" dirty="0" smtClean="0"/>
              <a:t>After cuts</a:t>
            </a:r>
          </a:p>
          <a:p>
            <a:pPr algn="ctr">
              <a:lnSpc>
                <a:spcPts val="2849"/>
              </a:lnSpc>
              <a:buClr>
                <a:srgbClr val="000000"/>
              </a:buClr>
              <a:buSzPct val="100000"/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GB" sz="2000" dirty="0" err="1" smtClean="0"/>
              <a:t>M</a:t>
            </a:r>
            <a:r>
              <a:rPr lang="en-GB" sz="2000" baseline="-25000" dirty="0" err="1" smtClean="0"/>
              <a:t>ee</a:t>
            </a:r>
            <a:endParaRPr lang="en-GB" sz="2000" baseline="-25000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510464" y="4800600"/>
            <a:ext cx="1481137" cy="70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ts val="2849"/>
              </a:lnSpc>
              <a:buClr>
                <a:srgbClr val="000000"/>
              </a:buClr>
              <a:buSzPct val="100000"/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GB" sz="2000" dirty="0" smtClean="0"/>
              <a:t>After cuts</a:t>
            </a:r>
          </a:p>
          <a:p>
            <a:pPr algn="ctr">
              <a:lnSpc>
                <a:spcPts val="2849"/>
              </a:lnSpc>
              <a:buClr>
                <a:srgbClr val="000000"/>
              </a:buClr>
              <a:buSzPct val="100000"/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GB" sz="2000" dirty="0" err="1" smtClean="0"/>
              <a:t>M</a:t>
            </a:r>
            <a:r>
              <a:rPr lang="en-GB" sz="2000" baseline="-25000" dirty="0" err="1" smtClean="0"/>
              <a:t>Trans</a:t>
            </a:r>
            <a:endParaRPr lang="en-GB" sz="2000" baseline="-250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8601" y="6172200"/>
            <a:ext cx="8762999" cy="34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ts val="2849"/>
              </a:lnSpc>
              <a:buClr>
                <a:srgbClr val="000000"/>
              </a:buClr>
              <a:buSzPct val="100000"/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GB" sz="1800" b="1" dirty="0">
                <a:solidFill>
                  <a:srgbClr val="008000"/>
                </a:solidFill>
              </a:rPr>
              <a:t>Fairly good</a:t>
            </a:r>
            <a:r>
              <a:rPr lang="en-GB" sz="1800" b="1" dirty="0" smtClean="0">
                <a:solidFill>
                  <a:srgbClr val="008000"/>
                </a:solidFill>
              </a:rPr>
              <a:t> Data / MC agreement; Eventually useful for W and Z rate monitoring</a:t>
            </a:r>
            <a:endParaRPr lang="en-GB" sz="1800" b="1" dirty="0">
              <a:solidFill>
                <a:srgbClr val="008000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324600" y="2087450"/>
            <a:ext cx="2819400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ts val="2849"/>
              </a:lnSpc>
              <a:buClr>
                <a:srgbClr val="000000"/>
              </a:buClr>
              <a:buSzPct val="100000"/>
              <a:tabLst>
                <a:tab pos="0" algn="l"/>
                <a:tab pos="457146" algn="l"/>
                <a:tab pos="914293" algn="l"/>
                <a:tab pos="1371440" algn="l"/>
                <a:tab pos="1828586" algn="l"/>
                <a:tab pos="2285733" algn="l"/>
                <a:tab pos="2742879" algn="l"/>
                <a:tab pos="3200026" algn="l"/>
                <a:tab pos="3657172" algn="l"/>
                <a:tab pos="4114319" algn="l"/>
                <a:tab pos="4571465" algn="l"/>
                <a:tab pos="5028612" algn="l"/>
                <a:tab pos="5485759" algn="l"/>
                <a:tab pos="5942905" algn="l"/>
                <a:tab pos="6400051" algn="l"/>
                <a:tab pos="6857199" algn="l"/>
                <a:tab pos="7314345" algn="l"/>
                <a:tab pos="7771491" algn="l"/>
                <a:tab pos="8228638" algn="l"/>
                <a:tab pos="8685785" algn="l"/>
                <a:tab pos="9142931" algn="l"/>
              </a:tabLst>
            </a:pPr>
            <a:r>
              <a:rPr lang="en-GB" sz="1600" dirty="0" smtClean="0"/>
              <a:t>Run with largest </a:t>
            </a:r>
            <a:r>
              <a:rPr lang="en-GB" sz="1600" dirty="0" err="1" smtClean="0"/>
              <a:t>lumi</a:t>
            </a:r>
            <a:r>
              <a:rPr lang="en-GB" sz="1600" dirty="0" smtClean="0"/>
              <a:t> so far</a:t>
            </a:r>
            <a:endParaRPr lang="en-GB" sz="1600" dirty="0"/>
          </a:p>
        </p:txBody>
      </p:sp>
      <p:pic>
        <p:nvPicPr>
          <p:cNvPr id="20" name="Picture 19" descr="grothe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52401" y="2514600"/>
            <a:ext cx="972457" cy="1295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91200" y="1032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~20 (6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Trigger Efficiency for </a:t>
            </a:r>
            <a:br>
              <a:rPr lang="en-US" sz="2800" dirty="0" smtClean="0"/>
            </a:br>
            <a:r>
              <a:rPr lang="en-US" sz="2800" dirty="0" smtClean="0"/>
              <a:t>EWK-electron channels</a:t>
            </a:r>
            <a:endParaRPr lang="en-US" sz="2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1066800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Important for W &amp; Z cross section meas.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Determined using (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prescaled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) minimum bias and EM calorimeter activity 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triggers – significant computing effort</a:t>
            </a:r>
          </a:p>
          <a:p>
            <a:pPr marL="914293" lvl="3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High efficiency above EWK selection point P</a:t>
            </a:r>
            <a:r>
              <a:rPr lang="en-US" sz="1800" b="1" kern="0" baseline="-2500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 &gt; 20 </a:t>
            </a:r>
            <a:r>
              <a:rPr lang="en-US" sz="1800" b="1" kern="0" dirty="0" err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1800" b="1" kern="0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Plots updated weekly to monitor triggers for </a:t>
            </a:r>
            <a:r>
              <a:rPr lang="en-US" sz="1800" b="1" kern="0" dirty="0" smtClean="0">
                <a:solidFill>
                  <a:srgbClr val="0000FF"/>
                </a:solidFill>
              </a:rPr>
              <a:t>EWK-electron channels </a:t>
            </a:r>
            <a:endParaRPr lang="en-US" sz="1800" b="1" kern="0" dirty="0" smtClean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As more data is available use Z tag and probe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 t="4936" r="1375" b="2055"/>
          <a:stretch>
            <a:fillRect/>
          </a:stretch>
        </p:blipFill>
        <p:spPr bwMode="auto">
          <a:xfrm>
            <a:off x="101424" y="3429000"/>
            <a:ext cx="8941153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47800" y="4119265"/>
            <a:ext cx="685800" cy="45720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EB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4119265"/>
            <a:ext cx="685800" cy="45720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EE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4114801"/>
            <a:ext cx="1219200" cy="46166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EB+EE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066801"/>
            <a:ext cx="2667000" cy="52320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Students </a:t>
            </a:r>
            <a:r>
              <a:rPr lang="en-US" sz="1400" dirty="0" err="1" smtClean="0"/>
              <a:t>Lazaridis</a:t>
            </a:r>
            <a:r>
              <a:rPr lang="en-US" sz="1400" dirty="0" smtClean="0"/>
              <a:t> &amp; Leonard + Scientists </a:t>
            </a:r>
            <a:r>
              <a:rPr lang="en-US" sz="1400" dirty="0" err="1" smtClean="0"/>
              <a:t>Grothe/Klabbers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6172201"/>
            <a:ext cx="8610600" cy="3385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600" dirty="0" smtClean="0"/>
              <a:t>Input to CMS-PAS-EWK-10-002 W/Z cross section measurement shown by Prof. Smith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-6453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10 (4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DY Z Production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698253"/>
            <a:ext cx="38862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Leonard + Scientists </a:t>
            </a:r>
            <a:r>
              <a:rPr lang="en-US" sz="1400" dirty="0" err="1" smtClean="0"/>
              <a:t>Grothe/Klabbers</a:t>
            </a:r>
            <a:endParaRPr lang="en-US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1" y="2743200"/>
            <a:ext cx="5691188" cy="3859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1066800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256 Z candidates found in 822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nb</a:t>
            </a:r>
            <a:r>
              <a:rPr lang="en-US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Low background with loose selection, high efficiency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Updating inclusive Z cross section measurement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Leonard completes thesis with ~2-3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800" b="1" kern="0" baseline="30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–1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August data</a:t>
            </a:r>
          </a:p>
        </p:txBody>
      </p:sp>
      <p:pic>
        <p:nvPicPr>
          <p:cNvPr id="7" name="Picture 6" descr="Leonard-CERNid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772400" y="1295401"/>
            <a:ext cx="1043940" cy="1304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3276601"/>
            <a:ext cx="2895600" cy="6463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00" dirty="0" smtClean="0"/>
              <a:t>Initial ICHEP Contribution: CMS-PAS-EWK-10-002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76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~50 (5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 + Jets Production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698253"/>
            <a:ext cx="41910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</a:t>
            </a:r>
            <a:r>
              <a:rPr lang="en-US" sz="1400" dirty="0" err="1" smtClean="0"/>
              <a:t>Lazaridis</a:t>
            </a:r>
            <a:r>
              <a:rPr lang="en-US" sz="1400" dirty="0" smtClean="0"/>
              <a:t> + Scientists </a:t>
            </a:r>
            <a:r>
              <a:rPr lang="en-US" sz="1400" dirty="0" err="1" smtClean="0"/>
              <a:t>Grothe/Klabbers</a:t>
            </a:r>
            <a:endParaRPr lang="en-US" sz="1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1066800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Z + Jets already seen with ~200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nb</a:t>
            </a:r>
            <a:r>
              <a:rPr lang="en-US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Improving analysis with particle flow isolation and jets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Newly reprocessed data 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with latest reconstruction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O(10)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800" b="1" kern="0" baseline="30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–1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collected in 2010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will be sufficient for a thesis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Validate QCD NLO MCs </a:t>
            </a:r>
          </a:p>
        </p:txBody>
      </p:sp>
      <p:pic>
        <p:nvPicPr>
          <p:cNvPr id="7" name="Picture 6" descr="njet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581400"/>
            <a:ext cx="3048000" cy="3048000"/>
          </a:xfrm>
          <a:prstGeom prst="rect">
            <a:avLst/>
          </a:prstGeom>
        </p:spPr>
      </p:pic>
      <p:pic>
        <p:nvPicPr>
          <p:cNvPr id="8" name="Picture 7" descr="Z+Jet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1981200"/>
            <a:ext cx="4631882" cy="4572000"/>
          </a:xfrm>
          <a:prstGeom prst="rect">
            <a:avLst/>
          </a:prstGeom>
        </p:spPr>
      </p:pic>
      <p:pic>
        <p:nvPicPr>
          <p:cNvPr id="9" name="Picture 8" descr="lazaridis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696201" y="1066800"/>
            <a:ext cx="1297859" cy="12948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2458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~30 (4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+ Jets Production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698253"/>
            <a:ext cx="2895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</a:t>
            </a:r>
            <a:r>
              <a:rPr lang="en-US" sz="1400" dirty="0" err="1" smtClean="0"/>
              <a:t>Grogg</a:t>
            </a:r>
            <a:r>
              <a:rPr lang="en-US" sz="1400" dirty="0" smtClean="0"/>
              <a:t> + </a:t>
            </a:r>
            <a:r>
              <a:rPr lang="en-US" sz="1400" dirty="0" err="1" smtClean="0"/>
              <a:t>Postdoc</a:t>
            </a:r>
            <a:r>
              <a:rPr lang="en-US" sz="1400" dirty="0" smtClean="0"/>
              <a:t> </a:t>
            </a:r>
            <a:r>
              <a:rPr lang="en-US" sz="1400" dirty="0" err="1" smtClean="0"/>
              <a:t>Efron</a:t>
            </a:r>
            <a:endParaRPr lang="en-US" sz="1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1066800"/>
            <a:ext cx="8810625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49" tIns="44275" rIns="90349" bIns="44275" numCol="1" anchor="t" anchorCtr="0" compatLnSpc="1">
            <a:prstTxWarp prst="textNoShape">
              <a:avLst/>
            </a:prstTxWarp>
          </a:bodyPr>
          <a:lstStyle/>
          <a:p>
            <a:pPr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  <a:defRPr/>
            </a:pPr>
            <a:r>
              <a:rPr lang="en-US" b="1" kern="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W + Jets with ~1 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b="1" kern="0" dirty="0" err="1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b="1" kern="0" baseline="30000" dirty="0" smtClean="0">
                <a:solidFill>
                  <a:srgbClr val="ED181E"/>
                </a:solidFill>
                <a:latin typeface="+mn-lt"/>
                <a:ea typeface="+mn-ea"/>
                <a:cs typeface="+mn-cs"/>
              </a:rPr>
              <a:t>–1</a:t>
            </a:r>
            <a:endParaRPr lang="en-US" b="1" kern="0" dirty="0" smtClean="0">
              <a:solidFill>
                <a:srgbClr val="ED181E"/>
              </a:solidFill>
              <a:latin typeface="+mn-lt"/>
              <a:ea typeface="+mn-ea"/>
              <a:cs typeface="+mn-cs"/>
            </a:endParaRP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Improving analysis with particle flow isolation and jets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Improving background using data driven techniques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Developing fits to subtract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QCD and Top background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Grogg’s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thesis will report 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measurement of </a:t>
            </a:r>
            <a:r>
              <a:rPr lang="en-US" sz="1800" b="1" kern="0" dirty="0" err="1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W+Jets</a:t>
            </a: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cross section 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Tune QCD NLO Monte Carlo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programs</a:t>
            </a:r>
          </a:p>
          <a:p>
            <a:pPr marL="457146" lvl="2" indent="182859" defTabSz="457146">
              <a:lnSpc>
                <a:spcPct val="89000"/>
              </a:lnSpc>
              <a:spcBef>
                <a:spcPts val="1050"/>
              </a:spcBef>
              <a:buSzPct val="100000"/>
              <a:buFont typeface="Times New Roman" charset="0"/>
              <a:buChar char="•"/>
              <a:tabLst>
                <a:tab pos="684133" algn="l"/>
                <a:tab pos="796832" algn="l"/>
                <a:tab pos="1253978" algn="l"/>
                <a:tab pos="1711125" algn="l"/>
                <a:tab pos="2168272" algn="l"/>
                <a:tab pos="2625418" algn="l"/>
                <a:tab pos="3082565" algn="l"/>
                <a:tab pos="3539711" algn="l"/>
                <a:tab pos="3996858" algn="l"/>
                <a:tab pos="4454004" algn="l"/>
                <a:tab pos="4911151" algn="l"/>
                <a:tab pos="5368297" algn="l"/>
                <a:tab pos="5825443" algn="l"/>
                <a:tab pos="6282591" algn="l"/>
                <a:tab pos="6739737" algn="l"/>
                <a:tab pos="7196883" algn="l"/>
                <a:tab pos="7654030" algn="l"/>
                <a:tab pos="8111177" algn="l"/>
                <a:tab pos="8568323" algn="l"/>
                <a:tab pos="9025469" algn="l"/>
                <a:tab pos="9482616" algn="l"/>
              </a:tabLst>
            </a:pP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Very important to get this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right to discover new </a:t>
            </a:r>
            <a:b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</a:br>
            <a:r>
              <a:rPr lang="en-US" sz="1800" b="1" kern="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  physics contributions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14800" y="2362200"/>
            <a:ext cx="4572000" cy="4038600"/>
            <a:chOff x="457200" y="2362200"/>
            <a:chExt cx="4572000" cy="4038600"/>
          </a:xfrm>
        </p:grpSpPr>
        <p:grpSp>
          <p:nvGrpSpPr>
            <p:cNvPr id="9" name="Group 8"/>
            <p:cNvGrpSpPr/>
            <p:nvPr/>
          </p:nvGrpSpPr>
          <p:grpSpPr>
            <a:xfrm>
              <a:off x="457200" y="2362200"/>
              <a:ext cx="4572000" cy="4038600"/>
              <a:chOff x="609600" y="2209800"/>
              <a:chExt cx="3810000" cy="3657600"/>
            </a:xfrm>
          </p:grpSpPr>
          <p:pic>
            <p:nvPicPr>
              <p:cNvPr id="5" name="Picture 4" descr="W0J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9600" y="2209800"/>
                <a:ext cx="1925671" cy="1828800"/>
              </a:xfrm>
              <a:prstGeom prst="rect">
                <a:avLst/>
              </a:prstGeom>
            </p:spPr>
          </p:pic>
          <p:pic>
            <p:nvPicPr>
              <p:cNvPr id="6" name="Picture 5" descr="W1J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96373" y="2209800"/>
                <a:ext cx="1847027" cy="1828800"/>
              </a:xfrm>
              <a:prstGeom prst="rect">
                <a:avLst/>
              </a:prstGeom>
            </p:spPr>
          </p:pic>
          <p:pic>
            <p:nvPicPr>
              <p:cNvPr id="7" name="Picture 6" descr="W2J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5800" y="4038600"/>
                <a:ext cx="1852284" cy="1828800"/>
              </a:xfrm>
              <a:prstGeom prst="rect">
                <a:avLst/>
              </a:prstGeom>
            </p:spPr>
          </p:pic>
          <p:pic>
            <p:nvPicPr>
              <p:cNvPr id="8" name="Picture 7" descr="W3J.pn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52143" y="4038600"/>
                <a:ext cx="1867457" cy="18288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914400" y="2480846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≥0 jets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4200" y="243840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≥1 jets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4462046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≥2 jets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24200" y="449580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≥3 jets</a:t>
              </a:r>
              <a:endParaRPr lang="en-US" sz="1600" dirty="0"/>
            </a:p>
          </p:txBody>
        </p:sp>
      </p:grpSp>
      <p:pic>
        <p:nvPicPr>
          <p:cNvPr id="15" name="Picture 14" descr="grogg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7683123" y="1066800"/>
            <a:ext cx="1114585" cy="121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5410200"/>
            <a:ext cx="3352800" cy="92331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00" dirty="0" smtClean="0"/>
              <a:t>Early </a:t>
            </a:r>
            <a:r>
              <a:rPr lang="en-US" sz="1800" dirty="0" err="1" smtClean="0"/>
              <a:t>W+Jets</a:t>
            </a:r>
            <a:r>
              <a:rPr lang="en-US" sz="1800" dirty="0" smtClean="0"/>
              <a:t> results included in  CMS-PAS-EWK-10-002 sent to ICHEP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638800" y="3097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~30 (3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DQM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698253"/>
            <a:ext cx="28956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1400" dirty="0" smtClean="0"/>
              <a:t>Student Anderson + Prof.. </a:t>
            </a:r>
            <a:r>
              <a:rPr lang="en-US" sz="1400" dirty="0" err="1" smtClean="0"/>
              <a:t>Dasu</a:t>
            </a:r>
            <a:endParaRPr lang="en-US" sz="1400" dirty="0"/>
          </a:p>
        </p:txBody>
      </p:sp>
      <p:pic>
        <p:nvPicPr>
          <p:cNvPr id="15" name="Picture 14" descr="photonDQ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8652156" cy="472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5638800"/>
            <a:ext cx="8305800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dirty="0" smtClean="0"/>
              <a:t>Anderson is responsible for photon DQM and HLT validation</a:t>
            </a:r>
            <a:br>
              <a:rPr lang="en-US" dirty="0" smtClean="0"/>
            </a:br>
            <a:r>
              <a:rPr lang="en-US" dirty="0" smtClean="0"/>
              <a:t>Routine monitoring of data as it is promptly reconstructed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3097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~10 (2 UW) Members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skT-07-smith_v1">
  <a:themeElements>
    <a:clrScheme name="">
      <a:dk1>
        <a:srgbClr val="000000"/>
      </a:dk1>
      <a:lt1>
        <a:srgbClr val="FFFFFF"/>
      </a:lt1>
      <a:dk2>
        <a:srgbClr val="000000"/>
      </a:dk2>
      <a:lt2>
        <a:srgbClr val="003E3E"/>
      </a:lt2>
      <a:accent1>
        <a:srgbClr val="FFD798"/>
      </a:accent1>
      <a:accent2>
        <a:srgbClr val="8CF4EA"/>
      </a:accent2>
      <a:accent3>
        <a:srgbClr val="FFFFFF"/>
      </a:accent3>
      <a:accent4>
        <a:srgbClr val="000000"/>
      </a:accent4>
      <a:accent5>
        <a:srgbClr val="FFE8CA"/>
      </a:accent5>
      <a:accent6>
        <a:srgbClr val="7EDDD4"/>
      </a:accent6>
      <a:hlink>
        <a:srgbClr val="FE9B03"/>
      </a:hlink>
      <a:folHlink>
        <a:srgbClr val="00D0D0"/>
      </a:folHlink>
    </a:clrScheme>
    <a:fontScheme name="TaskT-07-smith_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ppleGothic" charset="-127"/>
            <a:cs typeface="AppleGothic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ppleGothic" charset="-127"/>
            <a:cs typeface="AppleGothic" charset="-127"/>
          </a:defRPr>
        </a:defPPr>
      </a:lstStyle>
    </a:lnDef>
  </a:objectDefaults>
  <a:extraClrSchemeLst>
    <a:extraClrScheme>
      <a:clrScheme name="TaskT-07-smith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skT-07-smith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skT-07-smith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skT-07-smith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skT-07-smith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skT-07-smith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skT-07-smith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Orchid:Documents-ws:DOE:DOE_2007:DOE2007_slides:TaskT-07-smith_v1.ppt</Template>
  <TotalTime>3225</TotalTime>
  <Words>2595</Words>
  <Application>Microsoft Macintosh PowerPoint</Application>
  <PresentationFormat>Letter Paper (8.5x11 in)</PresentationFormat>
  <Paragraphs>293</Paragraphs>
  <Slides>28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TaskT-07-smith_v1</vt:lpstr>
      <vt:lpstr>Wisconsin Task T Contributions to CMS Physics, Software &amp; Computing</vt:lpstr>
      <vt:lpstr>Task T: CMS Physics</vt:lpstr>
      <vt:lpstr>CMS Data @ 7 TeV</vt:lpstr>
      <vt:lpstr>Online DQM for EWK Group</vt:lpstr>
      <vt:lpstr>Trigger Efficiency for  EWK-electron channels</vt:lpstr>
      <vt:lpstr>DY Z Production </vt:lpstr>
      <vt:lpstr>Z + Jets Production </vt:lpstr>
      <vt:lpstr>W + Jets Production</vt:lpstr>
      <vt:lpstr>Photon DQM</vt:lpstr>
      <vt:lpstr>Photon + Jets Production</vt:lpstr>
      <vt:lpstr>Tau Reconstruction</vt:lpstr>
      <vt:lpstr>Tau Validation</vt:lpstr>
      <vt:lpstr>EWK Tau DQM</vt:lpstr>
      <vt:lpstr>Z→ττ→μτh</vt:lpstr>
      <vt:lpstr>Z→ττ→eτh</vt:lpstr>
      <vt:lpstr>SM Zγ Production</vt:lpstr>
      <vt:lpstr>SM Zγ Production</vt:lpstr>
      <vt:lpstr>SM Top Production</vt:lpstr>
      <vt:lpstr>Triggers for Top and SUSY</vt:lpstr>
      <vt:lpstr>Muon HLT &amp; Reconstruction</vt:lpstr>
      <vt:lpstr>SM WZ Production</vt:lpstr>
      <vt:lpstr>SM ZZ Production</vt:lpstr>
      <vt:lpstr>Trigger Upgrade Simulations</vt:lpstr>
      <vt:lpstr>Trigger Upgrade Simulations</vt:lpstr>
      <vt:lpstr>UW Computing Activities</vt:lpstr>
      <vt:lpstr>UW Computing Hardware</vt:lpstr>
      <vt:lpstr>UW Campus Grid &amp; Middleware</vt:lpstr>
      <vt:lpstr>CMS Simulation &amp; Operations</vt:lpstr>
    </vt:vector>
  </TitlesOfParts>
  <Company>University of Wisconsin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T - CMS at LHC</dc:title>
  <dc:creator>Wesley H. Smith</dc:creator>
  <cp:lastModifiedBy>Sridhara Dasu</cp:lastModifiedBy>
  <cp:revision>88</cp:revision>
  <cp:lastPrinted>2010-08-26T16:56:58Z</cp:lastPrinted>
  <dcterms:created xsi:type="dcterms:W3CDTF">2010-08-26T14:59:56Z</dcterms:created>
  <dcterms:modified xsi:type="dcterms:W3CDTF">2010-08-26T18:21:55Z</dcterms:modified>
</cp:coreProperties>
</file>