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9" r:id="rId3"/>
    <p:sldId id="299" r:id="rId4"/>
    <p:sldId id="303" r:id="rId5"/>
    <p:sldId id="305" r:id="rId6"/>
    <p:sldId id="302" r:id="rId7"/>
    <p:sldId id="306" r:id="rId8"/>
    <p:sldId id="307" r:id="rId9"/>
    <p:sldId id="304" r:id="rId10"/>
    <p:sldId id="300" r:id="rId11"/>
    <p:sldId id="287" r:id="rId12"/>
    <p:sldId id="294" r:id="rId13"/>
    <p:sldId id="301" r:id="rId14"/>
    <p:sldId id="273" r:id="rId15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ppleGothic" charset="-127"/>
        <a:cs typeface="AppleGothic" charset="-127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2344" y="-10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5" d="100"/>
          <a:sy n="125" d="100"/>
        </p:scale>
        <p:origin x="-3960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fld id="{122AE8B7-2967-854E-AEA6-2B0A2D7E6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ppleGothic" charset="-127"/>
                <a:cs typeface="AppleGothic" charset="-127"/>
              </a:defRPr>
            </a:lvl1pPr>
          </a:lstStyle>
          <a:p>
            <a:pPr>
              <a:defRPr/>
            </a:pPr>
            <a:fld id="{6D8D15C3-0CA8-7744-A2E3-A7FBB3AE2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ppleGothic" pitchFamily="-112" charset="-127"/>
        <a:cs typeface="AppleGothic" pitchFamily="-112" charset="-127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ppleGothic" pitchFamily="-112" charset="-127"/>
        <a:cs typeface="AppleGothic" pitchFamily="-112" charset="-127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ppleGothic" pitchFamily="-112" charset="-127"/>
        <a:cs typeface="AppleGothic" pitchFamily="-112" charset="-127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ppleGothic" pitchFamily="-112" charset="-127"/>
        <a:cs typeface="AppleGothic" pitchFamily="-112" charset="-127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ppleGothic" pitchFamily="-112" charset="-127"/>
        <a:cs typeface="AppleGothic" pitchFamily="-112" charset="-127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0DBCA4-E772-0D47-9490-55D1BB8A3024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6041D1-BBDC-D046-B85B-67906C08AEA1}" type="slidenum">
              <a:rPr lang="en-US"/>
              <a:pPr/>
              <a:t>12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B56424-0A60-3741-92DA-4CD3EA57DEB9}" type="slidenum">
              <a:rPr lang="en-US"/>
              <a:pPr/>
              <a:t>13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F5BC78-17F6-E540-9265-57037AEB7487}" type="slidenum">
              <a:rPr lang="en-US"/>
              <a:pPr/>
              <a:t>14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8A4060-2C39-AF4D-B964-E1A35B058EDD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A02524-67F3-D94E-867D-380A000611D8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CABC38BC-3A99-C141-87C6-41B477AFACE6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2048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048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0D823-58EA-7F40-B2A7-52BFDB4B68D1}" type="slidenum">
              <a:rPr lang="en-US"/>
              <a:pPr/>
              <a:t>4</a:t>
            </a:fld>
            <a:endParaRPr lang="en-US"/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D38C62D5-A281-B843-9143-049818D8208C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116F4E59-BC9D-E645-82DC-550F75D826C8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87D2F-66BD-7843-B05E-2E9D8D475C7A}" type="slidenum">
              <a:rPr lang="en-US"/>
              <a:pPr/>
              <a:t>5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4580" name="Text Box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eaLnBrk="1" hangingPunct="1"/>
            <a:r>
              <a:rPr lang="en-US" sz="1800">
                <a:latin typeface="Arial" charset="0"/>
                <a:ea typeface="AppleGothic" charset="-127"/>
                <a:cs typeface="AppleGothic" charset="-127"/>
              </a:rPr>
              <a:t>Varsha is doing MPI and Youngdae is doing quark substructure</a:t>
            </a:r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328A93-CA4C-5E44-B5DD-B34274A14FB3}" type="slidenum">
              <a:rPr lang="en-US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B35E6-BB61-A14C-8B2A-B3374D8870B7}" type="slidenum">
              <a:rPr lang="en-US" altLang="zh-CN"/>
              <a:pPr/>
              <a:t>9</a:t>
            </a:fld>
            <a:endParaRPr lang="en-US" altLang="zh-CN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867" tIns="44934" rIns="89867" bIns="44934"/>
          <a:lstStyle/>
          <a:p>
            <a:pPr eaLnBrk="1" hangingPunct="1"/>
            <a:endParaRPr lang="zh-CN" smtClean="0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FABD7B-54D9-F84C-A0E6-4950669F0024}" type="slidenum">
              <a:rPr lang="en-US"/>
              <a:pPr/>
              <a:t>10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AF206-93E7-574C-8CB0-2586A208172E}" type="slidenum">
              <a:rPr lang="en-US"/>
              <a:pPr/>
              <a:t>11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AppleGothic" charset="-127"/>
              <a:cs typeface="AppleGothic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76200"/>
            <a:ext cx="2152650" cy="6432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2" y="76200"/>
            <a:ext cx="6305550" cy="6432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29100" cy="544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066800"/>
            <a:ext cx="4229100" cy="544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143000" y="76200"/>
            <a:ext cx="7696200" cy="914400"/>
          </a:xfrm>
          <a:prstGeom prst="rect">
            <a:avLst/>
          </a:prstGeom>
          <a:gradFill rotWithShape="0">
            <a:gsLst>
              <a:gs pos="0">
                <a:srgbClr val="FAFAFF"/>
              </a:gs>
              <a:gs pos="50000">
                <a:srgbClr val="9999FF"/>
              </a:gs>
              <a:gs pos="100000">
                <a:srgbClr val="FAFAFF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6200" y="6565900"/>
            <a:ext cx="3168292" cy="2282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altLang="zh-CN" sz="900" b="1">
                <a:solidFill>
                  <a:schemeClr val="tx2"/>
                </a:solidFill>
              </a:rPr>
              <a:t>W. Smith, U. Wisconsin,  DOE Review, August 26, 2010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858000" y="6553200"/>
            <a:ext cx="2072054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 algn="r">
              <a:defRPr/>
            </a:pPr>
            <a:r>
              <a:rPr lang="en-US" altLang="zh-CN" sz="900" b="1">
                <a:solidFill>
                  <a:schemeClr val="tx2"/>
                </a:solidFill>
              </a:rPr>
              <a:t>HEP Program Overview -  </a:t>
            </a:r>
            <a:fld id="{B6DD4F3B-1979-5F4C-9011-795E4C7BF9C4}" type="slidenum">
              <a:rPr lang="en-US" altLang="zh-CN" sz="900" b="1">
                <a:solidFill>
                  <a:schemeClr val="tx2"/>
                </a:solidFill>
              </a:rPr>
              <a:pPr algn="r">
                <a:defRPr/>
              </a:pPr>
              <a:t>‹#›</a:t>
            </a:fld>
            <a:endParaRPr lang="en-US" altLang="zh-CN" sz="900" b="1">
              <a:solidFill>
                <a:schemeClr val="tx2"/>
              </a:solidFill>
            </a:endParaRP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2400" y="6565900"/>
            <a:ext cx="868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12" charset="0"/>
              <a:ea typeface="AppleGothic" pitchFamily="-112" charset="-127"/>
              <a:cs typeface="AppleGothic" pitchFamily="-112" charset="-127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610600" cy="544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76962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53882" dir="2700000" algn="ctr" rotWithShape="0">
              <a:srgbClr val="FFFFFF">
                <a:alpha val="74997"/>
              </a:srgbClr>
            </a:outerShdw>
          </a:effec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75896" y="6418264"/>
            <a:ext cx="18466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zh-CN" altLang="en-US" sz="1800" b="1"/>
          </a:p>
        </p:txBody>
      </p:sp>
      <p:pic>
        <p:nvPicPr>
          <p:cNvPr id="1033" name="Picture 10" descr="UW_logo4C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52400" y="76201"/>
            <a:ext cx="99060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AppleGothic"/>
          <a:cs typeface="AppleGothic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  <a:ea typeface="AppleGothic" charset="-127"/>
          <a:cs typeface="AppleGothic" charset="-127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  <a:ea typeface="AppleGothic" charset="-127"/>
          <a:cs typeface="AppleGothic" charset="-127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  <a:ea typeface="AppleGothic" charset="-127"/>
          <a:cs typeface="AppleGothic" charset="-127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  <a:ea typeface="AppleGothic" charset="-127"/>
          <a:cs typeface="AppleGothic" charset="-127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80"/>
          </a:solidFill>
          <a:effectLst>
            <a:outerShdw blurRad="38100" dist="38100" dir="2700000" algn="tl">
              <a:srgbClr val="DDDDDD"/>
            </a:outerShdw>
          </a:effectLst>
          <a:latin typeface="Arial" pitchFamily="-112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800" b="1">
          <a:solidFill>
            <a:srgbClr val="ED181E"/>
          </a:solidFill>
          <a:latin typeface="+mn-lt"/>
          <a:ea typeface="AppleGothic"/>
          <a:cs typeface="AppleGothic"/>
        </a:defRPr>
      </a:lvl1pPr>
      <a:lvl2pPr marL="62865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folHlink"/>
          </a:solidFill>
          <a:latin typeface="+mn-lt"/>
          <a:ea typeface="AppleGothic"/>
        </a:defRPr>
      </a:lvl2pPr>
      <a:lvl3pPr marL="97155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rgbClr val="006600"/>
          </a:solidFill>
          <a:latin typeface="+mn-lt"/>
          <a:ea typeface="AppleGothic"/>
          <a:cs typeface="AppleGothic"/>
        </a:defRPr>
      </a:lvl3pPr>
      <a:lvl4pPr marL="125730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1">
          <a:solidFill>
            <a:srgbClr val="DC0081"/>
          </a:solidFill>
          <a:latin typeface="+mn-lt"/>
          <a:ea typeface="AppleGothic"/>
        </a:defRPr>
      </a:lvl4pPr>
      <a:lvl5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5pPr>
      <a:lvl6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2"/>
          </a:solidFill>
          <a:latin typeface="+mn-lt"/>
          <a:ea typeface="ＭＳ Ｐゴシック" pitchFamily="-112" charset="-128"/>
        </a:defRPr>
      </a:lvl6pPr>
      <a:lvl7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2"/>
          </a:solidFill>
          <a:latin typeface="+mn-lt"/>
          <a:ea typeface="ＭＳ Ｐゴシック" pitchFamily="-112" charset="-128"/>
        </a:defRPr>
      </a:lvl7pPr>
      <a:lvl8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2"/>
          </a:solidFill>
          <a:latin typeface="+mn-lt"/>
          <a:ea typeface="ＭＳ Ｐゴシック" pitchFamily="-112" charset="-128"/>
        </a:defRPr>
      </a:lvl8pPr>
      <a:lvl9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2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blurRad="63500" dist="53882" dir="2700000" algn="ctr" rotWithShape="0">
              <a:srgbClr val="FFFFFF"/>
            </a:outerShdw>
          </a:effectLst>
        </p:spPr>
        <p:txBody>
          <a:bodyPr/>
          <a:lstStyle/>
          <a:p>
            <a:pPr>
              <a:defRPr/>
            </a:pPr>
            <a:r>
              <a:rPr lang="en-US" sz="4400">
                <a:ea typeface="AppleGothic" charset="-127"/>
                <a:cs typeface="AppleGothic" charset="-127"/>
              </a:rPr>
              <a:t>U. Wisconsin - Madison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990600"/>
            <a:ext cx="8991600" cy="5549900"/>
          </a:xfrm>
        </p:spPr>
        <p:txBody>
          <a:bodyPr/>
          <a:lstStyle/>
          <a:p>
            <a:pPr marL="0" indent="114300" algn="ctr"/>
            <a:endParaRPr lang="en-US">
              <a:ea typeface="AppleGothic" charset="-127"/>
              <a:cs typeface="AppleGothic" charset="-127"/>
            </a:endParaRPr>
          </a:p>
          <a:p>
            <a:pPr marL="0" indent="114300" algn="ctr"/>
            <a:r>
              <a:rPr lang="en-US" sz="4400">
                <a:solidFill>
                  <a:schemeClr val="tx1"/>
                </a:solidFill>
                <a:ea typeface="AppleGothic" charset="-127"/>
                <a:cs typeface="AppleGothic" charset="-127"/>
              </a:rPr>
              <a:t>HEP Program Overview</a:t>
            </a:r>
          </a:p>
          <a:p>
            <a:pPr marL="0" indent="114300" algn="ctr"/>
            <a:r>
              <a:rPr lang="en-US">
                <a:ea typeface="AppleGothic" charset="-127"/>
                <a:cs typeface="AppleGothic" charset="-127"/>
              </a:rPr>
              <a:t>Wesley H. Smith</a:t>
            </a:r>
          </a:p>
          <a:p>
            <a:pPr marL="228600" lvl="1" indent="114300" algn="ctr">
              <a:buFontTx/>
              <a:buNone/>
            </a:pPr>
            <a:r>
              <a:rPr lang="en-US" sz="2800"/>
              <a:t>DOE Review</a:t>
            </a:r>
          </a:p>
          <a:p>
            <a:pPr marL="228600" lvl="1" indent="114300" algn="ctr">
              <a:buFontTx/>
              <a:buNone/>
            </a:pPr>
            <a:r>
              <a:rPr lang="en-US" sz="2800">
                <a:solidFill>
                  <a:schemeClr val="accent2"/>
                </a:solidFill>
              </a:rPr>
              <a:t>Madison</a:t>
            </a:r>
            <a:endParaRPr lang="en-US" sz="2800"/>
          </a:p>
          <a:p>
            <a:pPr marL="228600" lvl="1" indent="114300" algn="ctr">
              <a:buFontTx/>
              <a:buNone/>
            </a:pPr>
            <a:r>
              <a:rPr lang="en-US" sz="2800">
                <a:solidFill>
                  <a:srgbClr val="008000"/>
                </a:solidFill>
              </a:rPr>
              <a:t>August 26, 2010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953358" y="6359526"/>
            <a:ext cx="1846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Task T - CMS at LHC</a:t>
            </a:r>
            <a:r>
              <a:rPr lang="en-US" sz="2400">
                <a:ea typeface="AppleGothic" charset="-127"/>
                <a:cs typeface="AppleGothic" charset="-127"/>
              </a:rPr>
              <a:t/>
            </a:r>
            <a:br>
              <a:rPr lang="en-US" sz="2400">
                <a:ea typeface="AppleGothic" charset="-127"/>
                <a:cs typeface="AppleGothic" charset="-127"/>
              </a:rPr>
            </a:br>
            <a:r>
              <a:rPr lang="en-US" sz="2400">
                <a:ea typeface="AppleGothic" charset="-127"/>
                <a:cs typeface="AppleGothic" charset="-127"/>
              </a:rPr>
              <a:t>(since 1993)</a:t>
            </a:r>
            <a:endParaRPr lang="en-US">
              <a:ea typeface="AppleGothic" charset="-127"/>
              <a:cs typeface="AppleGothic" charset="-127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14400"/>
            <a:ext cx="9144000" cy="5638800"/>
          </a:xfrm>
        </p:spPr>
        <p:txBody>
          <a:bodyPr/>
          <a:lstStyle/>
          <a:p>
            <a:pPr marL="114300" indent="-114300">
              <a:lnSpc>
                <a:spcPct val="70000"/>
              </a:lnSpc>
            </a:pPr>
            <a:r>
              <a:rPr lang="en-US" sz="1800" dirty="0">
                <a:ea typeface="AppleGothic" charset="-127"/>
                <a:cs typeface="AppleGothic" charset="-127"/>
              </a:rPr>
              <a:t>Personnel supported: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Profs. Dasu, </a:t>
            </a:r>
            <a:r>
              <a:rPr lang="en-US" sz="1600" dirty="0" err="1"/>
              <a:t>Carlsmith</a:t>
            </a:r>
            <a:r>
              <a:rPr lang="en-US" sz="1600" dirty="0"/>
              <a:t>, Herndon, Smith, Distinguished Sci. R. Loveless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Scientists: Grothe, Klabbers, </a:t>
            </a:r>
            <a:r>
              <a:rPr lang="en-US" sz="1600" dirty="0" err="1"/>
              <a:t>Lanaro</a:t>
            </a:r>
            <a:r>
              <a:rPr lang="en-US" sz="1600" dirty="0"/>
              <a:t>, Savin, </a:t>
            </a:r>
            <a:r>
              <a:rPr lang="en-US" sz="1600" dirty="0" err="1"/>
              <a:t>Bellinger</a:t>
            </a:r>
            <a:r>
              <a:rPr lang="en-US" sz="1600" dirty="0"/>
              <a:t> (50%)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Postdoc: Efron; 14 Graduate Students</a:t>
            </a:r>
          </a:p>
          <a:p>
            <a:pPr marL="114300" indent="-114300">
              <a:lnSpc>
                <a:spcPct val="70000"/>
              </a:lnSpc>
            </a:pPr>
            <a:r>
              <a:rPr lang="en-US" sz="1800" dirty="0">
                <a:ea typeface="AppleGothic" charset="-127"/>
                <a:cs typeface="AppleGothic" charset="-127"/>
              </a:rPr>
              <a:t>Activities (sampler):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Physics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Electroweak (led by Dasu 08, 09): W/Z/</a:t>
            </a:r>
            <a:r>
              <a:rPr lang="en-US" sz="1600" dirty="0" err="1">
                <a:ea typeface="AppleGothic" charset="-127"/>
                <a:cs typeface="AppleGothic" charset="-127"/>
              </a:rPr>
              <a:t>photon+Jets</a:t>
            </a:r>
            <a:r>
              <a:rPr lang="en-US" sz="1600" dirty="0">
                <a:ea typeface="AppleGothic" charset="-127"/>
                <a:cs typeface="AppleGothic" charset="-127"/>
              </a:rPr>
              <a:t>, </a:t>
            </a:r>
            <a:r>
              <a:rPr lang="en-US" sz="1600" dirty="0" err="1">
                <a:ea typeface="AppleGothic" charset="-127"/>
                <a:cs typeface="AppleGothic" charset="-127"/>
              </a:rPr>
              <a:t>DiBoson</a:t>
            </a:r>
            <a:r>
              <a:rPr lang="en-US" sz="1600" dirty="0">
                <a:ea typeface="AppleGothic" charset="-127"/>
                <a:cs typeface="AppleGothic" charset="-127"/>
              </a:rPr>
              <a:t> with resonant searches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Vector Boson Fusion Higgs production, Higgs to </a:t>
            </a:r>
            <a:r>
              <a:rPr lang="en-US" sz="1600" dirty="0" err="1">
                <a:ea typeface="AppleGothic" charset="-127"/>
                <a:cs typeface="AppleGothic" charset="-127"/>
                <a:sym typeface="Symbol" charset="2"/>
              </a:rPr>
              <a:t>ττ</a:t>
            </a:r>
            <a:r>
              <a:rPr lang="en-US" sz="1600" dirty="0">
                <a:ea typeface="AppleGothic" charset="-127"/>
                <a:cs typeface="AppleGothic" charset="-127"/>
                <a:sym typeface="Symbol" charset="2"/>
              </a:rPr>
              <a:t>, Higgs to muons, Higgs to photons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  <a:sym typeface="Symbol" charset="2"/>
              </a:rPr>
              <a:t>Z’, W’, SUSY production of same sign </a:t>
            </a:r>
            <a:r>
              <a:rPr lang="en-US" sz="1600" dirty="0" err="1">
                <a:ea typeface="AppleGothic" charset="-127"/>
                <a:cs typeface="AppleGothic" charset="-127"/>
                <a:sym typeface="Symbol" charset="2"/>
              </a:rPr>
              <a:t>di</a:t>
            </a:r>
            <a:r>
              <a:rPr lang="en-US" sz="1600" dirty="0">
                <a:ea typeface="AppleGothic" charset="-127"/>
                <a:cs typeface="AppleGothic" charset="-127"/>
                <a:sym typeface="Symbol" charset="2"/>
              </a:rPr>
              <a:t>-leptons, Technicolor, B-jets, Diffractive Signals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Online event selection, Upgrade physics and trigger justification with simulations</a:t>
            </a:r>
            <a:endParaRPr lang="en-US" sz="1600" dirty="0">
              <a:solidFill>
                <a:srgbClr val="ED181E"/>
              </a:solidFill>
              <a:ea typeface="AppleGothic" charset="-127"/>
              <a:cs typeface="AppleGothic" charset="-127"/>
            </a:endParaRP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Trigger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Regional Calorimeter Trigger (full construction, M&amp;O)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Level-1Trigger Project Management &amp; CMS Trigger Coordination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Higher Level Trigger management, Upgrade (SLHC) Calorimeter Trigger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Endcap Muon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Chamber operations, EMU Project Management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Detector Performance Analysis &amp; Management, Alignment, all infrastructure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Tracking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Tracking Integration Facility (TIF) Infrastructure, Tracker Patch Panels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Computing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One of largest Tier-2 computing centers, US CMS production management</a:t>
            </a:r>
          </a:p>
          <a:p>
            <a:pPr marL="800100" lvl="3" indent="-114300">
              <a:lnSpc>
                <a:spcPct val="70000"/>
              </a:lnSpc>
            </a:pPr>
            <a:r>
              <a:rPr lang="en-US" sz="1400" dirty="0"/>
              <a:t>Integrated with Grid Laboratory of Wisconsin (GLOW) &amp; Open Science Grid (OSG)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1600" dirty="0">
                <a:ea typeface="AppleGothic" charset="-127"/>
                <a:cs typeface="AppleGothic" charset="-127"/>
              </a:rPr>
              <a:t>21 M CPU hours of computing time delivered since Oct. 2005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University Support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410200" y="1060451"/>
            <a:ext cx="3733800" cy="5078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/>
            <a:endParaRPr lang="en-US" sz="1800"/>
          </a:p>
          <a:p>
            <a:pPr algn="just"/>
            <a:r>
              <a:rPr lang="en-US" sz="1800" b="1">
                <a:solidFill>
                  <a:schemeClr val="accent2"/>
                </a:solidFill>
              </a:rPr>
              <a:t>Notes:</a:t>
            </a:r>
            <a:endParaRPr lang="en-US" sz="1800"/>
          </a:p>
          <a:p>
            <a:pPr algn="just"/>
            <a:endParaRPr lang="en-US" sz="1800"/>
          </a:p>
          <a:p>
            <a:r>
              <a:rPr lang="en-US" sz="1800">
                <a:solidFill>
                  <a:schemeClr val="folHlink"/>
                </a:solidFill>
              </a:rPr>
              <a:t>The HEP group has negotiated a 26% “off-campus” overhead rate for all of the HEP grant. This represents a substantial University contribution.</a:t>
            </a:r>
          </a:p>
          <a:p>
            <a:endParaRPr lang="en-US" sz="1800"/>
          </a:p>
          <a:p>
            <a:r>
              <a:rPr lang="en-US" sz="1800">
                <a:solidFill>
                  <a:schemeClr val="hlink"/>
                </a:solidFill>
              </a:rPr>
              <a:t>The amount shown does not include the personnel contribution that the University provides for HEP Faculty who receive 50% (per teaching semester) leave to support their research; nor does it include the 1.00 FTE contribution to the High Energy Administrative &amp; Budget Offices. 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1016" y="1219201"/>
          <a:ext cx="5064370" cy="5181603"/>
        </p:xfrm>
        <a:graphic>
          <a:graphicData uri="http://schemas.openxmlformats.org/drawingml/2006/table">
            <a:tbl>
              <a:tblPr/>
              <a:tblGrid>
                <a:gridCol w="1872540"/>
                <a:gridCol w="1595915"/>
                <a:gridCol w="1595915"/>
              </a:tblGrid>
              <a:tr h="874816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latin typeface="Palatino"/>
                      </a:endParaRP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Palatino"/>
                        </a:rPr>
                        <a:t>2010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latin typeface="Palatino"/>
                        </a:rPr>
                        <a:t>1995-2010 Totals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Semester Leave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Palatino"/>
                        </a:rPr>
                        <a:t>$10,000.00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$562,940.00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RA Support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$166,634.60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$630,827.10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Staff Support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$38,000.00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$614,958.33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Post Doc Support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$180,500.00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$1,034,500.00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Equipment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$78,200.00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$1,333,353.00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Summer Salary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$357,622.68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055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Travel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$25,000.00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$338,500.00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4701"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Flexible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Palatino"/>
                        </a:rPr>
                        <a:t>$20,000.00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$447,666.67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701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latin typeface="Palatino"/>
                      </a:endParaRP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Palatino"/>
                        </a:rPr>
                        <a:t>$518,334.60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Palatino"/>
                        </a:rPr>
                        <a:t>$5,320,367.78 </a:t>
                      </a:r>
                    </a:p>
                  </a:txBody>
                  <a:tcPr marL="11723" marR="11723" marT="1270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8001000" cy="914400"/>
          </a:xfrm>
        </p:spPr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History of Awards &amp;  FY10 Request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016" y="1066800"/>
          <a:ext cx="8581293" cy="5400676"/>
        </p:xfrm>
        <a:graphic>
          <a:graphicData uri="http://schemas.openxmlformats.org/drawingml/2006/table">
            <a:tbl>
              <a:tblPr/>
              <a:tblGrid>
                <a:gridCol w="2124808"/>
                <a:gridCol w="1655885"/>
                <a:gridCol w="1444869"/>
                <a:gridCol w="1677866"/>
                <a:gridCol w="1677865"/>
              </a:tblGrid>
              <a:tr h="652463">
                <a:tc gridSpan="5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Base Program Awards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(plus supplements)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since 2008 and the FY11 funding request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6550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(does not include Lab Service Accounts)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" pitchFamily="-112" charset="0"/>
                        <a:ea typeface="AppleGothic" pitchFamily="-112" charset="-127"/>
                        <a:cs typeface="AppleGothic" pitchFamily="-112" charset="-127"/>
                      </a:endParaRP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" pitchFamily="-112" charset="0"/>
                        <a:ea typeface="AppleGothic" pitchFamily="-112" charset="-127"/>
                        <a:cs typeface="AppleGothic" pitchFamily="-112" charset="-127"/>
                      </a:endParaRP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Task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2011 (request)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2010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2009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2008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B - ZEUS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100,000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T - CMS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1,609,190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1,463,000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1,517,000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1,346,500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E - CDF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368,274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451,000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449,000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465,000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H - ATLAS I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793,839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978,000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977,000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970,000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H - ATLAS II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478,865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C - BaBar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100,000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155,000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373,000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380,000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L - Daya Bay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452,261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330,000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210,000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115,000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D - String/Cosmo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315,460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180,000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280,000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205,000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J - Cosmo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80,000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80,000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75,000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G - Pheno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767,250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718,177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598,000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560,000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Q - QCD</a:t>
                      </a:r>
                    </a:p>
                  </a:txBody>
                  <a:tcPr marL="11723" marR="11723" marT="1270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 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95,000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95,000 </a:t>
                      </a:r>
                    </a:p>
                  </a:txBody>
                  <a:tcPr marL="11723" marR="11723" marT="1270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Totals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4,885,139 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4,355,177 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4,579,000 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Palatino" pitchFamily="-112" charset="0"/>
                          <a:ea typeface="AppleGothic" pitchFamily="-112" charset="-127"/>
                          <a:cs typeface="AppleGothic" pitchFamily="-112" charset="-127"/>
                        </a:rPr>
                        <a:t> 4,311,500 </a:t>
                      </a:r>
                    </a:p>
                  </a:txBody>
                  <a:tcPr marL="11723" marR="11723" marT="1270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"/>
            <a:ext cx="8001000" cy="914400"/>
          </a:xfrm>
        </p:spPr>
        <p:txBody>
          <a:bodyPr/>
          <a:lstStyle/>
          <a:p>
            <a:pPr>
              <a:defRPr/>
            </a:pPr>
            <a:r>
              <a:rPr lang="en-US" smtClean="0">
                <a:ea typeface="AppleGothic" pitchFamily="-112" charset="-127"/>
                <a:cs typeface="AppleGothic" pitchFamily="-112" charset="-127"/>
              </a:rPr>
              <a:t>FY10-11 Funding Change Summary</a:t>
            </a:r>
          </a:p>
        </p:txBody>
      </p:sp>
      <p:sp>
        <p:nvSpPr>
          <p:cNvPr id="36867" name="Rectangle 8"/>
          <p:cNvSpPr>
            <a:spLocks noChangeArrowheads="1"/>
          </p:cNvSpPr>
          <p:nvPr/>
        </p:nvSpPr>
        <p:spPr bwMode="auto">
          <a:xfrm>
            <a:off x="783982" y="1919288"/>
            <a:ext cx="508341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68" name="Rectangle 9"/>
          <p:cNvSpPr>
            <a:spLocks noChangeArrowheads="1"/>
          </p:cNvSpPr>
          <p:nvPr/>
        </p:nvSpPr>
        <p:spPr bwMode="auto">
          <a:xfrm>
            <a:off x="76200" y="996950"/>
            <a:ext cx="8991600" cy="5170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914400" indent="-914400">
              <a:tabLst>
                <a:tab pos="2578100" algn="l"/>
              </a:tabLst>
            </a:pPr>
            <a:r>
              <a:rPr lang="en-US" sz="2200" dirty="0"/>
              <a:t>Task C (BaBar)</a:t>
            </a:r>
            <a:r>
              <a:rPr lang="en-US" sz="2200" dirty="0" smtClean="0"/>
              <a:t>:	Band </a:t>
            </a:r>
            <a:r>
              <a:rPr lang="en-US" sz="2200" dirty="0"/>
              <a:t>remaining 25% </a:t>
            </a:r>
            <a:r>
              <a:rPr lang="en-US" sz="2200" dirty="0">
                <a:sym typeface="Symbol" charset="2"/>
              </a:rPr>
              <a:t>→ 100% Task L (Daya Bay)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	Computing support → Task L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 	Only Flood @ 100%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Task E (CDF): 	</a:t>
            </a:r>
            <a:r>
              <a:rPr lang="en-US" sz="2200" dirty="0" err="1">
                <a:sym typeface="Symbol" charset="2"/>
              </a:rPr>
              <a:t>Pondrom</a:t>
            </a:r>
            <a:r>
              <a:rPr lang="en-US" sz="2200" dirty="0">
                <a:sym typeface="Symbol" charset="2"/>
              </a:rPr>
              <a:t> retires!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 	</a:t>
            </a:r>
            <a:r>
              <a:rPr lang="en-US" sz="2200" dirty="0" err="1">
                <a:sym typeface="Symbol" charset="2"/>
              </a:rPr>
              <a:t>Bellinger</a:t>
            </a:r>
            <a:r>
              <a:rPr lang="en-US" sz="2200" dirty="0">
                <a:sym typeface="Symbol" charset="2"/>
              </a:rPr>
              <a:t> 50% support → 25%</a:t>
            </a:r>
            <a:r>
              <a:rPr lang="en-US" sz="2200" dirty="0" smtClean="0">
                <a:sym typeface="Symbol" charset="2"/>
              </a:rPr>
              <a:t> (</a:t>
            </a:r>
            <a:r>
              <a:rPr lang="en-US" sz="2200" dirty="0">
                <a:sym typeface="Symbol" charset="2"/>
              </a:rPr>
              <a:t>25% to Task T)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	100% Post Doc </a:t>
            </a:r>
            <a:r>
              <a:rPr lang="en-US" sz="2200" dirty="0" err="1">
                <a:sym typeface="Symbol" charset="2"/>
              </a:rPr>
              <a:t>Pursley</a:t>
            </a:r>
            <a:r>
              <a:rPr lang="en-US" sz="2200" dirty="0">
                <a:sym typeface="Symbol" charset="2"/>
              </a:rPr>
              <a:t>’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Task G (</a:t>
            </a:r>
            <a:r>
              <a:rPr lang="en-US" sz="2200" dirty="0" err="1">
                <a:sym typeface="Symbol" charset="2"/>
              </a:rPr>
              <a:t>Pheno</a:t>
            </a:r>
            <a:r>
              <a:rPr lang="en-US" sz="2200" dirty="0">
                <a:sym typeface="Symbol" charset="2"/>
              </a:rPr>
              <a:t>):  	</a:t>
            </a:r>
            <a:r>
              <a:rPr lang="en-US" sz="2200" dirty="0" err="1">
                <a:sym typeface="Symbol" charset="2"/>
              </a:rPr>
              <a:t>Petriello</a:t>
            </a:r>
            <a:r>
              <a:rPr lang="en-US" sz="2200" dirty="0">
                <a:sym typeface="Symbol" charset="2"/>
              </a:rPr>
              <a:t> leaves to Argonne/Northwestern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  	10K for </a:t>
            </a:r>
            <a:r>
              <a:rPr lang="en-US" sz="2200" dirty="0" err="1">
                <a:sym typeface="Symbol" charset="2"/>
              </a:rPr>
              <a:t>Pheno</a:t>
            </a:r>
            <a:r>
              <a:rPr lang="en-US" sz="2200" dirty="0">
                <a:sym typeface="Symbol" charset="2"/>
              </a:rPr>
              <a:t> Symposium Support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Task H (ATLAS):  	two groups:	ATLAS I (Wu)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         	              	ATLAS II (Pan &amp; </a:t>
            </a:r>
            <a:r>
              <a:rPr lang="en-US" sz="2200" dirty="0" err="1">
                <a:sym typeface="Symbol" charset="2"/>
              </a:rPr>
              <a:t>Mellado</a:t>
            </a:r>
            <a:r>
              <a:rPr lang="en-US" sz="2200" dirty="0">
                <a:sym typeface="Symbol" charset="2"/>
              </a:rPr>
              <a:t>)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/>
              <a:t>Task J (Cosmology):</a:t>
            </a:r>
            <a:r>
              <a:rPr lang="en-US" sz="2200" dirty="0" smtClean="0"/>
              <a:t> Combines </a:t>
            </a:r>
            <a:r>
              <a:rPr lang="en-US" sz="2200" dirty="0"/>
              <a:t>with Task D (String Theory)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/>
              <a:t>Task L (Daya Bay):  	Increase Band 75% </a:t>
            </a:r>
            <a:r>
              <a:rPr lang="en-US" sz="2200" dirty="0" err="1">
                <a:sym typeface="Symbol" charset="2"/>
              </a:rPr>
              <a:t></a:t>
            </a:r>
            <a:r>
              <a:rPr lang="en-US" sz="2200" dirty="0">
                <a:sym typeface="Symbol" charset="2"/>
              </a:rPr>
              <a:t> 100%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>
                <a:sym typeface="Symbol" charset="2"/>
              </a:rPr>
              <a:t>                                </a:t>
            </a:r>
            <a:r>
              <a:rPr lang="en-US" sz="2200" smtClean="0">
                <a:sym typeface="Symbol" charset="2"/>
              </a:rPr>
              <a:t> Add </a:t>
            </a:r>
            <a:r>
              <a:rPr lang="en-US" sz="2200" dirty="0">
                <a:sym typeface="Symbol" charset="2"/>
              </a:rPr>
              <a:t>1 grad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>
                <a:sym typeface="Symbol" charset="2"/>
              </a:rPr>
              <a:t>                                 	Add remainder Computing support from Task C</a:t>
            </a:r>
          </a:p>
          <a:p>
            <a:pPr marL="914400" indent="-914400">
              <a:tabLst>
                <a:tab pos="2578100" algn="l"/>
              </a:tabLst>
            </a:pPr>
            <a:r>
              <a:rPr lang="en-US" sz="2200" dirty="0"/>
              <a:t>Task T (CMS):   	Add 2.8 grads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Summary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AppleGothic" charset="-127"/>
                <a:cs typeface="AppleGothic" charset="-127"/>
              </a:rPr>
              <a:t>Wisconsin HEP Grant Strongly Supports National HEP Goals with excellent present and future experimental programs:</a:t>
            </a:r>
          </a:p>
          <a:p>
            <a:pPr lvl="1"/>
            <a:r>
              <a:rPr lang="en-US"/>
              <a:t>ATLAS, CDF, CMS, Daya Bay, ILC R&amp;D, SLHC R&amp;D</a:t>
            </a:r>
          </a:p>
          <a:p>
            <a:pPr lvl="1"/>
            <a:r>
              <a:rPr lang="en-US"/>
              <a:t>Successfully completed Babar</a:t>
            </a:r>
          </a:p>
          <a:p>
            <a:r>
              <a:rPr lang="en-US">
                <a:ea typeface="AppleGothic" charset="-127"/>
                <a:cs typeface="AppleGothic" charset="-127"/>
              </a:rPr>
              <a:t>Superb Theory programs:</a:t>
            </a:r>
          </a:p>
          <a:p>
            <a:pPr lvl="1"/>
            <a:r>
              <a:rPr lang="en-US"/>
              <a:t>Cosmology, Phenomenology, String Theory</a:t>
            </a:r>
          </a:p>
          <a:p>
            <a:r>
              <a:rPr lang="en-US">
                <a:ea typeface="AppleGothic" charset="-127"/>
                <a:cs typeface="AppleGothic" charset="-127"/>
              </a:rPr>
              <a:t>Strong collaboration within &amp; between programs</a:t>
            </a:r>
          </a:p>
          <a:p>
            <a:pPr lvl="1"/>
            <a:r>
              <a:rPr lang="en-US"/>
              <a:t>Theory ↔ Experiment (e.g. pheno &amp; CDF, LHC, </a:t>
            </a:r>
            <a:r>
              <a:rPr lang="en-US">
                <a:latin typeface="Times New Roman" charset="0"/>
                <a:ea typeface="Times New Roman" charset="0"/>
                <a:cs typeface="Times New Roman" charset="0"/>
              </a:rPr>
              <a:t>ν)</a:t>
            </a:r>
          </a:p>
          <a:p>
            <a:r>
              <a:rPr lang="en-US">
                <a:ea typeface="AppleGothic" charset="-127"/>
                <a:cs typeface="AppleGothic" charset="-127"/>
              </a:rPr>
              <a:t>&amp; training the leaders of the future:</a:t>
            </a:r>
          </a:p>
          <a:p>
            <a:pPr lvl="1"/>
            <a:r>
              <a:rPr lang="en-US"/>
              <a:t>73 Ph.D.s awarded 1999 – 2010 (to date)</a:t>
            </a:r>
          </a:p>
          <a:p>
            <a:r>
              <a:rPr lang="en-US">
                <a:ea typeface="AppleGothic" charset="-127"/>
                <a:cs typeface="AppleGothic" charset="-127"/>
              </a:rPr>
              <a:t>We look forward to telling you about it.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The Wisconsin HEP Program</a:t>
            </a:r>
            <a:r>
              <a:rPr lang="en-US" sz="2000">
                <a:ea typeface="AppleGothic" charset="-127"/>
                <a:cs typeface="AppleGothic" charset="-127"/>
              </a:rPr>
              <a:t/>
            </a:r>
            <a:br>
              <a:rPr lang="en-US" sz="2000">
                <a:ea typeface="AppleGothic" charset="-127"/>
                <a:cs typeface="AppleGothic" charset="-127"/>
              </a:rPr>
            </a:br>
            <a:r>
              <a:rPr lang="en-US" sz="2000">
                <a:ea typeface="AppleGothic" charset="-127"/>
                <a:cs typeface="AppleGothic" charset="-127"/>
              </a:rPr>
              <a:t>(&gt; 50 years of HEP research)</a:t>
            </a:r>
            <a:endParaRPr lang="en-US">
              <a:ea typeface="AppleGothic" charset="-127"/>
              <a:cs typeface="AppleGothic" charset="-127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35050"/>
            <a:ext cx="9144000" cy="5441950"/>
          </a:xfrm>
        </p:spPr>
        <p:txBody>
          <a:bodyPr/>
          <a:lstStyle/>
          <a:p>
            <a:pPr marL="114300" indent="-114300">
              <a:lnSpc>
                <a:spcPct val="80000"/>
              </a:lnSpc>
            </a:pPr>
            <a:r>
              <a:rPr lang="en-US" sz="2400" dirty="0">
                <a:ea typeface="AppleGothic" charset="-127"/>
                <a:cs typeface="AppleGothic" charset="-127"/>
              </a:rPr>
              <a:t>Leadership in Experiments</a:t>
            </a:r>
          </a:p>
          <a:p>
            <a:pPr marL="342900" lvl="1" indent="-114300">
              <a:lnSpc>
                <a:spcPct val="80000"/>
              </a:lnSpc>
            </a:pPr>
            <a:r>
              <a:rPr lang="en-US" sz="2000" dirty="0"/>
              <a:t>ATLAS, Babar (completing), CDF, CMS, Daya Bay, ILC</a:t>
            </a:r>
          </a:p>
          <a:p>
            <a:pPr marL="114300" indent="-114300">
              <a:lnSpc>
                <a:spcPct val="80000"/>
              </a:lnSpc>
            </a:pPr>
            <a:r>
              <a:rPr lang="en-US" sz="2400" dirty="0">
                <a:ea typeface="AppleGothic" charset="-127"/>
                <a:cs typeface="AppleGothic" charset="-127"/>
              </a:rPr>
              <a:t>Leadership in Theory</a:t>
            </a:r>
          </a:p>
          <a:p>
            <a:pPr marL="342900" lvl="1" indent="-114300">
              <a:lnSpc>
                <a:spcPct val="80000"/>
              </a:lnSpc>
            </a:pPr>
            <a:r>
              <a:rPr lang="en-US" sz="2000" dirty="0"/>
              <a:t>Cosmology, Phenomenology, String Theory</a:t>
            </a:r>
          </a:p>
          <a:p>
            <a:pPr marL="114300" indent="-114300">
              <a:lnSpc>
                <a:spcPct val="80000"/>
              </a:lnSpc>
            </a:pPr>
            <a:r>
              <a:rPr lang="en-US" sz="2400" dirty="0">
                <a:ea typeface="AppleGothic" charset="-127"/>
                <a:cs typeface="AppleGothic" charset="-127"/>
              </a:rPr>
              <a:t>Leadership in Education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2000" dirty="0"/>
              <a:t>73 Ph.D.s awarded 1999 – 2010 (to date)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2000" dirty="0">
                <a:ea typeface="AppleGothic" charset="-127"/>
                <a:cs typeface="AppleGothic" charset="-127"/>
              </a:rPr>
              <a:t>28 in Theory, 45 in Experiment 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sz="2000" dirty="0">
                <a:ea typeface="AppleGothic" charset="-127"/>
                <a:cs typeface="AppleGothic" charset="-127"/>
              </a:rPr>
              <a:t>In each 73% stayed in the field &amp; 27% went to industry</a:t>
            </a:r>
          </a:p>
          <a:p>
            <a:pPr marL="114300" indent="-114300">
              <a:lnSpc>
                <a:spcPct val="70000"/>
              </a:lnSpc>
            </a:pPr>
            <a:r>
              <a:rPr lang="en-US" sz="2400" dirty="0">
                <a:ea typeface="AppleGothic" charset="-127"/>
                <a:cs typeface="AppleGothic" charset="-127"/>
              </a:rPr>
              <a:t>Close Collaboration</a:t>
            </a:r>
          </a:p>
          <a:p>
            <a:pPr marL="342900" lvl="1" indent="-114300">
              <a:lnSpc>
                <a:spcPct val="80000"/>
              </a:lnSpc>
            </a:pPr>
            <a:r>
              <a:rPr lang="en-US" sz="2000" dirty="0"/>
              <a:t>HEP theorists &amp; experimentalists</a:t>
            </a:r>
          </a:p>
          <a:p>
            <a:pPr marL="342900" lvl="1" indent="-114300">
              <a:lnSpc>
                <a:spcPct val="80000"/>
              </a:lnSpc>
            </a:pPr>
            <a:r>
              <a:rPr lang="en-US" sz="2000" dirty="0"/>
              <a:t>Experimental groups (CDF &amp; CMS, ATLAS &amp; CMS…)</a:t>
            </a:r>
          </a:p>
          <a:p>
            <a:pPr marL="571500" lvl="2" indent="-114300">
              <a:lnSpc>
                <a:spcPct val="80000"/>
              </a:lnSpc>
            </a:pPr>
            <a:r>
              <a:rPr lang="en-US" sz="2000" dirty="0">
                <a:ea typeface="AppleGothic" charset="-127"/>
                <a:cs typeface="AppleGothic" charset="-127"/>
              </a:rPr>
              <a:t>ATLAS, CMS &amp; UW Comp. Sci. </a:t>
            </a:r>
            <a:r>
              <a:rPr lang="en-US" sz="2000" dirty="0" err="1">
                <a:ea typeface="AppleGothic" charset="-127"/>
                <a:cs typeface="AppleGothic" charset="-127"/>
                <a:sym typeface="Symbol" charset="2"/>
              </a:rPr>
              <a:t></a:t>
            </a:r>
            <a:r>
              <a:rPr lang="en-US" sz="2000" dirty="0">
                <a:ea typeface="AppleGothic" charset="-127"/>
                <a:cs typeface="AppleGothic" charset="-127"/>
              </a:rPr>
              <a:t> world’s largest LHC simulation facility</a:t>
            </a:r>
          </a:p>
          <a:p>
            <a:pPr marL="114300" indent="-114300">
              <a:lnSpc>
                <a:spcPct val="80000"/>
              </a:lnSpc>
            </a:pPr>
            <a:r>
              <a:rPr lang="en-US" sz="2400" dirty="0">
                <a:ea typeface="AppleGothic" charset="-127"/>
                <a:cs typeface="AppleGothic" charset="-127"/>
              </a:rPr>
              <a:t>UW Investment in the future</a:t>
            </a:r>
          </a:p>
          <a:p>
            <a:pPr marL="342900" lvl="1" indent="-114300">
              <a:lnSpc>
                <a:spcPct val="80000"/>
              </a:lnSpc>
            </a:pPr>
            <a:r>
              <a:rPr lang="en-US" sz="2000" dirty="0"/>
              <a:t>Five new junior faculty hires in HEP in last five years (*=tenured ‘09)</a:t>
            </a:r>
          </a:p>
          <a:p>
            <a:pPr marL="571500" lvl="2" indent="-114300">
              <a:lnSpc>
                <a:spcPct val="80000"/>
              </a:lnSpc>
              <a:buClr>
                <a:srgbClr val="FF0000"/>
              </a:buClr>
            </a:pPr>
            <a:r>
              <a:rPr lang="en-US" sz="2000" dirty="0">
                <a:ea typeface="AppleGothic" charset="-127"/>
                <a:cs typeface="AppleGothic" charset="-127"/>
              </a:rPr>
              <a:t>2005: Herndon* (CDF &amp; CMS), </a:t>
            </a:r>
            <a:r>
              <a:rPr lang="en-US" sz="2000" dirty="0" err="1">
                <a:ea typeface="AppleGothic" charset="-127"/>
                <a:cs typeface="AppleGothic" charset="-127"/>
              </a:rPr>
              <a:t>Petriello</a:t>
            </a:r>
            <a:r>
              <a:rPr lang="en-US" sz="2000" dirty="0">
                <a:ea typeface="AppleGothic" charset="-127"/>
                <a:cs typeface="AppleGothic" charset="-127"/>
              </a:rPr>
              <a:t>* (OJI – </a:t>
            </a:r>
            <a:r>
              <a:rPr lang="en-US" sz="2000" dirty="0" err="1" smtClean="0">
                <a:ea typeface="AppleGothic" charset="-127"/>
                <a:cs typeface="AppleGothic" charset="-127"/>
              </a:rPr>
              <a:t>Pheno</a:t>
            </a:r>
            <a:r>
              <a:rPr lang="en-US" sz="2000" dirty="0" smtClean="0">
                <a:ea typeface="AppleGothic" charset="-127"/>
                <a:cs typeface="AppleGothic" charset="-127"/>
              </a:rPr>
              <a:t> </a:t>
            </a:r>
            <a:r>
              <a:rPr lang="en-US" sz="2000" dirty="0">
                <a:ea typeface="AppleGothic" charset="-127"/>
                <a:cs typeface="AppleGothic" charset="-127"/>
              </a:rPr>
              <a:t>– Leaves Fall ’10)</a:t>
            </a:r>
          </a:p>
          <a:p>
            <a:pPr marL="571500" lvl="2" indent="-114300">
              <a:lnSpc>
                <a:spcPct val="80000"/>
              </a:lnSpc>
            </a:pPr>
            <a:r>
              <a:rPr lang="en-US" sz="2000" dirty="0">
                <a:ea typeface="AppleGothic" charset="-127"/>
                <a:cs typeface="AppleGothic" charset="-127"/>
              </a:rPr>
              <a:t>2006: Everett (</a:t>
            </a:r>
            <a:r>
              <a:rPr lang="en-US" sz="2000" dirty="0" err="1" smtClean="0">
                <a:ea typeface="AppleGothic" charset="-127"/>
                <a:cs typeface="AppleGothic" charset="-127"/>
              </a:rPr>
              <a:t>Pheno</a:t>
            </a:r>
            <a:r>
              <a:rPr lang="en-US" sz="2000" dirty="0" smtClean="0">
                <a:ea typeface="AppleGothic" charset="-127"/>
                <a:cs typeface="AppleGothic" charset="-127"/>
              </a:rPr>
              <a:t>.</a:t>
            </a:r>
            <a:r>
              <a:rPr lang="en-US" sz="2000" dirty="0">
                <a:ea typeface="AppleGothic" charset="-127"/>
                <a:cs typeface="AppleGothic" charset="-127"/>
              </a:rPr>
              <a:t>), </a:t>
            </a:r>
            <a:r>
              <a:rPr lang="en-US" sz="2000" dirty="0" err="1">
                <a:ea typeface="AppleGothic" charset="-127"/>
                <a:cs typeface="AppleGothic" charset="-127"/>
              </a:rPr>
              <a:t>Heeger</a:t>
            </a:r>
            <a:r>
              <a:rPr lang="en-US" sz="2000" dirty="0">
                <a:ea typeface="AppleGothic" charset="-127"/>
                <a:cs typeface="AppleGothic" charset="-127"/>
              </a:rPr>
              <a:t>* (Daya Bay, OJI), </a:t>
            </a:r>
            <a:r>
              <a:rPr lang="en-US" sz="2000" dirty="0" err="1">
                <a:ea typeface="AppleGothic" charset="-127"/>
                <a:cs typeface="AppleGothic" charset="-127"/>
              </a:rPr>
              <a:t>Mellado</a:t>
            </a:r>
            <a:r>
              <a:rPr lang="en-US" sz="2000" dirty="0">
                <a:ea typeface="AppleGothic" charset="-127"/>
                <a:cs typeface="AppleGothic" charset="-127"/>
              </a:rPr>
              <a:t> (ATLAS)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5" name="Rectangle 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Task C: Babar, ILC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140677" y="1028700"/>
            <a:ext cx="8932985" cy="58293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S. Dasu </a:t>
            </a:r>
            <a:r>
              <a:rPr lang="en-US" sz="12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(PI)</a:t>
            </a: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, Re. </a:t>
            </a:r>
            <a:r>
              <a:rPr lang="en-US" sz="1800" dirty="0" err="1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Prepost</a:t>
            </a: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(Faculty, Retired 09/09)</a:t>
            </a: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, H. Band </a:t>
            </a:r>
            <a:r>
              <a:rPr lang="en-US" sz="12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(Sen. Sci. &lt;5%)</a:t>
            </a: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, K. Flood </a:t>
            </a:r>
            <a:r>
              <a:rPr lang="en-US" sz="12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(Asst. Sci.)</a:t>
            </a:r>
            <a:r>
              <a:rPr lang="en-US" sz="1800" dirty="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                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ea typeface="AppleGothic" charset="-127"/>
                <a:cs typeface="AppleGothic" charset="-127"/>
              </a:rPr>
              <a:t>BaBar Operations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Data taking completed in April 08</a:t>
            </a:r>
          </a:p>
          <a:p>
            <a:pPr lvl="2">
              <a:lnSpc>
                <a:spcPct val="80000"/>
              </a:lnSpc>
            </a:pPr>
            <a:r>
              <a:rPr lang="en-US" sz="1800" dirty="0" smtClean="0">
                <a:ea typeface="AppleGothic" charset="-127"/>
                <a:cs typeface="AppleGothic" charset="-127"/>
              </a:rPr>
              <a:t>Accumulated ~560 </a:t>
            </a:r>
            <a:r>
              <a:rPr lang="en-US" sz="1800" dirty="0" err="1" smtClean="0">
                <a:ea typeface="AppleGothic" charset="-127"/>
                <a:cs typeface="AppleGothic" charset="-127"/>
              </a:rPr>
              <a:t>fb</a:t>
            </a:r>
            <a:r>
              <a:rPr lang="en-US" sz="1800" baseline="30000" dirty="0" smtClean="0">
                <a:ea typeface="AppleGothic" charset="-127"/>
                <a:cs typeface="AppleGothic" charset="-127"/>
              </a:rPr>
              <a:t>–1 </a:t>
            </a:r>
            <a:r>
              <a:rPr lang="en-US" sz="1800" dirty="0" smtClean="0">
                <a:ea typeface="AppleGothic" charset="-127"/>
                <a:cs typeface="AppleGothic" charset="-127"/>
              </a:rPr>
              <a:t>primarily at </a:t>
            </a:r>
            <a:r>
              <a:rPr lang="en-US" sz="1800" dirty="0" smtClean="0">
                <a:latin typeface="Symbol" charset="2"/>
                <a:ea typeface="AppleGothic" charset="-127"/>
                <a:cs typeface="AppleGothic" charset="-127"/>
              </a:rPr>
              <a:t>ϒ</a:t>
            </a:r>
            <a:r>
              <a:rPr lang="en-US" sz="1800" dirty="0" smtClean="0">
                <a:ea typeface="AppleGothic" charset="-127"/>
                <a:cs typeface="AppleGothic" charset="-127"/>
              </a:rPr>
              <a:t>(4S)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IFR Muon System Management (HB) and </a:t>
            </a:r>
            <a:r>
              <a:rPr lang="en-US" sz="1800" dirty="0" err="1" smtClean="0">
                <a:latin typeface="Symbol" charset="2"/>
              </a:rPr>
              <a:t>μ</a:t>
            </a:r>
            <a:r>
              <a:rPr lang="en-US" sz="1800" dirty="0" smtClean="0">
                <a:latin typeface="Symbol" charset="2"/>
              </a:rPr>
              <a:t> </a:t>
            </a:r>
            <a:r>
              <a:rPr lang="en-US" sz="1800" dirty="0" smtClean="0"/>
              <a:t>ID software &amp; support (HB, KF, CV)</a:t>
            </a:r>
            <a:endParaRPr lang="en-US" sz="1800" baseline="30000" dirty="0" smtClean="0"/>
          </a:p>
          <a:p>
            <a:pPr>
              <a:lnSpc>
                <a:spcPct val="80000"/>
              </a:lnSpc>
            </a:pPr>
            <a:r>
              <a:rPr lang="en-US" sz="1800" dirty="0" smtClean="0">
                <a:ea typeface="AppleGothic" charset="-127"/>
                <a:cs typeface="AppleGothic" charset="-127"/>
              </a:rPr>
              <a:t>BaBar Physics Analysis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BaBar is working to complete about 100 </a:t>
            </a:r>
            <a:r>
              <a:rPr lang="en-US" sz="1800" i="1" dirty="0" smtClean="0"/>
              <a:t>core </a:t>
            </a:r>
            <a:r>
              <a:rPr lang="en-US" sz="1800" dirty="0" smtClean="0"/>
              <a:t>analyses in the next two years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Flood heads Radiative Penguins analysis group searching for new physics signatures in rare decays (responsible for ~10% of the analyses)</a:t>
            </a:r>
          </a:p>
          <a:p>
            <a:pPr lvl="1">
              <a:lnSpc>
                <a:spcPct val="80000"/>
              </a:lnSpc>
            </a:pPr>
            <a:r>
              <a:rPr lang="en-US" sz="1800" dirty="0" err="1" smtClean="0"/>
              <a:t>Vuosalo</a:t>
            </a:r>
            <a:r>
              <a:rPr lang="en-US" sz="1800" dirty="0" smtClean="0"/>
              <a:t> graduated (supervisor SD): Search for new physics in B </a:t>
            </a:r>
            <a:r>
              <a:rPr lang="en-US" sz="1800" dirty="0" smtClean="0">
                <a:latin typeface="Wingdings" charset="2"/>
              </a:rPr>
              <a:t></a:t>
            </a:r>
            <a:r>
              <a:rPr lang="en-US" sz="1800" dirty="0" smtClean="0"/>
              <a:t>K</a:t>
            </a:r>
            <a:r>
              <a:rPr lang="en-US" sz="1800" dirty="0" smtClean="0">
                <a:latin typeface="Symbol" charset="2"/>
              </a:rPr>
              <a:t>νν</a:t>
            </a:r>
            <a:r>
              <a:rPr lang="en-US" sz="1800" dirty="0" smtClean="0"/>
              <a:t> decays</a:t>
            </a:r>
            <a:endParaRPr lang="en-US" sz="1800" dirty="0" smtClean="0">
              <a:latin typeface="Symbol" charset="2"/>
            </a:endParaRP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Senior members of the group participate actively in analysis reviews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ea typeface="AppleGothic" charset="-127"/>
                <a:cs typeface="AppleGothic" charset="-127"/>
              </a:rPr>
              <a:t>ILC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Polarized Photocathode R&amp;D (RP)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Source Laser Development (RP)</a:t>
            </a:r>
          </a:p>
          <a:p>
            <a:pPr lvl="1">
              <a:lnSpc>
                <a:spcPct val="80000"/>
              </a:lnSpc>
            </a:pPr>
            <a:r>
              <a:rPr lang="en-US" sz="1800" dirty="0" err="1" smtClean="0"/>
              <a:t>SiD</a:t>
            </a:r>
            <a:r>
              <a:rPr lang="en-US" sz="1800" dirty="0" smtClean="0"/>
              <a:t> Muon System Design and Management (HB)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KPIX ADC IC Testing (HB)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ea typeface="AppleGothic" charset="-127"/>
                <a:cs typeface="AppleGothic" charset="-127"/>
              </a:rPr>
              <a:t>Daya Bay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Band joined Daya Bay in FY09 – 100% effort is now in Daya Bay (Task 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calabi-ya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9597" y="0"/>
            <a:ext cx="182440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143000" y="76200"/>
            <a:ext cx="6324600" cy="914400"/>
          </a:xfrm>
        </p:spPr>
        <p:txBody>
          <a:bodyPr/>
          <a:lstStyle/>
          <a:p>
            <a:r>
              <a:rPr lang="en-US" dirty="0" smtClean="0"/>
              <a:t>Task D: String Theory</a:t>
            </a:r>
            <a:br>
              <a:rPr lang="en-US" dirty="0" smtClean="0"/>
            </a:br>
            <a:r>
              <a:rPr lang="en-US" dirty="0" smtClean="0"/>
              <a:t>Theoretical Cosmology </a:t>
            </a:r>
            <a:endParaRPr lang="en-US" dirty="0"/>
          </a:p>
        </p:txBody>
      </p:sp>
      <p:sp>
        <p:nvSpPr>
          <p:cNvPr id="21508" name="Rectangle 8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4419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Daniel Chung</a:t>
            </a:r>
          </a:p>
          <a:p>
            <a:pPr lvl="1"/>
            <a:r>
              <a:rPr lang="en-US" dirty="0" smtClean="0"/>
              <a:t>Theoretical Cosmology</a:t>
            </a:r>
          </a:p>
          <a:p>
            <a:pPr lvl="2"/>
            <a:r>
              <a:rPr lang="en-US" dirty="0" smtClean="0"/>
              <a:t>Interface of high energy theory and cosmology</a:t>
            </a:r>
          </a:p>
          <a:p>
            <a:pPr lvl="2"/>
            <a:r>
              <a:rPr lang="en-US" dirty="0" smtClean="0"/>
              <a:t>Implications of Higgs sector for cosmology</a:t>
            </a:r>
          </a:p>
          <a:p>
            <a:pPr lvl="2"/>
            <a:r>
              <a:rPr lang="en-US" dirty="0" smtClean="0"/>
              <a:t>Inflationary cosmology, dark matter, and dark energy</a:t>
            </a:r>
          </a:p>
          <a:p>
            <a:r>
              <a:rPr lang="en-US" dirty="0" err="1" smtClean="0"/>
              <a:t>Akikazu</a:t>
            </a:r>
            <a:r>
              <a:rPr lang="en-US" dirty="0" smtClean="0"/>
              <a:t> Hashimoto</a:t>
            </a:r>
          </a:p>
          <a:p>
            <a:pPr lvl="1"/>
            <a:r>
              <a:rPr lang="en-US" dirty="0" err="1" smtClean="0"/>
              <a:t>Formulational</a:t>
            </a:r>
            <a:r>
              <a:rPr lang="en-US" dirty="0" smtClean="0"/>
              <a:t> &amp; formal aspects of string theory</a:t>
            </a:r>
          </a:p>
          <a:p>
            <a:pPr lvl="2"/>
            <a:r>
              <a:rPr lang="en-US" dirty="0" smtClean="0"/>
              <a:t>Gauge theory, QCD, </a:t>
            </a:r>
            <a:r>
              <a:rPr lang="en-US" dirty="0" err="1" smtClean="0"/>
              <a:t>Supergravity</a:t>
            </a:r>
            <a:r>
              <a:rPr lang="en-US" dirty="0" smtClean="0"/>
              <a:t>, </a:t>
            </a:r>
            <a:r>
              <a:rPr lang="en-US" dirty="0" err="1" smtClean="0"/>
              <a:t>AdS</a:t>
            </a:r>
            <a:r>
              <a:rPr lang="en-US" dirty="0" smtClean="0"/>
              <a:t>/CFT </a:t>
            </a:r>
            <a:r>
              <a:rPr lang="en-US" dirty="0" err="1" smtClean="0"/>
              <a:t>corresondence</a:t>
            </a:r>
            <a:endParaRPr lang="en-US" dirty="0" smtClean="0"/>
          </a:p>
          <a:p>
            <a:pPr lvl="2"/>
            <a:r>
              <a:rPr lang="en-US" dirty="0" smtClean="0"/>
              <a:t>Recent Focus: Bagger Lambert/ABJM Theories </a:t>
            </a:r>
          </a:p>
          <a:p>
            <a:r>
              <a:rPr lang="en-US" dirty="0" smtClean="0"/>
              <a:t>Gary </a:t>
            </a:r>
            <a:r>
              <a:rPr lang="en-US" dirty="0" err="1" smtClean="0"/>
              <a:t>Shiu</a:t>
            </a:r>
            <a:endParaRPr lang="en-US" dirty="0" smtClean="0"/>
          </a:p>
          <a:p>
            <a:pPr lvl="1"/>
            <a:r>
              <a:rPr lang="en-US" dirty="0" smtClean="0"/>
              <a:t>String phenomenology &amp; string cosmology</a:t>
            </a:r>
          </a:p>
          <a:p>
            <a:pPr lvl="2"/>
            <a:r>
              <a:rPr lang="en-US" dirty="0" smtClean="0"/>
              <a:t>Connect fundamental physics to particle phenomenology &amp; cosmology</a:t>
            </a:r>
          </a:p>
          <a:p>
            <a:pPr lvl="2"/>
            <a:r>
              <a:rPr lang="en-US" dirty="0" smtClean="0"/>
              <a:t>Beyond the Standard Model Physics from String Theory</a:t>
            </a:r>
          </a:p>
          <a:p>
            <a:pPr lvl="2"/>
            <a:r>
              <a:rPr lang="en-US" dirty="0" smtClean="0"/>
              <a:t>String Inflation &amp; the CMB</a:t>
            </a:r>
          </a:p>
          <a:p>
            <a:pPr lvl="2"/>
            <a:r>
              <a:rPr lang="en-US" dirty="0" smtClean="0"/>
              <a:t>String </a:t>
            </a:r>
            <a:r>
              <a:rPr lang="en-US" dirty="0" err="1" smtClean="0"/>
              <a:t>Compactifications</a:t>
            </a:r>
            <a:r>
              <a:rPr lang="en-US" dirty="0" smtClean="0"/>
              <a:t> &amp; their Low Energy Effective Action</a:t>
            </a:r>
            <a:endParaRPr lang="en-US" dirty="0"/>
          </a:p>
        </p:txBody>
      </p:sp>
      <p:pic>
        <p:nvPicPr>
          <p:cNvPr id="21509" name="Picture 5" descr="CMB ma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63508" y="2133600"/>
            <a:ext cx="2180492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" y="1676400"/>
            <a:ext cx="8991600" cy="4800600"/>
          </a:xfrm>
        </p:spPr>
        <p:txBody>
          <a:bodyPr/>
          <a:lstStyle/>
          <a:p>
            <a:pPr marL="114300" indent="-114300">
              <a:lnSpc>
                <a:spcPct val="80000"/>
              </a:lnSpc>
            </a:pPr>
            <a:r>
              <a:rPr lang="en-GB" sz="2000" dirty="0">
                <a:ea typeface="AppleGothic" charset="-127"/>
                <a:cs typeface="AppleGothic" charset="-127"/>
              </a:rPr>
              <a:t>Intermediate Muon System, IMU (led by Prof. </a:t>
            </a:r>
            <a:r>
              <a:rPr lang="en-GB" sz="2000" dirty="0" err="1">
                <a:ea typeface="AppleGothic" charset="-127"/>
                <a:cs typeface="AppleGothic" charset="-127"/>
              </a:rPr>
              <a:t>Carlsmith</a:t>
            </a:r>
            <a:r>
              <a:rPr lang="en-GB" sz="2000" dirty="0">
                <a:ea typeface="AppleGothic" charset="-127"/>
                <a:cs typeface="AppleGothic" charset="-127"/>
              </a:rPr>
              <a:t>)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M&amp;O: Chung and </a:t>
            </a:r>
            <a:r>
              <a:rPr lang="en-GB" sz="1600" dirty="0" err="1"/>
              <a:t>Ramakrishnan</a:t>
            </a:r>
            <a:endParaRPr lang="en-GB" sz="1600" dirty="0"/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Software: Muon simulation &amp; reconstruction (</a:t>
            </a:r>
            <a:r>
              <a:rPr lang="en-GB" sz="1600" dirty="0" err="1"/>
              <a:t>Bellinger</a:t>
            </a:r>
            <a:r>
              <a:rPr lang="en-GB" sz="1600" dirty="0"/>
              <a:t>) and Id (</a:t>
            </a:r>
            <a:r>
              <a:rPr lang="en-GB" sz="1600" dirty="0" err="1"/>
              <a:t>Ramakrishnan</a:t>
            </a:r>
            <a:r>
              <a:rPr lang="en-GB" sz="1600" dirty="0"/>
              <a:t>)</a:t>
            </a:r>
          </a:p>
          <a:p>
            <a:pPr marL="114300" indent="-114300">
              <a:lnSpc>
                <a:spcPct val="70000"/>
              </a:lnSpc>
            </a:pPr>
            <a:r>
              <a:rPr lang="en-GB" sz="2000" dirty="0">
                <a:solidFill>
                  <a:srgbClr val="FF0000"/>
                </a:solidFill>
                <a:ea typeface="AppleGothic" charset="-127"/>
                <a:cs typeface="AppleGothic" charset="-127"/>
              </a:rPr>
              <a:t>Operations </a:t>
            </a:r>
            <a:r>
              <a:rPr lang="en-GB" sz="1600" dirty="0" err="1">
                <a:solidFill>
                  <a:srgbClr val="0000FF"/>
                </a:solidFill>
                <a:ea typeface="AppleGothic" charset="-127"/>
                <a:cs typeface="AppleGothic" charset="-127"/>
              </a:rPr>
              <a:t>Pursley</a:t>
            </a:r>
            <a:r>
              <a:rPr lang="en-GB" sz="1600" dirty="0">
                <a:solidFill>
                  <a:srgbClr val="0000FF"/>
                </a:solidFill>
                <a:ea typeface="AppleGothic" charset="-127"/>
                <a:cs typeface="AppleGothic" charset="-127"/>
              </a:rPr>
              <a:t> CDF Operation Manager 08-09</a:t>
            </a:r>
          </a:p>
          <a:p>
            <a:pPr marL="114300" indent="-114300">
              <a:lnSpc>
                <a:spcPct val="70000"/>
              </a:lnSpc>
            </a:pPr>
            <a:r>
              <a:rPr lang="en-GB" sz="2000" dirty="0">
                <a:ea typeface="AppleGothic" charset="-127"/>
                <a:cs typeface="AppleGothic" charset="-127"/>
              </a:rPr>
              <a:t>Tracking Software and trigger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Monitoring of silicon data quality. Tracking reconstruction software (Herndon)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Silicon Vertex Trigger monitoring, CDF release and operating system validation (</a:t>
            </a:r>
            <a:r>
              <a:rPr lang="en-GB" sz="1600" dirty="0" err="1"/>
              <a:t>Bellinger</a:t>
            </a:r>
            <a:r>
              <a:rPr lang="en-GB" sz="1600" dirty="0"/>
              <a:t>)</a:t>
            </a:r>
          </a:p>
          <a:p>
            <a:pPr marL="114300" indent="-114300">
              <a:lnSpc>
                <a:spcPct val="70000"/>
              </a:lnSpc>
            </a:pPr>
            <a:r>
              <a:rPr lang="en-GB" sz="2000" dirty="0">
                <a:ea typeface="AppleGothic" charset="-127"/>
                <a:cs typeface="AppleGothic" charset="-127"/>
              </a:rPr>
              <a:t>CDF Higgs Discovery Group (led by Prof. Herndon 2007-08)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High M</a:t>
            </a:r>
            <a:r>
              <a:rPr lang="en-GB" sz="1600" baseline="-25000" dirty="0"/>
              <a:t>H</a:t>
            </a:r>
            <a:r>
              <a:rPr lang="en-GB" sz="1600" dirty="0"/>
              <a:t>: H </a:t>
            </a:r>
            <a:r>
              <a:rPr lang="en-GB" sz="1600" dirty="0" err="1">
                <a:sym typeface="Symbol" charset="2"/>
              </a:rPr>
              <a:t></a:t>
            </a:r>
            <a:r>
              <a:rPr lang="en-GB" sz="1600" dirty="0"/>
              <a:t> WW </a:t>
            </a:r>
            <a:r>
              <a:rPr lang="en-GB" sz="1600" dirty="0" err="1">
                <a:sym typeface="Symbol" charset="2"/>
              </a:rPr>
              <a:t></a:t>
            </a:r>
            <a:r>
              <a:rPr lang="en-GB" sz="1600" dirty="0"/>
              <a:t> </a:t>
            </a:r>
            <a:r>
              <a:rPr lang="en-GB" sz="1600" dirty="0" err="1"/>
              <a:t>l</a:t>
            </a:r>
            <a:r>
              <a:rPr lang="en-GB" sz="1600" dirty="0" err="1">
                <a:sym typeface="Symbol" charset="2"/>
              </a:rPr>
              <a:t></a:t>
            </a:r>
            <a:r>
              <a:rPr lang="en-GB" sz="1600" dirty="0" err="1"/>
              <a:t>l</a:t>
            </a:r>
            <a:r>
              <a:rPr lang="en-GB" sz="1600" dirty="0" err="1">
                <a:sym typeface="Symbol" charset="2"/>
              </a:rPr>
              <a:t></a:t>
            </a:r>
            <a:r>
              <a:rPr lang="en-GB" sz="1600" dirty="0">
                <a:sym typeface="Symbol" charset="2"/>
              </a:rPr>
              <a:t>: </a:t>
            </a:r>
            <a:r>
              <a:rPr lang="en-GB" sz="1600" dirty="0" err="1">
                <a:sym typeface="Symbol" charset="2"/>
              </a:rPr>
              <a:t>Pursley</a:t>
            </a:r>
            <a:r>
              <a:rPr lang="en-GB" sz="1600" dirty="0">
                <a:sym typeface="Symbol" charset="2"/>
              </a:rPr>
              <a:t>, Nett, Prof. Herndon adv.</a:t>
            </a:r>
            <a:endParaRPr lang="en-GB" sz="1600" dirty="0"/>
          </a:p>
          <a:p>
            <a:pPr marL="571500" lvl="2" indent="-114300">
              <a:lnSpc>
                <a:spcPct val="70000"/>
              </a:lnSpc>
            </a:pPr>
            <a:r>
              <a:rPr lang="en-GB" sz="1600" dirty="0">
                <a:ea typeface="AppleGothic" charset="-127"/>
                <a:cs typeface="AppleGothic" charset="-127"/>
              </a:rPr>
              <a:t>Includes Id using BMU. Have reached SM sensitivity at CDF.  Higgs excluded 158-175 GeV</a:t>
            </a:r>
          </a:p>
          <a:p>
            <a:pPr marL="114300" indent="-114300">
              <a:lnSpc>
                <a:spcPct val="70000"/>
              </a:lnSpc>
            </a:pPr>
            <a:r>
              <a:rPr lang="en-GB" sz="2000" dirty="0">
                <a:ea typeface="AppleGothic" charset="-127"/>
                <a:cs typeface="AppleGothic" charset="-127"/>
              </a:rPr>
              <a:t>Muon based Electroweak Physics and Searches for New Physics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>
                <a:sym typeface="Symbol" charset="2"/>
              </a:rPr>
              <a:t>W production forward backward asymmetry (Chung)</a:t>
            </a:r>
            <a:r>
              <a:rPr lang="en-GB" sz="1800" dirty="0">
                <a:sym typeface="Symbol" charset="2"/>
              </a:rPr>
              <a:t>		</a:t>
            </a:r>
            <a:endParaRPr lang="en-GB" sz="2000" dirty="0">
              <a:sym typeface="Symbol" charset="2"/>
            </a:endParaRPr>
          </a:p>
          <a:p>
            <a:pPr marL="114300" indent="-114300">
              <a:lnSpc>
                <a:spcPct val="70000"/>
              </a:lnSpc>
            </a:pPr>
            <a:r>
              <a:rPr lang="en-GB" sz="2000" dirty="0">
                <a:ea typeface="AppleGothic" charset="-127"/>
                <a:cs typeface="AppleGothic" charset="-127"/>
              </a:rPr>
              <a:t>Jet Physics: QCD and New Physics	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Double parton interactions: </a:t>
            </a:r>
            <a:r>
              <a:rPr lang="en-GB" sz="1600" dirty="0" err="1"/>
              <a:t>Ramakrishnan</a:t>
            </a:r>
            <a:r>
              <a:rPr lang="en-GB" sz="1600" dirty="0"/>
              <a:t> -- Prof. </a:t>
            </a:r>
            <a:r>
              <a:rPr lang="en-GB" sz="1600" dirty="0" err="1"/>
              <a:t>Carlsmith</a:t>
            </a:r>
            <a:r>
              <a:rPr lang="en-GB" sz="1600" dirty="0"/>
              <a:t> adv. </a:t>
            </a:r>
          </a:p>
          <a:p>
            <a:pPr marL="342900" lvl="1" indent="-114300">
              <a:lnSpc>
                <a:spcPct val="70000"/>
              </a:lnSpc>
            </a:pPr>
            <a:r>
              <a:rPr lang="en-GB" sz="1600" dirty="0"/>
              <a:t>Quark substructure: Prof. </a:t>
            </a:r>
            <a:r>
              <a:rPr lang="en-GB" sz="1600" dirty="0" err="1"/>
              <a:t>Pondrom</a:t>
            </a:r>
            <a:endParaRPr lang="en-GB" sz="1600" dirty="0"/>
          </a:p>
          <a:p>
            <a:pPr marL="114300" indent="-114300">
              <a:lnSpc>
                <a:spcPct val="70000"/>
              </a:lnSpc>
            </a:pPr>
            <a:r>
              <a:rPr lang="en-US" sz="2000" dirty="0">
                <a:ea typeface="AppleGothic" charset="-127"/>
                <a:cs typeface="AppleGothic" charset="-127"/>
              </a:rPr>
              <a:t>CDF B Physics Group (led by Prof. Herndon 2005-06)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sz="1600" dirty="0"/>
              <a:t>Discovery of new hadrons  B** and </a:t>
            </a:r>
            <a:r>
              <a:rPr lang="en-US" sz="1600" dirty="0" err="1">
                <a:sym typeface="Symbol" charset="2"/>
              </a:rPr>
              <a:t></a:t>
            </a:r>
            <a:r>
              <a:rPr lang="en-US" sz="1600" baseline="-25000" dirty="0" err="1"/>
              <a:t>b</a:t>
            </a:r>
            <a:r>
              <a:rPr lang="en-US" sz="1600" baseline="-25000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Pursley</a:t>
            </a:r>
            <a:r>
              <a:rPr lang="en-US" sz="1600" dirty="0"/>
              <a:t>), </a:t>
            </a:r>
            <a:r>
              <a:rPr lang="en-US" sz="1600" dirty="0" err="1"/>
              <a:t>B</a:t>
            </a:r>
            <a:r>
              <a:rPr lang="en-US" sz="1600" baseline="-25000" dirty="0" err="1"/>
              <a:t>s</a:t>
            </a:r>
            <a:r>
              <a:rPr lang="en-US" sz="1600" dirty="0" err="1">
                <a:sym typeface="Symbol" charset="2"/>
              </a:rPr>
              <a:t></a:t>
            </a:r>
            <a:r>
              <a:rPr lang="en-US" sz="1600" dirty="0">
                <a:sym typeface="Symbol" charset="2"/>
              </a:rPr>
              <a:t> (Herndon)</a:t>
            </a:r>
            <a:endParaRPr lang="en-US" sz="1600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pitchFamily="-112" charset="-127"/>
                <a:cs typeface="AppleGothic" pitchFamily="-112" charset="-127"/>
              </a:rPr>
              <a:t>Task E: CDF</a:t>
            </a:r>
            <a:r>
              <a:rPr lang="en-US" sz="2000">
                <a:ea typeface="AppleGothic" pitchFamily="-112" charset="-127"/>
                <a:cs typeface="AppleGothic" pitchFamily="-112" charset="-127"/>
              </a:rPr>
              <a:t/>
            </a:r>
            <a:br>
              <a:rPr lang="en-US" sz="2000">
                <a:ea typeface="AppleGothic" pitchFamily="-112" charset="-127"/>
                <a:cs typeface="AppleGothic" pitchFamily="-112" charset="-127"/>
              </a:rPr>
            </a:br>
            <a:r>
              <a:rPr lang="en-US" sz="2000">
                <a:ea typeface="AppleGothic" pitchFamily="-112" charset="-127"/>
                <a:cs typeface="AppleGothic" pitchFamily="-112" charset="-127"/>
              </a:rPr>
              <a:t>Profs. Carlsmith, Pondrom, Assoc. Prof. Herndon</a:t>
            </a:r>
            <a:endParaRPr lang="en-US">
              <a:ea typeface="AppleGothic" pitchFamily="-112" charset="-127"/>
              <a:cs typeface="AppleGothic" pitchFamily="-112" charset="-127"/>
            </a:endParaRP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0" y="1158875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 u="sng"/>
              <a:t>Scientists</a:t>
            </a:r>
            <a:r>
              <a:rPr lang="en-US" sz="1600" b="1"/>
              <a:t>: J. Bellinger, W. Chung, J. Pursley (left for Harvard Med-Physics July)</a:t>
            </a:r>
          </a:p>
          <a:p>
            <a:r>
              <a:rPr lang="en-US" sz="1600" b="1" u="sng"/>
              <a:t>Grad Students</a:t>
            </a:r>
            <a:r>
              <a:rPr lang="en-US" sz="1600" b="1"/>
              <a:t>: V. Ramakrishnan, J. Nett (Graduated June 2010):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AppleGothic" charset="-127"/>
                <a:cs typeface="AppleGothic" charset="-127"/>
              </a:rPr>
              <a:t>Task G: Phenomenology</a:t>
            </a: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0339" y="990600"/>
            <a:ext cx="9003323" cy="5638800"/>
          </a:xfrm>
        </p:spPr>
        <p:txBody>
          <a:bodyPr>
            <a:normAutofit fontScale="92500"/>
          </a:bodyPr>
          <a:lstStyle/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Faculty: Vernon Barger, Lisa Everett, Francis Halzen, Tao Han</a:t>
            </a:r>
          </a:p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History &amp; Mission of Phenomenology Institute: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Group formed in mid-1960’s for research at theory/experiment interface.  Institute established at critical juncture in HEP in 1984 for U.S. phenomenology upon W,Z</a:t>
            </a:r>
            <a:r>
              <a:rPr lang="en-US" sz="1600" dirty="0" smtClean="0"/>
              <a:t> discovery </a:t>
            </a:r>
            <a:r>
              <a:rPr lang="en-US" sz="1600" dirty="0"/>
              <a:t>at CERN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Comparable in research function and influence to theory groups at national labs</a:t>
            </a:r>
          </a:p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Impact: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Frontier phenomenology research in all major areas of HEP: </a:t>
            </a:r>
          </a:p>
          <a:p>
            <a:pPr marL="571500" lvl="2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b="1" dirty="0">
                <a:solidFill>
                  <a:srgbClr val="FF0000"/>
                </a:solidFill>
                <a:ea typeface="AppleGothic" charset="-127"/>
                <a:cs typeface="AppleGothic" charset="-127"/>
              </a:rPr>
              <a:t>colliders, neutrinos, astrophysics, cosmology: Standard Model &amp; New Physics</a:t>
            </a:r>
            <a:endParaRPr lang="en-US" sz="1600" b="1" dirty="0">
              <a:solidFill>
                <a:schemeClr val="hlink"/>
              </a:solidFill>
              <a:ea typeface="AppleGothic" charset="-127"/>
              <a:cs typeface="AppleGothic" charset="-127"/>
            </a:endParaRP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Ongoing support to experimental groups in all areas:  </a:t>
            </a:r>
          </a:p>
          <a:p>
            <a:pPr marL="571500" lvl="2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b="1" dirty="0">
                <a:solidFill>
                  <a:srgbClr val="FF0000"/>
                </a:solidFill>
                <a:ea typeface="AppleGothic" charset="-127"/>
                <a:cs typeface="AppleGothic" charset="-127"/>
              </a:rPr>
              <a:t>Tevatron, LHC, Neutrino &amp; Muon programs, ILC, IceCube,…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UW </a:t>
            </a:r>
            <a:r>
              <a:rPr lang="en-US" sz="1600" dirty="0" err="1"/>
              <a:t>Pheno</a:t>
            </a:r>
            <a:r>
              <a:rPr lang="en-US" sz="1600" dirty="0"/>
              <a:t> research widely recognized and cited </a:t>
            </a:r>
          </a:p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Seminal Research Advances:</a:t>
            </a:r>
            <a:endParaRPr lang="en-US" sz="1800" dirty="0">
              <a:ea typeface="AppleGothic" charset="-127"/>
              <a:cs typeface="AppleGothic" charset="-127"/>
            </a:endParaRP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Transverse mass/top signal, first proposal for H --&gt; WW at Tevatron, jet veto/jet-tagging for Higgs searches, SUSY </a:t>
            </a:r>
            <a:r>
              <a:rPr lang="en-US" sz="1600" dirty="0" err="1"/>
              <a:t>RGEs</a:t>
            </a:r>
            <a:r>
              <a:rPr lang="en-US" sz="1600" dirty="0"/>
              <a:t>/models &amp; search strategies, charged Higgs in </a:t>
            </a:r>
            <a:r>
              <a:rPr lang="en-US" sz="1600" dirty="0" err="1"/>
              <a:t>b</a:t>
            </a:r>
            <a:r>
              <a:rPr lang="en-US" sz="1600" dirty="0"/>
              <a:t> --&gt; </a:t>
            </a:r>
            <a:r>
              <a:rPr lang="en-US" sz="1600" dirty="0" err="1"/>
              <a:t>s</a:t>
            </a:r>
            <a:r>
              <a:rPr lang="en-US" sz="1600" dirty="0"/>
              <a:t> gamma, large extra dimensions/Feynman rules, matter effects/CPV in neutrino oscillations</a:t>
            </a:r>
          </a:p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Conference Sponsorship:</a:t>
            </a:r>
            <a:endParaRPr lang="en-US" sz="1800" dirty="0">
              <a:ea typeface="AppleGothic" charset="-127"/>
              <a:cs typeface="AppleGothic" charset="-127"/>
            </a:endParaRP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 err="1"/>
              <a:t>Pheno</a:t>
            </a:r>
            <a:r>
              <a:rPr lang="en-US" sz="1600" dirty="0"/>
              <a:t> Symposium (32nd annual meeting in 2010): largest student participation of any U.S. HEP meeting, now regarded as first-level international meeting; CTEQ summer school</a:t>
            </a:r>
          </a:p>
          <a:p>
            <a:pPr marL="114300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800" dirty="0">
                <a:solidFill>
                  <a:schemeClr val="tx1"/>
                </a:solidFill>
                <a:ea typeface="AppleGothic" charset="-127"/>
                <a:cs typeface="AppleGothic" charset="-127"/>
              </a:rPr>
              <a:t>Students, Postdocs, and Visitors: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More postdocs &amp; grad students trained in phenomenology at UW than at any other university</a:t>
            </a:r>
          </a:p>
          <a:p>
            <a:pPr marL="342900" lvl="1" indent="-114300">
              <a:lnSpc>
                <a:spcPct val="80000"/>
              </a:lnSpc>
              <a:tabLst>
                <a:tab pos="571500" algn="l"/>
              </a:tabLst>
            </a:pPr>
            <a:r>
              <a:rPr lang="en-US" sz="1600" dirty="0"/>
              <a:t>Thriving visitor program for short-term &amp; long-term/sabbatical visitors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/>
          </p:cNvSpPr>
          <p:nvPr/>
        </p:nvSpPr>
        <p:spPr bwMode="auto">
          <a:xfrm>
            <a:off x="1143000" y="76200"/>
            <a:ext cx="7696200" cy="914400"/>
          </a:xfrm>
          <a:prstGeom prst="rect">
            <a:avLst/>
          </a:prstGeom>
          <a:gradFill rotWithShape="0">
            <a:gsLst>
              <a:gs pos="0">
                <a:srgbClr val="FAFAFF"/>
              </a:gs>
              <a:gs pos="50000">
                <a:srgbClr val="9999FF"/>
              </a:gs>
              <a:gs pos="100000">
                <a:srgbClr val="FAFAFF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>
            <a:off x="152400" y="6565900"/>
            <a:ext cx="8686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02" name="Picture 5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76201"/>
            <a:ext cx="990600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3" name="Rectangle 6"/>
          <p:cNvSpPr>
            <a:spLocks/>
          </p:cNvSpPr>
          <p:nvPr/>
        </p:nvSpPr>
        <p:spPr bwMode="auto">
          <a:xfrm>
            <a:off x="1143000" y="76200"/>
            <a:ext cx="7696200" cy="914400"/>
          </a:xfrm>
          <a:prstGeom prst="rect">
            <a:avLst/>
          </a:prstGeom>
          <a:gradFill rotWithShape="0">
            <a:gsLst>
              <a:gs pos="0">
                <a:srgbClr val="9999FF"/>
              </a:gs>
              <a:gs pos="100000">
                <a:srgbClr val="FAFAFF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704" name="Line 7"/>
          <p:cNvSpPr>
            <a:spLocks noChangeShapeType="1"/>
          </p:cNvSpPr>
          <p:nvPr/>
        </p:nvSpPr>
        <p:spPr bwMode="auto">
          <a:xfrm>
            <a:off x="152400" y="6565900"/>
            <a:ext cx="8686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9705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76201"/>
            <a:ext cx="990600" cy="950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9706" name="Picture 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87812" y="76200"/>
            <a:ext cx="1003788" cy="87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9707" name="Group 10"/>
          <p:cNvGrpSpPr>
            <a:grpSpLocks/>
          </p:cNvGrpSpPr>
          <p:nvPr/>
        </p:nvGrpSpPr>
        <p:grpSpPr bwMode="auto">
          <a:xfrm>
            <a:off x="392724" y="1371600"/>
            <a:ext cx="2870689" cy="685800"/>
            <a:chOff x="0" y="0"/>
            <a:chExt cx="1958" cy="432"/>
          </a:xfrm>
        </p:grpSpPr>
        <p:sp>
          <p:nvSpPr>
            <p:cNvPr id="29719" name="Rectangle 11"/>
            <p:cNvSpPr>
              <a:spLocks/>
            </p:cNvSpPr>
            <p:nvPr/>
          </p:nvSpPr>
          <p:spPr bwMode="auto">
            <a:xfrm>
              <a:off x="0" y="0"/>
              <a:ext cx="1958" cy="432"/>
            </a:xfrm>
            <a:prstGeom prst="rect">
              <a:avLst/>
            </a:prstGeom>
            <a:solidFill>
              <a:srgbClr val="FFFFFF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9708" name="Rectangle 12"/>
          <p:cNvSpPr>
            <a:spLocks/>
          </p:cNvSpPr>
          <p:nvPr/>
        </p:nvSpPr>
        <p:spPr bwMode="auto">
          <a:xfrm>
            <a:off x="142143" y="2057400"/>
            <a:ext cx="6658708" cy="160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1800" b="1" dirty="0">
                <a:solidFill>
                  <a:srgbClr val="2300FF"/>
                </a:solidFill>
                <a:ea typeface="Arial" charset="0"/>
                <a:cs typeface="Arial" charset="0"/>
              </a:rPr>
              <a:t>UW Responsibilities</a:t>
            </a:r>
          </a:p>
          <a:p>
            <a:pPr marL="39688"/>
            <a:endParaRPr lang="en-US" sz="500" dirty="0">
              <a:ea typeface="Lucida Grande" charset="0"/>
              <a:cs typeface="Lucida Grande" charset="0"/>
            </a:endParaRPr>
          </a:p>
          <a:p>
            <a:pPr marL="39688">
              <a:buClr>
                <a:srgbClr val="000000"/>
              </a:buClr>
              <a:buSzPct val="125000"/>
              <a:buFont typeface="Arial" charset="0"/>
              <a:buChar char="•"/>
            </a:pPr>
            <a:r>
              <a:rPr lang="en-US" sz="1700" dirty="0">
                <a:ea typeface="Arial" charset="0"/>
                <a:cs typeface="Arial" charset="0"/>
              </a:rPr>
              <a:t> US L2 manager of antineutrino detectors </a:t>
            </a:r>
            <a:r>
              <a:rPr lang="en-US" sz="1700" i="1" dirty="0">
                <a:solidFill>
                  <a:srgbClr val="008000"/>
                </a:solidFill>
                <a:ea typeface="Arial" charset="0"/>
                <a:cs typeface="Arial" charset="0"/>
              </a:rPr>
              <a:t>(</a:t>
            </a:r>
            <a:r>
              <a:rPr lang="en-US" sz="1700" i="1" dirty="0" err="1">
                <a:solidFill>
                  <a:srgbClr val="008000"/>
                </a:solidFill>
                <a:ea typeface="Arial" charset="0"/>
                <a:cs typeface="Arial" charset="0"/>
              </a:rPr>
              <a:t>Heeger</a:t>
            </a:r>
            <a:r>
              <a:rPr lang="en-US" sz="1700" i="1" dirty="0">
                <a:solidFill>
                  <a:srgbClr val="008000"/>
                </a:solidFill>
                <a:ea typeface="Arial" charset="0"/>
                <a:cs typeface="Arial" charset="0"/>
              </a:rPr>
              <a:t>)</a:t>
            </a:r>
            <a:endParaRPr lang="en-US" sz="1700" dirty="0">
              <a:ea typeface="Lucida Grande" charset="0"/>
              <a:cs typeface="Lucida Grande" charset="0"/>
            </a:endParaRPr>
          </a:p>
          <a:p>
            <a:pPr marL="39688">
              <a:buClr>
                <a:srgbClr val="000000"/>
              </a:buClr>
              <a:buSzPct val="125000"/>
              <a:buFont typeface="Arial" charset="0"/>
              <a:buChar char="•"/>
            </a:pPr>
            <a:r>
              <a:rPr lang="en-US" sz="1700" dirty="0">
                <a:ea typeface="Lucida Grande" charset="0"/>
                <a:cs typeface="Lucida Grande" charset="0"/>
              </a:rPr>
              <a:t> </a:t>
            </a:r>
            <a:r>
              <a:rPr lang="en-US" sz="1600" dirty="0">
                <a:ea typeface="Lucida Grande" charset="0"/>
                <a:cs typeface="Lucida Grande" charset="0"/>
              </a:rPr>
              <a:t>design</a:t>
            </a:r>
            <a:r>
              <a:rPr lang="en-US" sz="1600" dirty="0" smtClean="0">
                <a:ea typeface="Lucida Grande" charset="0"/>
                <a:cs typeface="Lucida Grande" charset="0"/>
              </a:rPr>
              <a:t> &amp; </a:t>
            </a:r>
            <a:r>
              <a:rPr lang="en-US" sz="1600" dirty="0">
                <a:ea typeface="Lucida Grande" charset="0"/>
                <a:cs typeface="Lucida Grande" charset="0"/>
              </a:rPr>
              <a:t>construction of acrylic detector target vessels </a:t>
            </a:r>
            <a:r>
              <a:rPr lang="en-US" sz="1600" i="1" dirty="0">
                <a:solidFill>
                  <a:srgbClr val="008000"/>
                </a:solidFill>
                <a:ea typeface="Arial" charset="0"/>
                <a:cs typeface="Arial" charset="0"/>
              </a:rPr>
              <a:t>(</a:t>
            </a:r>
            <a:r>
              <a:rPr lang="en-US" sz="1600" i="1" dirty="0" err="1">
                <a:solidFill>
                  <a:srgbClr val="008000"/>
                </a:solidFill>
                <a:ea typeface="Arial" charset="0"/>
                <a:cs typeface="Arial" charset="0"/>
              </a:rPr>
              <a:t>Heeger</a:t>
            </a:r>
            <a:r>
              <a:rPr lang="en-US" sz="1600" i="1" dirty="0">
                <a:solidFill>
                  <a:srgbClr val="008000"/>
                </a:solidFill>
                <a:ea typeface="Arial" charset="0"/>
                <a:cs typeface="Arial" charset="0"/>
              </a:rPr>
              <a:t> et al)</a:t>
            </a:r>
            <a:endParaRPr lang="en-US" sz="1600" dirty="0">
              <a:ea typeface="Lucida Grande" charset="0"/>
              <a:cs typeface="Lucida Grande" charset="0"/>
            </a:endParaRPr>
          </a:p>
          <a:p>
            <a:pPr marL="39688">
              <a:buClr>
                <a:srgbClr val="000000"/>
              </a:buClr>
              <a:buSzPct val="125000"/>
              <a:buFont typeface="Arial" charset="0"/>
              <a:buChar char="•"/>
            </a:pPr>
            <a:r>
              <a:rPr lang="en-US" sz="1700" dirty="0">
                <a:ea typeface="Lucida Grande" charset="0"/>
                <a:cs typeface="Lucida Grande" charset="0"/>
              </a:rPr>
              <a:t> precision measurement of target protons to &lt;0.1% </a:t>
            </a:r>
            <a:r>
              <a:rPr lang="en-US" sz="1700" i="1" dirty="0">
                <a:solidFill>
                  <a:srgbClr val="008000"/>
                </a:solidFill>
                <a:ea typeface="Arial" charset="0"/>
                <a:cs typeface="Arial" charset="0"/>
              </a:rPr>
              <a:t>(Wise et al)</a:t>
            </a:r>
            <a:endParaRPr lang="en-US" sz="1700" dirty="0">
              <a:ea typeface="Lucida Grande" charset="0"/>
              <a:cs typeface="Lucida Grande" charset="0"/>
            </a:endParaRPr>
          </a:p>
          <a:p>
            <a:pPr marL="39688">
              <a:buClr>
                <a:srgbClr val="000000"/>
              </a:buClr>
              <a:buSzPct val="125000"/>
              <a:buFont typeface="Arial" charset="0"/>
              <a:buChar char="•"/>
            </a:pPr>
            <a:r>
              <a:rPr lang="en-US" sz="1700" dirty="0">
                <a:ea typeface="Lucida Grande" charset="0"/>
                <a:cs typeface="Lucida Grande" charset="0"/>
              </a:rPr>
              <a:t> characterization of physical detector properties </a:t>
            </a:r>
            <a:r>
              <a:rPr lang="en-US" sz="1700" dirty="0">
                <a:solidFill>
                  <a:srgbClr val="008000"/>
                </a:solidFill>
                <a:ea typeface="Arial" charset="0"/>
                <a:cs typeface="Arial" charset="0"/>
              </a:rPr>
              <a:t>(</a:t>
            </a:r>
            <a:r>
              <a:rPr lang="en-US" sz="1700" i="1" dirty="0" err="1">
                <a:solidFill>
                  <a:srgbClr val="008000"/>
                </a:solidFill>
                <a:ea typeface="Arial" charset="0"/>
                <a:cs typeface="Arial" charset="0"/>
              </a:rPr>
              <a:t>Heeger</a:t>
            </a:r>
            <a:r>
              <a:rPr lang="en-US" sz="1700" i="1" dirty="0">
                <a:solidFill>
                  <a:srgbClr val="008000"/>
                </a:solidFill>
                <a:ea typeface="Arial" charset="0"/>
                <a:cs typeface="Arial" charset="0"/>
              </a:rPr>
              <a:t> et al)</a:t>
            </a:r>
            <a:endParaRPr lang="en-US" sz="1700" dirty="0">
              <a:ea typeface="Lucida Grande" charset="0"/>
              <a:cs typeface="Lucida Grande" charset="0"/>
            </a:endParaRPr>
          </a:p>
          <a:p>
            <a:pPr marL="39688">
              <a:buClr>
                <a:srgbClr val="000000"/>
              </a:buClr>
              <a:buSzPct val="125000"/>
              <a:buFont typeface="Arial" charset="0"/>
              <a:buChar char="•"/>
            </a:pPr>
            <a:r>
              <a:rPr lang="en-US" sz="1700" dirty="0">
                <a:ea typeface="Lucida Grande" charset="0"/>
                <a:cs typeface="Lucida Grande" charset="0"/>
              </a:rPr>
              <a:t> detector integration, assembly, installation planning </a:t>
            </a:r>
            <a:r>
              <a:rPr lang="en-US" sz="1700" i="1" dirty="0">
                <a:solidFill>
                  <a:srgbClr val="008000"/>
                </a:solidFill>
                <a:ea typeface="Arial" charset="0"/>
                <a:cs typeface="Arial" charset="0"/>
              </a:rPr>
              <a:t>(Band et al)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5562600" cy="1066800"/>
          </a:xfrm>
        </p:spPr>
        <p:txBody>
          <a:bodyPr rIns="79376"/>
          <a:lstStyle/>
          <a:p>
            <a:pPr marL="79375">
              <a:defRPr/>
            </a:pPr>
            <a:r>
              <a:rPr lang="en-US" dirty="0"/>
              <a:t>Task L: Daya Bay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400" dirty="0"/>
              <a:t>Assoc. Prof. </a:t>
            </a:r>
            <a:r>
              <a:rPr lang="en-US" sz="2400" dirty="0" err="1"/>
              <a:t>Karsten</a:t>
            </a:r>
            <a:r>
              <a:rPr lang="en-US" sz="2400" dirty="0"/>
              <a:t> </a:t>
            </a:r>
            <a:r>
              <a:rPr lang="en-US" sz="2400" dirty="0" err="1" smtClean="0"/>
              <a:t>Heeger</a:t>
            </a:r>
            <a:endParaRPr lang="en-US" sz="2400" dirty="0"/>
          </a:p>
        </p:txBody>
      </p:sp>
      <p:sp>
        <p:nvSpPr>
          <p:cNvPr id="29710" name="Rectangle 14"/>
          <p:cNvSpPr>
            <a:spLocks/>
          </p:cNvSpPr>
          <p:nvPr/>
        </p:nvSpPr>
        <p:spPr bwMode="auto">
          <a:xfrm>
            <a:off x="140677" y="1511300"/>
            <a:ext cx="4974851" cy="5386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1800" b="1">
                <a:solidFill>
                  <a:srgbClr val="0000FF"/>
                </a:solidFill>
                <a:ea typeface="Arial" charset="0"/>
                <a:cs typeface="Arial" charset="0"/>
              </a:rPr>
              <a:t>Physics Goal</a:t>
            </a:r>
            <a:r>
              <a:rPr lang="en-US" sz="1800" b="1">
                <a:solidFill>
                  <a:srgbClr val="008000"/>
                </a:solidFill>
                <a:ea typeface="Arial" charset="0"/>
                <a:cs typeface="Arial" charset="0"/>
              </a:rPr>
              <a:t>    </a:t>
            </a:r>
            <a:r>
              <a:rPr lang="en-US" sz="1800">
                <a:solidFill>
                  <a:srgbClr val="008000"/>
                </a:solidFill>
                <a:ea typeface="Arial" charset="0"/>
                <a:cs typeface="Arial" charset="0"/>
              </a:rPr>
              <a:t>  </a:t>
            </a:r>
            <a:r>
              <a:rPr lang="en-US" sz="1900" b="1">
                <a:solidFill>
                  <a:srgbClr val="008040"/>
                </a:solidFill>
                <a:ea typeface="Arial" charset="0"/>
                <a:cs typeface="Arial" charset="0"/>
              </a:rPr>
              <a:t>sin</a:t>
            </a:r>
            <a:r>
              <a:rPr lang="en-US" sz="1900" b="1" baseline="32000">
                <a:solidFill>
                  <a:srgbClr val="008040"/>
                </a:solidFill>
                <a:ea typeface="Arial" charset="0"/>
                <a:cs typeface="Arial" charset="0"/>
              </a:rPr>
              <a:t>2</a:t>
            </a:r>
            <a:r>
              <a:rPr lang="en-US" sz="1900" b="1">
                <a:solidFill>
                  <a:srgbClr val="008040"/>
                </a:solidFill>
                <a:ea typeface="Arial" charset="0"/>
                <a:cs typeface="Arial" charset="0"/>
              </a:rPr>
              <a:t>2</a:t>
            </a:r>
            <a:r>
              <a:rPr lang="en-US" sz="1900">
                <a:solidFill>
                  <a:srgbClr val="008040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θ</a:t>
            </a:r>
            <a:r>
              <a:rPr lang="en-US" sz="1900" b="1" baseline="-6000">
                <a:solidFill>
                  <a:srgbClr val="008040"/>
                </a:solidFill>
                <a:ea typeface="Arial" charset="0"/>
                <a:cs typeface="Arial" charset="0"/>
              </a:rPr>
              <a:t>13 </a:t>
            </a:r>
            <a:r>
              <a:rPr lang="en-US" sz="1900" b="1">
                <a:solidFill>
                  <a:srgbClr val="008040"/>
                </a:solidFill>
                <a:ea typeface="Arial" charset="0"/>
                <a:cs typeface="Arial" charset="0"/>
              </a:rPr>
              <a:t>&lt; 0.01 by 2012</a:t>
            </a:r>
            <a:r>
              <a:rPr lang="en-US" sz="1900" b="1">
                <a:ea typeface="Arial" charset="0"/>
                <a:cs typeface="Arial" charset="0"/>
              </a:rPr>
              <a:t> </a:t>
            </a:r>
          </a:p>
          <a:p>
            <a:pPr marL="39688"/>
            <a:r>
              <a:rPr lang="en-US" sz="1600" i="1">
                <a:solidFill>
                  <a:srgbClr val="FF6600"/>
                </a:solidFill>
                <a:ea typeface="Arial" charset="0"/>
                <a:cs typeface="Arial" charset="0"/>
              </a:rPr>
              <a:t>provides critical input for future HEP neutrino program</a:t>
            </a:r>
            <a:r>
              <a:rPr lang="en-US" sz="1600" b="1" i="1">
                <a:solidFill>
                  <a:srgbClr val="FF6600"/>
                </a:solidFill>
                <a:ea typeface="Arial" charset="0"/>
                <a:cs typeface="Arial" charset="0"/>
              </a:rPr>
              <a:t> </a:t>
            </a:r>
          </a:p>
        </p:txBody>
      </p:sp>
      <p:sp>
        <p:nvSpPr>
          <p:cNvPr id="29711" name="Rectangle 15"/>
          <p:cNvSpPr>
            <a:spLocks/>
          </p:cNvSpPr>
          <p:nvPr/>
        </p:nvSpPr>
        <p:spPr bwMode="auto">
          <a:xfrm>
            <a:off x="101112" y="1066800"/>
            <a:ext cx="8065477" cy="27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000" b="1">
                <a:ea typeface="Arial" charset="0"/>
                <a:cs typeface="Arial" charset="0"/>
              </a:rPr>
              <a:t>Daya Bay is most sensitive θ</a:t>
            </a:r>
            <a:r>
              <a:rPr lang="en-US" sz="2000" b="1" baseline="-6000">
                <a:ea typeface="Arial" charset="0"/>
                <a:cs typeface="Arial" charset="0"/>
              </a:rPr>
              <a:t>13 </a:t>
            </a:r>
            <a:r>
              <a:rPr lang="en-US" sz="2000" b="1">
                <a:ea typeface="Arial" charset="0"/>
                <a:cs typeface="Arial" charset="0"/>
              </a:rPr>
              <a:t>reactor experiment</a:t>
            </a:r>
          </a:p>
        </p:txBody>
      </p:sp>
      <p:sp>
        <p:nvSpPr>
          <p:cNvPr id="29712" name="Rectangle 16"/>
          <p:cNvSpPr>
            <a:spLocks/>
          </p:cNvSpPr>
          <p:nvPr/>
        </p:nvSpPr>
        <p:spPr bwMode="auto">
          <a:xfrm>
            <a:off x="211015" y="4216400"/>
            <a:ext cx="4970585" cy="939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1800" b="1">
                <a:solidFill>
                  <a:srgbClr val="2300FF"/>
                </a:solidFill>
                <a:ea typeface="Arial" charset="0"/>
                <a:cs typeface="Arial" charset="0"/>
              </a:rPr>
              <a:t>Physics Studies </a:t>
            </a:r>
          </a:p>
          <a:p>
            <a:pPr marL="39688"/>
            <a:r>
              <a:rPr lang="en-US" sz="1600">
                <a:ea typeface="Arial" charset="0"/>
                <a:cs typeface="Arial" charset="0"/>
              </a:rPr>
              <a:t>2009:  detector design and sensitivity studies</a:t>
            </a:r>
          </a:p>
          <a:p>
            <a:pPr marL="39688"/>
            <a:r>
              <a:rPr lang="en-US" sz="1600">
                <a:ea typeface="Arial" charset="0"/>
                <a:cs typeface="Arial" charset="0"/>
              </a:rPr>
              <a:t>2010:  characterization of detectors, detector dry run   </a:t>
            </a:r>
          </a:p>
          <a:p>
            <a:pPr marL="39688"/>
            <a:r>
              <a:rPr lang="en-US" sz="1600">
                <a:ea typeface="Arial" charset="0"/>
                <a:cs typeface="Arial" charset="0"/>
              </a:rPr>
              <a:t>           data analysis</a:t>
            </a:r>
          </a:p>
        </p:txBody>
      </p:sp>
      <p:grpSp>
        <p:nvGrpSpPr>
          <p:cNvPr id="29713" name="Group 17"/>
          <p:cNvGrpSpPr>
            <a:grpSpLocks/>
          </p:cNvGrpSpPr>
          <p:nvPr/>
        </p:nvGrpSpPr>
        <p:grpSpPr bwMode="auto">
          <a:xfrm>
            <a:off x="211015" y="5384800"/>
            <a:ext cx="4079631" cy="1066800"/>
            <a:chOff x="0" y="0"/>
            <a:chExt cx="2784" cy="672"/>
          </a:xfrm>
        </p:grpSpPr>
        <p:sp>
          <p:nvSpPr>
            <p:cNvPr id="29717" name="Rectangle 18"/>
            <p:cNvSpPr>
              <a:spLocks/>
            </p:cNvSpPr>
            <p:nvPr/>
          </p:nvSpPr>
          <p:spPr bwMode="auto">
            <a:xfrm>
              <a:off x="0" y="0"/>
              <a:ext cx="2784" cy="672"/>
            </a:xfrm>
            <a:prstGeom prst="rect">
              <a:avLst/>
            </a:prstGeom>
            <a:solidFill>
              <a:srgbClr val="E6E6E6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18" name="Rectangle 19"/>
            <p:cNvSpPr>
              <a:spLocks/>
            </p:cNvSpPr>
            <p:nvPr/>
          </p:nvSpPr>
          <p:spPr bwMode="auto">
            <a:xfrm>
              <a:off x="0" y="0"/>
              <a:ext cx="2784" cy="5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1800" b="1">
                  <a:solidFill>
                    <a:srgbClr val="008040"/>
                  </a:solidFill>
                  <a:ea typeface="Arial" charset="0"/>
                  <a:cs typeface="Arial" charset="0"/>
                </a:rPr>
                <a:t>Progress and Schedule</a:t>
              </a:r>
            </a:p>
            <a:p>
              <a:pPr marL="39688"/>
              <a:r>
                <a:rPr lang="en-US" sz="1600">
                  <a:ea typeface="Arial" charset="0"/>
                  <a:cs typeface="Arial" charset="0"/>
                </a:rPr>
                <a:t>May 2009             start of detector assembly</a:t>
              </a:r>
            </a:p>
            <a:p>
              <a:pPr marL="39688"/>
              <a:r>
                <a:rPr lang="en-US" sz="1600">
                  <a:ea typeface="Arial" charset="0"/>
                  <a:cs typeface="Arial" charset="0"/>
                </a:rPr>
                <a:t>Fall 2010              detectors #1,2 complete  </a:t>
              </a:r>
            </a:p>
            <a:p>
              <a:pPr marL="39688"/>
              <a:r>
                <a:rPr lang="en-US" sz="1600">
                  <a:ea typeface="Arial" charset="0"/>
                  <a:cs typeface="Arial" charset="0"/>
                </a:rPr>
                <a:t>Spring 2011          begin data taking</a:t>
              </a:r>
            </a:p>
          </p:txBody>
        </p:sp>
      </p:grpSp>
      <p:sp>
        <p:nvSpPr>
          <p:cNvPr id="29714" name="Rectangle 20"/>
          <p:cNvSpPr>
            <a:spLocks/>
          </p:cNvSpPr>
          <p:nvPr/>
        </p:nvSpPr>
        <p:spPr bwMode="auto">
          <a:xfrm>
            <a:off x="5029200" y="3733800"/>
            <a:ext cx="4067779" cy="2785378"/>
          </a:xfrm>
          <a:prstGeom prst="rect">
            <a:avLst/>
          </a:prstGeom>
          <a:solidFill>
            <a:srgbClr val="E6E6E6"/>
          </a:solidFill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1600" dirty="0">
                <a:solidFill>
                  <a:srgbClr val="2300FF"/>
                </a:solidFill>
                <a:ea typeface="Arial" charset="0"/>
                <a:cs typeface="Arial" charset="0"/>
              </a:rPr>
              <a:t>Personnel Supported</a:t>
            </a:r>
          </a:p>
          <a:p>
            <a:pPr marL="39688"/>
            <a:r>
              <a:rPr lang="en-US" sz="1600" dirty="0" err="1">
                <a:ea typeface="Arial" charset="0"/>
                <a:cs typeface="Arial" charset="0"/>
              </a:rPr>
              <a:t>Karsten</a:t>
            </a:r>
            <a:r>
              <a:rPr lang="en-US" sz="1600" dirty="0">
                <a:ea typeface="Arial" charset="0"/>
                <a:cs typeface="Arial" charset="0"/>
              </a:rPr>
              <a:t> </a:t>
            </a:r>
            <a:r>
              <a:rPr lang="en-US" sz="1600" dirty="0" err="1">
                <a:ea typeface="Arial" charset="0"/>
                <a:cs typeface="Arial" charset="0"/>
              </a:rPr>
              <a:t>Heeger</a:t>
            </a:r>
            <a:r>
              <a:rPr lang="en-US" sz="1600" dirty="0">
                <a:ea typeface="Arial" charset="0"/>
                <a:cs typeface="Arial" charset="0"/>
              </a:rPr>
              <a:t>    - faculty</a:t>
            </a:r>
          </a:p>
          <a:p>
            <a:pPr marL="39688"/>
            <a:r>
              <a:rPr lang="en-US" sz="1600" dirty="0">
                <a:ea typeface="Arial" charset="0"/>
                <a:cs typeface="Arial" charset="0"/>
              </a:rPr>
              <a:t>Henry Band          - scientist (now 100%)</a:t>
            </a:r>
          </a:p>
          <a:p>
            <a:pPr marL="39688"/>
            <a:r>
              <a:rPr lang="en-US" sz="1600" dirty="0">
                <a:ea typeface="Arial" charset="0"/>
                <a:cs typeface="Arial" charset="0"/>
              </a:rPr>
              <a:t>Wei Wang            - postdoc</a:t>
            </a:r>
          </a:p>
          <a:p>
            <a:pPr marL="39688"/>
            <a:r>
              <a:rPr lang="en-US" sz="1600" dirty="0">
                <a:ea typeface="Arial" charset="0"/>
                <a:cs typeface="Arial" charset="0"/>
              </a:rPr>
              <a:t>Bryce Littlejohn    - grad student</a:t>
            </a:r>
          </a:p>
          <a:p>
            <a:pPr marL="39688"/>
            <a:r>
              <a:rPr lang="en-US" sz="1600" dirty="0">
                <a:ea typeface="Arial" charset="0"/>
                <a:cs typeface="Arial" charset="0"/>
              </a:rPr>
              <a:t>Mike McFarlane   - grad student</a:t>
            </a:r>
          </a:p>
          <a:p>
            <a:pPr marL="39688"/>
            <a:endParaRPr lang="en-US" sz="1000" dirty="0">
              <a:ea typeface="Lucida Grande" charset="0"/>
              <a:cs typeface="Lucida Grande" charset="0"/>
            </a:endParaRPr>
          </a:p>
          <a:p>
            <a:pPr marL="39688"/>
            <a:r>
              <a:rPr lang="en-US" sz="1500" dirty="0">
                <a:solidFill>
                  <a:srgbClr val="2300FF"/>
                </a:solidFill>
                <a:ea typeface="Arial" charset="0"/>
                <a:cs typeface="Arial" charset="0"/>
              </a:rPr>
              <a:t>Other Daya Bay Personnel at UW</a:t>
            </a:r>
          </a:p>
          <a:p>
            <a:pPr marL="39688"/>
            <a:r>
              <a:rPr lang="en-US" sz="1500" dirty="0" err="1">
                <a:ea typeface="Arial" charset="0"/>
                <a:cs typeface="Arial" charset="0"/>
              </a:rPr>
              <a:t>Baha</a:t>
            </a:r>
            <a:r>
              <a:rPr lang="en-US" sz="1500" dirty="0">
                <a:ea typeface="Arial" charset="0"/>
                <a:cs typeface="Arial" charset="0"/>
              </a:rPr>
              <a:t> </a:t>
            </a:r>
            <a:r>
              <a:rPr lang="en-US" sz="1500" dirty="0" err="1">
                <a:ea typeface="Arial" charset="0"/>
                <a:cs typeface="Arial" charset="0"/>
              </a:rPr>
              <a:t>Balantekin</a:t>
            </a:r>
            <a:r>
              <a:rPr lang="en-US" sz="1500" dirty="0">
                <a:ea typeface="Arial" charset="0"/>
                <a:cs typeface="Arial" charset="0"/>
              </a:rPr>
              <a:t> (chair, theory faculty)</a:t>
            </a:r>
          </a:p>
          <a:p>
            <a:pPr marL="39688"/>
            <a:r>
              <a:rPr lang="en-US" sz="1500" dirty="0">
                <a:ea typeface="Arial" charset="0"/>
                <a:cs typeface="Arial" charset="0"/>
              </a:rPr>
              <a:t>Tom Wise (researcher, project funded)</a:t>
            </a:r>
          </a:p>
          <a:p>
            <a:pPr marL="39688"/>
            <a:r>
              <a:rPr lang="en-US" sz="1500" dirty="0">
                <a:ea typeface="Arial" charset="0"/>
                <a:cs typeface="Arial" charset="0"/>
              </a:rPr>
              <a:t>Christine Lewis (graduate student)</a:t>
            </a:r>
          </a:p>
          <a:p>
            <a:pPr marL="39688"/>
            <a:r>
              <a:rPr lang="en-US" sz="1500" dirty="0">
                <a:ea typeface="Arial" charset="0"/>
                <a:cs typeface="Arial" charset="0"/>
              </a:rPr>
              <a:t>5 engineers from Physical Sciences Laboratory</a:t>
            </a:r>
          </a:p>
        </p:txBody>
      </p:sp>
      <p:sp>
        <p:nvSpPr>
          <p:cNvPr id="29715" name="Rectangle 21"/>
          <p:cNvSpPr>
            <a:spLocks/>
          </p:cNvSpPr>
          <p:nvPr/>
        </p:nvSpPr>
        <p:spPr bwMode="auto">
          <a:xfrm>
            <a:off x="6822831" y="1871663"/>
            <a:ext cx="829488" cy="2154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/>
            <a:r>
              <a:rPr lang="en-US" sz="1400">
                <a:solidFill>
                  <a:srgbClr val="FFFFFF"/>
                </a:solidFill>
                <a:ea typeface="Arial" charset="0"/>
                <a:cs typeface="Arial" charset="0"/>
              </a:rPr>
              <a:t>May 2009</a:t>
            </a:r>
          </a:p>
        </p:txBody>
      </p:sp>
      <p:pic>
        <p:nvPicPr>
          <p:cNvPr id="29716" name="Picture 22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73969" y="0"/>
            <a:ext cx="3516923" cy="332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H &amp; T: LHC: ATLAS &amp; CMS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1828800"/>
          </a:xfrm>
        </p:spPr>
        <p:txBody>
          <a:bodyPr/>
          <a:lstStyle/>
          <a:p>
            <a:r>
              <a:rPr lang="en-US" dirty="0" smtClean="0"/>
              <a:t>2010: LHC now L=10</a:t>
            </a:r>
            <a:r>
              <a:rPr lang="en-US" baseline="30000" dirty="0" smtClean="0"/>
              <a:t>31 </a:t>
            </a:r>
            <a:r>
              <a:rPr lang="en-US" dirty="0" smtClean="0"/>
              <a:t>with 50 bunches, 9E10 </a:t>
            </a:r>
            <a:r>
              <a:rPr lang="en-US" dirty="0" err="1" smtClean="0"/>
              <a:t>p</a:t>
            </a:r>
            <a:r>
              <a:rPr lang="en-US" dirty="0" smtClean="0"/>
              <a:t>/bch </a:t>
            </a:r>
          </a:p>
          <a:p>
            <a:r>
              <a:rPr lang="en-US" dirty="0" smtClean="0"/>
              <a:t>Expect 10</a:t>
            </a:r>
            <a:r>
              <a:rPr lang="en-US" baseline="30000" dirty="0" smtClean="0"/>
              <a:t>32</a:t>
            </a:r>
            <a:r>
              <a:rPr lang="en-US" dirty="0" smtClean="0"/>
              <a:t> with 400 bunches, 1E11 </a:t>
            </a:r>
            <a:r>
              <a:rPr lang="en-US" dirty="0" err="1" smtClean="0"/>
              <a:t>p</a:t>
            </a:r>
            <a:r>
              <a:rPr lang="en-US" dirty="0" smtClean="0"/>
              <a:t>/bch, end Oct.</a:t>
            </a:r>
          </a:p>
          <a:p>
            <a:pPr algn="ctr"/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smtClean="0"/>
              <a:t> 50 pb</a:t>
            </a:r>
            <a:r>
              <a:rPr lang="en-US" baseline="30000" dirty="0" smtClean="0"/>
              <a:t>-1</a:t>
            </a:r>
            <a:endParaRPr lang="en-US" baseline="30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0" y="2819400"/>
            <a:ext cx="8686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2011: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3.5 TeV,   3.5m,   3.75 um,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1e11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/bch,    800 bunches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2e32 Hz/cm</a:t>
            </a:r>
            <a:r>
              <a:rPr kumimoji="0" lang="en-US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9 months operation (23.3e6 seconds)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0.6  (turn-around &amp; machine availability)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0.5  (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lumi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decay)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0.7  (physics running time)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=  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 fb</a:t>
            </a:r>
            <a:r>
              <a:rPr kumimoji="0" lang="en-US" sz="28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52862" y="3107626"/>
            <a:ext cx="5062538" cy="1083374"/>
          </a:xfrm>
          <a:prstGeom prst="rect">
            <a:avLst/>
          </a:prstGeom>
          <a:solidFill>
            <a:srgbClr val="D9D9D9"/>
          </a:solidFill>
          <a:ln w="9525">
            <a:noFill/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2800" dirty="0">
                <a:solidFill>
                  <a:srgbClr val="800000"/>
                </a:solidFill>
              </a:rPr>
              <a:t>        	 	   </a:t>
            </a:r>
            <a:r>
              <a:rPr lang="en-US" sz="2800" dirty="0" err="1">
                <a:solidFill>
                  <a:srgbClr val="800000"/>
                </a:solidFill>
              </a:rPr>
              <a:t>f</a:t>
            </a:r>
            <a:r>
              <a:rPr lang="en-US" sz="2800" dirty="0">
                <a:solidFill>
                  <a:srgbClr val="800000"/>
                </a:solidFill>
              </a:rPr>
              <a:t>  k</a:t>
            </a:r>
            <a:r>
              <a:rPr lang="en-US" sz="2800" baseline="-25000" dirty="0">
                <a:solidFill>
                  <a:srgbClr val="800000"/>
                </a:solidFill>
              </a:rPr>
              <a:t>b</a:t>
            </a:r>
            <a:r>
              <a:rPr lang="en-US" sz="2800" dirty="0">
                <a:solidFill>
                  <a:srgbClr val="800000"/>
                </a:solidFill>
              </a:rPr>
              <a:t> N</a:t>
            </a:r>
            <a:r>
              <a:rPr lang="en-US" sz="2800" baseline="30000" dirty="0">
                <a:solidFill>
                  <a:srgbClr val="800000"/>
                </a:solidFill>
              </a:rPr>
              <a:t>2</a:t>
            </a:r>
            <a:r>
              <a:rPr lang="en-US" sz="2800" dirty="0">
                <a:solidFill>
                  <a:srgbClr val="800000"/>
                </a:solidFill>
              </a:rPr>
              <a:t>  </a:t>
            </a:r>
            <a:endParaRPr lang="en-US" sz="2800" baseline="-25000" dirty="0">
              <a:solidFill>
                <a:srgbClr val="800000"/>
              </a:solidFill>
            </a:endParaRP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rgbClr val="800000"/>
                </a:solidFill>
                <a:latin typeface="French Script MT" pitchFamily="66" charset="0"/>
              </a:rPr>
              <a:t>L</a:t>
            </a:r>
            <a:r>
              <a:rPr lang="en-US" sz="2800" dirty="0">
                <a:solidFill>
                  <a:srgbClr val="800000"/>
                </a:solidFill>
              </a:rPr>
              <a:t>  =  H  </a:t>
            </a:r>
            <a:r>
              <a:rPr lang="en-US" sz="2800" dirty="0" err="1">
                <a:solidFill>
                  <a:srgbClr val="800000"/>
                </a:solidFill>
                <a:sym typeface="Symbol" charset="2"/>
              </a:rPr>
              <a:t></a:t>
            </a:r>
            <a:r>
              <a:rPr lang="en-US" sz="2800" dirty="0">
                <a:solidFill>
                  <a:srgbClr val="800000"/>
                </a:solidFill>
                <a:sym typeface="Symbol" charset="2"/>
              </a:rPr>
              <a:t> T </a:t>
            </a:r>
            <a:r>
              <a:rPr lang="en-US" sz="2800" dirty="0" err="1">
                <a:solidFill>
                  <a:srgbClr val="800000"/>
                </a:solidFill>
                <a:sym typeface="Symbol" charset="2"/>
              </a:rPr>
              <a:t></a:t>
            </a:r>
            <a:r>
              <a:rPr lang="en-US" sz="2800" dirty="0">
                <a:solidFill>
                  <a:srgbClr val="800000"/>
                </a:solidFill>
                <a:sym typeface="Symbol" charset="2"/>
              </a:rPr>
              <a:t> </a:t>
            </a:r>
            <a:r>
              <a:rPr lang="en-US" sz="2800" dirty="0">
                <a:solidFill>
                  <a:srgbClr val="800000"/>
                </a:solidFill>
              </a:rPr>
              <a:t> –––––––  = 1 fb</a:t>
            </a:r>
            <a:r>
              <a:rPr lang="en-US" sz="2800" baseline="30000" dirty="0">
                <a:solidFill>
                  <a:srgbClr val="800000"/>
                </a:solidFill>
              </a:rPr>
              <a:t>-1</a:t>
            </a:r>
            <a:r>
              <a:rPr lang="en-US" sz="2800" dirty="0">
                <a:solidFill>
                  <a:srgbClr val="800000"/>
                </a:solidFill>
              </a:rPr>
              <a:t> </a:t>
            </a:r>
            <a:endParaRPr lang="en-US" sz="2800" baseline="30000" dirty="0">
              <a:solidFill>
                <a:srgbClr val="800000"/>
              </a:solidFill>
            </a:endParaRP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rgbClr val="800000"/>
                </a:solidFill>
                <a:sym typeface="Symbol" charset="2"/>
              </a:rPr>
              <a:t>       	       	   4 </a:t>
            </a:r>
            <a:r>
              <a:rPr lang="en-US" sz="2800" dirty="0" err="1">
                <a:solidFill>
                  <a:srgbClr val="800000"/>
                </a:solidFill>
                <a:sym typeface="Symbol" charset="2"/>
              </a:rPr>
              <a:t></a:t>
            </a:r>
            <a:r>
              <a:rPr lang="en-US" sz="2800" dirty="0">
                <a:solidFill>
                  <a:srgbClr val="800000"/>
                </a:solidFill>
                <a:sym typeface="Symbol" charset="2"/>
              </a:rPr>
              <a:t>* </a:t>
            </a:r>
            <a:r>
              <a:rPr lang="en-US" sz="2800" baseline="-25000" dirty="0">
                <a:solidFill>
                  <a:srgbClr val="800000"/>
                </a:solidFill>
                <a:sym typeface="Symbol" charset="2"/>
              </a:rPr>
              <a:t>T</a:t>
            </a:r>
            <a:r>
              <a:rPr lang="en-US" sz="2800" dirty="0">
                <a:solidFill>
                  <a:srgbClr val="800000"/>
                </a:solidFill>
                <a:sym typeface="Symbol" charset="2"/>
              </a:rPr>
              <a:t>  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  <a:sym typeface="Symbol" charset="2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848600" y="5029200"/>
            <a:ext cx="13567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H = 0.21</a:t>
            </a:r>
          </a:p>
        </p:txBody>
      </p:sp>
      <p:sp>
        <p:nvSpPr>
          <p:cNvPr id="7" name="Right Brace 6"/>
          <p:cNvSpPr/>
          <p:nvPr/>
        </p:nvSpPr>
        <p:spPr>
          <a:xfrm>
            <a:off x="7543800" y="4495800"/>
            <a:ext cx="304800" cy="1524000"/>
          </a:xfrm>
          <a:prstGeom prst="rightBrace">
            <a:avLst>
              <a:gd name="adj1" fmla="val 59397"/>
              <a:gd name="adj2" fmla="val 50000"/>
            </a:avLst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53882" dir="2700000" algn="ctr" rotWithShape="0">
              <a:srgbClr val="FFFFFF"/>
            </a:outerShdw>
          </a:effectLst>
        </p:spPr>
        <p:txBody>
          <a:bodyPr/>
          <a:lstStyle/>
          <a:p>
            <a:pPr>
              <a:defRPr/>
            </a:pPr>
            <a:r>
              <a:rPr lang="en-US" altLang="zh-CN" smtClean="0">
                <a:effectLst>
                  <a:outerShdw blurRad="38100" dist="38100" dir="2700000" algn="tl">
                    <a:srgbClr val="C0C0C0"/>
                  </a:outerShdw>
                </a:effectLst>
                <a:ea typeface="AppleGothic" charset="-127"/>
              </a:rPr>
              <a:t>Task H: ATLAS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594350"/>
          </a:xfrm>
        </p:spPr>
        <p:txBody>
          <a:bodyPr/>
          <a:lstStyle/>
          <a:p>
            <a:pPr marL="114300" indent="-114300">
              <a:lnSpc>
                <a:spcPct val="70000"/>
              </a:lnSpc>
            </a:pPr>
            <a:r>
              <a:rPr lang="en-US" altLang="zh-CN" sz="180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Faculty: S. L. Wu (Prof.), Y. Pan (Assoc. Prof.) &amp; B. Mellado (Asst. Prof. since 2006)</a:t>
            </a:r>
          </a:p>
          <a:p>
            <a:pPr marL="114300" indent="-114300">
              <a:lnSpc>
                <a:spcPct val="70000"/>
              </a:lnSpc>
            </a:pPr>
            <a:r>
              <a:rPr lang="en-US" altLang="zh-CN" sz="1800" smtClean="0">
                <a:solidFill>
                  <a:schemeClr val="tx1"/>
                </a:solidFill>
                <a:ea typeface="AppleGothic" charset="-127"/>
                <a:cs typeface="AppleGothic" charset="-127"/>
              </a:rPr>
              <a:t>DOE support : 1 Assistant Scientist, 2 Postdocs and 6 Graduate Students</a:t>
            </a:r>
          </a:p>
          <a:p>
            <a:pPr marL="114300" indent="-114300">
              <a:lnSpc>
                <a:spcPct val="70000"/>
              </a:lnSpc>
            </a:pPr>
            <a:endParaRPr lang="en-US" altLang="zh-CN" sz="1600" smtClean="0">
              <a:ea typeface="AppleGothic" charset="-127"/>
              <a:cs typeface="AppleGothic" charset="-127"/>
              <a:sym typeface="Symbol" charset="2"/>
            </a:endParaRPr>
          </a:p>
          <a:p>
            <a:pPr marL="114300" indent="-114300">
              <a:lnSpc>
                <a:spcPct val="70000"/>
              </a:lnSpc>
            </a:pPr>
            <a:r>
              <a:rPr lang="en-US" altLang="zh-CN" sz="1800" smtClean="0">
                <a:ea typeface="AppleGothic" charset="-127"/>
                <a:cs typeface="AppleGothic" charset="-127"/>
                <a:sym typeface="Symbol" charset="2"/>
              </a:rPr>
              <a:t>ATLAS (since 1993 - 1st US group):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/>
              <a:t>Responsible for design, production &amp; commissioning of Read-out Driver (ROD)</a:t>
            </a:r>
            <a:br>
              <a:rPr lang="en-US" altLang="zh-CN" sz="1600" smtClean="0"/>
            </a:br>
            <a:r>
              <a:rPr lang="en-US" altLang="zh-CN" sz="1600" smtClean="0"/>
              <a:t>system for pixel &amp; silicon strip detectors.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Leading role in design, development &amp; commissioning of High Level Trigger.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Participation in Tile Calorimeter effort (new).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Contributions to US ATLAS computing operations.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Contributions to detector performance studies and software development.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Leading role in Higgs studies and expanded efforts in SUSY, Exotic particle searches </a:t>
            </a:r>
            <a:br>
              <a:rPr lang="en-US" altLang="zh-CN" sz="1600" smtClean="0">
                <a:sym typeface="Symbol" charset="2"/>
              </a:rPr>
            </a:br>
            <a:r>
              <a:rPr lang="en-US" altLang="zh-CN" sz="1600" smtClean="0">
                <a:sym typeface="Symbol" charset="2"/>
              </a:rPr>
              <a:t>and Standard Model measurements.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altLang="zh-CN" sz="1600" smtClean="0">
                <a:ea typeface="AppleGothic" charset="-127"/>
                <a:cs typeface="AppleGothic" charset="-127"/>
                <a:sym typeface="Symbol" charset="2"/>
              </a:rPr>
              <a:t>Improved analysis strategy reduced the luminosity needed for Higgs observation.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altLang="zh-CN" sz="1600" smtClean="0">
                <a:ea typeface="AppleGothic" charset="-127"/>
                <a:cs typeface="AppleGothic" charset="-127"/>
                <a:sym typeface="Symbol" charset="2"/>
              </a:rPr>
              <a:t>Bruce Mellado: HWW group convener.</a:t>
            </a:r>
          </a:p>
          <a:p>
            <a:pPr marL="571500" lvl="2" indent="-114300">
              <a:lnSpc>
                <a:spcPct val="70000"/>
              </a:lnSpc>
            </a:pPr>
            <a:r>
              <a:rPr lang="en-US" altLang="zh-CN" sz="1600" smtClean="0">
                <a:ea typeface="AppleGothic" charset="-127"/>
                <a:cs typeface="AppleGothic" charset="-127"/>
                <a:sym typeface="Symbol" charset="2"/>
              </a:rPr>
              <a:t>Assistant scientist  Luis Flores: Lepton + X exotics group convener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Since April, 2010, contribute 20 results from data (15 physics results from data) to summer conferences.</a:t>
            </a:r>
          </a:p>
          <a:p>
            <a:pPr marL="114300" indent="-114300">
              <a:lnSpc>
                <a:spcPct val="70000"/>
              </a:lnSpc>
            </a:pPr>
            <a:r>
              <a:rPr lang="en-US" altLang="zh-CN" sz="1800" smtClean="0">
                <a:ea typeface="AppleGothic" charset="-127"/>
                <a:cs typeface="AppleGothic" charset="-127"/>
                <a:sym typeface="Symbol" charset="2"/>
              </a:rPr>
              <a:t>Education: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Granted 48 Ph.D. degrees in total – since 2004, 8 in BaBar and 6  in ATLAS.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>
                <a:sym typeface="Symbol" charset="2"/>
              </a:rPr>
              <a:t> In 2004-2009</a:t>
            </a:r>
            <a:r>
              <a:rPr lang="en-US" altLang="zh-CN" sz="1600" smtClean="0"/>
              <a:t>, seven NEW faculty appt’s awarded to former postdocs &amp; graduate students.</a:t>
            </a:r>
          </a:p>
          <a:p>
            <a:pPr marL="342900" lvl="1" indent="-114300">
              <a:lnSpc>
                <a:spcPct val="70000"/>
              </a:lnSpc>
            </a:pPr>
            <a:r>
              <a:rPr lang="en-US" altLang="zh-CN" sz="1600" smtClean="0"/>
              <a:t> 27 Former Postdocs &amp; Graduate Students are (or have been) faculty members mainly in major U.S. universities &amp; in addition 9 are permanent staff members at major HE Labs.</a:t>
            </a:r>
            <a:endParaRPr lang="en-US" altLang="zh-CN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ith_trig_AR_jun05">
  <a:themeElements>
    <a:clrScheme name="smith_trig_AR_jun05 8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800040"/>
      </a:accent2>
      <a:accent3>
        <a:srgbClr val="FFFFFF"/>
      </a:accent3>
      <a:accent4>
        <a:srgbClr val="000000"/>
      </a:accent4>
      <a:accent5>
        <a:srgbClr val="FFFFAA"/>
      </a:accent5>
      <a:accent6>
        <a:srgbClr val="730039"/>
      </a:accent6>
      <a:hlink>
        <a:srgbClr val="008000"/>
      </a:hlink>
      <a:folHlink>
        <a:srgbClr val="0000FF"/>
      </a:folHlink>
    </a:clrScheme>
    <a:fontScheme name="smith_trig_AR_jun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ppleGothic" pitchFamily="-112" charset="-127"/>
            <a:cs typeface="AppleGothic" pitchFamily="-112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ppleGothic" pitchFamily="-112" charset="-127"/>
            <a:cs typeface="AppleGothic" pitchFamily="-112" charset="-127"/>
          </a:defRPr>
        </a:defPPr>
      </a:lstStyle>
    </a:lnDef>
  </a:objectDefaults>
  <a:extraClrSchemeLst>
    <a:extraClrScheme>
      <a:clrScheme name="smith_trig_AR_jun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ith_trig_AR_jun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ith_trig_AR_jun05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00"/>
        </a:accent1>
        <a:accent2>
          <a:srgbClr val="800040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730039"/>
        </a:accent6>
        <a:hlink>
          <a:srgbClr val="008000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2662</TotalTime>
  <Words>2468</Words>
  <Application>Microsoft Macintosh PowerPoint</Application>
  <PresentationFormat>Letter Paper (8.5x11 in)</PresentationFormat>
  <Paragraphs>333</Paragraphs>
  <Slides>14</Slides>
  <Notes>12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smith_trig_AR_jun05</vt:lpstr>
      <vt:lpstr>U. Wisconsin - Madison</vt:lpstr>
      <vt:lpstr>The Wisconsin HEP Program (&gt; 50 years of HEP research)</vt:lpstr>
      <vt:lpstr>Task C: Babar, ILC</vt:lpstr>
      <vt:lpstr>Task D: String Theory Theoretical Cosmology </vt:lpstr>
      <vt:lpstr>Task E: CDF Profs. Carlsmith, Pondrom, Assoc. Prof. Herndon</vt:lpstr>
      <vt:lpstr>Task G: Phenomenology</vt:lpstr>
      <vt:lpstr>Task L: Daya Bay Assoc. Prof. Karsten Heeger</vt:lpstr>
      <vt:lpstr>Tasks H &amp; T: LHC: ATLAS &amp; CMS</vt:lpstr>
      <vt:lpstr>Task H: ATLAS</vt:lpstr>
      <vt:lpstr>Task T - CMS at LHC (since 1993)</vt:lpstr>
      <vt:lpstr>University Support</vt:lpstr>
      <vt:lpstr>History of Awards &amp;  FY10 Request</vt:lpstr>
      <vt:lpstr>FY10-11 Funding Change Summary</vt:lpstr>
      <vt:lpstr>Summary</vt:lpstr>
    </vt:vector>
  </TitlesOfParts>
  <Company>University of Wisconsin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Trigger Planning</dc:title>
  <cp:lastModifiedBy>Wesley H. Smith</cp:lastModifiedBy>
  <cp:revision>215</cp:revision>
  <cp:lastPrinted>2010-08-20T15:05:01Z</cp:lastPrinted>
  <dcterms:created xsi:type="dcterms:W3CDTF">2010-08-26T14:34:53Z</dcterms:created>
  <dcterms:modified xsi:type="dcterms:W3CDTF">2010-08-26T14:39:08Z</dcterms:modified>
</cp:coreProperties>
</file>