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Masters/slideMaster7.xml" ContentType="application/vnd.openxmlformats-officedocument.presentationml.slideMaster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0.xml" ContentType="application/vnd.openxmlformats-officedocument.presentationml.slideMaster+xml"/>
  <Override PartName="/docProps/app.xml" ContentType="application/vnd.openxmlformats-officedocument.extended-properties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theme/theme9.xml" ContentType="application/vnd.openxmlformats-officedocument.theme+xml"/>
  <Override PartName="/ppt/theme/theme11.xml" ContentType="application/vnd.openxmlformats-officedocument.them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Default Extension="tiff" ContentType="image/tiff"/>
  <Override PartName="/ppt/theme/theme8.xml" ContentType="application/vnd.openxmlformats-officedocument.theme+xml"/>
  <Override PartName="/ppt/theme/theme10.xml" ContentType="application/vnd.openxmlformats-officedocument.them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Masters/slideMaster9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9" r:id="rId1"/>
    <p:sldMasterId id="2147484932" r:id="rId2"/>
    <p:sldMasterId id="2147484936" r:id="rId3"/>
    <p:sldMasterId id="2147484938" r:id="rId4"/>
    <p:sldMasterId id="2147484943" r:id="rId5"/>
    <p:sldMasterId id="2147484957" r:id="rId6"/>
    <p:sldMasterId id="2147484962" r:id="rId7"/>
    <p:sldMasterId id="2147484972" r:id="rId8"/>
    <p:sldMasterId id="2147484974" r:id="rId9"/>
    <p:sldMasterId id="2147484976" r:id="rId10"/>
    <p:sldMasterId id="2147484978" r:id="rId11"/>
  </p:sldMasterIdLst>
  <p:notesMasterIdLst>
    <p:notesMasterId r:id="rId48"/>
  </p:notesMasterIdLst>
  <p:handoutMasterIdLst>
    <p:handoutMasterId r:id="rId49"/>
  </p:handoutMasterIdLst>
  <p:sldIdLst>
    <p:sldId id="365" r:id="rId12"/>
    <p:sldId id="577" r:id="rId13"/>
    <p:sldId id="518" r:id="rId14"/>
    <p:sldId id="519" r:id="rId15"/>
    <p:sldId id="526" r:id="rId16"/>
    <p:sldId id="520" r:id="rId17"/>
    <p:sldId id="521" r:id="rId18"/>
    <p:sldId id="523" r:id="rId19"/>
    <p:sldId id="524" r:id="rId20"/>
    <p:sldId id="525" r:id="rId21"/>
    <p:sldId id="527" r:id="rId22"/>
    <p:sldId id="566" r:id="rId23"/>
    <p:sldId id="492" r:id="rId24"/>
    <p:sldId id="484" r:id="rId25"/>
    <p:sldId id="486" r:id="rId26"/>
    <p:sldId id="487" r:id="rId27"/>
    <p:sldId id="394" r:id="rId28"/>
    <p:sldId id="489" r:id="rId29"/>
    <p:sldId id="563" r:id="rId30"/>
    <p:sldId id="557" r:id="rId31"/>
    <p:sldId id="558" r:id="rId32"/>
    <p:sldId id="561" r:id="rId33"/>
    <p:sldId id="562" r:id="rId34"/>
    <p:sldId id="530" r:id="rId35"/>
    <p:sldId id="531" r:id="rId36"/>
    <p:sldId id="532" r:id="rId37"/>
    <p:sldId id="552" r:id="rId38"/>
    <p:sldId id="553" r:id="rId39"/>
    <p:sldId id="541" r:id="rId40"/>
    <p:sldId id="578" r:id="rId41"/>
    <p:sldId id="572" r:id="rId42"/>
    <p:sldId id="573" r:id="rId43"/>
    <p:sldId id="576" r:id="rId44"/>
    <p:sldId id="579" r:id="rId45"/>
    <p:sldId id="580" r:id="rId46"/>
    <p:sldId id="511" r:id="rId4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DB1FF"/>
    <a:srgbClr val="003366"/>
    <a:srgbClr val="2A78B6"/>
    <a:srgbClr val="EAEAEA"/>
    <a:srgbClr val="FFFB43"/>
    <a:srgbClr val="393C8F"/>
    <a:srgbClr val="2074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450" autoAdjust="0"/>
    <p:restoredTop sz="98161" autoAdjust="0"/>
  </p:normalViewPr>
  <p:slideViewPr>
    <p:cSldViewPr>
      <p:cViewPr>
        <p:scale>
          <a:sx n="100" d="100"/>
          <a:sy n="100" d="100"/>
        </p:scale>
        <p:origin x="-5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FB379D5-47EE-9547-B687-BF358099DA08}" type="datetime1">
              <a:rPr lang="en-US"/>
              <a:pPr>
                <a:defRPr/>
              </a:pPr>
              <a:t>5/2/11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A34F000-2D89-3440-85F9-BD3823505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29D5678A-818A-5847-AB02-362C35371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7EB51-8F05-F749-97DF-CAF3683D3B25}" type="slidenum">
              <a:rPr lang="en-GB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150E-52DE-8E48-90C0-D3EB9B3A233A}" type="slidenum">
              <a:rPr lang="en-GB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1600201" y="2590800"/>
            <a:ext cx="679767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4"/>
          <p:cNvSpPr>
            <a:spLocks noChangeArrowheads="1"/>
          </p:cNvSpPr>
          <p:nvPr userDrawn="1"/>
        </p:nvSpPr>
        <p:spPr bwMode="auto">
          <a:xfrm>
            <a:off x="866775" y="2"/>
            <a:ext cx="3219450" cy="9112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AAC3DE">
                  <a:alpha val="2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6" y="1447800"/>
            <a:ext cx="7678737" cy="1081088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9" y="2860681"/>
            <a:ext cx="4437062" cy="3114675"/>
          </a:xfrm>
        </p:spPr>
        <p:txBody>
          <a:bodyPr/>
          <a:lstStyle>
            <a:lvl1pPr marL="0" indent="0" algn="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en-US"/>
          </a:p>
        </p:txBody>
      </p:sp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B4BBE1-E133-E14A-AC2A-1E572D25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A0F6-29AE-D74F-98AC-0F7A99F9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8" y="57150"/>
            <a:ext cx="1952625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41" y="57150"/>
            <a:ext cx="5710237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A0F7-360F-A647-97D9-31BB7CDB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LCWS10/ILC10, Beijing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731951B-CC9F-46CD-BC0A-95B00665A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2E88-E6E7-42AB-AE47-96F2F72C6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66800"/>
            <a:ext cx="40386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0">
                <a:latin typeface="Arial" pitchFamily="34" charset="0"/>
              </a:defRPr>
            </a:lvl1pPr>
          </a:lstStyle>
          <a:p>
            <a:fld id="{616A257C-DA82-4B6E-BB39-9B37636A1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0">
                <a:latin typeface="Arial" pitchFamily="34" charset="0"/>
              </a:defRPr>
            </a:lvl1pPr>
          </a:lstStyle>
          <a:p>
            <a:fld id="{C4B75BBD-B4A8-4FA5-8B87-AF45EB179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LCWS10/ILC10, Beijing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CBAF-CF87-DA40-B4F5-4A0C0ACC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LCWS10/ILC10, Beijing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LCWS10/ILC10, Beijing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CBAF-CF87-DA40-B4F5-4A0C0ACC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A83CEF3-170E-D644-876A-60B871D6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LCWS10/ILC10, Beijing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015F-110F-E24D-8C25-D1335C7E8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DBB1-EDAC-1E4B-92CF-DD9A7A537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DBB1-EDAC-1E4B-92CF-DD9A7A537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CA68-2737-B84A-891C-E1DAD1C9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6" y="1295400"/>
            <a:ext cx="38115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D1DD-BD5A-B74B-9103-ACD611092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5EDF-E77E-4146-AC23-7CF000923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B774-85BF-C444-ABB0-06A17768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A5C3-A42A-2F47-8016-81AA438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0AD7-7E95-284B-843E-6F87C4D0B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E592-661F-A04E-8931-742FA8D49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0.xml"/><Relationship Id="rId3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Relationship Id="rId3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7.xml"/><Relationship Id="rId3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9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6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4438610-681B-C348-A37B-607072BC5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6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dirty="0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967A4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charset="0"/>
              </a:defRPr>
            </a:lvl1pPr>
          </a:lstStyle>
          <a:p>
            <a:pPr>
              <a:defRPr/>
            </a:pPr>
            <a:fld id="{083DFFC5-AA3F-B845-8AC9-532E3FFDB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967A4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charset="0"/>
              </a:defRPr>
            </a:lvl1pPr>
          </a:lstStyle>
          <a:p>
            <a:pPr>
              <a:defRPr/>
            </a:pPr>
            <a:fld id="{083DFFC5-AA3F-B845-8AC9-532E3FFDB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9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>
                <a:cs typeface="Arial" charset="0"/>
              </a:rPr>
              <a:t>LCWS10/ILC10, Beijing</a:t>
            </a:r>
            <a:endParaRPr lang="de-DE">
              <a:cs typeface="Arial" charset="0"/>
            </a:endParaRP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fld id="{C371D010-38B6-4ACB-B1E3-966632915A3C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pic>
        <p:nvPicPr>
          <p:cNvPr id="16390" name="Picture 17" descr="CERNlogo-bleu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12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pitchFamily="31" charset="-128"/>
          <a:cs typeface="ＭＳ Ｐゴシック" pitchFamily="3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>
          <a:solidFill>
            <a:schemeClr val="tx2"/>
          </a:solidFill>
          <a:latin typeface="+mn-lt"/>
          <a:ea typeface="ＭＳ Ｐゴシック" pitchFamily="31" charset="-128"/>
          <a:cs typeface="ＭＳ Ｐゴシック" pitchFamily="3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ＭＳ Ｐゴシック" pitchFamily="3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pitchFamily="3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2"/>
            <a:ext cx="90678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solidFill>
            <a:srgbClr val="00008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 baseline="-25000">
                <a:latin typeface="Times New Roman" pitchFamily="18" charset="0"/>
              </a:defRPr>
            </a:lvl1pPr>
          </a:lstStyle>
          <a:p>
            <a:fld id="{972530D9-62B3-46D7-A87C-302B8E0A9900}" type="slidenum">
              <a:rPr lang="en-US" smtClean="0">
                <a:solidFill>
                  <a:srgbClr val="000000"/>
                </a:solidFill>
                <a:ea typeface="ＭＳ Ｐゴシック"/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FF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solidFill>
            <a:srgbClr val="00008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 baseline="-25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CCF1D45-6738-404D-8F7B-4D76A745E55C}" type="slidenum">
              <a:rPr lang="en-US" smtClean="0">
                <a:ea typeface="ＭＳ Ｐゴシック"/>
                <a:cs typeface="Arial" charset="0"/>
              </a:rPr>
              <a:pPr/>
              <a:t>‹#›</a:t>
            </a:fld>
            <a:endParaRPr lang="en-US" smtClean="0">
              <a:ea typeface="ＭＳ Ｐゴシック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3300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0033"/>
          </a:solidFill>
          <a:latin typeface="Arial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6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4438610-681B-C348-A37B-607072BC5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6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dirty="0">
              <a:solidFill>
                <a:srgbClr val="000000"/>
              </a:solidFill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 algn="ctr">
              <a:defRPr/>
            </a:pPr>
            <a:r>
              <a:rPr lang="en-US" smtClean="0">
                <a:solidFill>
                  <a:srgbClr val="00007D"/>
                </a:solidFill>
                <a:ea typeface="+mn-ea"/>
                <a:cs typeface="+mn-cs"/>
              </a:rPr>
              <a:t>LCWS10/ILC10, Beijing</a:t>
            </a:r>
            <a:endParaRPr lang="en-US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endParaRPr lang="en-US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000" dirty="0">
              <a:solidFill>
                <a:srgbClr val="00007D"/>
              </a:solidFill>
              <a:ea typeface="+mn-ea"/>
              <a:cs typeface="+mn-cs"/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7040" y="208823"/>
            <a:ext cx="8110080" cy="596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00" y="967782"/>
            <a:ext cx="8647200" cy="5257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11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180641" y="6519565"/>
            <a:ext cx="744480" cy="288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601" rIns="0" bIns="0">
            <a:prstTxWarp prst="textNoShape">
              <a:avLst/>
            </a:prstTxWarp>
          </a:bodyPr>
          <a:lstStyle/>
          <a:p>
            <a:pPr defTabSz="407526" eaLnBrk="1">
              <a:lnSpc>
                <a:spcPct val="93000"/>
              </a:lnSpc>
              <a:buClr>
                <a:srgbClr val="000000"/>
              </a:buClr>
              <a:buSzPct val="45000"/>
              <a:buFont typeface="Symbol" charset="2"/>
              <a:buChar char=""/>
              <a:tabLst>
                <a:tab pos="656650" algn="l"/>
              </a:tabLst>
            </a:pPr>
            <a:endParaRPr lang="en-GB" sz="1100" dirty="0">
              <a:solidFill>
                <a:srgbClr val="000080"/>
              </a:solidFill>
              <a:ea typeface="msmincho" charset="0"/>
              <a:cs typeface="msmincho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81" y="712876"/>
            <a:ext cx="8560800" cy="66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</p:sldLayoutIdLst>
  <p:hf sldNum="0" hdr="0" ftr="0" dt="0"/>
  <p:txStyles>
    <p:titleStyle>
      <a:lvl1pPr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2pPr>
      <a:lvl3pPr marL="1036815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3pPr>
      <a:lvl4pPr marL="1451541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4pPr>
      <a:lvl5pPr marL="1866268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5pPr>
      <a:lvl6pPr marL="2280994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6pPr>
      <a:lvl7pPr marL="2695720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7pPr>
      <a:lvl8pPr marL="3110446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8pPr>
      <a:lvl9pPr marL="3525172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9pPr>
    </p:titleStyle>
    <p:bodyStyle>
      <a:lvl1pPr marL="311045" indent="-311045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>
          <a:solidFill>
            <a:srgbClr val="280099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500">
          <a:solidFill>
            <a:srgbClr val="0099FF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8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defRPr sz="1400">
          <a:solidFill>
            <a:srgbClr val="198A8A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3F38CDB-3E96-3E41-80F6-FA619A5B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LCWS10/ILC10, Beijing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charset="0"/>
              </a:defRPr>
            </a:lvl1pPr>
          </a:lstStyle>
          <a:p>
            <a:pPr>
              <a:defRPr/>
            </a:pPr>
            <a:fld id="{75D67C14-9B9B-3744-BB50-862E77FF0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6" y="1295400"/>
            <a:ext cx="8059734" cy="9906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The LHC and Beyond</a:t>
            </a:r>
            <a:endParaRPr lang="en-GB" sz="4000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02137" y="3124200"/>
            <a:ext cx="4437063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sz="3200" b="1" dirty="0" smtClean="0">
                <a:solidFill>
                  <a:schemeClr val="hlink"/>
                </a:solidFill>
              </a:rPr>
              <a:t>APS Meeting </a:t>
            </a: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hlink"/>
                </a:solidFill>
              </a:rPr>
              <a:t>Anaheim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hlink"/>
                </a:solidFill>
              </a:rPr>
              <a:t>May 2, 2011</a:t>
            </a:r>
            <a:endParaRPr lang="de-DE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hlink"/>
                </a:solidFill>
              </a:rPr>
              <a:t>Sergio Bertolucci</a:t>
            </a:r>
          </a:p>
          <a:p>
            <a:pPr eaLnBrk="1" hangingPunct="1">
              <a:lnSpc>
                <a:spcPct val="90000"/>
              </a:lnSpc>
            </a:pPr>
            <a:r>
              <a:rPr lang="de-DE" sz="1600" dirty="0" smtClean="0">
                <a:solidFill>
                  <a:schemeClr val="hlink"/>
                </a:solidFill>
              </a:rPr>
              <a:t>CERN</a:t>
            </a:r>
            <a:endParaRPr lang="en-GB" dirty="0" smtClean="0"/>
          </a:p>
        </p:txBody>
      </p:sp>
      <p:pic>
        <p:nvPicPr>
          <p:cNvPr id="45060" name="Picture 17" descr="CERNlogo-ble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6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9"/>
          <p:cNvSpPr>
            <a:spLocks noChangeShapeType="1"/>
          </p:cNvSpPr>
          <p:nvPr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117"/>
              </a:srgb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62" name="Picture 14" descr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33788"/>
            <a:ext cx="3657600" cy="24622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09803" y="4143375"/>
            <a:ext cx="595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LHC</a:t>
            </a:r>
          </a:p>
        </p:txBody>
      </p:sp>
      <p:pic>
        <p:nvPicPr>
          <p:cNvPr id="11" name="Picture 10" descr="aprilposter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650639"/>
            <a:ext cx="1981200" cy="2480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Ion luminosity performance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507" t="7579" r="12022" b="1443"/>
          <a:stretch>
            <a:fillRect/>
          </a:stretch>
        </p:blipFill>
        <p:spPr bwMode="auto">
          <a:xfrm>
            <a:off x="2503662" y="946547"/>
            <a:ext cx="5211589" cy="54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337471" y="6607969"/>
            <a:ext cx="421369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5004060" y="6237390"/>
            <a:ext cx="100012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1700" b="1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month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6453" y="2009180"/>
            <a:ext cx="4945931" cy="3927947"/>
            <a:chOff x="0" y="0"/>
            <a:chExt cx="4431" cy="3519"/>
          </a:xfrm>
        </p:grpSpPr>
        <p:sp>
          <p:nvSpPr>
            <p:cNvPr id="38918" name="Oval 6"/>
            <p:cNvSpPr>
              <a:spLocks/>
            </p:cNvSpPr>
            <p:nvPr/>
          </p:nvSpPr>
          <p:spPr bwMode="auto">
            <a:xfrm rot="2445817">
              <a:off x="3504" y="2296"/>
              <a:ext cx="624" cy="116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1877" y="1280"/>
              <a:ext cx="1634" cy="14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8920" name="Rectangle 8"/>
            <p:cNvSpPr>
              <a:spLocks/>
            </p:cNvSpPr>
            <p:nvPr/>
          </p:nvSpPr>
          <p:spPr bwMode="auto">
            <a:xfrm>
              <a:off x="0" y="0"/>
              <a:ext cx="1872" cy="1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Gained a </a:t>
              </a:r>
              <a:b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factor 100 of</a:t>
              </a:r>
              <a:b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peak luminosity</a:t>
              </a:r>
              <a:b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 6 days!</a:t>
              </a:r>
            </a:p>
          </p:txBody>
        </p:sp>
      </p:grpSp>
      <p:sp>
        <p:nvSpPr>
          <p:cNvPr id="38921" name="Rectangle 9"/>
          <p:cNvSpPr>
            <a:spLocks/>
          </p:cNvSpPr>
          <p:nvPr/>
        </p:nvSpPr>
        <p:spPr bwMode="auto">
          <a:xfrm>
            <a:off x="7893844" y="5338746"/>
            <a:ext cx="1109923" cy="2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300" i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M. Ferro-Luzzi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494185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Outstanding problems encountered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92646" y="1174254"/>
            <a:ext cx="8956477" cy="54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57175" indent="-357175">
              <a:lnSpc>
                <a:spcPct val="120000"/>
              </a:lnSpc>
              <a:spcBef>
                <a:spcPct val="50000"/>
              </a:spcBef>
              <a:buSzPct val="139000"/>
              <a:buFontTx/>
              <a:buBlip>
                <a:blip r:embed="rId2"/>
              </a:buBlip>
              <a:tabLst>
                <a:tab pos="734441" algn="l"/>
                <a:tab pos="734441" algn="l"/>
              </a:tabLst>
            </a:pPr>
            <a:r>
              <a:rPr lang="en-US" sz="21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UFOs - Unidentified FALLING objects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Sudden fast losses (t &lt; 0.001s).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Potentially caused by falling dust particles.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No danger for the super-conducting magnets, 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 but trigger preventive beam dumps;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More frequent with larger beam intensities!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endParaRPr lang="en-US" sz="2100" dirty="0">
              <a:solidFill>
                <a:srgbClr val="000000"/>
              </a:solidFill>
              <a:latin typeface="Helvetica" charset="0"/>
              <a:ea typeface="+mn-ea"/>
              <a:cs typeface="+mn-cs"/>
              <a:sym typeface="Helvetica" charset="0"/>
            </a:endParaRPr>
          </a:p>
          <a:p>
            <a:pPr marL="357175" indent="-357175">
              <a:lnSpc>
                <a:spcPct val="120000"/>
              </a:lnSpc>
              <a:spcBef>
                <a:spcPct val="50000"/>
              </a:spcBef>
              <a:buSzPct val="139000"/>
              <a:buFontTx/>
              <a:buBlip>
                <a:blip r:embed="rId2"/>
              </a:buBlip>
              <a:tabLst>
                <a:tab pos="734441" algn="l"/>
                <a:tab pos="734441" algn="l"/>
              </a:tabLst>
            </a:pPr>
            <a:r>
              <a:rPr lang="en-US" sz="21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Electron cloud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“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Clouds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”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 of electrons generated in the vacuum pipe if 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the bunches are too close longitudinally.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Can limit the total intensity (bunch num.):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vacuum problems; instabilities; 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growth of the beam size.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Can be cured by 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“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scrubbing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”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 the chamber.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36334" y="1419820"/>
            <a:ext cx="2202284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174879" y="4681389"/>
            <a:ext cx="2893219" cy="19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/>
          </p:cNvSpPr>
          <p:nvPr/>
        </p:nvSpPr>
        <p:spPr bwMode="auto">
          <a:xfrm>
            <a:off x="1893094" y="674102"/>
            <a:ext cx="5292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(only mention potential performance limits for 2011)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98227" y="3812977"/>
            <a:ext cx="9197578" cy="28039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549348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762000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  <a:t>And the experiments?</a:t>
            </a:r>
            <a:endParaRPr lang="en-US" sz="2400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Experiment have shown an astounding readiness in making use of the collected luminosity, due to:</a:t>
            </a:r>
          </a:p>
          <a:p>
            <a:pPr marL="0" indent="0">
              <a:buNone/>
            </a:pPr>
            <a:endParaRPr lang="en-US" sz="2600" dirty="0" smtClean="0"/>
          </a:p>
          <a:p>
            <a:pPr>
              <a:spcAft>
                <a:spcPts val="1200"/>
              </a:spcAft>
            </a:pPr>
            <a:r>
              <a:rPr lang="en-US" sz="2600" dirty="0" smtClean="0"/>
              <a:t>one year of cosmic rays (alignments, calibrations, people and systems training) 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excellent performances of the WLCG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~ 2500 greedy PhD students!</a:t>
            </a:r>
          </a:p>
          <a:p>
            <a:pPr marL="0" indent="0">
              <a:buNone/>
            </a:pPr>
            <a:r>
              <a:rPr lang="en-US" sz="2400" b="1" dirty="0" smtClean="0"/>
              <a:t>A very important discovery in 2010: experiments have an higher physics reach (for a given luminosity) than predicted by simulations!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1030"/>
            <a:ext cx="8915400" cy="1938992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Prospects for the Higgs Boson</a:t>
            </a:r>
          </a:p>
          <a:p>
            <a:pPr algn="ctr">
              <a:defRPr/>
            </a:pPr>
            <a:r>
              <a:rPr lang="en-GB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at 7 </a:t>
            </a:r>
            <a:r>
              <a:rPr lang="en-GB" sz="4000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TeV</a:t>
            </a:r>
            <a:r>
              <a:rPr lang="en-GB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</a:p>
          <a:p>
            <a:pPr algn="ctr">
              <a:defRPr/>
            </a:pPr>
            <a:endParaRPr lang="en-GB" sz="40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6200"/>
            <a:ext cx="568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An example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94" y="503238"/>
            <a:ext cx="43529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6"/>
          <p:cNvSpPr>
            <a:spLocks noChangeArrowheads="1"/>
          </p:cNvSpPr>
          <p:nvPr/>
        </p:nvSpPr>
        <p:spPr bwMode="auto">
          <a:xfrm>
            <a:off x="357188" y="0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Search for the Higgs-Boson at the LHC</a:t>
            </a:r>
            <a:endParaRPr lang="en-GB" sz="2800" b="1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176132" name="Straight Arrow Connector 11"/>
          <p:cNvCxnSpPr>
            <a:cxnSpLocks noChangeShapeType="1"/>
          </p:cNvCxnSpPr>
          <p:nvPr/>
        </p:nvCxnSpPr>
        <p:spPr bwMode="auto">
          <a:xfrm>
            <a:off x="2484443" y="1412887"/>
            <a:ext cx="4730750" cy="3230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6133" name="TextBox 6"/>
          <p:cNvSpPr txBox="1">
            <a:spLocks noChangeArrowheads="1"/>
          </p:cNvSpPr>
          <p:nvPr/>
        </p:nvSpPr>
        <p:spPr bwMode="auto">
          <a:xfrm>
            <a:off x="611190" y="1196975"/>
            <a:ext cx="23593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Production rate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of the Higgs-Bosons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depends on its mass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7194" y="3429012"/>
            <a:ext cx="3786187" cy="3273425"/>
            <a:chOff x="4066" y="335"/>
            <a:chExt cx="1694" cy="1657"/>
          </a:xfrm>
        </p:grpSpPr>
        <p:pic>
          <p:nvPicPr>
            <p:cNvPr id="1761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6" y="335"/>
              <a:ext cx="1694" cy="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39" name="Rectangle 10"/>
            <p:cNvSpPr>
              <a:spLocks noChangeArrowheads="1"/>
            </p:cNvSpPr>
            <p:nvPr/>
          </p:nvSpPr>
          <p:spPr bwMode="auto">
            <a:xfrm>
              <a:off x="4422" y="1926"/>
              <a:ext cx="12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76140" name="Rectangle 11"/>
            <p:cNvSpPr>
              <a:spLocks noChangeArrowheads="1"/>
            </p:cNvSpPr>
            <p:nvPr/>
          </p:nvSpPr>
          <p:spPr bwMode="auto">
            <a:xfrm>
              <a:off x="4530" y="1950"/>
              <a:ext cx="192" cy="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cxnSp>
        <p:nvCxnSpPr>
          <p:cNvPr id="176135" name="Straight Arrow Connector 13"/>
          <p:cNvCxnSpPr>
            <a:cxnSpLocks noChangeShapeType="1"/>
          </p:cNvCxnSpPr>
          <p:nvPr/>
        </p:nvCxnSpPr>
        <p:spPr bwMode="auto">
          <a:xfrm rot="5400000">
            <a:off x="214319" y="2643194"/>
            <a:ext cx="1000125" cy="4286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315" y="2349500"/>
            <a:ext cx="3582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as well as its decay possibilities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(“Signature (or picture)” 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as seen in the detector) 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>
            <a:off x="2542387" y="2866232"/>
            <a:ext cx="1296987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65113" y="2984500"/>
            <a:ext cx="8758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61938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20850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179763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640263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099175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7561263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9020175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0665" name="Text Box 19"/>
          <p:cNvSpPr txBox="1">
            <a:spLocks noChangeArrowheads="1"/>
          </p:cNvSpPr>
          <p:nvPr/>
        </p:nvSpPr>
        <p:spPr bwMode="auto">
          <a:xfrm>
            <a:off x="1447803" y="3357564"/>
            <a:ext cx="54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100</a:t>
            </a:r>
          </a:p>
        </p:txBody>
      </p:sp>
      <p:sp>
        <p:nvSpPr>
          <p:cNvPr id="70666" name="Text Box 20"/>
          <p:cNvSpPr txBox="1">
            <a:spLocks noChangeArrowheads="1"/>
          </p:cNvSpPr>
          <p:nvPr/>
        </p:nvSpPr>
        <p:spPr bwMode="auto">
          <a:xfrm>
            <a:off x="2971803" y="3352800"/>
            <a:ext cx="54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200</a:t>
            </a:r>
          </a:p>
        </p:txBody>
      </p:sp>
      <p:sp>
        <p:nvSpPr>
          <p:cNvPr id="70667" name="Text Box 21"/>
          <p:cNvSpPr txBox="1">
            <a:spLocks noChangeArrowheads="1"/>
          </p:cNvSpPr>
          <p:nvPr/>
        </p:nvSpPr>
        <p:spPr bwMode="auto">
          <a:xfrm>
            <a:off x="4154489" y="3381375"/>
            <a:ext cx="757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300</a:t>
            </a:r>
          </a:p>
        </p:txBody>
      </p:sp>
      <p:sp>
        <p:nvSpPr>
          <p:cNvPr id="70668" name="Text Box 22"/>
          <p:cNvSpPr txBox="1">
            <a:spLocks noChangeArrowheads="1"/>
          </p:cNvSpPr>
          <p:nvPr/>
        </p:nvSpPr>
        <p:spPr bwMode="auto">
          <a:xfrm>
            <a:off x="5570536" y="3381375"/>
            <a:ext cx="809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 400</a:t>
            </a: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7051675" y="3381375"/>
            <a:ext cx="809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 500</a:t>
            </a:r>
          </a:p>
        </p:txBody>
      </p:sp>
      <p:sp>
        <p:nvSpPr>
          <p:cNvPr id="70670" name="Text Box 24"/>
          <p:cNvSpPr txBox="1">
            <a:spLocks noChangeArrowheads="1"/>
          </p:cNvSpPr>
          <p:nvPr/>
        </p:nvSpPr>
        <p:spPr bwMode="auto">
          <a:xfrm>
            <a:off x="8535989" y="3381375"/>
            <a:ext cx="757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600</a:t>
            </a:r>
          </a:p>
        </p:txBody>
      </p:sp>
      <p:sp>
        <p:nvSpPr>
          <p:cNvPr id="70671" name="Text Box 30"/>
          <p:cNvSpPr txBox="1">
            <a:spLocks noChangeArrowheads="1"/>
          </p:cNvSpPr>
          <p:nvPr/>
        </p:nvSpPr>
        <p:spPr bwMode="auto">
          <a:xfrm>
            <a:off x="0" y="3381375"/>
            <a:ext cx="335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0</a:t>
            </a: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2111375" y="2703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1898650" y="2895600"/>
            <a:ext cx="1588" cy="687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0674" name="Text Box 33"/>
          <p:cNvSpPr txBox="1">
            <a:spLocks noChangeArrowheads="1"/>
          </p:cNvSpPr>
          <p:nvPr/>
        </p:nvSpPr>
        <p:spPr bwMode="auto">
          <a:xfrm>
            <a:off x="1647827" y="3587750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pitchFamily="34" charset="0"/>
                <a:ea typeface="ＭＳ Ｐゴシック"/>
                <a:cs typeface="Arial" charset="0"/>
              </a:rPr>
              <a:t>114</a:t>
            </a: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2406653" y="2092331"/>
            <a:ext cx="23813" cy="134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2795591" y="2092331"/>
            <a:ext cx="25400" cy="134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0677" name="Rectangle 37"/>
          <p:cNvSpPr>
            <a:spLocks noChangeArrowheads="1"/>
          </p:cNvSpPr>
          <p:nvPr/>
        </p:nvSpPr>
        <p:spPr bwMode="auto">
          <a:xfrm>
            <a:off x="258763" y="2520950"/>
            <a:ext cx="16398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70678" name="Rectangle 38"/>
          <p:cNvSpPr>
            <a:spLocks noChangeArrowheads="1"/>
          </p:cNvSpPr>
          <p:nvPr/>
        </p:nvSpPr>
        <p:spPr bwMode="auto">
          <a:xfrm>
            <a:off x="2430466" y="2554288"/>
            <a:ext cx="390525" cy="4238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70679" name="Text Box 40"/>
          <p:cNvSpPr txBox="1">
            <a:spLocks noChangeArrowheads="1"/>
          </p:cNvSpPr>
          <p:nvPr/>
        </p:nvSpPr>
        <p:spPr bwMode="auto">
          <a:xfrm>
            <a:off x="2105025" y="1660525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pitchFamily="34" charset="0"/>
                <a:ea typeface="ＭＳ Ｐゴシック"/>
                <a:cs typeface="Arial" charset="0"/>
              </a:rPr>
              <a:t>158</a:t>
            </a:r>
          </a:p>
        </p:txBody>
      </p:sp>
      <p:sp>
        <p:nvSpPr>
          <p:cNvPr id="70680" name="Text Box 41"/>
          <p:cNvSpPr txBox="1">
            <a:spLocks noChangeArrowheads="1"/>
          </p:cNvSpPr>
          <p:nvPr/>
        </p:nvSpPr>
        <p:spPr bwMode="auto">
          <a:xfrm>
            <a:off x="2559053" y="1660525"/>
            <a:ext cx="500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pitchFamily="34" charset="0"/>
                <a:ea typeface="ＭＳ Ｐゴシック"/>
                <a:cs typeface="Arial" charset="0"/>
              </a:rPr>
              <a:t>173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3" y="2520950"/>
            <a:ext cx="7115175" cy="476250"/>
            <a:chOff x="1905000" y="1752600"/>
            <a:chExt cx="7115175" cy="47625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05000" y="1752600"/>
              <a:ext cx="525463" cy="46355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38400" y="1752600"/>
              <a:ext cx="776288" cy="463550"/>
            </a:xfrm>
            <a:prstGeom prst="rect">
              <a:avLst/>
            </a:prstGeom>
            <a:solidFill>
              <a:srgbClr val="ADADEB">
                <a:alpha val="50195"/>
              </a:srgbClr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225800" y="1752600"/>
              <a:ext cx="5794375" cy="47625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2400" y="3962400"/>
            <a:ext cx="2743200" cy="281940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Low Mass 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( M</a:t>
            </a:r>
            <a:r>
              <a:rPr lang="en-US" b="1" baseline="-25000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≈ 120 GeV )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Symbol" pitchFamily="18" charset="2"/>
                <a:ea typeface="ＭＳ Ｐゴシック"/>
                <a:cs typeface="Arial" charset="0"/>
              </a:rPr>
              <a:t>γγ</a:t>
            </a:r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 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 WW</a:t>
            </a:r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 qqH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Symbol" pitchFamily="18" charset="2"/>
                <a:ea typeface="ＭＳ Ｐゴシック"/>
                <a:cs typeface="Arial" charset="0"/>
              </a:rPr>
              <a:t>ττ</a:t>
            </a:r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V+ 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bb 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qqH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bb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V+ 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WW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200400" y="3962400"/>
            <a:ext cx="2667000" cy="2819400"/>
          </a:xfrm>
          <a:prstGeom prst="rect">
            <a:avLst/>
          </a:prstGeom>
          <a:solidFill>
            <a:srgbClr val="ADADEB">
              <a:alpha val="50195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Mid Mass</a:t>
            </a:r>
          </a:p>
          <a:p>
            <a:pPr algn="ctr" eaLnBrk="1" hangingPunct="1"/>
            <a:r>
              <a:rPr lang="en-US" b="1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( M</a:t>
            </a:r>
            <a:r>
              <a:rPr lang="en-US" b="1" baseline="-25000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H </a:t>
            </a:r>
            <a:r>
              <a:rPr lang="en-US" b="1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≈ 160 GeV )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WW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ZZ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096000" y="3962400"/>
            <a:ext cx="2971800" cy="2819400"/>
          </a:xfrm>
          <a:prstGeom prst="rect">
            <a:avLst/>
          </a:prstGeom>
          <a:solidFill>
            <a:srgbClr val="FFFD6C">
              <a:alpha val="50195"/>
            </a:srgbClr>
          </a:solidFill>
          <a:ln w="9525">
            <a:solidFill>
              <a:srgbClr val="0000FF">
                <a:alpha val="50195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High Mass</a:t>
            </a:r>
          </a:p>
          <a:p>
            <a:pPr algn="ctr" eaLnBrk="1" hangingPunct="1"/>
            <a:r>
              <a:rPr lang="en-US" b="1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( M</a:t>
            </a:r>
            <a:r>
              <a:rPr lang="en-US" b="1" baseline="-25000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≈ 400 GeV )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ZZ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WW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70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The Higgs Search Landscape: LHC Joins The Fray !</a:t>
            </a:r>
          </a:p>
        </p:txBody>
      </p:sp>
      <p:sp>
        <p:nvSpPr>
          <p:cNvPr id="70686" name="TextBox 5"/>
          <p:cNvSpPr txBox="1">
            <a:spLocks noChangeArrowheads="1"/>
          </p:cNvSpPr>
          <p:nvPr/>
        </p:nvSpPr>
        <p:spPr bwMode="auto">
          <a:xfrm>
            <a:off x="2057400" y="1382714"/>
            <a:ext cx="1070012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Tevatron</a:t>
            </a:r>
          </a:p>
        </p:txBody>
      </p:sp>
      <p:sp>
        <p:nvSpPr>
          <p:cNvPr id="70687" name="TextBox 6"/>
          <p:cNvSpPr txBox="1">
            <a:spLocks noChangeArrowheads="1"/>
          </p:cNvSpPr>
          <p:nvPr/>
        </p:nvSpPr>
        <p:spPr bwMode="auto">
          <a:xfrm>
            <a:off x="761982" y="1382714"/>
            <a:ext cx="1070012" cy="92333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LEP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+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Tevatron</a:t>
            </a:r>
          </a:p>
        </p:txBody>
      </p:sp>
      <p:sp>
        <p:nvSpPr>
          <p:cNvPr id="70688" name="TextBox 9"/>
          <p:cNvSpPr txBox="1">
            <a:spLocks noChangeArrowheads="1"/>
          </p:cNvSpPr>
          <p:nvPr/>
        </p:nvSpPr>
        <p:spPr bwMode="auto">
          <a:xfrm>
            <a:off x="201616" y="911231"/>
            <a:ext cx="2593065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95% CL Excluded Mass range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</a:rPr>
              <a:t>CMS &amp; ATLAS Projections Compared</a:t>
            </a:r>
          </a:p>
        </p:txBody>
      </p:sp>
      <p:pic>
        <p:nvPicPr>
          <p:cNvPr id="103427" name="Picture 5" descr="cms_and_atla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0" y="609600"/>
            <a:ext cx="86947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Experiments well prepared to exploit ALL decay channels accessible          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Experiments are cross-checking each other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Experiments are preparing to combine their results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Summary of Prospects</a:t>
            </a:r>
          </a:p>
        </p:txBody>
      </p:sp>
      <p:pic>
        <p:nvPicPr>
          <p:cNvPr id="114691" name="Picture 2" descr="C:\Christos\work\CMS\Talks\Aspen-Jan10\pics\oreach-2009-001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Box 4"/>
          <p:cNvSpPr txBox="1">
            <a:spLocks noChangeArrowheads="1"/>
          </p:cNvSpPr>
          <p:nvPr/>
        </p:nvSpPr>
        <p:spPr bwMode="auto">
          <a:xfrm>
            <a:off x="822325" y="3776663"/>
            <a:ext cx="104387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Times New Roman" charset="0"/>
                <a:ea typeface="ＭＳ Ｐゴシック"/>
                <a:cs typeface="Arial" charset="0"/>
              </a:rPr>
              <a:t>Sergio </a:t>
            </a:r>
            <a:r>
              <a:rPr lang="en-US" sz="1050" b="1" dirty="0" err="1">
                <a:solidFill>
                  <a:srgbClr val="FF0000"/>
                </a:solidFill>
                <a:latin typeface="Times New Roman" charset="0"/>
                <a:ea typeface="ＭＳ Ｐゴシック"/>
                <a:cs typeface="Arial" charset="0"/>
              </a:rPr>
              <a:t>Cittolin</a:t>
            </a:r>
            <a:endParaRPr lang="en-US" sz="1050" b="1" dirty="0">
              <a:solidFill>
                <a:srgbClr val="FF0000"/>
              </a:solidFill>
              <a:latin typeface="Times New Roman" charset="0"/>
              <a:ea typeface="ＭＳ Ｐゴシック"/>
              <a:cs typeface="Arial" charset="0"/>
            </a:endParaRPr>
          </a:p>
        </p:txBody>
      </p:sp>
      <p:sp>
        <p:nvSpPr>
          <p:cNvPr id="114693" name="TextBox 8"/>
          <p:cNvSpPr txBox="1">
            <a:spLocks noChangeArrowheads="1"/>
          </p:cNvSpPr>
          <p:nvPr/>
        </p:nvSpPr>
        <p:spPr bwMode="auto">
          <a:xfrm>
            <a:off x="4355976" y="836714"/>
            <a:ext cx="4191000" cy="2246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Higgs Boson, if it exists between masses of (114 - 600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GeV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) will either be discovered or ruled out in</a:t>
            </a:r>
          </a:p>
          <a:p>
            <a:pPr algn="ctr" eaLnBrk="1" hangingPunct="1"/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 ≈ next two years </a:t>
            </a:r>
          </a:p>
          <a:p>
            <a:pPr algn="ctr" eaLnBrk="1" hangingPunct="1"/>
            <a:endParaRPr lang="en-US" sz="2000" dirty="0">
              <a:solidFill>
                <a:srgbClr val="FFFF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 Decided to run in 2011 and 2012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 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914400" y="3981450"/>
          <a:ext cx="7467600" cy="2826308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6900"/>
                <a:gridCol w="18669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SM Higgs Search Prospects (Mass in GeV)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ATLAS + CMS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≈ 2 x CMS 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95% CL exclusion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3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s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sensitivity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5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s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sensitivity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120 - 530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135 - 475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152 - 175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2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114 - 585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120 - 545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140 - 200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5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-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600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114 - 600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128 - 482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10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114 - 600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114 - 600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117 - 535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…not only searches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912816" y="2362200"/>
            <a:ext cx="7773987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2010 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LHCb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results show exciting prospects for 2011-2012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2011-</a:t>
            </a:r>
            <a:r>
              <a:rPr lang="en-US" sz="3600" dirty="0" smtClean="0">
                <a:solidFill>
                  <a:srgbClr val="336699"/>
                </a:solidFill>
              </a:rPr>
              <a:t>2013</a:t>
            </a:r>
            <a:r>
              <a:rPr lang="en-US" sz="3600" dirty="0" smtClean="0"/>
              <a:t>: deciding years….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3988" cy="51816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dirty="0" smtClean="0"/>
              <a:t>Experimental data will take the floor to drive the field to the next steps:</a:t>
            </a:r>
          </a:p>
          <a:p>
            <a:pPr marL="0" indent="0" eaLnBrk="1" hangingPunct="1">
              <a:buFont typeface="Wingdings" charset="2"/>
              <a:buNone/>
            </a:pPr>
            <a:endParaRPr lang="en-US" dirty="0" smtClean="0"/>
          </a:p>
          <a:p>
            <a:pPr marL="0" indent="0" eaLnBrk="1" hangingPunct="1"/>
            <a:r>
              <a:rPr lang="en-US" sz="3200" dirty="0" smtClean="0"/>
              <a:t>LHC and </a:t>
            </a:r>
            <a:r>
              <a:rPr lang="en-US" sz="3200" dirty="0" err="1" smtClean="0"/>
              <a:t>Tevatron</a:t>
            </a:r>
            <a:r>
              <a:rPr lang="en-US" sz="3200" dirty="0" smtClean="0"/>
              <a:t> results</a:t>
            </a:r>
            <a:endParaRPr lang="en-US" dirty="0" smtClean="0"/>
          </a:p>
          <a:p>
            <a:pPr marL="0" indent="0" eaLnBrk="1" hangingPunct="1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 smtClean="0"/>
              <a:t>13 </a:t>
            </a:r>
            <a:r>
              <a:rPr lang="en-US" dirty="0" smtClean="0"/>
              <a:t> (T2K, </a:t>
            </a:r>
            <a:r>
              <a:rPr lang="en-US" dirty="0" err="1" smtClean="0"/>
              <a:t>DChooz</a:t>
            </a:r>
            <a:r>
              <a:rPr lang="en-US" dirty="0" smtClean="0"/>
              <a:t>, etc..)</a:t>
            </a:r>
          </a:p>
          <a:p>
            <a:pPr marL="0" indent="0" eaLnBrk="1" hangingPunct="1"/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dirty="0" smtClean="0"/>
              <a:t> masses (</a:t>
            </a:r>
            <a:r>
              <a:rPr lang="en-US" dirty="0" err="1" smtClean="0"/>
              <a:t>Cuore</a:t>
            </a:r>
            <a:r>
              <a:rPr lang="en-US" dirty="0" smtClean="0"/>
              <a:t>, </a:t>
            </a:r>
            <a:r>
              <a:rPr lang="en-US" dirty="0" err="1" smtClean="0"/>
              <a:t>Gerda</a:t>
            </a:r>
            <a:r>
              <a:rPr lang="en-US" dirty="0" smtClean="0"/>
              <a:t>, </a:t>
            </a:r>
            <a:r>
              <a:rPr lang="en-US" dirty="0" err="1" smtClean="0"/>
              <a:t>Nemo</a:t>
            </a:r>
            <a:r>
              <a:rPr lang="en-US" dirty="0" smtClean="0"/>
              <a:t>…)</a:t>
            </a:r>
          </a:p>
          <a:p>
            <a:pPr marL="0" indent="0" eaLnBrk="1" hangingPunct="1"/>
            <a:r>
              <a:rPr lang="en-US" dirty="0" smtClean="0"/>
              <a:t>Dark Matter searches</a:t>
            </a:r>
          </a:p>
          <a:p>
            <a:pPr marL="0" indent="0" eaLnBrk="1" hangingPunct="1"/>
            <a:r>
              <a:rPr lang="en-US" dirty="0" smtClean="0"/>
              <a:t>…….</a:t>
            </a:r>
          </a:p>
          <a:p>
            <a:pPr marL="0" indent="0" eaLnBrk="1" hangingPunct="1"/>
            <a:endParaRPr lang="en-US" baseline="-25000" dirty="0" smtClean="0"/>
          </a:p>
          <a:p>
            <a:pPr marL="0" indent="0" eaLnBrk="1" hangingPunct="1"/>
            <a:endParaRPr lang="en-US" baseline="-25000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Font typeface="Wingdings" charset="2"/>
              <a:buNone/>
            </a:pPr>
            <a:endParaRPr lang="en-US" dirty="0" smtClean="0"/>
          </a:p>
          <a:p>
            <a:pPr marL="0" indent="0" eaLnBrk="1" hangingPunct="1">
              <a:buFont typeface="Wingding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0"/>
            <a:ext cx="892175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-6350"/>
            <a:ext cx="889635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2667000" y="0"/>
            <a:ext cx="3094038" cy="523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Search for B</a:t>
            </a:r>
            <a:r>
              <a:rPr lang="en-US" sz="2800" b="1" i="1" baseline="-25000">
                <a:solidFill>
                  <a:srgbClr val="660066"/>
                </a:solidFill>
                <a:latin typeface="Calibri" charset="0"/>
              </a:rPr>
              <a:t>s</a:t>
            </a:r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800" b="1" i="1">
                <a:solidFill>
                  <a:srgbClr val="660066"/>
                </a:solidFill>
                <a:latin typeface="Calibri" charset="0"/>
                <a:sym typeface="Wingdings" charset="2"/>
              </a:rPr>
              <a:t> </a:t>
            </a:r>
            <a:r>
              <a:rPr lang="en-US" sz="2800" b="1" i="1">
                <a:solidFill>
                  <a:srgbClr val="660066"/>
                </a:solidFill>
                <a:latin typeface="Symbol" charset="2"/>
                <a:ea typeface="Symbol" charset="2"/>
                <a:cs typeface="Symbol" charset="2"/>
                <a:sym typeface="Wingdings" charset="2"/>
              </a:rPr>
              <a:t>mm</a:t>
            </a:r>
            <a:endParaRPr lang="en-US" sz="2800" b="1" i="1">
              <a:solidFill>
                <a:srgbClr val="660066"/>
              </a:solidFill>
              <a:latin typeface="Calibri" charset="0"/>
            </a:endParaRPr>
          </a:p>
        </p:txBody>
      </p:sp>
      <p:pic>
        <p:nvPicPr>
          <p:cNvPr id="73733" name="Content Placeholder 3" descr="cls_Bs.pdf"/>
          <p:cNvPicPr>
            <a:picLocks noChangeAspect="1"/>
          </p:cNvPicPr>
          <p:nvPr/>
        </p:nvPicPr>
        <p:blipFill>
          <a:blip r:embed="rId2"/>
          <a:srcRect l="-11572" r="-11572"/>
          <a:stretch>
            <a:fillRect/>
          </a:stretch>
        </p:blipFill>
        <p:spPr bwMode="auto">
          <a:xfrm>
            <a:off x="1468438" y="990600"/>
            <a:ext cx="5889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8975" y="838200"/>
            <a:ext cx="7620000" cy="152400"/>
            <a:chOff x="745067" y="1168399"/>
            <a:chExt cx="7619997" cy="1524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45067" y="1168399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9867" y="1270000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5367338" y="1792288"/>
            <a:ext cx="21971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Expected upper limit</a:t>
            </a: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5367338" y="2162175"/>
            <a:ext cx="3086100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68% of possible experiments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compatible with expected limit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792538" y="1995488"/>
            <a:ext cx="1574800" cy="36988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859338" y="2365375"/>
            <a:ext cx="508000" cy="238125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9" name="TextBox 14"/>
          <p:cNvSpPr txBox="1">
            <a:spLocks noChangeArrowheads="1"/>
          </p:cNvSpPr>
          <p:nvPr/>
        </p:nvSpPr>
        <p:spPr bwMode="auto">
          <a:xfrm>
            <a:off x="1098550" y="2522538"/>
            <a:ext cx="21732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Observed upper limit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1838" y="2603500"/>
            <a:ext cx="301625" cy="52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41" name="TextBox 16"/>
          <p:cNvSpPr txBox="1">
            <a:spLocks noChangeArrowheads="1"/>
          </p:cNvSpPr>
          <p:nvPr/>
        </p:nvSpPr>
        <p:spPr bwMode="auto">
          <a:xfrm>
            <a:off x="277813" y="3097213"/>
            <a:ext cx="1773237" cy="7080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90% exclusion</a:t>
            </a:r>
          </a:p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95% exclusion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63750" y="3416300"/>
            <a:ext cx="381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81213" y="3570288"/>
            <a:ext cx="381000" cy="158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450975" y="4314825"/>
          <a:ext cx="657013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21"/>
                <a:gridCol w="2314845"/>
                <a:gridCol w="1642533"/>
                <a:gridCol w="1642533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@ 90%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@ 95%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LHCb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Today, </a:t>
                      </a:r>
                      <a:r>
                        <a:rPr lang="en-US" sz="2200" b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43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56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D0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best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6.1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PLB 693 539 (2010)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42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51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CDF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Preliminary,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3.7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b="1" baseline="30000" dirty="0" smtClean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Note 9892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36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43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71" name="TextBox 20"/>
          <p:cNvSpPr txBox="1">
            <a:spLocks noChangeArrowheads="1"/>
          </p:cNvSpPr>
          <p:nvPr/>
        </p:nvSpPr>
        <p:spPr bwMode="auto">
          <a:xfrm>
            <a:off x="6662738" y="0"/>
            <a:ext cx="2176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 smtClean="0">
                <a:solidFill>
                  <a:srgbClr val="000000"/>
                </a:solidFill>
                <a:ea typeface="Arial" charset="0"/>
                <a:cs typeface="Arial" charset="0"/>
              </a:rPr>
              <a:t>Paper submitted to </a:t>
            </a:r>
          </a:p>
          <a:p>
            <a:pPr eaLnBrk="1" hangingPunct="1"/>
            <a:r>
              <a:rPr lang="en-US" sz="1800" i="1" smtClean="0">
                <a:solidFill>
                  <a:srgbClr val="000000"/>
                </a:solidFill>
                <a:ea typeface="Arial" charset="0"/>
                <a:cs typeface="Arial" charset="0"/>
              </a:rPr>
              <a:t>Phys. Lett.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2667000" y="0"/>
            <a:ext cx="3125788" cy="523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Search for B</a:t>
            </a:r>
            <a:r>
              <a:rPr lang="en-US" sz="2800" b="1" i="1" baseline="-25000">
                <a:solidFill>
                  <a:srgbClr val="660066"/>
                </a:solidFill>
                <a:latin typeface="Calibri" charset="0"/>
              </a:rPr>
              <a:t>d</a:t>
            </a:r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800" b="1" i="1">
                <a:solidFill>
                  <a:srgbClr val="660066"/>
                </a:solidFill>
                <a:latin typeface="Calibri" charset="0"/>
                <a:sym typeface="Wingdings" charset="2"/>
              </a:rPr>
              <a:t> </a:t>
            </a:r>
            <a:r>
              <a:rPr lang="en-US" sz="2800" b="1" i="1">
                <a:solidFill>
                  <a:srgbClr val="660066"/>
                </a:solidFill>
                <a:latin typeface="Symbol" charset="2"/>
                <a:ea typeface="Symbol" charset="2"/>
                <a:cs typeface="Symbol" charset="2"/>
                <a:sym typeface="Wingdings" charset="2"/>
              </a:rPr>
              <a:t>mm</a:t>
            </a:r>
            <a:endParaRPr lang="en-US" sz="2800" b="1" i="1">
              <a:solidFill>
                <a:srgbClr val="660066"/>
              </a:solidFill>
              <a:latin typeface="Calibri" charset="0"/>
            </a:endParaRPr>
          </a:p>
        </p:txBody>
      </p:sp>
      <p:pic>
        <p:nvPicPr>
          <p:cNvPr id="74757" name="Picture 4" descr="cls_B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914400"/>
            <a:ext cx="48291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8975" y="762000"/>
            <a:ext cx="7620000" cy="152400"/>
            <a:chOff x="745067" y="1168399"/>
            <a:chExt cx="7619997" cy="15240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45067" y="1168399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9867" y="1270000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59" name="TextBox 9"/>
          <p:cNvSpPr txBox="1">
            <a:spLocks noChangeArrowheads="1"/>
          </p:cNvSpPr>
          <p:nvPr/>
        </p:nvSpPr>
        <p:spPr bwMode="auto">
          <a:xfrm>
            <a:off x="5367338" y="1716088"/>
            <a:ext cx="21971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Expected upper limit</a:t>
            </a:r>
          </a:p>
        </p:txBody>
      </p:sp>
      <p:sp>
        <p:nvSpPr>
          <p:cNvPr id="74760" name="TextBox 10"/>
          <p:cNvSpPr txBox="1">
            <a:spLocks noChangeArrowheads="1"/>
          </p:cNvSpPr>
          <p:nvPr/>
        </p:nvSpPr>
        <p:spPr bwMode="auto">
          <a:xfrm>
            <a:off x="5367338" y="2085975"/>
            <a:ext cx="3113087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68% of possible experiments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Compatible with expected limit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792538" y="1919288"/>
            <a:ext cx="1574800" cy="36988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859338" y="2289175"/>
            <a:ext cx="508000" cy="238125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3" name="TextBox 13"/>
          <p:cNvSpPr txBox="1">
            <a:spLocks noChangeArrowheads="1"/>
          </p:cNvSpPr>
          <p:nvPr/>
        </p:nvSpPr>
        <p:spPr bwMode="auto">
          <a:xfrm>
            <a:off x="1098550" y="2446338"/>
            <a:ext cx="21732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Observed upper limit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71838" y="2527300"/>
            <a:ext cx="301625" cy="52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5" name="TextBox 15"/>
          <p:cNvSpPr txBox="1">
            <a:spLocks noChangeArrowheads="1"/>
          </p:cNvSpPr>
          <p:nvPr/>
        </p:nvSpPr>
        <p:spPr bwMode="auto">
          <a:xfrm>
            <a:off x="277813" y="3021013"/>
            <a:ext cx="1773237" cy="7080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90% exclusion</a:t>
            </a:r>
          </a:p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95% exclusion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63750" y="3340100"/>
            <a:ext cx="381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81213" y="3494088"/>
            <a:ext cx="381000" cy="158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98550" y="4238625"/>
          <a:ext cx="6922564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265"/>
                <a:gridCol w="2439017"/>
                <a:gridCol w="1730641"/>
                <a:gridCol w="173064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@ 90%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@ 95%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LHCb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Today, </a:t>
                      </a:r>
                      <a:r>
                        <a:rPr lang="en-US" sz="2200" b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12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15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CDF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best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PRL 100 101802 (2008)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15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18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CDF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Preliminary,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3.7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b="1" baseline="30000" dirty="0" smtClean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Note 9892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7.6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9.1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2011 potential</a:t>
            </a:r>
            <a:endParaRPr lang="en-US" dirty="0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395420" y="836640"/>
            <a:ext cx="8661797" cy="48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Energy: 3.5 TeV 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Chamonix 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workshop in Jan. 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2011 – still splice concerns</a:t>
            </a:r>
            <a:endParaRPr lang="en-US" sz="23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Bunch intensity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Baseline 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1.2 x 10</a:t>
            </a:r>
            <a:r>
              <a:rPr lang="en-US" sz="2200" baseline="320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protons, higher possible from injectors.</a:t>
            </a:r>
            <a:endParaRPr lang="en-US" sz="23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Number of bunches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450 to 930 bunches (75 ns spacing): potential </a:t>
            </a:r>
            <a:r>
              <a:rPr lang="en-US" sz="22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2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  <a:b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(possibly more with 50 ns spacing)</a:t>
            </a:r>
            <a:endParaRPr lang="en-US" sz="2300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Colliding beam sizes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Maintain excellent beams from injectors: </a:t>
            </a:r>
            <a:r>
              <a:rPr lang="en-US" sz="22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50% smaller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than nominal</a:t>
            </a:r>
            <a:b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altLang="ja-JP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queeze</a:t>
            </a:r>
            <a:r>
              <a:rPr lang="ja-JP" alt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beams further: another </a:t>
            </a:r>
            <a:r>
              <a:rPr lang="en-US" sz="22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2</a:t>
            </a:r>
            <a:endParaRPr lang="en-US" sz="23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40" y="6093370"/>
            <a:ext cx="806512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ea typeface="+mn-ea"/>
                <a:cs typeface="+mn-cs"/>
              </a:rPr>
              <a:t>Working with beta* = 1.5 m in Atlas, CMS; 3 m in LHCb; 10 m in Alice</a:t>
            </a:r>
            <a:endParaRPr lang="en-US" sz="2000" dirty="0">
              <a:solidFill>
                <a:srgbClr val="008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5776938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Peak and Integrated Luminosity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38476725"/>
              </p:ext>
            </p:extLst>
          </p:nvPr>
        </p:nvGraphicFramePr>
        <p:xfrm>
          <a:off x="1547580" y="908650"/>
          <a:ext cx="5832810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90"/>
                <a:gridCol w="2321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 TeV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Beta*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 m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</a:t>
                      </a:r>
                      <a:r>
                        <a:rPr lang="en-US" sz="2000" baseline="0" dirty="0" smtClean="0"/>
                        <a:t> spacing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 ns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intensity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r>
                        <a:rPr lang="en-US" sz="2000" baseline="0" dirty="0" smtClean="0"/>
                        <a:t> x 10</a:t>
                      </a:r>
                      <a:r>
                        <a:rPr lang="en-US" sz="2000" baseline="30000" dirty="0" smtClean="0"/>
                        <a:t>11</a:t>
                      </a:r>
                      <a:endParaRPr lang="en-US" sz="20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 beam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75 MJ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Days</a:t>
                      </a:r>
                      <a:r>
                        <a:rPr lang="en-US" sz="2000" baseline="0" dirty="0" smtClean="0"/>
                        <a:t> at peak luminosity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135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Hübner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93413024"/>
              </p:ext>
            </p:extLst>
          </p:nvPr>
        </p:nvGraphicFramePr>
        <p:xfrm>
          <a:off x="1331550" y="4077090"/>
          <a:ext cx="6096000" cy="180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008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Emittance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mm.mrad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Beam-beam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Luminosity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[cm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Integrated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Luminosity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[fb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1.3 x 10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~2.7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1.6 x 10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~3.3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75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450" y="836640"/>
            <a:ext cx="8229600" cy="56167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Beam commissioning: 3 weeks 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xit - stable beams with low </a:t>
            </a:r>
            <a:r>
              <a:rPr lang="en-US" dirty="0">
                <a:solidFill>
                  <a:srgbClr val="FF0000"/>
                </a:solidFill>
              </a:rPr>
              <a:t>number of </a:t>
            </a:r>
            <a:r>
              <a:rPr lang="en-US" dirty="0" smtClean="0">
                <a:solidFill>
                  <a:srgbClr val="FF0000"/>
                </a:solidFill>
              </a:rPr>
              <a:t>bunches </a:t>
            </a:r>
          </a:p>
          <a:p>
            <a:r>
              <a:rPr lang="en-US" dirty="0" smtClean="0"/>
              <a:t>Ramp-up to ~200 bunches (75 ns): 2 weeks 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Multi-bunch injection commissioning continued</a:t>
            </a:r>
          </a:p>
          <a:p>
            <a:pPr lvl="1"/>
            <a:r>
              <a:rPr lang="en-US" dirty="0" smtClean="0"/>
              <a:t>Stable beams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Intermediate </a:t>
            </a:r>
            <a:r>
              <a:rPr lang="en-US" dirty="0">
                <a:solidFill>
                  <a:srgbClr val="008000"/>
                </a:solidFill>
              </a:rPr>
              <a:t>energy </a:t>
            </a:r>
            <a:r>
              <a:rPr lang="en-US" dirty="0" smtClean="0">
                <a:solidFill>
                  <a:srgbClr val="008000"/>
                </a:solidFill>
              </a:rPr>
              <a:t>run: 4 -5 days 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r>
              <a:rPr lang="en-US" dirty="0" smtClean="0">
                <a:solidFill>
                  <a:srgbClr val="008000"/>
                </a:solidFill>
              </a:rPr>
              <a:t>                    </a:t>
            </a:r>
            <a:endParaRPr lang="en-US" dirty="0" smtClean="0"/>
          </a:p>
          <a:p>
            <a:r>
              <a:rPr lang="en-US" dirty="0" smtClean="0"/>
              <a:t>Technical Stop: 4+1 days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Scrubbing run: 10 days 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endParaRPr lang="en-US" dirty="0" smtClean="0"/>
          </a:p>
          <a:p>
            <a:r>
              <a:rPr lang="en-US" dirty="0" smtClean="0"/>
              <a:t>Decided to run at </a:t>
            </a:r>
            <a:r>
              <a:rPr lang="en-US" b="1" dirty="0" smtClean="0">
                <a:solidFill>
                  <a:srgbClr val="FF0000"/>
                </a:solidFill>
              </a:rPr>
              <a:t>50 ns </a:t>
            </a:r>
            <a:r>
              <a:rPr lang="en-US" dirty="0" smtClean="0"/>
              <a:t>spacing 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endParaRPr lang="en-US" dirty="0" smtClean="0"/>
          </a:p>
          <a:p>
            <a:r>
              <a:rPr lang="en-US" dirty="0" smtClean="0"/>
              <a:t>Resume  </a:t>
            </a:r>
            <a:r>
              <a:rPr lang="en-US" dirty="0"/>
              <a:t>operation </a:t>
            </a:r>
            <a:r>
              <a:rPr lang="en-US" dirty="0" smtClean="0"/>
              <a:t>for physics and </a:t>
            </a:r>
            <a:r>
              <a:rPr lang="en-US" dirty="0"/>
              <a:t>increase </a:t>
            </a:r>
            <a:r>
              <a:rPr lang="en-US" dirty="0" smtClean="0"/>
              <a:t>number of</a:t>
            </a:r>
            <a:r>
              <a:rPr lang="en-US" dirty="0" smtClean="0"/>
              <a:t>  </a:t>
            </a:r>
            <a:r>
              <a:rPr lang="en-US" sz="3676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  <a:r>
              <a:rPr lang="en-US" dirty="0" smtClean="0"/>
              <a:t> </a:t>
            </a:r>
            <a:r>
              <a:rPr lang="en-US" dirty="0" smtClean="0"/>
              <a:t>bunches:</a:t>
            </a:r>
            <a:endParaRPr lang="en-US" dirty="0"/>
          </a:p>
          <a:p>
            <a:pPr lvl="1"/>
            <a:r>
              <a:rPr lang="en-US" dirty="0" smtClean="0"/>
              <a:t>300 </a:t>
            </a:r>
            <a:r>
              <a:rPr lang="en-US" dirty="0"/>
              <a:t>– </a:t>
            </a:r>
            <a:r>
              <a:rPr lang="en-US" dirty="0">
                <a:solidFill>
                  <a:srgbClr val="1818FF"/>
                </a:solidFill>
              </a:rPr>
              <a:t>400 </a:t>
            </a:r>
            <a:r>
              <a:rPr lang="en-US" dirty="0"/>
              <a:t>–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600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  <a:effectLst>
                  <a:glow rad="228600">
                    <a:schemeClr val="accent1">
                      <a:alpha val="75000"/>
                    </a:schemeClr>
                  </a:glow>
                </a:effectLst>
              </a:rPr>
              <a:t>800</a:t>
            </a:r>
            <a:r>
              <a:rPr lang="en-US" dirty="0"/>
              <a:t> – </a:t>
            </a:r>
            <a:r>
              <a:rPr lang="en-US" dirty="0" smtClean="0"/>
              <a:t>900 – …1400</a:t>
            </a:r>
          </a:p>
          <a:p>
            <a:pPr lvl="1"/>
            <a:r>
              <a:rPr lang="en-US" dirty="0" smtClean="0"/>
              <a:t> Machine protection qualification at each step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so far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93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ytotal_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838200"/>
            <a:ext cx="7965298" cy="5723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luminosity 2011</a:t>
            </a:r>
            <a:endParaRPr lang="en-US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600200" y="2541692"/>
            <a:ext cx="7467626" cy="2515934"/>
            <a:chOff x="0" y="-1898"/>
            <a:chExt cx="5855" cy="225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0" y="356"/>
              <a:ext cx="479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4660" y="-1898"/>
              <a:ext cx="1195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100" b="1" dirty="0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8.84x 10</a:t>
              </a:r>
              <a:r>
                <a:rPr lang="en-US" sz="2100" b="1" baseline="30000" dirty="0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32</a:t>
              </a:r>
              <a:endParaRPr lang="en-US" sz="2100" b="1" baseline="30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15" name="Rectangle 7"/>
          <p:cNvSpPr>
            <a:spLocks/>
          </p:cNvSpPr>
          <p:nvPr/>
        </p:nvSpPr>
        <p:spPr bwMode="auto">
          <a:xfrm>
            <a:off x="7958829" y="4876800"/>
            <a:ext cx="956571" cy="353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2010</a:t>
            </a:r>
            <a:endParaRPr lang="en-US" sz="2100" b="1" dirty="0">
              <a:solidFill>
                <a:srgbClr val="FF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521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integrated luminosity 2011</a:t>
            </a:r>
            <a:endParaRPr lang="en-US" dirty="0"/>
          </a:p>
        </p:txBody>
      </p:sp>
      <p:pic>
        <p:nvPicPr>
          <p:cNvPr id="4" name="Picture 3" descr="daytotal_il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08538"/>
            <a:ext cx="8001000" cy="5749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3013502"/>
            <a:ext cx="1981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solidFill>
                  <a:srgbClr val="FF0000"/>
                </a:solidFill>
              </a:rPr>
              <a:t>6x L</a:t>
            </a:r>
            <a:r>
              <a:rPr lang="en-GB" sz="2100" b="1" baseline="-25000" dirty="0" smtClean="0">
                <a:solidFill>
                  <a:srgbClr val="FF0000"/>
                </a:solidFill>
              </a:rPr>
              <a:t>int</a:t>
            </a:r>
            <a:r>
              <a:rPr lang="en-GB" sz="2100" b="1" dirty="0" smtClean="0">
                <a:solidFill>
                  <a:srgbClr val="FF0000"/>
                </a:solidFill>
              </a:rPr>
              <a:t>(2010)</a:t>
            </a:r>
            <a:endParaRPr lang="en-GB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521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7040" y="208823"/>
            <a:ext cx="8111520" cy="597662"/>
          </a:xfrm>
          <a:ln/>
        </p:spPr>
        <p:txBody>
          <a:bodyPr tIns="5485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dirty="0" smtClean="0"/>
              <a:t>A LHC Time</a:t>
            </a:r>
            <a:r>
              <a:rPr lang="en-GB" dirty="0"/>
              <a:t>-line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12801" y="1261573"/>
            <a:ext cx="1440" cy="898654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1681" y="4817308"/>
            <a:ext cx="87120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</a:tabLst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~2021/22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4480" y="3485167"/>
            <a:ext cx="992160" cy="23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</a:tabLst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2017 or 18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63841" y="3920092"/>
            <a:ext cx="1440" cy="877053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5841" y="2197672"/>
            <a:ext cx="750240" cy="23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</a:tabLst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2013/14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9681" y="940420"/>
            <a:ext cx="462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2009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686880" y="2501543"/>
            <a:ext cx="4320" cy="892894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19040" y="884253"/>
            <a:ext cx="1480320" cy="38020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algn="ctr" defTabSz="407484" eaLnBrk="1">
              <a:lnSpc>
                <a:spcPct val="93000"/>
              </a:lnSpc>
              <a:spcBef>
                <a:spcPts val="771"/>
              </a:spcBef>
              <a:spcAft>
                <a:spcPts val="771"/>
              </a:spcAft>
              <a:buClr>
                <a:srgbClr val="000000"/>
              </a:buClr>
              <a:buSzPct val="100000"/>
              <a:tabLst>
                <a:tab pos="656582" algn="l"/>
                <a:tab pos="1313162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Start of LHC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37922" y="1324939"/>
            <a:ext cx="4664160" cy="63942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1: 7 </a:t>
            </a:r>
            <a:r>
              <a:rPr lang="en-GB" sz="1500" dirty="0" err="1">
                <a:solidFill>
                  <a:srgbClr val="000080"/>
                </a:solidFill>
                <a:ea typeface="msmincho" charset="0"/>
                <a:cs typeface="msmincho" charset="0"/>
              </a:rPr>
              <a:t>TeV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centre of mass energy,  luminosity  ramping up to few 10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33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cm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-2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s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, few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delivered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88320" y="5158622"/>
            <a:ext cx="1440" cy="898654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6481" y="6123524"/>
            <a:ext cx="462240" cy="23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2030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24162" y="6099041"/>
            <a:ext cx="2594880" cy="38020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ILC, High energy LHC, ... ?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418400" y="4740979"/>
            <a:ext cx="5690880" cy="542937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Phase-II: High-luminosity LHC. New focussing magnets and CRAB cavities for very high luminosity with levelling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16960" y="3454922"/>
            <a:ext cx="5593440" cy="431277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Injector and LHC Phase-I upgrades to go to ultimate luminosity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342080" y="2016211"/>
            <a:ext cx="4060800" cy="748879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spcBef>
                <a:spcPts val="771"/>
              </a:spcBef>
              <a:spcAft>
                <a:spcPts val="771"/>
              </a:spcAft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LHC shut-down to prepare machine for design energy and nominal luminosity </a:t>
            </a:r>
            <a:r>
              <a:rPr lang="en-GB" sz="1500" dirty="0" smtClean="0">
                <a:solidFill>
                  <a:srgbClr val="000080"/>
                </a:solidFill>
                <a:ea typeface="msmincho" charset="0"/>
                <a:cs typeface="msmincho" charset="0"/>
              </a:rPr>
              <a:t> </a:t>
            </a:r>
            <a:endParaRPr lang="en-GB" sz="1500" dirty="0">
              <a:solidFill>
                <a:srgbClr val="000080"/>
              </a:solidFill>
              <a:ea typeface="msmincho" charset="0"/>
              <a:cs typeface="msmincho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79040" y="5462495"/>
            <a:ext cx="3133440" cy="561659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4: Collect data until &gt; 3000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624320" y="4006502"/>
            <a:ext cx="5866560" cy="63942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3: Ramp up luminosity to 2.2 </a:t>
            </a:r>
            <a:r>
              <a:rPr lang="en-GB" sz="1500" dirty="0" err="1">
                <a:solidFill>
                  <a:srgbClr val="000080"/>
                </a:solidFill>
                <a:ea typeface="msmincho" charset="0"/>
                <a:cs typeface="msmincho" charset="0"/>
              </a:rPr>
              <a:t>x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nominal, reaching ~100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/ year accumulate few hundred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584002" y="2949431"/>
            <a:ext cx="5810400" cy="48245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2: Ramp up luminosity to nominal (10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34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cm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-2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s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), ~50 to 100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</a:t>
            </a: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4560" y="809365"/>
            <a:ext cx="1818720" cy="20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 dirty="0" smtClean="0"/>
              <a:t>Our Plans for LHC 2010</a:t>
            </a:r>
            <a:endParaRPr lang="en-US" b="1" dirty="0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491133" y="1160859"/>
            <a:ext cx="7313414" cy="41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Lay foundations for the 2011 goal of 1 fb</a:t>
            </a:r>
            <a:r>
              <a:rPr lang="en-US" sz="2600" b="1" baseline="32000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  <a:b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2010 target: peak luminosity = 10</a:t>
            </a:r>
            <a:r>
              <a:rPr lang="en-US" sz="2600" b="1" baseline="32000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32</a:t>
            </a: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cm</a:t>
            </a:r>
            <a:r>
              <a:rPr lang="en-US" sz="2600" b="1" baseline="32000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-2</a:t>
            </a: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</a:t>
            </a:r>
            <a:r>
              <a:rPr lang="en-US" sz="2600" b="1" baseline="32000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  <a:r>
              <a:rPr lang="en-US" sz="2600" b="1" dirty="0" smtClean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</a:p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 dirty="0" smtClean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Steady </a:t>
            </a: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run around 1-2 MJ for an extended period of time.</a:t>
            </a:r>
          </a:p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Safe, phased increase up to ~ 30 MJ.</a:t>
            </a:r>
          </a:p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Gain a solid operational experience on the critical machine phases </a:t>
            </a:r>
            <a:r>
              <a:rPr lang="en-US" sz="2600" dirty="0">
                <a:solidFill>
                  <a:srgbClr val="0033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(injection, energy ramp, squeeze, collisions, ...).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07970" y="1174254"/>
            <a:ext cx="474766" cy="3703588"/>
            <a:chOff x="-17" y="28"/>
            <a:chExt cx="424" cy="3318"/>
          </a:xfrm>
        </p:grpSpPr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-17" y="28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-17" y="1108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24582" name="Rectangle 6"/>
            <p:cNvSpPr>
              <a:spLocks/>
            </p:cNvSpPr>
            <p:nvPr/>
          </p:nvSpPr>
          <p:spPr bwMode="auto">
            <a:xfrm>
              <a:off x="-17" y="1932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-17" y="2836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63860" y="5661310"/>
            <a:ext cx="5011787" cy="982266"/>
            <a:chOff x="0" y="0"/>
            <a:chExt cx="4489" cy="879"/>
          </a:xfrm>
        </p:grpSpPr>
        <p:sp>
          <p:nvSpPr>
            <p:cNvPr id="24585" name="Rectangle 9"/>
            <p:cNvSpPr>
              <a:spLocks/>
            </p:cNvSpPr>
            <p:nvPr/>
          </p:nvSpPr>
          <p:spPr bwMode="auto">
            <a:xfrm>
              <a:off x="0" y="0"/>
              <a:ext cx="2920" cy="7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30 MJ is equivalent to ~7 kg of TNT</a:t>
              </a:r>
            </a:p>
          </p:txBody>
        </p:sp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45"/>
              <a:ext cx="14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1264072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762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2011-2013: busy and exciting times for HEP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charset="2"/>
              <a:buNone/>
            </a:pPr>
            <a:r>
              <a:rPr lang="en-US" dirty="0" smtClean="0">
                <a:solidFill>
                  <a:srgbClr val="003366"/>
                </a:solidFill>
              </a:rPr>
              <a:t>To: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solidFill>
                  <a:srgbClr val="003366"/>
                </a:solidFill>
              </a:rPr>
              <a:t>Assess the implications of the </a:t>
            </a:r>
            <a:r>
              <a:rPr lang="en-US" b="1" dirty="0" smtClean="0">
                <a:solidFill>
                  <a:srgbClr val="003366"/>
                </a:solidFill>
              </a:rPr>
              <a:t>emerging physics scenario </a:t>
            </a:r>
            <a:r>
              <a:rPr lang="en-US" dirty="0" smtClean="0">
                <a:solidFill>
                  <a:srgbClr val="003366"/>
                </a:solidFill>
              </a:rPr>
              <a:t>for the </a:t>
            </a:r>
            <a:r>
              <a:rPr lang="en-US" b="1" dirty="0" smtClean="0">
                <a:solidFill>
                  <a:srgbClr val="003366"/>
                </a:solidFill>
              </a:rPr>
              <a:t>next big thing</a:t>
            </a:r>
            <a:endParaRPr lang="en-GB" b="1" dirty="0" smtClean="0">
              <a:solidFill>
                <a:srgbClr val="003366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GB" dirty="0" smtClean="0">
                <a:solidFill>
                  <a:srgbClr val="003366"/>
                </a:solidFill>
              </a:rPr>
              <a:t>Deliver the ILC </a:t>
            </a:r>
            <a:r>
              <a:rPr lang="en-GB" b="1" dirty="0" smtClean="0">
                <a:solidFill>
                  <a:srgbClr val="003366"/>
                </a:solidFill>
              </a:rPr>
              <a:t>TDR </a:t>
            </a:r>
            <a:r>
              <a:rPr lang="en-GB" dirty="0" smtClean="0">
                <a:solidFill>
                  <a:srgbClr val="003366"/>
                </a:solidFill>
              </a:rPr>
              <a:t>(and the CLIC </a:t>
            </a:r>
            <a:r>
              <a:rPr lang="en-GB" b="1" dirty="0" smtClean="0">
                <a:solidFill>
                  <a:srgbClr val="003366"/>
                </a:solidFill>
              </a:rPr>
              <a:t>CDR</a:t>
            </a:r>
            <a:r>
              <a:rPr lang="en-GB" dirty="0" smtClean="0">
                <a:solidFill>
                  <a:srgbClr val="003366"/>
                </a:solidFill>
              </a:rPr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 smtClean="0">
                <a:solidFill>
                  <a:srgbClr val="003366"/>
                </a:solidFill>
              </a:rPr>
              <a:t>Proceed towards a </a:t>
            </a:r>
            <a:r>
              <a:rPr lang="en-GB" b="1" dirty="0" smtClean="0">
                <a:solidFill>
                  <a:srgbClr val="003366"/>
                </a:solidFill>
              </a:rPr>
              <a:t>global vision </a:t>
            </a:r>
            <a:r>
              <a:rPr lang="en-GB" dirty="0" smtClean="0">
                <a:solidFill>
                  <a:srgbClr val="003366"/>
                </a:solidFill>
              </a:rPr>
              <a:t>of the HEP program, implementing </a:t>
            </a:r>
            <a:r>
              <a:rPr lang="en-GB" b="1" dirty="0" smtClean="0">
                <a:solidFill>
                  <a:srgbClr val="003366"/>
                </a:solidFill>
              </a:rPr>
              <a:t>new governance models </a:t>
            </a:r>
            <a:r>
              <a:rPr lang="en-GB" dirty="0" smtClean="0">
                <a:solidFill>
                  <a:srgbClr val="003366"/>
                </a:solidFill>
              </a:rPr>
              <a:t>and </a:t>
            </a:r>
            <a:r>
              <a:rPr lang="en-GB" b="1" dirty="0" smtClean="0">
                <a:solidFill>
                  <a:srgbClr val="003366"/>
                </a:solidFill>
              </a:rPr>
              <a:t>decision making </a:t>
            </a:r>
            <a:r>
              <a:rPr lang="en-GB" dirty="0" smtClean="0">
                <a:solidFill>
                  <a:srgbClr val="003366"/>
                </a:solidFill>
              </a:rPr>
              <a:t>mechanisms across the regions </a:t>
            </a:r>
            <a:endParaRPr lang="en-GB" b="1" dirty="0" smtClean="0">
              <a:solidFill>
                <a:srgbClr val="003366"/>
              </a:solidFill>
            </a:endParaRPr>
          </a:p>
          <a:p>
            <a:pPr>
              <a:buFont typeface="Wingdings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79388" y="57150"/>
            <a:ext cx="8713787" cy="762000"/>
          </a:xfrm>
        </p:spPr>
        <p:txBody>
          <a:bodyPr/>
          <a:lstStyle/>
          <a:p>
            <a:r>
              <a:rPr lang="en-US" sz="3200" dirty="0" smtClean="0"/>
              <a:t>What can </a:t>
            </a:r>
            <a:r>
              <a:rPr lang="en-US" sz="3200" dirty="0"/>
              <a:t>you expect from </a:t>
            </a:r>
            <a:r>
              <a:rPr lang="en-US" sz="3200" dirty="0" smtClean="0"/>
              <a:t>CERN?</a:t>
            </a:r>
            <a:endParaRPr lang="en-US" sz="3200" dirty="0"/>
          </a:p>
        </p:txBody>
      </p:sp>
      <p:sp>
        <p:nvSpPr>
          <p:cNvPr id="66564" name="Content Placeholder 2"/>
          <p:cNvSpPr>
            <a:spLocks noGrp="1"/>
          </p:cNvSpPr>
          <p:nvPr>
            <p:ph idx="1"/>
          </p:nvPr>
        </p:nvSpPr>
        <p:spPr>
          <a:xfrm>
            <a:off x="250825" y="692150"/>
            <a:ext cx="8610600" cy="54006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charset="2"/>
              <a:buNone/>
            </a:pPr>
            <a:endParaRPr lang="en-US" dirty="0">
              <a:solidFill>
                <a:srgbClr val="003366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dirty="0">
                <a:solidFill>
                  <a:srgbClr val="003366"/>
                </a:solidFill>
              </a:rPr>
              <a:t>CERN as laboratory at the energy frontier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>
                <a:solidFill>
                  <a:srgbClr val="003366"/>
                </a:solidFill>
              </a:rPr>
              <a:t>Active role in defining</a:t>
            </a:r>
            <a:r>
              <a:rPr lang="en-GB" dirty="0" smtClean="0">
                <a:solidFill>
                  <a:srgbClr val="003366"/>
                </a:solidFill>
              </a:rPr>
              <a:t> the governance of the next global project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>
                <a:solidFill>
                  <a:srgbClr val="003366"/>
                </a:solidFill>
              </a:rPr>
              <a:t>Preparations </a:t>
            </a:r>
            <a:r>
              <a:rPr lang="en-GB" b="1" dirty="0">
                <a:solidFill>
                  <a:srgbClr val="003366"/>
                </a:solidFill>
              </a:rPr>
              <a:t>to bid for hosting</a:t>
            </a:r>
            <a:r>
              <a:rPr lang="en-GB" b="1" dirty="0" smtClean="0">
                <a:solidFill>
                  <a:srgbClr val="003366"/>
                </a:solidFill>
              </a:rPr>
              <a:t> it,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b="1" dirty="0" smtClean="0">
                <a:solidFill>
                  <a:srgbClr val="003366"/>
                </a:solidFill>
              </a:rPr>
              <a:t>but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>
                <a:solidFill>
                  <a:srgbClr val="003366"/>
                </a:solidFill>
              </a:rPr>
              <a:t>also </a:t>
            </a:r>
            <a:r>
              <a:rPr lang="en-GB" b="1" dirty="0">
                <a:solidFill>
                  <a:srgbClr val="003366"/>
                </a:solidFill>
              </a:rPr>
              <a:t>to participate</a:t>
            </a:r>
            <a:r>
              <a:rPr lang="en-GB" b="1" dirty="0" smtClean="0">
                <a:solidFill>
                  <a:srgbClr val="003366"/>
                </a:solidFill>
              </a:rPr>
              <a:t> </a:t>
            </a:r>
            <a:r>
              <a:rPr lang="en-GB" dirty="0" smtClean="0">
                <a:solidFill>
                  <a:srgbClr val="003366"/>
                </a:solidFill>
              </a:rPr>
              <a:t>to it </a:t>
            </a:r>
            <a:r>
              <a:rPr lang="en-GB" b="1" dirty="0">
                <a:solidFill>
                  <a:srgbClr val="003366"/>
                </a:solidFill>
              </a:rPr>
              <a:t>elsewhere</a:t>
            </a:r>
          </a:p>
          <a:p>
            <a:pPr>
              <a:buFont typeface="Wingdings" charset="2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79388" y="57150"/>
            <a:ext cx="8713787" cy="762000"/>
          </a:xfrm>
        </p:spPr>
        <p:txBody>
          <a:bodyPr/>
          <a:lstStyle/>
          <a:p>
            <a:r>
              <a:rPr lang="en-US" sz="3200" dirty="0"/>
              <a:t>CERN </a:t>
            </a:r>
            <a:r>
              <a:rPr lang="en-US" sz="3200" dirty="0" smtClean="0"/>
              <a:t>Opening (Council in June 2010)</a:t>
            </a:r>
            <a:endParaRPr lang="en-US" sz="3200" dirty="0"/>
          </a:p>
        </p:txBody>
      </p:sp>
      <p:sp>
        <p:nvSpPr>
          <p:cNvPr id="66564" name="Content Placeholder 2"/>
          <p:cNvSpPr>
            <a:spLocks noGrp="1"/>
          </p:cNvSpPr>
          <p:nvPr>
            <p:ph idx="1"/>
          </p:nvPr>
        </p:nvSpPr>
        <p:spPr>
          <a:xfrm>
            <a:off x="152400" y="692150"/>
            <a:ext cx="8709025" cy="54006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charset="2"/>
              <a:buNone/>
            </a:pPr>
            <a:endParaRPr lang="en-US" dirty="0" smtClean="0">
              <a:solidFill>
                <a:srgbClr val="003366"/>
              </a:solidFill>
            </a:endParaRP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3366"/>
                </a:solidFill>
              </a:rPr>
              <a:t>CERN has made a substantial step into globalization by: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 smtClean="0">
                <a:solidFill>
                  <a:srgbClr val="003366"/>
                </a:solidFill>
              </a:rPr>
              <a:t>Geographical </a:t>
            </a:r>
            <a:r>
              <a:rPr lang="en-GB" dirty="0">
                <a:solidFill>
                  <a:srgbClr val="003366"/>
                </a:solidFill>
              </a:rPr>
              <a:t>Enlargement/Opening</a:t>
            </a:r>
          </a:p>
          <a:p>
            <a:pPr eaLnBrk="1" hangingPunct="1">
              <a:spcAft>
                <a:spcPts val="1200"/>
              </a:spcAft>
              <a:buFont typeface="Wingdings" charset="2"/>
              <a:buNone/>
            </a:pPr>
            <a:r>
              <a:rPr lang="en-GB" dirty="0">
                <a:solidFill>
                  <a:srgbClr val="003366"/>
                </a:solidFill>
              </a:rPr>
              <a:t>    </a:t>
            </a:r>
            <a:r>
              <a:rPr lang="en-GB" dirty="0" err="1">
                <a:solidFill>
                  <a:srgbClr val="C00000"/>
                </a:solidFill>
                <a:sym typeface="Wingdings" charset="2"/>
              </a:rPr>
              <a:t></a:t>
            </a:r>
            <a:r>
              <a:rPr lang="en-GB" dirty="0">
                <a:solidFill>
                  <a:srgbClr val="C00000"/>
                </a:solidFill>
                <a:sym typeface="Wingdings" charset="2"/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full and associate membership independent of   geographical location 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>
                <a:solidFill>
                  <a:srgbClr val="003366"/>
                </a:solidFill>
              </a:rPr>
              <a:t>Participation in Global Projects</a:t>
            </a:r>
          </a:p>
          <a:p>
            <a:pPr eaLnBrk="1" hangingPunct="1">
              <a:spcAft>
                <a:spcPts val="1200"/>
              </a:spcAft>
              <a:buFont typeface="Wingdings" charset="2"/>
              <a:buNone/>
            </a:pPr>
            <a:r>
              <a:rPr lang="en-GB" dirty="0">
                <a:solidFill>
                  <a:srgbClr val="003366"/>
                </a:solidFill>
              </a:rPr>
              <a:t>    </a:t>
            </a:r>
            <a:r>
              <a:rPr lang="en-GB" dirty="0" err="1">
                <a:solidFill>
                  <a:srgbClr val="C00000"/>
                </a:solidFill>
                <a:sym typeface="Wingdings" charset="2"/>
              </a:rPr>
              <a:t></a:t>
            </a:r>
            <a:r>
              <a:rPr lang="en-GB" dirty="0">
                <a:solidFill>
                  <a:srgbClr val="C00000"/>
                </a:solidFill>
                <a:sym typeface="Wingdings" charset="2"/>
              </a:rPr>
              <a:t> coordinate broad European participation in a future global accelerator project hosted elsewhere</a:t>
            </a:r>
            <a:endParaRPr lang="en-GB" dirty="0">
              <a:solidFill>
                <a:srgbClr val="C00000"/>
              </a:solidFill>
            </a:endParaRPr>
          </a:p>
          <a:p>
            <a:pPr>
              <a:buFont typeface="Wingdings" charset="2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Recalling the agenda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640762" cy="51816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charset="2"/>
              <a:buNone/>
            </a:pPr>
            <a:r>
              <a:rPr lang="en-US" dirty="0"/>
              <a:t>Important steps in the coming years</a:t>
            </a:r>
            <a:endParaRPr lang="en-US" dirty="0" smtClean="0"/>
          </a:p>
          <a:p>
            <a:pPr marL="355600" indent="-355600" eaLnBrk="1" hangingPunct="1">
              <a:spcAft>
                <a:spcPts val="600"/>
              </a:spcAft>
            </a:pPr>
            <a:r>
              <a:rPr lang="en-US" dirty="0" smtClean="0"/>
              <a:t>CDR </a:t>
            </a:r>
            <a:r>
              <a:rPr lang="en-US" dirty="0"/>
              <a:t>for CLIC </a:t>
            </a:r>
            <a:r>
              <a:rPr lang="en-US" dirty="0" smtClean="0"/>
              <a:t>2011/12</a:t>
            </a:r>
          </a:p>
          <a:p>
            <a:pPr marL="355600" indent="-355600" eaLnBrk="1" hangingPunct="1">
              <a:spcAft>
                <a:spcPts val="600"/>
              </a:spcAft>
            </a:pPr>
            <a:r>
              <a:rPr lang="en-US" dirty="0" smtClean="0"/>
              <a:t>TDR </a:t>
            </a:r>
            <a:r>
              <a:rPr lang="en-US" dirty="0"/>
              <a:t>for ILC 2012</a:t>
            </a:r>
          </a:p>
          <a:p>
            <a:pPr marL="355600" indent="-355600" eaLnBrk="1" hangingPunct="1">
              <a:spcAft>
                <a:spcPts val="600"/>
              </a:spcAft>
            </a:pPr>
            <a:r>
              <a:rPr lang="en-US" dirty="0"/>
              <a:t>LCWS in Granada in 2011</a:t>
            </a:r>
            <a:endParaRPr lang="en-US" dirty="0" smtClean="0"/>
          </a:p>
          <a:p>
            <a:pPr marL="355600" indent="-355600" eaLnBrk="1" hangingPunct="1">
              <a:spcAft>
                <a:spcPts val="600"/>
              </a:spcAft>
            </a:pPr>
            <a:r>
              <a:rPr lang="en-US" dirty="0" smtClean="0"/>
              <a:t>ICFA </a:t>
            </a:r>
            <a:r>
              <a:rPr lang="en-US" dirty="0"/>
              <a:t>Seminar at CERN 3-6 October 2011</a:t>
            </a:r>
          </a:p>
          <a:p>
            <a:pPr marL="355600" indent="-355600" eaLnBrk="1" hangingPunct="1">
              <a:spcAft>
                <a:spcPts val="600"/>
              </a:spcAft>
            </a:pPr>
            <a:r>
              <a:rPr lang="en-US" dirty="0"/>
              <a:t>Update of European strategy for particle physics start: EPS 2011, finalize</a:t>
            </a:r>
            <a:r>
              <a:rPr lang="en-US" dirty="0" smtClean="0"/>
              <a:t> December 2012</a:t>
            </a:r>
          </a:p>
          <a:p>
            <a:pPr marL="355600" indent="-355600" eaLnBrk="1" hangingPunct="1">
              <a:spcAft>
                <a:spcPts val="600"/>
              </a:spcAft>
            </a:pPr>
            <a:r>
              <a:rPr lang="en-US" dirty="0" smtClean="0"/>
              <a:t>IEEE </a:t>
            </a:r>
            <a:r>
              <a:rPr lang="en-US" dirty="0"/>
              <a:t>2012 special event to promote LC</a:t>
            </a:r>
          </a:p>
          <a:p>
            <a:pPr marL="0" indent="0" eaLnBrk="1" hangingPunct="1"/>
            <a:endParaRPr lang="en-US" baseline="-25000" dirty="0"/>
          </a:p>
          <a:p>
            <a:pPr marL="0" indent="0" eaLnBrk="1" hangingPunct="1"/>
            <a:endParaRPr lang="en-US" baseline="-25000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Font typeface="Wingdings" charset="2"/>
              <a:buNone/>
            </a:pPr>
            <a:endParaRPr lang="en-US" dirty="0"/>
          </a:p>
          <a:p>
            <a:pPr marL="0" indent="0" eaLnBrk="1" hangingPunct="1"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3987" cy="4800600"/>
          </a:xfrm>
        </p:spPr>
        <p:txBody>
          <a:bodyPr/>
          <a:lstStyle/>
          <a:p>
            <a:pPr marL="269875" indent="-269875"/>
            <a:r>
              <a:rPr lang="en-US" dirty="0" smtClean="0"/>
              <a:t>By year 2013, </a:t>
            </a:r>
            <a:r>
              <a:rPr lang="en-US" b="1" dirty="0" smtClean="0"/>
              <a:t>experimental results </a:t>
            </a:r>
            <a:r>
              <a:rPr lang="en-US" dirty="0" smtClean="0"/>
              <a:t>will be dictating the agenda of the field.</a:t>
            </a:r>
          </a:p>
          <a:p>
            <a:pPr marL="269875" indent="-269875"/>
            <a:r>
              <a:rPr lang="en-US" dirty="0" smtClean="0"/>
              <a:t>Early discoveries will greatly accelerate the case for the construction of the next facilities (Linear Collider,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dirty="0" smtClean="0"/>
              <a:t>-factory, HE-LHC…)</a:t>
            </a:r>
          </a:p>
          <a:p>
            <a:pPr marL="269875" indent="-269875"/>
            <a:r>
              <a:rPr lang="en-US" dirty="0" smtClean="0"/>
              <a:t> No time to idle: a lot of work has to be done in the meantime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Wingdings" charset="2"/>
              <a:buNone/>
            </a:pPr>
            <a:r>
              <a:rPr lang="en-US" dirty="0" smtClean="0"/>
              <a:t>We will need</a:t>
            </a:r>
          </a:p>
          <a:p>
            <a:pPr marL="269875" indent="-269875"/>
            <a:r>
              <a:rPr lang="en-US" sz="4000" dirty="0" smtClean="0"/>
              <a:t>Flexibility</a:t>
            </a:r>
          </a:p>
          <a:p>
            <a:pPr marL="269875" indent="-269875"/>
            <a:r>
              <a:rPr lang="en-US" sz="4000" dirty="0" smtClean="0"/>
              <a:t>Preparedness</a:t>
            </a:r>
          </a:p>
          <a:p>
            <a:pPr marL="269875" indent="-269875"/>
            <a:r>
              <a:rPr lang="en-US" sz="4000" dirty="0" smtClean="0"/>
              <a:t>Visionary global policies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36403"/>
            <a:ext cx="8915400" cy="830997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48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Thank you!</a:t>
            </a:r>
            <a:endParaRPr lang="en-GB" sz="48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spcBef>
                <a:spcPct val="20000"/>
              </a:spcBef>
              <a:buClr>
                <a:srgbClr val="9A0000"/>
              </a:buClr>
              <a:buSzPct val="75000"/>
              <a:buFont typeface="Wingdings" charset="2"/>
              <a:buChar char="n"/>
            </a:pPr>
            <a:r>
              <a:rPr lang="en-US" sz="4000" kern="0" dirty="0" smtClean="0">
                <a:solidFill>
                  <a:srgbClr val="003366"/>
                </a:solidFill>
                <a:latin typeface="Helvetica"/>
              </a:rPr>
              <a:t>...and a bit of luck! </a:t>
            </a:r>
          </a:p>
          <a:p>
            <a:endParaRPr lang="en-GB" dirty="0"/>
          </a:p>
        </p:txBody>
      </p:sp>
      <p:pic>
        <p:nvPicPr>
          <p:cNvPr id="4" name="Picture 3" descr="fc335Mar11RHeuerLH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28800"/>
            <a:ext cx="28575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7854777" y="1097236"/>
            <a:ext cx="1062633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charset="0"/>
                <a:sym typeface="Arial" charset="0"/>
              </a:rPr>
              <a:t>80 kg TNT</a:t>
            </a:r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 rot="10800000">
            <a:off x="6288733" y="1769195"/>
            <a:ext cx="1668736" cy="28240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1089422" y="4632114"/>
            <a:ext cx="790525" cy="1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1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R. </a:t>
            </a:r>
            <a:r>
              <a:rPr lang="en-US" sz="1100" i="1" dirty="0" err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Assmann</a:t>
            </a:r>
            <a:endParaRPr lang="en-US" sz="1100" i="1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107156" y="5505180"/>
            <a:ext cx="5184149" cy="118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 the</a:t>
            </a:r>
            <a:r>
              <a:rPr lang="en-US" sz="1800" u="sng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first year of operation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we needed to achieve:</a:t>
            </a:r>
            <a:endParaRPr lang="en-US" sz="1800" b="1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~10 above state-of-the-art.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~15 above the Tevatron.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00584" y="1020217"/>
            <a:ext cx="6465094" cy="4209232"/>
            <a:chOff x="0" y="0"/>
            <a:chExt cx="5792" cy="3771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92" cy="3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7"/>
            <p:cNvSpPr>
              <a:spLocks/>
            </p:cNvSpPr>
            <p:nvPr/>
          </p:nvSpPr>
          <p:spPr bwMode="auto">
            <a:xfrm>
              <a:off x="3514" y="1215"/>
              <a:ext cx="1298" cy="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sp>
        <p:nvSpPr>
          <p:cNvPr id="25608" name="Rectangle 8"/>
          <p:cNvSpPr>
            <a:spLocks/>
          </p:cNvSpPr>
          <p:nvPr/>
        </p:nvSpPr>
        <p:spPr bwMode="auto">
          <a:xfrm>
            <a:off x="2196703" y="3545086"/>
            <a:ext cx="4804172" cy="821531"/>
          </a:xfrm>
          <a:prstGeom prst="rect">
            <a:avLst/>
          </a:prstGeom>
          <a:solidFill>
            <a:srgbClr val="00FF00">
              <a:alpha val="34901"/>
            </a:srgb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49603" y="2642072"/>
            <a:ext cx="2628676" cy="327049"/>
            <a:chOff x="0" y="0"/>
            <a:chExt cx="2355" cy="293"/>
          </a:xfrm>
        </p:grpSpPr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0" y="135"/>
              <a:ext cx="1786" cy="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1772" y="0"/>
              <a:ext cx="583" cy="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ea typeface="ＭＳ Ｐゴシック" charset="0"/>
                  <a:cs typeface="Arial" charset="0"/>
                  <a:sym typeface="Arial" charset="0"/>
                </a:rPr>
                <a:t>28 MJ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-5400000">
            <a:off x="6801632" y="3048931"/>
            <a:ext cx="771302" cy="267891"/>
            <a:chOff x="0" y="0"/>
            <a:chExt cx="690" cy="240"/>
          </a:xfrm>
        </p:grpSpPr>
        <p:sp>
          <p:nvSpPr>
            <p:cNvPr id="25613" name="AutoShape 13"/>
            <p:cNvSpPr>
              <a:spLocks/>
            </p:cNvSpPr>
            <p:nvPr/>
          </p:nvSpPr>
          <p:spPr bwMode="auto">
            <a:xfrm>
              <a:off x="0" y="0"/>
              <a:ext cx="690" cy="240"/>
            </a:xfrm>
            <a:custGeom>
              <a:avLst/>
              <a:gdLst/>
              <a:ahLst/>
              <a:cxnLst/>
              <a:rect l="0" t="0" r="r" b="b"/>
              <a:pathLst>
                <a:path w="21600" h="20698">
                  <a:moveTo>
                    <a:pt x="20027" y="0"/>
                  </a:moveTo>
                  <a:lnTo>
                    <a:pt x="21600" y="5174"/>
                  </a:lnTo>
                  <a:lnTo>
                    <a:pt x="20662" y="5174"/>
                  </a:lnTo>
                  <a:cubicBezTo>
                    <a:pt x="19486" y="15053"/>
                    <a:pt x="15165" y="21600"/>
                    <a:pt x="10483" y="20597"/>
                  </a:cubicBezTo>
                  <a:cubicBezTo>
                    <a:pt x="14469" y="19744"/>
                    <a:pt x="17785" y="13584"/>
                    <a:pt x="18787" y="5174"/>
                  </a:cubicBezTo>
                  <a:lnTo>
                    <a:pt x="17849" y="5174"/>
                  </a:lnTo>
                  <a:close/>
                  <a:moveTo>
                    <a:pt x="9545" y="20698"/>
                  </a:moveTo>
                  <a:cubicBezTo>
                    <a:pt x="4273" y="20698"/>
                    <a:pt x="0" y="11431"/>
                    <a:pt x="0" y="0"/>
                  </a:cubicBezTo>
                  <a:lnTo>
                    <a:pt x="1876" y="0"/>
                  </a:lnTo>
                  <a:cubicBezTo>
                    <a:pt x="1876" y="11431"/>
                    <a:pt x="6149" y="20698"/>
                    <a:pt x="11420" y="20698"/>
                  </a:cubicBezTo>
                  <a:close/>
                  <a:moveTo>
                    <a:pt x="9545" y="20698"/>
                  </a:moveTo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rgbClr val="00007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AutoShape 14"/>
            <p:cNvSpPr>
              <a:spLocks/>
            </p:cNvSpPr>
            <p:nvPr/>
          </p:nvSpPr>
          <p:spPr bwMode="auto">
            <a:xfrm>
              <a:off x="0" y="0"/>
              <a:ext cx="365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052" y="21600"/>
                  </a:moveTo>
                  <a:cubicBezTo>
                    <a:pt x="8082" y="21600"/>
                    <a:pt x="0" y="11929"/>
                    <a:pt x="0" y="0"/>
                  </a:cubicBezTo>
                  <a:lnTo>
                    <a:pt x="3548" y="0"/>
                  </a:lnTo>
                  <a:cubicBezTo>
                    <a:pt x="3548" y="11929"/>
                    <a:pt x="11630" y="21600"/>
                    <a:pt x="21600" y="21600"/>
                  </a:cubicBezTo>
                  <a:close/>
                  <a:moveTo>
                    <a:pt x="18052" y="21600"/>
                  </a:move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rgbClr val="00007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15" name="AutoShape 15"/>
            <p:cNvSpPr>
              <a:spLocks/>
            </p:cNvSpPr>
            <p:nvPr/>
          </p:nvSpPr>
          <p:spPr bwMode="auto">
            <a:xfrm>
              <a:off x="0" y="0"/>
              <a:ext cx="690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483" y="21495"/>
                  </a:moveTo>
                  <a:cubicBezTo>
                    <a:pt x="14469" y="20605"/>
                    <a:pt x="17785" y="14177"/>
                    <a:pt x="18787" y="5400"/>
                  </a:cubicBezTo>
                  <a:lnTo>
                    <a:pt x="17849" y="5400"/>
                  </a:lnTo>
                  <a:lnTo>
                    <a:pt x="20027" y="0"/>
                  </a:lnTo>
                  <a:lnTo>
                    <a:pt x="21600" y="5400"/>
                  </a:lnTo>
                  <a:lnTo>
                    <a:pt x="20662" y="5400"/>
                  </a:lnTo>
                  <a:cubicBezTo>
                    <a:pt x="19574" y="14937"/>
                    <a:pt x="15773" y="21600"/>
                    <a:pt x="11420" y="21600"/>
                  </a:cubicBezTo>
                  <a:lnTo>
                    <a:pt x="9545" y="21600"/>
                  </a:lnTo>
                  <a:cubicBezTo>
                    <a:pt x="4273" y="21600"/>
                    <a:pt x="0" y="11929"/>
                    <a:pt x="0" y="0"/>
                  </a:cubicBezTo>
                  <a:lnTo>
                    <a:pt x="1876" y="0"/>
                  </a:lnTo>
                  <a:cubicBezTo>
                    <a:pt x="1876" y="11929"/>
                    <a:pt x="6149" y="21600"/>
                    <a:pt x="11420" y="21600"/>
                  </a:cubicBezTo>
                </a:path>
              </a:pathLst>
            </a:custGeom>
            <a:noFill/>
            <a:ln w="12700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sp>
        <p:nvSpPr>
          <p:cNvPr id="25616" name="Rectangle 16"/>
          <p:cNvSpPr>
            <a:spLocks/>
          </p:cNvSpPr>
          <p:nvPr/>
        </p:nvSpPr>
        <p:spPr bwMode="auto">
          <a:xfrm rot="-2100000">
            <a:off x="5413714" y="4979627"/>
            <a:ext cx="3830836" cy="8572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Achieved </a:t>
            </a:r>
            <a:r>
              <a:rPr lang="en-US" sz="22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28 MJ</a:t>
            </a:r>
            <a:r>
              <a:rPr lang="en-US" sz="2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/>
            </a:r>
            <a:b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24 MJ with collisions)! 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892969" y="62508"/>
            <a:ext cx="73580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What does this means in practice?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563195" y="2571750"/>
            <a:ext cx="2866430" cy="1026914"/>
            <a:chOff x="0" y="0"/>
            <a:chExt cx="2568" cy="920"/>
          </a:xfrm>
        </p:grpSpPr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0" y="152"/>
              <a:ext cx="124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1328" y="0"/>
              <a:ext cx="1240" cy="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8090297" y="1682130"/>
            <a:ext cx="767953" cy="809253"/>
            <a:chOff x="0" y="0"/>
            <a:chExt cx="688" cy="724"/>
          </a:xfrm>
        </p:grpSpPr>
        <p:pic>
          <p:nvPicPr>
            <p:cNvPr id="25622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" y="0"/>
              <a:ext cx="6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"/>
              <a:ext cx="63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9027141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sz="2800" dirty="0" smtClean="0"/>
              <a:t>Excellent single beam lifetime</a:t>
            </a:r>
          </a:p>
          <a:p>
            <a:r>
              <a:rPr lang="en-US" sz="2800" dirty="0" smtClean="0"/>
              <a:t>Ramp &amp; squeeze essentially without loss</a:t>
            </a:r>
          </a:p>
          <a:p>
            <a:pPr lvl="1"/>
            <a:r>
              <a:rPr lang="en-US" dirty="0" smtClean="0"/>
              <a:t>No quenches with beam above 450 GeV</a:t>
            </a:r>
          </a:p>
          <a:p>
            <a:pPr lvl="1"/>
            <a:r>
              <a:rPr lang="en-US" dirty="0" smtClean="0"/>
              <a:t>Excellent performance of Machine Protection</a:t>
            </a:r>
          </a:p>
          <a:p>
            <a:r>
              <a:rPr lang="en-US" sz="2800" dirty="0" smtClean="0"/>
              <a:t>Optics close to model (and correctable)</a:t>
            </a:r>
          </a:p>
          <a:p>
            <a:r>
              <a:rPr lang="en-US" sz="2800" dirty="0" smtClean="0"/>
              <a:t>Excellent reproducibility</a:t>
            </a:r>
          </a:p>
          <a:p>
            <a:r>
              <a:rPr lang="en-US" sz="2800" dirty="0" smtClean="0"/>
              <a:t>Aperture (at least) as expected</a:t>
            </a:r>
          </a:p>
          <a:p>
            <a:r>
              <a:rPr lang="en-US" sz="2800" dirty="0" smtClean="0"/>
              <a:t>Better than nominal from injectors</a:t>
            </a:r>
          </a:p>
          <a:p>
            <a:pPr lvl="1"/>
            <a:r>
              <a:rPr lang="en-US" dirty="0" smtClean="0"/>
              <a:t>Emittances, bunch intensity</a:t>
            </a:r>
          </a:p>
          <a:p>
            <a:r>
              <a:rPr lang="en-US" sz="2800" dirty="0" smtClean="0"/>
              <a:t>Beam-beam: can collide nominal bunch currents</a:t>
            </a:r>
          </a:p>
          <a:p>
            <a:pPr lvl="1"/>
            <a:r>
              <a:rPr lang="en-US" dirty="0" smtClean="0"/>
              <a:t>With smaller that nominal emittances</a:t>
            </a:r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2010 Summary</a:t>
            </a:r>
            <a:endParaRPr lang="en-US" dirty="0"/>
          </a:p>
        </p:txBody>
      </p:sp>
      <p:sp>
        <p:nvSpPr>
          <p:cNvPr id="138243" name="TextBox 6"/>
          <p:cNvSpPr txBox="1">
            <a:spLocks noChangeArrowheads="1"/>
          </p:cNvSpPr>
          <p:nvPr/>
        </p:nvSpPr>
        <p:spPr bwMode="auto">
          <a:xfrm>
            <a:off x="1908175" y="6021388"/>
            <a:ext cx="662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  <a:ea typeface="+mn-ea"/>
                <a:cs typeface="+mn-cs"/>
              </a:rPr>
              <a:t>And surprisingly good availability…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786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Overall LHC efficiency in 2010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63687" y="1007939"/>
          <a:ext cx="5442645" cy="5258469"/>
        </p:xfrm>
        <a:graphic>
          <a:graphicData uri="http://schemas.openxmlformats.org/presentationml/2006/ole">
            <p:oleObj spid="_x0000_s196610" name="Chart" r:id="rId3" imgW="0" imgH="0" progId="MSGraph.Chart.8">
              <p:embed/>
            </p:oleObj>
          </a:graphicData>
        </a:graphic>
      </p:graphicFrame>
      <p:sp>
        <p:nvSpPr>
          <p:cNvPr id="29699" name="Rectangle 3"/>
          <p:cNvSpPr>
            <a:spLocks/>
          </p:cNvSpPr>
          <p:nvPr/>
        </p:nvSpPr>
        <p:spPr bwMode="auto">
          <a:xfrm>
            <a:off x="312539" y="6141393"/>
            <a:ext cx="972220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W. Venturini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6192738" y="1147465"/>
            <a:ext cx="2875359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ea typeface="ＭＳ Ｐゴシック" charset="0"/>
                <a:cs typeface="Gill Sans" charset="0"/>
              </a:rPr>
              <a:t>65%</a:t>
            </a:r>
            <a:br>
              <a:rPr lang="en-US" sz="4400">
                <a:solidFill>
                  <a:srgbClr val="000000"/>
                </a:solidFill>
                <a:ea typeface="ＭＳ Ｐゴシック" charset="0"/>
                <a:cs typeface="Gill Sans" charset="0"/>
              </a:rPr>
            </a:br>
            <a:r>
              <a:rPr lang="en-US" sz="4400">
                <a:solidFill>
                  <a:srgbClr val="000000"/>
                </a:solidFill>
                <a:ea typeface="ＭＳ Ｐゴシック" charset="0"/>
                <a:cs typeface="Gill Sans" charset="0"/>
              </a:rPr>
              <a:t>availability!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 rot="-2700000">
            <a:off x="4980533" y="4473774"/>
            <a:ext cx="4170164" cy="99119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Great achievement for the first year of operation!</a:t>
            </a:r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>
            <a:off x="1599530" y="1839516"/>
            <a:ext cx="3951387" cy="3798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709" y="10405"/>
                </a:moveTo>
                <a:lnTo>
                  <a:pt x="6719" y="0"/>
                </a:lnTo>
                <a:lnTo>
                  <a:pt x="5355" y="631"/>
                </a:lnTo>
                <a:lnTo>
                  <a:pt x="4294" y="1419"/>
                </a:lnTo>
                <a:lnTo>
                  <a:pt x="3166" y="2466"/>
                </a:lnTo>
                <a:lnTo>
                  <a:pt x="2021" y="3941"/>
                </a:lnTo>
                <a:lnTo>
                  <a:pt x="960" y="5781"/>
                </a:lnTo>
                <a:lnTo>
                  <a:pt x="354" y="7515"/>
                </a:lnTo>
                <a:lnTo>
                  <a:pt x="0" y="9722"/>
                </a:lnTo>
                <a:lnTo>
                  <a:pt x="51" y="11351"/>
                </a:lnTo>
                <a:lnTo>
                  <a:pt x="404" y="13558"/>
                </a:lnTo>
                <a:lnTo>
                  <a:pt x="1212" y="15502"/>
                </a:lnTo>
                <a:lnTo>
                  <a:pt x="2273" y="17289"/>
                </a:lnTo>
                <a:lnTo>
                  <a:pt x="3132" y="18393"/>
                </a:lnTo>
                <a:lnTo>
                  <a:pt x="4597" y="19601"/>
                </a:lnTo>
                <a:lnTo>
                  <a:pt x="6011" y="20442"/>
                </a:lnTo>
                <a:lnTo>
                  <a:pt x="8487" y="21335"/>
                </a:lnTo>
                <a:lnTo>
                  <a:pt x="11368" y="21600"/>
                </a:lnTo>
                <a:lnTo>
                  <a:pt x="13589" y="21178"/>
                </a:lnTo>
                <a:lnTo>
                  <a:pt x="15609" y="20337"/>
                </a:lnTo>
                <a:lnTo>
                  <a:pt x="17024" y="19391"/>
                </a:lnTo>
                <a:lnTo>
                  <a:pt x="18388" y="18288"/>
                </a:lnTo>
                <a:lnTo>
                  <a:pt x="19852" y="16651"/>
                </a:lnTo>
                <a:lnTo>
                  <a:pt x="20948" y="14924"/>
                </a:lnTo>
                <a:lnTo>
                  <a:pt x="21600" y="13341"/>
                </a:lnTo>
                <a:lnTo>
                  <a:pt x="10709" y="10405"/>
                </a:lnTo>
                <a:close/>
                <a:moveTo>
                  <a:pt x="10709" y="10405"/>
                </a:moveTo>
              </a:path>
            </a:pathLst>
          </a:cu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4070447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Best month: November </a:t>
            </a:r>
            <a:r>
              <a:rPr lang="en-US" b="0"/>
              <a:t>(with ions)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8656" y="1098352"/>
            <a:ext cx="7786688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312539" y="6141393"/>
            <a:ext cx="972220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W. Venturini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5750719" y="5915918"/>
            <a:ext cx="3321844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900" b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Well-trained ion operation at the end of the proton run!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7223792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Peak luminosity performance</a:t>
            </a: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1187649" y="3184550"/>
            <a:ext cx="4088681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1797099" y="2812852"/>
            <a:ext cx="1009055" cy="250031"/>
          </a:xfrm>
          <a:prstGeom prst="rect">
            <a:avLst/>
          </a:prstGeom>
          <a:solidFill>
            <a:srgbClr val="F2DBDB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>
              <a:spcBef>
                <a:spcPct val="50000"/>
              </a:spcBef>
            </a:pPr>
            <a:r>
              <a:rPr lang="en-US" sz="13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2010 Goal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90215" y="940966"/>
            <a:ext cx="7297787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24794" y="3254871"/>
            <a:ext cx="7209606" cy="785813"/>
            <a:chOff x="0" y="0"/>
            <a:chExt cx="6458" cy="704"/>
          </a:xfrm>
        </p:grpSpPr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>
              <a:off x="0" y="356"/>
              <a:ext cx="479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4802" y="0"/>
              <a:ext cx="1656" cy="7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2010 goal: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10</a:t>
              </a:r>
              <a:r>
                <a:rPr lang="en-US" sz="2100" b="1" baseline="320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32</a:t>
              </a: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cm</a:t>
              </a:r>
              <a:r>
                <a:rPr lang="en-US" sz="2100" b="1" baseline="320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-2</a:t>
              </a: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</a:t>
              </a:r>
              <a:r>
                <a:rPr lang="en-US" sz="2100" b="1" baseline="320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-1</a:t>
              </a:r>
            </a:p>
          </p:txBody>
        </p:sp>
      </p:grpSp>
      <p:sp>
        <p:nvSpPr>
          <p:cNvPr id="34824" name="Rectangle 8"/>
          <p:cNvSpPr>
            <a:spLocks/>
          </p:cNvSpPr>
          <p:nvPr/>
        </p:nvSpPr>
        <p:spPr bwMode="auto">
          <a:xfrm>
            <a:off x="1241226" y="5630168"/>
            <a:ext cx="726876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300" u="sng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Main parameters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368 bunches of </a:t>
            </a:r>
            <a:r>
              <a:rPr lang="en-US" sz="23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1.2 x 10</a:t>
            </a:r>
            <a:r>
              <a:rPr lang="en-US" sz="2300" baseline="320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 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protons. </a:t>
            </a:r>
            <a:b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Colliding beam sizes = </a:t>
            </a:r>
            <a:r>
              <a:rPr lang="en-US" sz="23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40 microns.</a:t>
            </a:r>
            <a:endParaRPr lang="en-US" sz="2300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93594" y="1977926"/>
            <a:ext cx="2661047" cy="1576090"/>
            <a:chOff x="0" y="0"/>
            <a:chExt cx="2384" cy="1412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0" y="0"/>
              <a:ext cx="2384" cy="644"/>
              <a:chOff x="0" y="0"/>
              <a:chExt cx="2384" cy="644"/>
            </a:xfrm>
          </p:grpSpPr>
          <p:sp>
            <p:nvSpPr>
              <p:cNvPr id="34827" name="Oval 11"/>
              <p:cNvSpPr>
                <a:spLocks/>
              </p:cNvSpPr>
              <p:nvPr/>
            </p:nvSpPr>
            <p:spPr bwMode="auto">
              <a:xfrm>
                <a:off x="0" y="244"/>
                <a:ext cx="240" cy="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endParaRPr lang="en-US" sz="2000">
                  <a:solidFill>
                    <a:srgbClr val="00007D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4828" name="Rectangle 12"/>
              <p:cNvSpPr>
                <a:spLocks/>
              </p:cNvSpPr>
              <p:nvPr/>
            </p:nvSpPr>
            <p:spPr bwMode="auto">
              <a:xfrm>
                <a:off x="848" y="0"/>
                <a:ext cx="1536" cy="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sz="2100" b="1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2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2100" b="1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</a:t>
                </a:r>
                <a:r>
                  <a:rPr lang="en-US" sz="2100" b="1" dirty="0" smtClean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goal!</a:t>
                </a:r>
                <a:endParaRPr lang="en-US" sz="21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sp>
          <p:nvSpPr>
            <p:cNvPr id="34829" name="AutoShape 13"/>
            <p:cNvSpPr>
              <a:spLocks/>
            </p:cNvSpPr>
            <p:nvPr/>
          </p:nvSpPr>
          <p:spPr bwMode="auto">
            <a:xfrm rot="-5400000">
              <a:off x="-60" y="840"/>
              <a:ext cx="864" cy="280"/>
            </a:xfrm>
            <a:prstGeom prst="rightArrow">
              <a:avLst>
                <a:gd name="adj1" fmla="val 38491"/>
                <a:gd name="adj2" fmla="val 131029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452861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2010 Pb ion run - commissioning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255" t="32036" r="5684" b="12100"/>
          <a:stretch>
            <a:fillRect/>
          </a:stretch>
        </p:blipFill>
        <p:spPr bwMode="auto">
          <a:xfrm>
            <a:off x="72555" y="1437680"/>
            <a:ext cx="8988846" cy="32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526852" y="5058668"/>
            <a:ext cx="808136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Achieved </a:t>
            </a:r>
            <a:r>
              <a:rPr lang="en-US" sz="2300" dirty="0" err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ion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collisions after </a:t>
            </a:r>
            <a:r>
              <a:rPr lang="en-US" sz="23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 days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of commissioning (impressively fast)!</a:t>
            </a:r>
          </a:p>
          <a:p>
            <a:pPr algn="ctr">
              <a:spcBef>
                <a:spcPct val="50000"/>
              </a:spcBef>
            </a:pP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This indicates the </a:t>
            </a:r>
            <a:r>
              <a:rPr lang="en-US" sz="23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maturity 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and performance of controls, instrumentation, operational experience.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786929" y="1160859"/>
            <a:ext cx="76482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4067930" y="620610"/>
            <a:ext cx="99119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day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946480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rgbClr val="000080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635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rgbClr val="000080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635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635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635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1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1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5209</TotalTime>
  <Words>1889</Words>
  <Application>Microsoft Macintosh PowerPoint</Application>
  <PresentationFormat>On-screen Show (4:3)</PresentationFormat>
  <Paragraphs>321</Paragraphs>
  <Slides>36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Bold Stripes</vt:lpstr>
      <vt:lpstr>15_Bold Stripes</vt:lpstr>
      <vt:lpstr>5_Default Design</vt:lpstr>
      <vt:lpstr>6_Default Design</vt:lpstr>
      <vt:lpstr>1_Bold Stripes</vt:lpstr>
      <vt:lpstr>Pixel</vt:lpstr>
      <vt:lpstr>Office Theme</vt:lpstr>
      <vt:lpstr>2_Office Theme</vt:lpstr>
      <vt:lpstr>2_Bold Stripes</vt:lpstr>
      <vt:lpstr>3_Bold Stripes</vt:lpstr>
      <vt:lpstr>4_Bold Stripes</vt:lpstr>
      <vt:lpstr>Chart</vt:lpstr>
      <vt:lpstr>The LHC and Beyond</vt:lpstr>
      <vt:lpstr>2011-2013: deciding years….</vt:lpstr>
      <vt:lpstr>Our Plans for LHC 2010</vt:lpstr>
      <vt:lpstr>Slide 4</vt:lpstr>
      <vt:lpstr>LHC 2010 Summary</vt:lpstr>
      <vt:lpstr>Overall LHC efficiency in 2010</vt:lpstr>
      <vt:lpstr>Best month: November (with ions)</vt:lpstr>
      <vt:lpstr>Peak luminosity performance</vt:lpstr>
      <vt:lpstr>2010 Pb ion run - commissioning</vt:lpstr>
      <vt:lpstr>Ion luminosity performance</vt:lpstr>
      <vt:lpstr>Outstanding problems encountered</vt:lpstr>
      <vt:lpstr>And the experiments?</vt:lpstr>
      <vt:lpstr>Slide 13</vt:lpstr>
      <vt:lpstr>Slide 14</vt:lpstr>
      <vt:lpstr>The Higgs Search Landscape: LHC Joins The Fray !</vt:lpstr>
      <vt:lpstr>CMS &amp; ATLAS Projections Compared</vt:lpstr>
      <vt:lpstr>Slide 17</vt:lpstr>
      <vt:lpstr>Summary of Prospects</vt:lpstr>
      <vt:lpstr>…not only searches</vt:lpstr>
      <vt:lpstr>Slide 20</vt:lpstr>
      <vt:lpstr>Slide 21</vt:lpstr>
      <vt:lpstr>Slide 22</vt:lpstr>
      <vt:lpstr>Slide 23</vt:lpstr>
      <vt:lpstr>2011 potential</vt:lpstr>
      <vt:lpstr>Estimated Peak and Integrated Luminosity</vt:lpstr>
      <vt:lpstr>2011 – so far </vt:lpstr>
      <vt:lpstr>Peak luminosity 2011</vt:lpstr>
      <vt:lpstr>…and integrated luminosity 2011</vt:lpstr>
      <vt:lpstr>A LHC Time-line</vt:lpstr>
      <vt:lpstr>2011-2013: busy and exciting times for HEP</vt:lpstr>
      <vt:lpstr>What can you expect from CERN?</vt:lpstr>
      <vt:lpstr>CERN Opening (Council in June 2010)</vt:lpstr>
      <vt:lpstr>Recalling the agenda</vt:lpstr>
      <vt:lpstr>In summary</vt:lpstr>
      <vt:lpstr>In summary</vt:lpstr>
      <vt:lpstr>Slide 36</vt:lpstr>
    </vt:vector>
  </TitlesOfParts>
  <Company>ETH Zürich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Felicitas Pauss</dc:creator>
  <cp:lastModifiedBy>Sergio Bertolucci</cp:lastModifiedBy>
  <cp:revision>237</cp:revision>
  <cp:lastPrinted>2009-03-16T13:13:40Z</cp:lastPrinted>
  <dcterms:created xsi:type="dcterms:W3CDTF">2011-05-02T20:17:32Z</dcterms:created>
  <dcterms:modified xsi:type="dcterms:W3CDTF">2011-05-02T20:28:16Z</dcterms:modified>
</cp:coreProperties>
</file>