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3"/>
  </p:notesMasterIdLst>
  <p:sldIdLst>
    <p:sldId id="256" r:id="rId3"/>
    <p:sldId id="257" r:id="rId4"/>
    <p:sldId id="260" r:id="rId5"/>
    <p:sldId id="263" r:id="rId6"/>
    <p:sldId id="265" r:id="rId7"/>
    <p:sldId id="267" r:id="rId8"/>
    <p:sldId id="268" r:id="rId9"/>
    <p:sldId id="269" r:id="rId10"/>
    <p:sldId id="270" r:id="rId11"/>
    <p:sldId id="266" r:id="rId12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421" y="-5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8238" y="763588"/>
            <a:ext cx="5494337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6288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fld id="{026F2313-9361-460F-A989-61D4A1BDBB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094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A3F2B4C-6172-424E-9E5A-6851D68B9FA3}" type="slidenum">
              <a:rPr lang="en-US"/>
              <a:pPr/>
              <a:t>1</a:t>
            </a:fld>
            <a:endParaRPr lang="en-US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6288" y="4776788"/>
            <a:ext cx="6218237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C47EB3-C9AD-40DE-9689-CBB7909F3E01}" type="slidenum">
              <a:rPr lang="en-US"/>
              <a:pPr/>
              <a:t>10</a:t>
            </a:fld>
            <a:endParaRPr lang="en-US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6288" y="4776788"/>
            <a:ext cx="6218237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4C47EB3-C9AD-40DE-9689-CBB7909F3E01}" type="slidenum">
              <a:rPr lang="en-US"/>
              <a:pPr/>
              <a:t>2</a:t>
            </a:fld>
            <a:endParaRPr lang="en-US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6288" y="4776788"/>
            <a:ext cx="6218237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8320" y="763560"/>
            <a:ext cx="5495760" cy="377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5799" y="4776840"/>
            <a:ext cx="6216839" cy="4525200"/>
          </a:xfrm>
        </p:spPr>
        <p:txBody>
          <a:bodyPr vert="horz" compatLnSpc="1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00"/>
              </a:solidFill>
              <a:latin typeface="Times New Roman" pitchFamily="1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8320" y="763560"/>
            <a:ext cx="5495760" cy="377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5799" y="4776840"/>
            <a:ext cx="6216839" cy="4525200"/>
          </a:xfrm>
        </p:spPr>
        <p:txBody>
          <a:bodyPr vert="horz" compatLnSpc="1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00"/>
              </a:solidFill>
              <a:latin typeface="Times New Roman" pitchFamily="1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8320" y="763560"/>
            <a:ext cx="5495760" cy="377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5799" y="4776840"/>
            <a:ext cx="6216839" cy="4525200"/>
          </a:xfrm>
        </p:spPr>
        <p:txBody>
          <a:bodyPr vert="horz" compatLnSpc="1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00"/>
              </a:solidFill>
              <a:latin typeface="Times New Roman" pitchFamily="1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8320" y="763560"/>
            <a:ext cx="5495760" cy="377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5799" y="4776840"/>
            <a:ext cx="6216839" cy="4525200"/>
          </a:xfrm>
        </p:spPr>
        <p:txBody>
          <a:bodyPr vert="horz" compatLnSpc="1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00"/>
              </a:solidFill>
              <a:latin typeface="Times New Roman" pitchFamily="1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8320" y="763560"/>
            <a:ext cx="5495760" cy="377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5799" y="4776840"/>
            <a:ext cx="6216839" cy="4525200"/>
          </a:xfrm>
        </p:spPr>
        <p:txBody>
          <a:bodyPr vert="horz" compatLnSpc="1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00"/>
              </a:solidFill>
              <a:latin typeface="Times New Roman" pitchFamily="1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8320" y="763560"/>
            <a:ext cx="5495760" cy="377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5799" y="4776840"/>
            <a:ext cx="6216839" cy="4525200"/>
          </a:xfrm>
        </p:spPr>
        <p:txBody>
          <a:bodyPr vert="horz" compatLnSpc="1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00"/>
              </a:solidFill>
              <a:latin typeface="Times New Roman" pitchFamily="1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8320" y="763560"/>
            <a:ext cx="5495760" cy="377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5799" y="4776840"/>
            <a:ext cx="6216839" cy="4525200"/>
          </a:xfrm>
        </p:spPr>
        <p:txBody>
          <a:bodyPr vert="horz" compatLnSpc="1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marL="0" indent="0" algn="l">
              <a:spcBef>
                <a:spcPts val="448"/>
              </a:spcBef>
              <a:tabLst>
                <a:tab pos="0" algn="l"/>
                <a:tab pos="457200" algn="l"/>
                <a:tab pos="914400" algn="l"/>
                <a:tab pos="1371599" algn="l"/>
                <a:tab pos="1828800" algn="l"/>
                <a:tab pos="2286000" algn="l"/>
                <a:tab pos="2743199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399" algn="l"/>
                <a:tab pos="5943600" algn="l"/>
                <a:tab pos="6400799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>
              <a:solidFill>
                <a:srgbClr val="000000"/>
              </a:solidFill>
              <a:latin typeface="Times New Roman" pitchFamily="1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68A05D2-A965-4B07-A990-C695664E19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15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581F146-C9E4-4F31-A36A-79875EC747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5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241A115-6887-44C6-B57C-9066B544A4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6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592F9E6-3530-4F43-B991-F81FD3D9A1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23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D619BE8-CADD-4713-9521-9EDDD79976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20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C356348-B041-4A24-A2BD-24E467DB7F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53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725" y="1949450"/>
            <a:ext cx="434975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2875" y="1949450"/>
            <a:ext cx="4351338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ED0197B-E670-4871-8287-C43A2E8C53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99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487E5BC-241B-4209-ABDF-6AF4F6081D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91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DCF1566-AA62-44CF-9B02-9DCF6E0CA2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06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79A3C1F-501F-4553-B157-8599794ED3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655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301D8D7-546D-4050-8811-20BAFEE404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76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D7A6517-1DD6-47F5-8AF2-87121257DA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959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24750E7-6735-43DD-A252-CBCBA39732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988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E42B57A-C28C-4C0F-AE94-80B1507AE7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74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238" y="684213"/>
            <a:ext cx="2212975" cy="5075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684213"/>
            <a:ext cx="6488113" cy="5075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51380B2-2E63-4789-A158-21166191D5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8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8177931-AB1F-4ACA-A4BD-C0D6B63A41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5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4F61B2F-7DCF-49E4-A3D5-CB07DBBB57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1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AEC3762-2D67-47E2-8B00-D336885192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8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A951585-0374-4538-B4F9-ED46D78B3E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3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C54D9B1-4B27-42B2-8EED-4E3C5ABD83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3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58E4B38-C2E7-4BDD-91D1-56EA188562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99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0BEBA49-9A39-42B8-8DB4-BB0BE20451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8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fld id="{295094A5-9797-431A-A25D-8A77E22AA6D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84213"/>
            <a:ext cx="8458200" cy="102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49450"/>
            <a:ext cx="8853488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39750" y="6318250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267075" y="634682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831013" y="634682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fld id="{07239F49-1E96-4B1D-9948-75EE5E1A052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347663"/>
            <a:ext cx="8001000" cy="1938337"/>
          </a:xfrm>
          <a:ln/>
        </p:spPr>
        <p:txBody>
          <a:bodyPr tIns="3528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000" dirty="0" smtClean="0"/>
              <a:t>W </a:t>
            </a:r>
            <a:r>
              <a:rPr lang="en-US" sz="4000" dirty="0" err="1"/>
              <a:t>W</a:t>
            </a:r>
            <a:r>
              <a:rPr lang="en-US" sz="4000" dirty="0"/>
              <a:t> + 2 jets Analysis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889125" y="5029200"/>
            <a:ext cx="7026275" cy="236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3200" dirty="0">
                <a:cs typeface="Arial Unicode MS" charset="0"/>
              </a:rPr>
              <a:t>                Will Parker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3200" dirty="0">
                <a:cs typeface="Arial Unicode MS" charset="0"/>
              </a:rPr>
              <a:t>University of Wisconsin – Madison</a:t>
            </a:r>
          </a:p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3200" dirty="0" smtClean="0">
                <a:cs typeface="Arial Unicode MS" charset="0"/>
              </a:rPr>
              <a:t>                  01/09/12</a:t>
            </a:r>
            <a:endParaRPr lang="en-US" sz="3200" dirty="0">
              <a:cs typeface="Arial Unicode MS" charset="0"/>
            </a:endParaRPr>
          </a:p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endParaRPr lang="en-US" sz="3200" dirty="0">
              <a:cs typeface="Arial Unicode MS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09800"/>
            <a:ext cx="5705475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057400"/>
            <a:ext cx="2933700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-3961" y="7042150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>
                <a:cs typeface="Arial Unicode MS" charset="0"/>
              </a:rPr>
              <a:t>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-109538"/>
            <a:ext cx="10080625" cy="1023938"/>
          </a:xfrm>
          <a:ln/>
        </p:spPr>
        <p:txBody>
          <a:bodyPr tIns="3528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4000" dirty="0" smtClean="0"/>
              <a:t>To Do</a:t>
            </a:r>
            <a:endParaRPr lang="en-US" sz="4000" dirty="0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85800" y="7070725"/>
            <a:ext cx="8855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>
                <a:cs typeface="Arial Unicode MS" charset="0"/>
              </a:rPr>
              <a:t>Will Parker                 U.W. Madison                    </a:t>
            </a:r>
            <a:r>
              <a:rPr lang="en-US" sz="2600" dirty="0" smtClean="0">
                <a:cs typeface="Arial Unicode MS" charset="0"/>
              </a:rPr>
              <a:t>01/09/12</a:t>
            </a:r>
            <a:endParaRPr lang="en-US" sz="2600" dirty="0">
              <a:cs typeface="Arial Unicode MS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0" y="707072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 smtClean="0">
                <a:cs typeface="Arial Unicode MS" charset="0"/>
              </a:rPr>
              <a:t>7</a:t>
            </a:r>
            <a:endParaRPr lang="en-US" sz="2600" dirty="0">
              <a:cs typeface="Arial Unicode MS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879474" y="808037"/>
            <a:ext cx="8855075" cy="6156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1727200" indent="-57308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  <a:tabLst/>
            </a:pPr>
            <a:r>
              <a:rPr lang="en-US" sz="3200" dirty="0" smtClean="0">
                <a:latin typeface="Tahoma" pitchFamily="34"/>
                <a:ea typeface="Arial Unicode MS" pitchFamily="2"/>
                <a:cs typeface="Arial Unicode MS" pitchFamily="2"/>
              </a:rPr>
              <a:t> Look into differences in yields?</a:t>
            </a:r>
            <a:endParaRPr lang="en-US" sz="3200" dirty="0">
              <a:latin typeface="Tahoma" pitchFamily="34"/>
              <a:ea typeface="Arial Unicode MS" pitchFamily="2"/>
              <a:cs typeface="Arial Unicode MS" pitchFamily="2"/>
            </a:endParaRPr>
          </a:p>
          <a:p>
            <a:pPr marL="0" lvl="0" indent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  <a:tabLst/>
            </a:pPr>
            <a:r>
              <a:rPr lang="en-US" sz="3200" dirty="0" smtClean="0">
                <a:latin typeface="Tahoma" pitchFamily="34"/>
                <a:ea typeface="Arial Unicode MS" pitchFamily="2"/>
                <a:cs typeface="Arial Unicode MS" pitchFamily="2"/>
              </a:rPr>
              <a:t> Investigate DY JES uncertainty</a:t>
            </a:r>
          </a:p>
          <a:p>
            <a:pPr marL="0" lvl="0" indent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  <a:tabLst/>
            </a:pPr>
            <a:r>
              <a:rPr lang="en-US" sz="3200" dirty="0">
                <a:latin typeface="Tahoma" pitchFamily="34"/>
                <a:ea typeface="Arial Unicode MS" pitchFamily="2"/>
                <a:cs typeface="Arial Unicode MS" pitchFamily="2"/>
              </a:rPr>
              <a:t> </a:t>
            </a:r>
            <a:r>
              <a:rPr lang="en-US" sz="3200" dirty="0" smtClean="0">
                <a:latin typeface="Tahoma" pitchFamily="34"/>
                <a:ea typeface="Arial Unicode MS" pitchFamily="2"/>
                <a:cs typeface="Arial Unicode MS" pitchFamily="2"/>
              </a:rPr>
              <a:t>Get NN results</a:t>
            </a:r>
          </a:p>
          <a:p>
            <a:pPr marL="0" lvl="0" indent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  <a:tabLst/>
            </a:pPr>
            <a:r>
              <a:rPr lang="en-US" sz="3200" dirty="0">
                <a:latin typeface="Tahoma" pitchFamily="34"/>
                <a:ea typeface="Arial Unicode MS" pitchFamily="2"/>
                <a:cs typeface="Arial Unicode MS" pitchFamily="2"/>
              </a:rPr>
              <a:t> </a:t>
            </a:r>
            <a:r>
              <a:rPr lang="en-US" sz="3200" dirty="0" smtClean="0">
                <a:latin typeface="Tahoma" pitchFamily="34"/>
                <a:ea typeface="Arial Unicode MS" pitchFamily="2"/>
                <a:cs typeface="Arial Unicode MS" pitchFamily="2"/>
              </a:rPr>
              <a:t>Extend to full mass range</a:t>
            </a:r>
            <a:endParaRPr lang="en-US" sz="3200" dirty="0">
              <a:latin typeface="Tahoma" pitchFamily="34"/>
              <a:ea typeface="Arial Unicode MS" pitchFamily="2"/>
              <a:cs typeface="Arial Unicode MS" pitchFamily="2"/>
            </a:endParaRPr>
          </a:p>
        </p:txBody>
      </p:sp>
      <p:pic>
        <p:nvPicPr>
          <p:cNvPr id="1026" name="Picture 2" descr="C:\Users\Will\Documents\TemplateStackHWW160_AllSB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912" y="3246666"/>
            <a:ext cx="5410200" cy="366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7797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-109538"/>
            <a:ext cx="10080625" cy="1023938"/>
          </a:xfrm>
          <a:ln/>
        </p:spPr>
        <p:txBody>
          <a:bodyPr tIns="3528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sz="4000" dirty="0" smtClean="0"/>
              <a:t>WW + 2 Jets Analysis</a:t>
            </a:r>
            <a:endParaRPr lang="en-US" sz="4000" dirty="0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85800" y="7070725"/>
            <a:ext cx="8855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>
                <a:cs typeface="Arial Unicode MS" charset="0"/>
              </a:rPr>
              <a:t>Will Parker                 U.W. Madison                    </a:t>
            </a:r>
            <a:r>
              <a:rPr lang="en-US" sz="2600" dirty="0" smtClean="0">
                <a:cs typeface="Arial Unicode MS" charset="0"/>
              </a:rPr>
              <a:t>01/09/12</a:t>
            </a:r>
            <a:endParaRPr lang="en-US" sz="2600" dirty="0">
              <a:cs typeface="Arial Unicode MS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746125" y="914399"/>
            <a:ext cx="8855075" cy="576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marL="1727200" indent="-57308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0" indent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  <a:tabLst/>
            </a:pP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 </a:t>
            </a:r>
            <a:r>
              <a:rPr lang="en-US" sz="2400" dirty="0">
                <a:latin typeface="Tahoma" pitchFamily="34"/>
                <a:ea typeface="Arial Unicode MS" pitchFamily="2"/>
                <a:cs typeface="Arial Unicode MS" pitchFamily="2"/>
              </a:rPr>
              <a:t>Began processing 9.7 </a:t>
            </a: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fb-1</a:t>
            </a:r>
          </a:p>
          <a:p>
            <a:pPr marL="0" indent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  <a:tabLst/>
            </a:pPr>
            <a:r>
              <a:rPr lang="en-US" sz="2400" dirty="0">
                <a:latin typeface="Tahoma" pitchFamily="34"/>
                <a:ea typeface="Arial Unicode MS" pitchFamily="2"/>
                <a:cs typeface="Arial Unicode MS" pitchFamily="2"/>
              </a:rPr>
              <a:t> </a:t>
            </a: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NN inputs made</a:t>
            </a:r>
          </a:p>
          <a:p>
            <a:pPr marL="0" lvl="0" indent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  <a:tabLst/>
            </a:pP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 Calculated Si/No-Si Scale factors</a:t>
            </a:r>
          </a:p>
          <a:p>
            <a:pPr marL="1295400" lvl="1" indent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  <a:tabLst/>
            </a:pP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 28 No-Si events with 1 </a:t>
            </a:r>
            <a:r>
              <a:rPr lang="en-US" sz="2400" dirty="0" err="1" smtClean="0">
                <a:latin typeface="Tahoma" pitchFamily="34"/>
                <a:ea typeface="Arial Unicode MS" pitchFamily="2"/>
                <a:cs typeface="Arial Unicode MS" pitchFamily="2"/>
              </a:rPr>
              <a:t>Btag</a:t>
            </a: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 gives scale factors of 1.021 for signal, 0.968 for </a:t>
            </a:r>
            <a:r>
              <a:rPr lang="en-US" sz="2400" dirty="0" err="1" smtClean="0">
                <a:latin typeface="Tahoma" pitchFamily="34"/>
                <a:ea typeface="Arial Unicode MS" pitchFamily="2"/>
                <a:cs typeface="Arial Unicode MS" pitchFamily="2"/>
              </a:rPr>
              <a:t>tt</a:t>
            </a: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 control region</a:t>
            </a:r>
          </a:p>
          <a:p>
            <a:pPr marL="1295400" lvl="1" indent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  <a:tabLst/>
            </a:pPr>
            <a:r>
              <a:rPr lang="en-US" sz="2400" dirty="0">
                <a:latin typeface="Tahoma" pitchFamily="34"/>
                <a:ea typeface="Arial Unicode MS" pitchFamily="2"/>
                <a:cs typeface="Arial Unicode MS" pitchFamily="2"/>
              </a:rPr>
              <a:t> </a:t>
            </a: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Minimal change from 8.2 fb-1</a:t>
            </a:r>
          </a:p>
          <a:p>
            <a:pPr marL="0" indent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  <a:tabLst/>
            </a:pPr>
            <a:r>
              <a:rPr lang="en-US" sz="2400" dirty="0">
                <a:latin typeface="Tahoma" pitchFamily="34"/>
                <a:ea typeface="Arial Unicode MS" pitchFamily="2"/>
                <a:cs typeface="Arial Unicode MS" pitchFamily="2"/>
              </a:rPr>
              <a:t> </a:t>
            </a: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Waiting for </a:t>
            </a:r>
            <a:r>
              <a:rPr lang="en-US" sz="2400" dirty="0" err="1" smtClean="0">
                <a:latin typeface="Tahoma" pitchFamily="34"/>
                <a:ea typeface="Arial Unicode MS" pitchFamily="2"/>
                <a:cs typeface="Arial Unicode MS" pitchFamily="2"/>
              </a:rPr>
              <a:t>Alpgen</a:t>
            </a: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 DY JES samples</a:t>
            </a:r>
          </a:p>
          <a:p>
            <a:pPr marL="1295400" lvl="1" indent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  <a:tabLst/>
            </a:pP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 + samples available as of this morning, - samples perhaps by this afternoon</a:t>
            </a:r>
            <a:endParaRPr lang="en-US" sz="2400" dirty="0" smtClean="0">
              <a:cs typeface="Arial Unicode MS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0" y="707072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>
                <a:cs typeface="Arial Unicode MS" charset="0"/>
              </a:rPr>
              <a:t>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-4345"/>
            <a:ext cx="10080720" cy="608089"/>
          </a:xfrm>
        </p:spPr>
        <p:txBody>
          <a:bodyPr wrap="square" tIns="35280" anchorCtr="0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4000" dirty="0" smtClean="0"/>
              <a:t>Change in Yields</a:t>
            </a:r>
            <a:endParaRPr lang="en-US" sz="4000" dirty="0"/>
          </a:p>
        </p:txBody>
      </p:sp>
      <p:sp>
        <p:nvSpPr>
          <p:cNvPr id="4" name="Freeform 3"/>
          <p:cNvSpPr/>
          <p:nvPr/>
        </p:nvSpPr>
        <p:spPr>
          <a:xfrm>
            <a:off x="686160" y="7071120"/>
            <a:ext cx="8854920" cy="701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23040" rIns="0" bIns="0" anchor="t" anchorCtr="0" compatLnSpc="0"/>
          <a:lstStyle/>
          <a:p>
            <a:pPr marL="431640" marR="0" lvl="0" indent="-324000" rtl="0" hangingPunct="0">
              <a:lnSpc>
                <a:spcPct val="93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en-US" sz="2600" dirty="0"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       </a:t>
            </a:r>
            <a:r>
              <a:rPr lang="en-US" sz="2600" b="0" i="0" u="none" strike="noStrike" kern="120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Will Parker                U.W. Madison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            01/09/12</a:t>
            </a:r>
            <a:endParaRPr lang="en-US" sz="2600" b="0" i="0" u="none" strike="noStrike" kern="1200" dirty="0">
              <a:ln>
                <a:noFill/>
              </a:ln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707072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 smtClean="0">
                <a:cs typeface="Arial Unicode MS" charset="0"/>
              </a:rPr>
              <a:t>3</a:t>
            </a:r>
            <a:endParaRPr lang="en-US" sz="2600" dirty="0">
              <a:cs typeface="Arial Unicode MS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220578"/>
              </p:ext>
            </p:extLst>
          </p:nvPr>
        </p:nvGraphicFramePr>
        <p:xfrm>
          <a:off x="2220912" y="1036637"/>
          <a:ext cx="5486400" cy="48209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8.2 fb-1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9.7</a:t>
                      </a:r>
                      <a:r>
                        <a:rPr lang="en-US" baseline="0" dirty="0" smtClean="0"/>
                        <a:t> fb-1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Increase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ttbar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DY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WW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44.7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52.7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WZ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9.23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ZZ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Wjets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61.1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77.3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26.5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r>
                        <a:rPr lang="el-GR" dirty="0" smtClean="0"/>
                        <a:t>γ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5.80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7.67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32.2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ggH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4.18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4.93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3.71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4.36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ZH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VBF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2.42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20.1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916112" y="6142037"/>
            <a:ext cx="6477000" cy="779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spcAft>
                <a:spcPts val="1423"/>
              </a:spcAft>
              <a:buSzPct val="45000"/>
              <a:tabLst/>
            </a:pPr>
            <a:r>
              <a:rPr lang="en-US" sz="2400" dirty="0" smtClean="0">
                <a:latin typeface="Tahoma" pitchFamily="34"/>
                <a:ea typeface="Arial Unicode MS" pitchFamily="2"/>
                <a:cs typeface="Arial Unicode MS" pitchFamily="2"/>
              </a:rPr>
              <a:t>I have checked these yields as far back as the stripping of the </a:t>
            </a:r>
            <a:r>
              <a:rPr lang="en-US" sz="2400" dirty="0" err="1" smtClean="0">
                <a:latin typeface="Tahoma" pitchFamily="34"/>
                <a:ea typeface="Arial Unicode MS" pitchFamily="2"/>
                <a:cs typeface="Arial Unicode MS" pitchFamily="2"/>
              </a:rPr>
              <a:t>ntps</a:t>
            </a:r>
            <a:endParaRPr lang="en-US" sz="2400" dirty="0"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49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-4345"/>
            <a:ext cx="10080720" cy="608089"/>
          </a:xfrm>
        </p:spPr>
        <p:txBody>
          <a:bodyPr wrap="square" tIns="35280" anchorCtr="0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4000" dirty="0" smtClean="0"/>
              <a:t>WW Discrimination</a:t>
            </a:r>
            <a:endParaRPr lang="en-US" sz="4000" dirty="0"/>
          </a:p>
        </p:txBody>
      </p:sp>
      <p:sp>
        <p:nvSpPr>
          <p:cNvPr id="4" name="Freeform 3"/>
          <p:cNvSpPr/>
          <p:nvPr/>
        </p:nvSpPr>
        <p:spPr>
          <a:xfrm>
            <a:off x="686160" y="7071120"/>
            <a:ext cx="8854920" cy="701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23040" rIns="0" bIns="0" anchor="t" anchorCtr="0" compatLnSpc="0"/>
          <a:lstStyle/>
          <a:p>
            <a:pPr marL="431640" marR="0" lvl="0" indent="-324000" rtl="0" hangingPunct="0">
              <a:lnSpc>
                <a:spcPct val="93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en-US" sz="2600" dirty="0"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       </a:t>
            </a:r>
            <a:r>
              <a:rPr lang="en-US" sz="2600" b="0" i="0" u="none" strike="noStrike" kern="120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Will Parker                U.W. Madison              </a:t>
            </a:r>
            <a:r>
              <a:rPr lang="en-US" sz="2600" dirty="0" smtClean="0"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01/09/12</a:t>
            </a:r>
            <a:endParaRPr lang="en-US" sz="2600" b="0" i="0" u="none" strike="noStrike" kern="1200" dirty="0">
              <a:ln>
                <a:noFill/>
              </a:ln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194" y="5532437"/>
            <a:ext cx="8164059" cy="1825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</a:pPr>
            <a:r>
              <a:rPr lang="en-US" sz="2400" dirty="0" smtClean="0">
                <a:solidFill>
                  <a:srgbClr val="000000"/>
                </a:solidFill>
                <a:latin typeface="Tahoma" pitchFamily="34"/>
                <a:ea typeface="Arial Unicode MS" pitchFamily="2"/>
                <a:cs typeface="Arial Unicode MS" pitchFamily="2"/>
              </a:rPr>
              <a:t> Increase in </a:t>
            </a:r>
            <a:r>
              <a:rPr lang="en-US" sz="2400" dirty="0" err="1" smtClean="0">
                <a:solidFill>
                  <a:srgbClr val="000000"/>
                </a:solidFill>
                <a:latin typeface="Tahoma" pitchFamily="34"/>
                <a:ea typeface="Arial Unicode MS" pitchFamily="2"/>
                <a:cs typeface="Arial Unicode MS" pitchFamily="2"/>
              </a:rPr>
              <a:t>W+jets</a:t>
            </a:r>
            <a:r>
              <a:rPr lang="en-US" sz="2400" dirty="0" smtClean="0">
                <a:solidFill>
                  <a:srgbClr val="000000"/>
                </a:solidFill>
                <a:latin typeface="Tahoma" pitchFamily="34"/>
                <a:ea typeface="Arial Unicode MS" pitchFamily="2"/>
                <a:cs typeface="Arial Unicode MS" pitchFamily="2"/>
              </a:rPr>
              <a:t> hurts WW discrimination </a:t>
            </a:r>
            <a:endParaRPr lang="en-US" sz="2400" dirty="0">
              <a:solidFill>
                <a:srgbClr val="000000"/>
              </a:solidFill>
              <a:latin typeface="Tahoma" pitchFamily="34"/>
              <a:ea typeface="Arial Unicode MS" pitchFamily="2"/>
              <a:cs typeface="Arial Unicode MS" pitchFamily="2"/>
            </a:endParaRPr>
          </a:p>
          <a:p>
            <a:pPr lvl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</a:pPr>
            <a:r>
              <a:rPr lang="en-US" sz="2400" dirty="0">
                <a:solidFill>
                  <a:srgbClr val="000000"/>
                </a:solidFill>
                <a:latin typeface="Tahoma" pitchFamily="34"/>
                <a:ea typeface="Arial Unicode MS" pitchFamily="2"/>
                <a:cs typeface="Arial Unicode MS" pitchFamily="2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ahoma" pitchFamily="34"/>
                <a:ea typeface="Arial Unicode MS" pitchFamily="2"/>
                <a:cs typeface="Arial Unicode MS" pitchFamily="2"/>
              </a:rPr>
              <a:t>If yields are correct, I would move the cut from -0.1 (black) to 0.15 (red).  This gives 23 events, 23% purity</a:t>
            </a:r>
          </a:p>
          <a:p>
            <a:pPr lvl="0">
              <a:spcBef>
                <a:spcPts val="0"/>
              </a:spcBef>
              <a:spcAft>
                <a:spcPts val="1423"/>
              </a:spcAft>
              <a:buSzPct val="45000"/>
              <a:buFont typeface="Wingdings" pitchFamily="2"/>
              <a:buChar char=""/>
            </a:pPr>
            <a:endParaRPr lang="en-US" sz="2400" dirty="0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0" y="707072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 smtClean="0">
                <a:cs typeface="Arial Unicode MS" charset="0"/>
              </a:rPr>
              <a:t>4</a:t>
            </a:r>
            <a:endParaRPr lang="en-US" sz="2600" dirty="0">
              <a:cs typeface="Arial Unicode MS" charset="0"/>
            </a:endParaRPr>
          </a:p>
        </p:txBody>
      </p:sp>
      <p:pic>
        <p:nvPicPr>
          <p:cNvPr id="3074" name="Picture 2" descr="C:\Users\Will\Documents\TemplateStackWW160_AllSB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170" y="655637"/>
            <a:ext cx="72009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 bwMode="auto">
          <a:xfrm flipV="1">
            <a:off x="4811712" y="1112837"/>
            <a:ext cx="0" cy="396240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 bwMode="auto">
          <a:xfrm flipV="1">
            <a:off x="5573712" y="1112837"/>
            <a:ext cx="0" cy="396240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50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Will\Documents\2J\HistStackdRLeptons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112" y="3856037"/>
            <a:ext cx="4157734" cy="2815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Will\Documents\2J-DY\HistStackdRLeptons.e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378" y="817280"/>
            <a:ext cx="4279468" cy="2811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Will\Documents\2J-ttCR\HistStackdRLeptons.ep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487" y="808038"/>
            <a:ext cx="4165625" cy="2821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-4345"/>
            <a:ext cx="10080720" cy="608089"/>
          </a:xfrm>
        </p:spPr>
        <p:txBody>
          <a:bodyPr wrap="square" tIns="35280" anchorCtr="0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l-GR" sz="4000" dirty="0" smtClean="0"/>
              <a:t>Δ</a:t>
            </a:r>
            <a:r>
              <a:rPr lang="en-US" sz="4000" dirty="0" smtClean="0"/>
              <a:t>R(</a:t>
            </a:r>
            <a:r>
              <a:rPr lang="en-US" sz="4000" dirty="0" err="1" smtClean="0"/>
              <a:t>ll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4" name="Freeform 3"/>
          <p:cNvSpPr/>
          <p:nvPr/>
        </p:nvSpPr>
        <p:spPr>
          <a:xfrm>
            <a:off x="686160" y="7071120"/>
            <a:ext cx="8854920" cy="701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23040" rIns="0" bIns="0" anchor="t" anchorCtr="0" compatLnSpc="0"/>
          <a:lstStyle/>
          <a:p>
            <a:pPr marL="431640" marR="0" lvl="0" indent="-324000" rtl="0" hangingPunct="0">
              <a:lnSpc>
                <a:spcPct val="93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en-US" sz="2600" dirty="0"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       </a:t>
            </a:r>
            <a:r>
              <a:rPr lang="en-US" sz="2600" b="0" i="0" u="none" strike="noStrike" kern="120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Will Parker                U.W. Madison             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01/09/12</a:t>
            </a:r>
            <a:endParaRPr lang="en-US" sz="2600" b="0" i="0" u="none" strike="noStrike" kern="1200" dirty="0">
              <a:ln>
                <a:noFill/>
              </a:ln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0" y="707072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 smtClean="0">
                <a:cs typeface="Arial Unicode MS" charset="0"/>
              </a:rPr>
              <a:t>6</a:t>
            </a:r>
            <a:endParaRPr lang="en-US" sz="2600" dirty="0">
              <a:cs typeface="Arial Unicode MS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25712" y="633053"/>
            <a:ext cx="71045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ttbar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097712" y="642296"/>
            <a:ext cx="50526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525712" y="3636738"/>
            <a:ext cx="684803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WW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088257" y="3629202"/>
            <a:ext cx="82586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Signal</a:t>
            </a:r>
            <a:endParaRPr lang="en-US" dirty="0"/>
          </a:p>
        </p:txBody>
      </p:sp>
      <p:pic>
        <p:nvPicPr>
          <p:cNvPr id="1029" name="Picture 5" descr="C:\Users\Will\Documents\2J-WW\HistStackdRLeptons.ep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584" y="3986706"/>
            <a:ext cx="3964793" cy="2685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46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Will\Documents\2J-ttCR\HistStackJetMass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13" y="817281"/>
            <a:ext cx="4176171" cy="2828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Will\Documents\2J-DY\HistStackJetMass.e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113" y="817280"/>
            <a:ext cx="4176174" cy="2828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Will\Documents\2J\HistStackJetMass.ep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378" y="3847710"/>
            <a:ext cx="4297909" cy="2910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-4345"/>
            <a:ext cx="10080720" cy="608089"/>
          </a:xfrm>
        </p:spPr>
        <p:txBody>
          <a:bodyPr wrap="square" tIns="35280" anchorCtr="0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4000" dirty="0" smtClean="0"/>
              <a:t>M(</a:t>
            </a:r>
            <a:r>
              <a:rPr lang="en-US" sz="4000" dirty="0" err="1" smtClean="0"/>
              <a:t>jj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4" name="Freeform 3"/>
          <p:cNvSpPr/>
          <p:nvPr/>
        </p:nvSpPr>
        <p:spPr>
          <a:xfrm>
            <a:off x="686160" y="7071120"/>
            <a:ext cx="8854920" cy="701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23040" rIns="0" bIns="0" anchor="t" anchorCtr="0" compatLnSpc="0"/>
          <a:lstStyle/>
          <a:p>
            <a:pPr marL="431640" marR="0" lvl="0" indent="-324000" rtl="0" hangingPunct="0">
              <a:lnSpc>
                <a:spcPct val="93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en-US" sz="2600" dirty="0"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       </a:t>
            </a:r>
            <a:r>
              <a:rPr lang="en-US" sz="2600" b="0" i="0" u="none" strike="noStrike" kern="120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Will Parker                U.W. Madison             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01/09/12</a:t>
            </a:r>
            <a:endParaRPr lang="en-US" sz="2600" b="0" i="0" u="none" strike="noStrike" kern="1200" dirty="0">
              <a:ln>
                <a:noFill/>
              </a:ln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0" y="707072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 smtClean="0">
                <a:cs typeface="Arial Unicode MS" charset="0"/>
              </a:rPr>
              <a:t>6</a:t>
            </a:r>
            <a:endParaRPr lang="en-US" sz="2600" dirty="0">
              <a:cs typeface="Arial Unicode MS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25712" y="633053"/>
            <a:ext cx="71045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ttbar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097712" y="642296"/>
            <a:ext cx="50526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525712" y="3636738"/>
            <a:ext cx="684803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WW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088257" y="3629202"/>
            <a:ext cx="82586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Signal</a:t>
            </a:r>
            <a:endParaRPr lang="en-US" dirty="0"/>
          </a:p>
        </p:txBody>
      </p:sp>
      <p:pic>
        <p:nvPicPr>
          <p:cNvPr id="2053" name="Picture 5" descr="C:\Users\Will\Documents\2J-WW\HistStackJetMass.ep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508" y="3847711"/>
            <a:ext cx="4297907" cy="2910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137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Will\Documents\2J-DY\HistStackdPhiLepSumMet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377" y="734832"/>
            <a:ext cx="4297910" cy="2910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Will\Documents\2J-ttCR\HistStackdPhiLepSumMet.e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60" y="731916"/>
            <a:ext cx="4302218" cy="291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-4345"/>
            <a:ext cx="10080720" cy="608089"/>
          </a:xfrm>
        </p:spPr>
        <p:txBody>
          <a:bodyPr wrap="square" tIns="35280" anchorCtr="0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l-GR" sz="4000" dirty="0" smtClean="0"/>
              <a:t>ΔΦ</a:t>
            </a:r>
            <a:r>
              <a:rPr lang="en-US" sz="4000" dirty="0" smtClean="0"/>
              <a:t>(ll,Et)</a:t>
            </a:r>
            <a:endParaRPr lang="en-US" sz="4000" dirty="0"/>
          </a:p>
        </p:txBody>
      </p:sp>
      <p:sp>
        <p:nvSpPr>
          <p:cNvPr id="4" name="Freeform 3"/>
          <p:cNvSpPr/>
          <p:nvPr/>
        </p:nvSpPr>
        <p:spPr>
          <a:xfrm>
            <a:off x="686160" y="7071120"/>
            <a:ext cx="8854920" cy="701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23040" rIns="0" bIns="0" anchor="t" anchorCtr="0" compatLnSpc="0"/>
          <a:lstStyle/>
          <a:p>
            <a:pPr marL="431640" marR="0" lvl="0" indent="-324000" rtl="0" hangingPunct="0">
              <a:lnSpc>
                <a:spcPct val="93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en-US" sz="2600" dirty="0"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       </a:t>
            </a:r>
            <a:r>
              <a:rPr lang="en-US" sz="2600" b="0" i="0" u="none" strike="noStrike" kern="120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Will Parker                U.W. Madison             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01/09/12</a:t>
            </a:r>
            <a:endParaRPr lang="en-US" sz="2600" b="0" i="0" u="none" strike="noStrike" kern="1200" dirty="0">
              <a:ln>
                <a:noFill/>
              </a:ln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0" y="707072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 smtClean="0">
                <a:cs typeface="Arial Unicode MS" charset="0"/>
              </a:rPr>
              <a:t>6</a:t>
            </a:r>
            <a:endParaRPr lang="en-US" sz="2600" dirty="0">
              <a:cs typeface="Arial Unicode MS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25712" y="633053"/>
            <a:ext cx="71045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ttbar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097712" y="642296"/>
            <a:ext cx="50526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525712" y="3636738"/>
            <a:ext cx="684803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WW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088257" y="3629202"/>
            <a:ext cx="82586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Signal</a:t>
            </a:r>
            <a:endParaRPr lang="en-US" dirty="0"/>
          </a:p>
        </p:txBody>
      </p:sp>
      <p:pic>
        <p:nvPicPr>
          <p:cNvPr id="4100" name="Picture 4" descr="C:\Users\Will\Documents\2J\HistStackdPhiLeptons.ep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377" y="3979170"/>
            <a:ext cx="4297910" cy="2910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Will\Documents\2J-WW\HistStackdPhiLepSumMet.ep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42" y="3979170"/>
            <a:ext cx="4297911" cy="2910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40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Will\Documents\2J-DY\HistStackdimass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613" y="772586"/>
            <a:ext cx="4229100" cy="2864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C:\Users\Will\Documents\2J-ttCR\HistStackdimass.e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2" y="761773"/>
            <a:ext cx="4152900" cy="2812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-4345"/>
            <a:ext cx="10080720" cy="608089"/>
          </a:xfrm>
        </p:spPr>
        <p:txBody>
          <a:bodyPr wrap="square" tIns="35280" anchorCtr="0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4000" dirty="0" smtClean="0"/>
              <a:t>M(</a:t>
            </a:r>
            <a:r>
              <a:rPr lang="en-US" sz="4000" dirty="0" err="1" smtClean="0"/>
              <a:t>ll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4" name="Freeform 3"/>
          <p:cNvSpPr/>
          <p:nvPr/>
        </p:nvSpPr>
        <p:spPr>
          <a:xfrm>
            <a:off x="686160" y="7071120"/>
            <a:ext cx="8854920" cy="701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23040" rIns="0" bIns="0" anchor="t" anchorCtr="0" compatLnSpc="0"/>
          <a:lstStyle/>
          <a:p>
            <a:pPr marL="431640" marR="0" lvl="0" indent="-324000" rtl="0" hangingPunct="0">
              <a:lnSpc>
                <a:spcPct val="93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en-US" sz="2600" dirty="0"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       </a:t>
            </a:r>
            <a:r>
              <a:rPr lang="en-US" sz="2600" b="0" i="0" u="none" strike="noStrike" kern="120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Will Parker                U.W. Madison             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01/09/12</a:t>
            </a:r>
            <a:endParaRPr lang="en-US" sz="2600" b="0" i="0" u="none" strike="noStrike" kern="1200" dirty="0">
              <a:ln>
                <a:noFill/>
              </a:ln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0" y="707072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 smtClean="0">
                <a:cs typeface="Arial Unicode MS" charset="0"/>
              </a:rPr>
              <a:t>6</a:t>
            </a:r>
            <a:endParaRPr lang="en-US" sz="2600" dirty="0">
              <a:cs typeface="Arial Unicode MS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25712" y="633053"/>
            <a:ext cx="71045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ttbar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097712" y="642296"/>
            <a:ext cx="50526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525712" y="3636738"/>
            <a:ext cx="684803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WW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088257" y="3629202"/>
            <a:ext cx="82586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Signal</a:t>
            </a:r>
            <a:endParaRPr lang="en-US" dirty="0"/>
          </a:p>
        </p:txBody>
      </p:sp>
      <p:pic>
        <p:nvPicPr>
          <p:cNvPr id="5124" name="Picture 4" descr="C:\Users\Will\Documents\2J-WW\HistStackdimass.ep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02" y="3979170"/>
            <a:ext cx="4297911" cy="2910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Will\Documents\2J\HistStackdimass.ep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612" y="3979170"/>
            <a:ext cx="4297910" cy="2910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527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Will\Documents\2J-DY\HistStackHt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653" y="732944"/>
            <a:ext cx="4287633" cy="290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Users\Will\Documents\2J-ttCR\HistStackHt.e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34" y="734832"/>
            <a:ext cx="4273720" cy="2894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-4345"/>
            <a:ext cx="10080720" cy="608089"/>
          </a:xfrm>
        </p:spPr>
        <p:txBody>
          <a:bodyPr wrap="square" tIns="35280" anchorCtr="0">
            <a:spAutoFit/>
          </a:bodyPr>
          <a:lstStyle>
            <a:defPPr lvl="0">
              <a:buClr>
                <a:srgbClr val="000000"/>
              </a:buClr>
              <a:buSzPct val="100000"/>
              <a:buFont typeface="Times New Roman" pitchFamily="18"/>
              <a:buNone/>
            </a:defPPr>
            <a:lvl1pPr lvl="0">
              <a:buClr>
                <a:srgbClr val="000000"/>
              </a:buClr>
              <a:buSzPct val="100000"/>
              <a:buFont typeface="Times New Roman" pitchFamily="18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sz="4000" dirty="0" err="1" smtClean="0"/>
              <a:t>Ht</a:t>
            </a:r>
            <a:endParaRPr lang="en-US" sz="4000" dirty="0"/>
          </a:p>
        </p:txBody>
      </p:sp>
      <p:sp>
        <p:nvSpPr>
          <p:cNvPr id="4" name="Freeform 3"/>
          <p:cNvSpPr/>
          <p:nvPr/>
        </p:nvSpPr>
        <p:spPr>
          <a:xfrm>
            <a:off x="686160" y="7071120"/>
            <a:ext cx="8854920" cy="701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23040" rIns="0" bIns="0" anchor="t" anchorCtr="0" compatLnSpc="0"/>
          <a:lstStyle/>
          <a:p>
            <a:pPr marL="431640" marR="0" lvl="0" indent="-324000" rtl="0" hangingPunct="0">
              <a:lnSpc>
                <a:spcPct val="93000"/>
              </a:lnSpc>
              <a:spcBef>
                <a:spcPts val="0"/>
              </a:spcBef>
              <a:spcAft>
                <a:spcPts val="1423"/>
              </a:spcAft>
              <a:buNone/>
              <a:tabLst/>
            </a:pPr>
            <a:r>
              <a:rPr lang="en-US" sz="2600" dirty="0"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        </a:t>
            </a:r>
            <a:r>
              <a:rPr lang="en-US" sz="2600" b="0" i="0" u="none" strike="noStrike" kern="1200" dirty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Will Parker                U.W. Madison              </a:t>
            </a:r>
            <a:r>
              <a:rPr lang="en-US" sz="2600" b="0" i="0" u="none" strike="noStrike" kern="120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 Unicode MS" pitchFamily="2"/>
                <a:cs typeface="Arial Unicode MS" pitchFamily="2"/>
              </a:rPr>
              <a:t>01/09/12</a:t>
            </a:r>
            <a:endParaRPr lang="en-US" sz="2600" b="0" i="0" u="none" strike="noStrike" kern="1200" dirty="0">
              <a:ln>
                <a:noFill/>
              </a:ln>
              <a:solidFill>
                <a:srgbClr val="000000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0" y="707072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2932" rIns="0" bIns="0"/>
          <a:lstStyle>
            <a:lvl1pPr marL="431800" indent="-323850"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>
              <a:spcAft>
                <a:spcPts val="1425"/>
              </a:spcAft>
              <a:buSzPct val="45000"/>
              <a:buFont typeface="Wingdings" charset="2"/>
              <a:buNone/>
            </a:pPr>
            <a:r>
              <a:rPr lang="en-US" sz="2600" dirty="0" smtClean="0">
                <a:cs typeface="Arial Unicode MS" charset="0"/>
              </a:rPr>
              <a:t>6</a:t>
            </a:r>
            <a:endParaRPr lang="en-US" sz="2600" dirty="0">
              <a:cs typeface="Arial Unicode MS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25712" y="633053"/>
            <a:ext cx="710451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ttbar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097712" y="642296"/>
            <a:ext cx="50526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525712" y="3636738"/>
            <a:ext cx="684803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WW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088257" y="3629202"/>
            <a:ext cx="825867" cy="3499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Signal</a:t>
            </a:r>
            <a:endParaRPr lang="en-US" dirty="0"/>
          </a:p>
        </p:txBody>
      </p:sp>
      <p:pic>
        <p:nvPicPr>
          <p:cNvPr id="6148" name="Picture 4" descr="C:\Users\Will\Documents\2J-WW\HistStackHt.ep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60" y="3986706"/>
            <a:ext cx="4317613" cy="292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Will\Documents\2J\HistStackHt.ep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653" y="3979170"/>
            <a:ext cx="4287633" cy="2903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527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8373</TotalTime>
  <Words>324</Words>
  <Application>Microsoft Office PowerPoint</Application>
  <PresentationFormat>Custom</PresentationFormat>
  <Paragraphs>121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Office Theme</vt:lpstr>
      <vt:lpstr>W W + 2 jets Analysis</vt:lpstr>
      <vt:lpstr>WW + 2 Jets Analysis</vt:lpstr>
      <vt:lpstr>Change in Yields</vt:lpstr>
      <vt:lpstr>WW Discrimination</vt:lpstr>
      <vt:lpstr>ΔR(ll)</vt:lpstr>
      <vt:lpstr>M(jj)</vt:lpstr>
      <vt:lpstr>ΔΦ(ll,Et)</vt:lpstr>
      <vt:lpstr>M(ll)</vt:lpstr>
      <vt:lpstr>Ht</vt:lpstr>
      <vt:lpstr>To 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 -&gt; W W + 2 jets Analysis</dc:title>
  <dc:creator>Will Parker</dc:creator>
  <cp:lastModifiedBy>Will</cp:lastModifiedBy>
  <cp:revision>259</cp:revision>
  <cp:lastPrinted>2011-10-31T18:20:40Z</cp:lastPrinted>
  <dcterms:created xsi:type="dcterms:W3CDTF">2010-02-21T22:24:43Z</dcterms:created>
  <dcterms:modified xsi:type="dcterms:W3CDTF">2012-01-09T17:57:05Z</dcterms:modified>
</cp:coreProperties>
</file>