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sldIdLst>
    <p:sldId id="256" r:id="rId3"/>
    <p:sldId id="280" r:id="rId4"/>
    <p:sldId id="276" r:id="rId5"/>
    <p:sldId id="277" r:id="rId6"/>
    <p:sldId id="278" r:id="rId7"/>
    <p:sldId id="279" r:id="rId8"/>
    <p:sldId id="273" r:id="rId9"/>
    <p:sldId id="265" r:id="rId10"/>
    <p:sldId id="285" r:id="rId11"/>
    <p:sldId id="284" r:id="rId12"/>
    <p:sldId id="281" r:id="rId13"/>
    <p:sldId id="282" r:id="rId14"/>
    <p:sldId id="283" r:id="rId15"/>
    <p:sldId id="271" r:id="rId16"/>
    <p:sldId id="286" r:id="rId17"/>
    <p:sldId id="287" r:id="rId18"/>
    <p:sldId id="292" r:id="rId19"/>
    <p:sldId id="288" r:id="rId20"/>
    <p:sldId id="289" r:id="rId21"/>
    <p:sldId id="290" r:id="rId22"/>
    <p:sldId id="272" r:id="rId23"/>
    <p:sldId id="274" r:id="rId24"/>
    <p:sldId id="293" r:id="rId25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1" y="-1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026F2313-9361-460F-A989-61D4A1BDB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0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3F2B4C-6172-424E-9E5A-6851D68B9FA3}" type="slidenum">
              <a:rPr lang="en-US"/>
              <a:pPr/>
              <a:t>1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320" y="763560"/>
            <a:ext cx="549576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8A05D2-A965-4B07-A990-C695664E1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81F146-C9E4-4F31-A36A-79875EC747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5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41A115-6887-44C6-B57C-9066B544A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92F9E6-3530-4F43-B991-F81FD3D9A1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23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619BE8-CADD-4713-9521-9EDDD79976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56348-B041-4A24-A2BD-24E467DB7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49450"/>
            <a:ext cx="43497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949450"/>
            <a:ext cx="43513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D0197B-E670-4871-8287-C43A2E8C5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9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87E5BC-241B-4209-ABDF-6AF4F6081D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CF1566-AA62-44CF-9B02-9DCF6E0CA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0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9A3C1F-501F-4553-B157-8599794ED3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6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01D8D7-546D-4050-8811-20BAFEE40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7A6517-1DD6-47F5-8AF2-87121257D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95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4750E7-6735-43DD-A252-CBCBA3973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98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42B57A-C28C-4C0F-AE94-80B1507AE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7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238" y="684213"/>
            <a:ext cx="2212975" cy="5075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684213"/>
            <a:ext cx="6488113" cy="5075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1380B2-2E63-4789-A158-21166191D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177931-AB1F-4ACA-A4BD-C0D6B63A4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5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F61B2F-7DCF-49E4-A3D5-CB07DBBB5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1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EC3762-2D67-47E2-8B00-D33688519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951585-0374-4538-B4F9-ED46D78B3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3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54D9B1-4B27-42B2-8EED-4E3C5ABD8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8E4B38-C2E7-4BDD-91D1-56EA18856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BEBA49-9A39-42B8-8DB4-BB0BE2045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295094A5-9797-431A-A25D-8A77E22AA6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84213"/>
            <a:ext cx="84582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49450"/>
            <a:ext cx="88534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3182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67075" y="63468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3" y="63468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07239F49-1E96-4B1D-9948-75EE5E1A05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wmf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347663"/>
            <a:ext cx="8001000" cy="1938337"/>
          </a:xfrm>
          <a:ln/>
        </p:spPr>
        <p:txBody>
          <a:bodyPr tIns="352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/>
              <a:t>W </a:t>
            </a:r>
            <a:r>
              <a:rPr lang="en-US" sz="4000" dirty="0" err="1"/>
              <a:t>W</a:t>
            </a:r>
            <a:r>
              <a:rPr lang="en-US" sz="4000" dirty="0"/>
              <a:t> + 2 jets Analysis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89125" y="5029200"/>
            <a:ext cx="7026275" cy="236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3200" dirty="0">
                <a:cs typeface="Arial Unicode MS" charset="0"/>
              </a:rPr>
              <a:t>                Will Parker</a:t>
            </a:r>
          </a:p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3200" dirty="0">
                <a:cs typeface="Arial Unicode MS" charset="0"/>
              </a:rPr>
              <a:t>University of Wisconsin – Madison</a:t>
            </a:r>
          </a:p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3200" dirty="0" smtClean="0">
                <a:cs typeface="Arial Unicode MS" charset="0"/>
              </a:rPr>
              <a:t>                  </a:t>
            </a:r>
            <a:r>
              <a:rPr lang="en-US" sz="3200" dirty="0" smtClean="0">
                <a:cs typeface="Arial Unicode MS" charset="0"/>
              </a:rPr>
              <a:t>01/23/12</a:t>
            </a:r>
            <a:endParaRPr lang="en-US" sz="3200" dirty="0">
              <a:cs typeface="Arial Unicode MS" charset="0"/>
            </a:endParaRPr>
          </a:p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endParaRPr lang="en-US" sz="3200" dirty="0">
              <a:cs typeface="Arial Unicode MS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57054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9337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3961" y="7042150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>
                <a:cs typeface="Arial Unicode MS" charset="0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Will\Documents\2J-mJES\HistStackjet1_E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12" y="3730385"/>
            <a:ext cx="4888313" cy="331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ill\Documents\2J-pJES\HistStacklep1_E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3730385"/>
            <a:ext cx="4798609" cy="324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Will\Documents\2J-DY\HistStackjet1_E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82" y="642297"/>
            <a:ext cx="4668729" cy="31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E(j1)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10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Will\Documents\2J-mJES\HistStackjet1_Et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1" y="3654379"/>
            <a:ext cx="4811713" cy="32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ill\Documents\2J-pJES\HistStackjet1_Et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3672727"/>
            <a:ext cx="4762500" cy="32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Will\Documents\2J-DY\HistStackjet1_Et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2" y="642296"/>
            <a:ext cx="4653263" cy="31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Eta(j1)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11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Will\Documents\2J-mJES\HistStackjet2_E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5" y="3681455"/>
            <a:ext cx="4773610" cy="32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Will\Documents\2J-pJES\HistStackjet2_E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1455"/>
            <a:ext cx="4773612" cy="32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Will\Documents\2J-DY\HistStackjet2_E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37" y="716626"/>
            <a:ext cx="4558975" cy="308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E(j2)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12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Will\Documents\2J-mJES\HistStackjet2_Et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3719768"/>
            <a:ext cx="4668714" cy="31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Will\Documents\2J-pJES\HistStackjet2_Et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3707100"/>
            <a:ext cx="4687422" cy="31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Will\Documents\2J-DY\HistStackjet2_Et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2" y="642296"/>
            <a:ext cx="4668729" cy="31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Eta(j2)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13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ill\Documents\2J-pJES\HistStackJetMas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3843524"/>
            <a:ext cx="4416109" cy="299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Will\Documents\2J-mJES\HistStackJetMass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49" y="3932237"/>
            <a:ext cx="4427236" cy="29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Will\Documents\2J-DY\HistStackJetMass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12" y="708412"/>
            <a:ext cx="4582233" cy="31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M(</a:t>
            </a:r>
            <a:r>
              <a:rPr lang="en-US" sz="4000" dirty="0" err="1" smtClean="0"/>
              <a:t>jj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14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Will\Documents\2J-mJES\HistStackDeltaRJet12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20" y="3804186"/>
            <a:ext cx="4498586" cy="30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Will\Documents\2J-pJES\HistStackDeltaRJet12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4" y="3804186"/>
            <a:ext cx="4498587" cy="30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Will\Documents\2J-DY\HistStackDeltaRJet12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642296"/>
            <a:ext cx="4800600" cy="32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sz="4000" dirty="0"/>
              <a:t>Δ</a:t>
            </a:r>
            <a:r>
              <a:rPr lang="en-US" sz="4000" dirty="0" smtClean="0"/>
              <a:t>R(</a:t>
            </a:r>
            <a:r>
              <a:rPr lang="en-US" sz="4000" dirty="0" err="1" smtClean="0"/>
              <a:t>jj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15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Will\Documents\2J-mJES\HistStackJetdEt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76" y="3746308"/>
            <a:ext cx="4555602" cy="30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Will\Documents\2J-pJES\HistStackJetdEt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8" y="3743386"/>
            <a:ext cx="4559918" cy="30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Will\Documents\2J-DY\HistStackJetdEt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04" y="602844"/>
            <a:ext cx="4770229" cy="32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sz="4000" dirty="0" smtClean="0"/>
              <a:t>Δ</a:t>
            </a:r>
            <a:r>
              <a:rPr lang="en-US" sz="4000" dirty="0" smtClean="0"/>
              <a:t>Eta(</a:t>
            </a:r>
            <a:r>
              <a:rPr lang="en-US" sz="4000" dirty="0" err="1" smtClean="0"/>
              <a:t>jj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16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Met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17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73512" y="2179637"/>
            <a:ext cx="3276600" cy="238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18. Met</a:t>
            </a:r>
          </a:p>
          <a:p>
            <a:r>
              <a:rPr lang="en-US" sz="3200" dirty="0" smtClean="0"/>
              <a:t>19. </a:t>
            </a:r>
            <a:r>
              <a:rPr lang="en-US" sz="3200" dirty="0" err="1" smtClean="0"/>
              <a:t>MetSig</a:t>
            </a:r>
            <a:endParaRPr lang="en-US" sz="3200" dirty="0" smtClean="0"/>
          </a:p>
          <a:p>
            <a:r>
              <a:rPr lang="en-US" sz="3200" dirty="0" smtClean="0"/>
              <a:t>20. </a:t>
            </a:r>
            <a:r>
              <a:rPr lang="en-US" sz="3200" dirty="0" err="1" smtClean="0"/>
              <a:t>MetSpec</a:t>
            </a:r>
            <a:endParaRPr lang="en-US" sz="3200" dirty="0"/>
          </a:p>
          <a:p>
            <a:r>
              <a:rPr lang="en-US" sz="3200" dirty="0" smtClean="0"/>
              <a:t>21. </a:t>
            </a:r>
            <a:r>
              <a:rPr lang="en-US" sz="3200" b="1" dirty="0" err="1" smtClean="0"/>
              <a:t>dPhi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ll,Met</a:t>
            </a:r>
            <a:r>
              <a:rPr lang="en-US" sz="3200" b="1" dirty="0" smtClean="0"/>
              <a:t>)</a:t>
            </a:r>
          </a:p>
          <a:p>
            <a:r>
              <a:rPr lang="en-US" sz="3200" dirty="0" smtClean="0"/>
              <a:t>22. </a:t>
            </a:r>
            <a:r>
              <a:rPr lang="en-US" sz="3200" b="1" dirty="0" err="1" smtClean="0"/>
              <a:t>Ht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140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Will\Documents\2J-mJES\HistStackMe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3790705"/>
            <a:ext cx="4495800" cy="30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Will\Documents\2J-pJES\HistStackMet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1" y="3790704"/>
            <a:ext cx="4489121" cy="30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Will\Documents\2J-DY\HistStackMet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08" y="666562"/>
            <a:ext cx="4612992" cy="31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Met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18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Will\Documents\2J-mJES\HistStackMetSig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1" y="3737882"/>
            <a:ext cx="4675169" cy="31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Will\Documents\2J-DY\HistStackMetSig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64" y="642296"/>
            <a:ext cx="4745289" cy="321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Will\Documents\2J-pJES\HistStackMetSig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" y="3737882"/>
            <a:ext cx="4675169" cy="31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err="1" smtClean="0"/>
              <a:t>MetSig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19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Leptons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2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78312" y="1874837"/>
            <a:ext cx="2781300" cy="3183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3200" dirty="0" smtClean="0"/>
              <a:t>E(l1)</a:t>
            </a:r>
          </a:p>
          <a:p>
            <a:pPr marL="457200" indent="-457200">
              <a:buAutoNum type="arabicPeriod" startAt="3"/>
            </a:pPr>
            <a:r>
              <a:rPr lang="en-US" sz="3200" dirty="0" smtClean="0"/>
              <a:t>Eta(l1)</a:t>
            </a:r>
          </a:p>
          <a:p>
            <a:pPr marL="457200" indent="-457200">
              <a:buAutoNum type="arabicPeriod" startAt="3"/>
            </a:pPr>
            <a:r>
              <a:rPr lang="en-US" sz="3200" dirty="0" smtClean="0"/>
              <a:t>E(l2)</a:t>
            </a:r>
          </a:p>
          <a:p>
            <a:pPr marL="457200" indent="-457200">
              <a:buAutoNum type="arabicPeriod" startAt="3"/>
            </a:pPr>
            <a:r>
              <a:rPr lang="en-US" sz="3200" dirty="0" smtClean="0"/>
              <a:t>Eta(l2)</a:t>
            </a:r>
          </a:p>
          <a:p>
            <a:pPr marL="457200" indent="-457200">
              <a:buAutoNum type="arabicPeriod" startAt="3"/>
            </a:pPr>
            <a:r>
              <a:rPr lang="en-US" sz="3200" dirty="0" smtClean="0"/>
              <a:t>M(</a:t>
            </a:r>
            <a:r>
              <a:rPr lang="en-US" sz="3200" dirty="0" err="1" smtClean="0"/>
              <a:t>ll</a:t>
            </a:r>
            <a:r>
              <a:rPr lang="en-US" sz="3200" dirty="0" smtClean="0"/>
              <a:t>)</a:t>
            </a:r>
          </a:p>
          <a:p>
            <a:pPr marL="457200" indent="-457200">
              <a:buAutoNum type="arabicPeriod" startAt="3"/>
            </a:pPr>
            <a:r>
              <a:rPr lang="en-US" sz="3200" b="1" dirty="0" err="1" smtClean="0"/>
              <a:t>dR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ll</a:t>
            </a:r>
            <a:r>
              <a:rPr lang="en-US" sz="3200" b="1" dirty="0" smtClean="0"/>
              <a:t>)</a:t>
            </a:r>
          </a:p>
          <a:p>
            <a:pPr marL="457200" indent="-457200">
              <a:buAutoNum type="arabicPeriod" startAt="3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3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Will\Documents\2J-mJES\HistStackMetSpec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46" y="3725332"/>
            <a:ext cx="4765270" cy="32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Will\Documents\2J-DY\HistStackMetSpec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86" y="642296"/>
            <a:ext cx="4727292" cy="32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Will\Documents\2J-pJES\HistStackMetSpec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5" y="3711952"/>
            <a:ext cx="4785027" cy="32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err="1" smtClean="0"/>
              <a:t>MetSpec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20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ill\Documents\2J-mJES\HistStackdPhiLepSumMe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82" y="3856037"/>
            <a:ext cx="4195970" cy="28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Will\Documents\2J-pJES\HistStackdPhiLepSumMet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54" y="3835086"/>
            <a:ext cx="4195968" cy="28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Will\Documents\2J-DY\HistStackdPhiLepSumMet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65" y="774694"/>
            <a:ext cx="4297910" cy="291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sz="4000" dirty="0"/>
              <a:t>ΔΦ</a:t>
            </a:r>
            <a:r>
              <a:rPr lang="en-US" sz="4000" dirty="0"/>
              <a:t>(</a:t>
            </a:r>
            <a:r>
              <a:rPr lang="en-US" sz="4000" dirty="0" err="1"/>
              <a:t>ll,Et</a:t>
            </a:r>
            <a:r>
              <a:rPr lang="en-US" sz="4000" dirty="0"/>
              <a:t>)</a:t>
            </a:r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21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Will\Documents\2J-pJES\HistStackH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59" y="3726079"/>
            <a:ext cx="4194961" cy="28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Will\Documents\2J-mJES\HistStackHt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83" y="3832638"/>
            <a:ext cx="4195968" cy="28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Will\Documents\2J-DY\HistStackHt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27" y="817280"/>
            <a:ext cx="4287633" cy="29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err="1" smtClean="0"/>
              <a:t>Ht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22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In Progress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23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0312" y="884237"/>
            <a:ext cx="6781800" cy="409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No word from Eric or </a:t>
            </a:r>
            <a:r>
              <a:rPr lang="en-US" sz="2800" dirty="0" err="1" smtClean="0"/>
              <a:t>Sergo</a:t>
            </a:r>
            <a:r>
              <a:rPr lang="en-US" sz="2800" dirty="0" smtClean="0"/>
              <a:t> regarding MC yields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Can try to double-check old WZ sample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Adding separate colors for Z-&gt;</a:t>
            </a:r>
            <a:r>
              <a:rPr lang="en-US" sz="2800" dirty="0" err="1" smtClean="0"/>
              <a:t>tt</a:t>
            </a:r>
            <a:r>
              <a:rPr lang="en-US" sz="2800" dirty="0" smtClean="0"/>
              <a:t>, investigating </a:t>
            </a:r>
            <a:r>
              <a:rPr lang="en-US" sz="2800" dirty="0" err="1" smtClean="0"/>
              <a:t>dPhi</a:t>
            </a:r>
            <a:r>
              <a:rPr lang="en-US" sz="2800" dirty="0" smtClean="0"/>
              <a:t>(</a:t>
            </a:r>
            <a:r>
              <a:rPr lang="en-US" sz="2800" dirty="0" err="1" smtClean="0"/>
              <a:t>ll,Met</a:t>
            </a:r>
            <a:r>
              <a:rPr lang="en-US" sz="2800" dirty="0" smtClean="0"/>
              <a:t>), </a:t>
            </a:r>
            <a:r>
              <a:rPr lang="en-US" sz="2800" dirty="0" err="1" smtClean="0"/>
              <a:t>dPhi</a:t>
            </a:r>
            <a:r>
              <a:rPr lang="en-US" sz="2800" dirty="0" smtClean="0"/>
              <a:t>(l1,Met), and </a:t>
            </a:r>
            <a:r>
              <a:rPr lang="en-US" sz="2800" dirty="0" err="1" smtClean="0"/>
              <a:t>dPhi</a:t>
            </a:r>
            <a:r>
              <a:rPr lang="en-US" sz="2800" dirty="0" smtClean="0"/>
              <a:t>(l2,Met)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Will test using </a:t>
            </a:r>
            <a:r>
              <a:rPr lang="en-US" sz="2800" dirty="0" err="1" smtClean="0"/>
              <a:t>dPhi</a:t>
            </a:r>
            <a:r>
              <a:rPr lang="en-US" sz="2800" dirty="0" smtClean="0"/>
              <a:t>(</a:t>
            </a:r>
            <a:r>
              <a:rPr lang="en-US" sz="2800" dirty="0" err="1" smtClean="0"/>
              <a:t>ll,Met</a:t>
            </a:r>
            <a:r>
              <a:rPr lang="en-US" sz="2800" dirty="0" smtClean="0"/>
              <a:t>), M(</a:t>
            </a:r>
            <a:r>
              <a:rPr lang="en-US" sz="2800" dirty="0" err="1" smtClean="0"/>
              <a:t>ll</a:t>
            </a:r>
            <a:r>
              <a:rPr lang="en-US" sz="2800" dirty="0" smtClean="0"/>
              <a:t>), and </a:t>
            </a:r>
            <a:r>
              <a:rPr lang="en-US" sz="2800" dirty="0" err="1" smtClean="0"/>
              <a:t>MetSig</a:t>
            </a:r>
            <a:r>
              <a:rPr lang="en-US" sz="2800" dirty="0" smtClean="0"/>
              <a:t> cuts to nearly eliminate DY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Present something on the 27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66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Will\Documents\2J-mJES\HistStacklep1_E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2" y="3804186"/>
            <a:ext cx="4648200" cy="31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Will\Documents\2J-pJES\HistStacklep1_E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0" y="3804186"/>
            <a:ext cx="4577124" cy="30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Will\Documents\2J-DY\HistStacklep1_E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11" y="769951"/>
            <a:ext cx="4419600" cy="29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E(l1)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3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Will\Documents\2J-mJES\HistStacklep1_Et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94" y="3686295"/>
            <a:ext cx="48006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Will\Documents\2J-pJES\HistStacklep1_Et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2" y="3638395"/>
            <a:ext cx="4832429" cy="32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Will\Documents\2J-DY\HistStacklep1_Et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67" y="750277"/>
            <a:ext cx="4509288" cy="305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Eta(l1)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4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Will\Documents\2J-mJES\HistStacklep2_E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87" y="3785746"/>
            <a:ext cx="4716865" cy="31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ill\Documents\2J-pJES\HistStacklep2_E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3" y="3804186"/>
            <a:ext cx="4689638" cy="317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Will\Documents\2J-DY\HistStacklep2_E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2" y="642296"/>
            <a:ext cx="4705158" cy="31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E(l2)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5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Will\Documents\2J-pJES\HistStacklep2_Et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1" y="3687468"/>
            <a:ext cx="4758372" cy="32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ill\Documents\2J-mJES\HistStacklep2_Et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14" y="3687468"/>
            <a:ext cx="4758372" cy="32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Will\Documents\2J-DY\HistStacklep2_Et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2" y="728721"/>
            <a:ext cx="4572000" cy="309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Eta(l2)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>
                <a:cs typeface="Arial Unicode MS" charset="0"/>
              </a:rPr>
              <a:t>6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Will\Documents\2J-pJES\HistStackdimas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1" y="3811722"/>
            <a:ext cx="4454343" cy="30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Will\Documents\2J-mJES\HistStackdimass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2" y="3811722"/>
            <a:ext cx="4441954" cy="30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Will\Documents\2J-DY\HistStackdimass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96" y="743478"/>
            <a:ext cx="4588216" cy="31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M(</a:t>
            </a:r>
            <a:r>
              <a:rPr lang="en-US" sz="4000" dirty="0" err="1" smtClean="0"/>
              <a:t>ll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7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Will\Documents\2J-pJES\HistStackdRLepton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3" y="3959233"/>
            <a:ext cx="4571839" cy="30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ill\Documents\2J-mJES\HistStackdRLeptons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2" y="3959233"/>
            <a:ext cx="4571839" cy="30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Will\Documents\2J-DY\HistStackdRLeptons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36" y="731836"/>
            <a:ext cx="4675812" cy="307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sz="4000" dirty="0" smtClean="0"/>
              <a:t>Δ</a:t>
            </a:r>
            <a:r>
              <a:rPr lang="en-US" sz="4000" dirty="0" smtClean="0"/>
              <a:t>R(</a:t>
            </a:r>
            <a:r>
              <a:rPr lang="en-US" sz="4000" dirty="0" err="1" smtClean="0"/>
              <a:t>ll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8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110" y="642296"/>
            <a:ext cx="124300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5712" y="3636738"/>
            <a:ext cx="11849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smtClean="0"/>
              <a:t>JES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8257" y="3629202"/>
            <a:ext cx="128753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Minus </a:t>
            </a:r>
            <a:r>
              <a:rPr lang="en-US" dirty="0" smtClean="0"/>
              <a:t>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4345"/>
            <a:ext cx="10080720" cy="608089"/>
          </a:xfrm>
        </p:spPr>
        <p:txBody>
          <a:bodyPr wrap="square" tIns="35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smtClean="0"/>
              <a:t>Jets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86160" y="7071120"/>
            <a:ext cx="8854920" cy="70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3040" rIns="0" bIns="0" anchor="t" anchorCtr="0" compatLnSpc="0"/>
          <a:lstStyle/>
          <a:p>
            <a:pPr marL="431640" marR="0" lvl="0" indent="-324000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r>
              <a:rPr lang="en-US" sz="26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        </a:t>
            </a:r>
            <a:r>
              <a:rPr lang="en-US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Will Parker                U.W. Madison              </a:t>
            </a:r>
            <a:r>
              <a:rPr lang="en-US" sz="2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01/23/12</a:t>
            </a:r>
            <a:endParaRPr lang="en-US" sz="2600" b="0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7070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 marL="431800" indent="-323850"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600" dirty="0" smtClean="0">
                <a:cs typeface="Arial Unicode MS" charset="0"/>
              </a:rPr>
              <a:t>9</a:t>
            </a:r>
            <a:endParaRPr lang="en-US" sz="2600" dirty="0">
              <a:cs typeface="Arial Unicode M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9712" y="1722437"/>
            <a:ext cx="3429000" cy="329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10"/>
            </a:pPr>
            <a:r>
              <a:rPr lang="en-US" sz="3200" dirty="0" smtClean="0"/>
              <a:t> </a:t>
            </a:r>
            <a:r>
              <a:rPr lang="en-US" sz="3200" b="1" dirty="0" smtClean="0"/>
              <a:t>E(j1)</a:t>
            </a:r>
          </a:p>
          <a:p>
            <a:pPr marL="514350" indent="-514350">
              <a:buAutoNum type="arabicPeriod" startAt="10"/>
            </a:pPr>
            <a:r>
              <a:rPr lang="en-US" sz="3200" dirty="0" smtClean="0"/>
              <a:t> Eta(j1)</a:t>
            </a:r>
          </a:p>
          <a:p>
            <a:pPr marL="514350" indent="-514350">
              <a:buAutoNum type="arabicPeriod" startAt="10"/>
            </a:pPr>
            <a:r>
              <a:rPr lang="en-US" sz="3200" dirty="0"/>
              <a:t> </a:t>
            </a:r>
            <a:r>
              <a:rPr lang="en-US" sz="3200" b="1" dirty="0" smtClean="0"/>
              <a:t>E(j2)</a:t>
            </a:r>
          </a:p>
          <a:p>
            <a:pPr marL="514350" indent="-514350">
              <a:buAutoNum type="arabicPeriod" startAt="10"/>
            </a:pPr>
            <a:r>
              <a:rPr lang="en-US" sz="3200" dirty="0"/>
              <a:t> </a:t>
            </a:r>
            <a:r>
              <a:rPr lang="en-US" sz="3200" dirty="0" smtClean="0"/>
              <a:t>Eta(j2)</a:t>
            </a:r>
          </a:p>
          <a:p>
            <a:pPr marL="514350" indent="-514350">
              <a:buAutoNum type="arabicPeriod" startAt="10"/>
            </a:pPr>
            <a:r>
              <a:rPr lang="en-US" sz="3200" dirty="0"/>
              <a:t> </a:t>
            </a:r>
            <a:r>
              <a:rPr lang="en-US" sz="3200" b="1" dirty="0" smtClean="0"/>
              <a:t>M(</a:t>
            </a:r>
            <a:r>
              <a:rPr lang="en-US" sz="3200" b="1" dirty="0" err="1" smtClean="0"/>
              <a:t>jj</a:t>
            </a:r>
            <a:r>
              <a:rPr lang="en-US" sz="3200" b="1" dirty="0" smtClean="0"/>
              <a:t>)</a:t>
            </a:r>
          </a:p>
          <a:p>
            <a:pPr marL="514350" indent="-514350">
              <a:buAutoNum type="arabicPeriod" startAt="10"/>
            </a:pPr>
            <a:r>
              <a:rPr lang="en-US" sz="3200" dirty="0"/>
              <a:t> </a:t>
            </a:r>
            <a:r>
              <a:rPr lang="en-US" sz="3200" dirty="0" err="1" smtClean="0"/>
              <a:t>dR</a:t>
            </a:r>
            <a:r>
              <a:rPr lang="en-US" sz="3200" dirty="0" smtClean="0"/>
              <a:t>(</a:t>
            </a:r>
            <a:r>
              <a:rPr lang="en-US" sz="3200" dirty="0" err="1" smtClean="0"/>
              <a:t>jj</a:t>
            </a:r>
            <a:r>
              <a:rPr lang="en-US" sz="3200" dirty="0" smtClean="0"/>
              <a:t>)</a:t>
            </a:r>
          </a:p>
          <a:p>
            <a:pPr marL="514350" indent="-514350">
              <a:buAutoNum type="arabicPeriod" startAt="10"/>
            </a:pPr>
            <a:r>
              <a:rPr lang="en-US" sz="3200" dirty="0"/>
              <a:t> </a:t>
            </a:r>
            <a:r>
              <a:rPr lang="en-US" sz="3200" dirty="0" err="1" smtClean="0"/>
              <a:t>dEta</a:t>
            </a:r>
            <a:r>
              <a:rPr lang="en-US" sz="3200" dirty="0" smtClean="0"/>
              <a:t>(</a:t>
            </a:r>
            <a:r>
              <a:rPr lang="en-US" sz="3200" dirty="0" err="1" smtClean="0"/>
              <a:t>jj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58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10827</TotalTime>
  <Words>426</Words>
  <Application>Microsoft Office PowerPoint</Application>
  <PresentationFormat>Custom</PresentationFormat>
  <Paragraphs>149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Office Theme</vt:lpstr>
      <vt:lpstr>W W + 2 jets Analysis</vt:lpstr>
      <vt:lpstr>Leptons</vt:lpstr>
      <vt:lpstr>E(l1)</vt:lpstr>
      <vt:lpstr>Eta(l1)</vt:lpstr>
      <vt:lpstr>E(l2)</vt:lpstr>
      <vt:lpstr>Eta(l2)</vt:lpstr>
      <vt:lpstr>M(ll)</vt:lpstr>
      <vt:lpstr>ΔR(ll)</vt:lpstr>
      <vt:lpstr>Jets</vt:lpstr>
      <vt:lpstr>E(j1)</vt:lpstr>
      <vt:lpstr>Eta(j1)</vt:lpstr>
      <vt:lpstr>E(j2)</vt:lpstr>
      <vt:lpstr>Eta(j2)</vt:lpstr>
      <vt:lpstr>M(jj)</vt:lpstr>
      <vt:lpstr>ΔR(jj)</vt:lpstr>
      <vt:lpstr>ΔEta(jj)</vt:lpstr>
      <vt:lpstr>Met</vt:lpstr>
      <vt:lpstr>Met</vt:lpstr>
      <vt:lpstr>MetSig</vt:lpstr>
      <vt:lpstr>MetSpec</vt:lpstr>
      <vt:lpstr>ΔΦ(ll,Et)</vt:lpstr>
      <vt:lpstr>Ht</vt:lpstr>
      <vt:lpstr>In Progress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-&gt; W W + 2 jets Analysis</dc:title>
  <dc:creator>Will Parker</dc:creator>
  <cp:lastModifiedBy>Will</cp:lastModifiedBy>
  <cp:revision>294</cp:revision>
  <cp:lastPrinted>2011-10-31T18:20:40Z</cp:lastPrinted>
  <dcterms:created xsi:type="dcterms:W3CDTF">2010-02-21T22:24:43Z</dcterms:created>
  <dcterms:modified xsi:type="dcterms:W3CDTF">2012-01-23T14:41:09Z</dcterms:modified>
</cp:coreProperties>
</file>