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43" r:id="rId3"/>
    <p:sldId id="349" r:id="rId4"/>
    <p:sldId id="341" r:id="rId5"/>
    <p:sldId id="346" r:id="rId6"/>
    <p:sldId id="347" r:id="rId7"/>
    <p:sldId id="354" r:id="rId8"/>
    <p:sldId id="329" r:id="rId9"/>
    <p:sldId id="358" r:id="rId10"/>
    <p:sldId id="355" r:id="rId11"/>
    <p:sldId id="356" r:id="rId12"/>
    <p:sldId id="357" r:id="rId13"/>
    <p:sldId id="332" r:id="rId14"/>
    <p:sldId id="326" r:id="rId15"/>
    <p:sldId id="350" r:id="rId16"/>
    <p:sldId id="351" r:id="rId1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B87"/>
    <a:srgbClr val="FF0000"/>
    <a:srgbClr val="FFFF00"/>
    <a:srgbClr val="FFFF66"/>
    <a:srgbClr val="800000"/>
    <a:srgbClr val="000099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432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93063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Like WH -&gt; WWW like sign dilepton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ttH -&gt; ttbb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2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8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2963" cy="6094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4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2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4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05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1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6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9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57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995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523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0"/>
            <a:ext cx="7085013" cy="9906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028" name="Picture 4" descr="UW_logo4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906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76200" y="6565900"/>
            <a:ext cx="21542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zh-CN" sz="900" dirty="0">
                <a:solidFill>
                  <a:schemeClr val="tx2"/>
                </a:solidFill>
                <a:latin typeface="Arial" charset="0"/>
                <a:ea typeface="AppleGothic" charset="0"/>
                <a:cs typeface="AppleGothic" charset="0"/>
              </a:rPr>
              <a:t>M. Herndon, UW,  DOE Review, </a:t>
            </a:r>
            <a:r>
              <a:rPr lang="en-US" altLang="zh-CN" sz="900" dirty="0" smtClean="0">
                <a:solidFill>
                  <a:schemeClr val="tx2"/>
                </a:solidFill>
                <a:latin typeface="Arial" charset="0"/>
                <a:ea typeface="AppleGothic" charset="0"/>
                <a:cs typeface="AppleGothic" charset="0"/>
              </a:rPr>
              <a:t>2012</a:t>
            </a:r>
            <a:endParaRPr lang="en-US" altLang="zh-CN" sz="900" dirty="0">
              <a:solidFill>
                <a:schemeClr val="tx2"/>
              </a:solidFill>
              <a:latin typeface="Arial" charset="0"/>
              <a:ea typeface="AppleGothic" charset="0"/>
              <a:cs typeface="AppleGothic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6858000" y="6553200"/>
            <a:ext cx="20716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r"/>
            <a:fld id="{19C4FD37-5B10-CE47-8255-74D0A2CF3F94}" type="slidenum">
              <a:rPr lang="en-US" altLang="zh-CN" sz="900">
                <a:solidFill>
                  <a:schemeClr val="tx2"/>
                </a:solidFill>
                <a:latin typeface="Arial" charset="0"/>
                <a:ea typeface="AppleGothic" charset="0"/>
                <a:cs typeface="AppleGothic" charset="0"/>
              </a:rPr>
              <a:pPr algn="r"/>
              <a:t>‹#›</a:t>
            </a:fld>
            <a:endParaRPr lang="en-US" altLang="zh-CN" sz="900">
              <a:solidFill>
                <a:schemeClr val="tx2"/>
              </a:solidFill>
              <a:latin typeface="Arial" charset="0"/>
              <a:ea typeface="AppleGothic" charset="0"/>
              <a:cs typeface="AppleGothic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152400" y="6565900"/>
            <a:ext cx="868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0000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0000"/>
          </a:solidFill>
          <a:latin typeface="Arial" charset="0"/>
          <a:ea typeface="ＭＳ Ｐゴシック" charset="0"/>
          <a:cs typeface="Gothic" charset="0"/>
        </a:defRPr>
      </a:lvl2pPr>
      <a:lvl3pPr algn="ctr" defTabSz="457200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0000"/>
          </a:solidFill>
          <a:latin typeface="Arial" charset="0"/>
          <a:ea typeface="ＭＳ Ｐゴシック" charset="0"/>
          <a:cs typeface="Gothic" charset="0"/>
        </a:defRPr>
      </a:lvl3pPr>
      <a:lvl4pPr algn="ctr" defTabSz="457200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0000"/>
          </a:solidFill>
          <a:latin typeface="Arial" charset="0"/>
          <a:ea typeface="ＭＳ Ｐゴシック" charset="0"/>
          <a:cs typeface="Gothic" charset="0"/>
        </a:defRPr>
      </a:lvl4pPr>
      <a:lvl5pPr algn="ctr" defTabSz="457200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0000"/>
          </a:solidFill>
          <a:latin typeface="Arial" charset="0"/>
          <a:ea typeface="ＭＳ Ｐゴシック" charset="0"/>
          <a:cs typeface="Gothic" charset="0"/>
        </a:defRPr>
      </a:lvl5pPr>
      <a:lvl6pPr marL="1536700" indent="-2159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6pPr>
      <a:lvl7pPr marL="1993900" indent="-2159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7pPr>
      <a:lvl8pPr marL="2451100" indent="-2159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8pPr>
      <a:lvl9pPr marL="2908300" indent="-2159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9pPr>
    </p:titleStyle>
    <p:bodyStyle>
      <a:lvl1pPr marL="338138" indent="-319088" algn="l" defTabSz="457200" rtl="0" eaLnBrk="0" fontAlgn="base" hangingPunct="0">
        <a:lnSpc>
          <a:spcPct val="125000"/>
        </a:lnSpc>
        <a:spcBef>
          <a:spcPts val="500"/>
        </a:spcBef>
        <a:spcAft>
          <a:spcPct val="0"/>
        </a:spcAft>
        <a:buClr>
          <a:srgbClr val="000000"/>
        </a:buClr>
        <a:buSzPct val="53000"/>
        <a:buFont typeface="StarSymbol" charset="0"/>
        <a:buBlip>
          <a:blip r:embed="rId15"/>
        </a:buBlip>
        <a:defRPr sz="20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1363" indent="-284163" algn="l" defTabSz="457200" rtl="0" eaLnBrk="0" fontAlgn="base" hangingPunct="0">
        <a:lnSpc>
          <a:spcPct val="125000"/>
        </a:lnSpc>
        <a:spcBef>
          <a:spcPts val="700"/>
        </a:spcBef>
        <a:spcAft>
          <a:spcPct val="0"/>
        </a:spcAft>
        <a:buClr>
          <a:srgbClr val="000000"/>
        </a:buClr>
        <a:buSzPct val="42000"/>
        <a:buFont typeface="StarSymbol" charset="0"/>
        <a:buBlip>
          <a:blip r:embed="rId16"/>
        </a:buBlip>
        <a:defRPr sz="1600">
          <a:solidFill>
            <a:srgbClr val="280099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25000"/>
        </a:lnSpc>
        <a:spcBef>
          <a:spcPts val="600"/>
        </a:spcBef>
        <a:spcAft>
          <a:spcPct val="0"/>
        </a:spcAft>
        <a:buClr>
          <a:srgbClr val="000000"/>
        </a:buClr>
        <a:buSzPct val="29000"/>
        <a:buFont typeface="StarSymbol" charset="0"/>
        <a:buBlip>
          <a:blip r:embed="rId17"/>
        </a:buBlip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2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2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12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12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12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12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8.emf"/><Relationship Id="rId6" Type="http://schemas.openxmlformats.org/officeDocument/2006/relationships/image" Target="../media/image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Relationship Id="rId3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jpeg"/><Relationship Id="rId13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7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emf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8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8.emf"/><Relationship Id="rId7" Type="http://schemas.openxmlformats.org/officeDocument/2006/relationships/image" Target="../media/image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Task E</a:t>
            </a:r>
          </a:p>
        </p:txBody>
      </p:sp>
      <p:sp>
        <p:nvSpPr>
          <p:cNvPr id="3074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590800" y="5562600"/>
            <a:ext cx="4495800" cy="609600"/>
          </a:xfrm>
        </p:spPr>
        <p:txBody>
          <a:bodyPr/>
          <a:lstStyle/>
          <a:p>
            <a:pPr marL="19050" indent="0" eaLnBrk="1" hangingPunct="1">
              <a:lnSpc>
                <a:spcPct val="115000"/>
              </a:lnSpc>
              <a:buFont typeface="StarSymbol" charset="0"/>
              <a:buNone/>
            </a:pPr>
            <a:r>
              <a:rPr lang="en-US" sz="3200">
                <a:latin typeface="Arial" charset="0"/>
              </a:rPr>
              <a:t>The CDF Experiment</a:t>
            </a:r>
          </a:p>
        </p:txBody>
      </p:sp>
      <p:pic>
        <p:nvPicPr>
          <p:cNvPr id="3075" name="Picture 12" descr="Tevat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t="3127" r="35422" b="9322"/>
          <a:stretch>
            <a:fillRect/>
          </a:stretch>
        </p:blipFill>
        <p:spPr bwMode="auto">
          <a:xfrm>
            <a:off x="5029200" y="1244600"/>
            <a:ext cx="41148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295400"/>
            <a:ext cx="498316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7162800" y="6553200"/>
            <a:ext cx="19050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Gothic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Gothic" charset="0"/>
                <a:cs typeface="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Gothic" charset="0"/>
                <a:cs typeface="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Gothic" charset="0"/>
                <a:cs typeface="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Gothic" charset="0"/>
                <a:cs typeface="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Gothic" charset="0"/>
                <a:cs typeface="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Gothic" charset="0"/>
                <a:cs typeface="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Gothic" charset="0"/>
                <a:cs typeface="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Gothic" charset="0"/>
                <a:cs typeface="Gothic" charset="0"/>
              </a:defRPr>
            </a:lvl9pPr>
          </a:lstStyle>
          <a:p>
            <a:pPr algn="r"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fld id="{FE737CB5-F1CC-944D-9B6C-C9891A8FA664}" type="slidenum">
              <a:rPr lang="en-GB" sz="1400">
                <a:solidFill>
                  <a:srgbClr val="B2B2B2"/>
                </a:solidFill>
                <a:latin typeface="Courier" charset="0"/>
                <a:ea typeface="新細明體" charset="0"/>
                <a:cs typeface="新細明體" charset="0"/>
              </a:rPr>
              <a:pPr algn="r" eaLnBrk="1" hangingPunct="1">
                <a:lnSpc>
                  <a:spcPct val="9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t>10</a:t>
            </a:fld>
            <a:endParaRPr lang="en-GB" sz="1400">
              <a:solidFill>
                <a:srgbClr val="B2B2B2"/>
              </a:solidFill>
              <a:latin typeface="Courier" charset="0"/>
              <a:ea typeface="新細明體" charset="0"/>
              <a:cs typeface="新細明體" charset="0"/>
            </a:endParaRP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4114800" y="4724400"/>
            <a:ext cx="4724400" cy="133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126000" rIns="90000" bIns="46800">
            <a:spAutoFit/>
          </a:bodyPr>
          <a:lstStyle>
            <a:lvl1pPr marL="338138" indent="-319088"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Gothic" charset="0"/>
              </a:defRPr>
            </a:lvl1pPr>
            <a:lvl2pPr marL="37931725" indent="-37474525"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Gothic" charset="0"/>
                <a:cs typeface="Gothic" charset="0"/>
              </a:defRPr>
            </a:lvl2pPr>
            <a:lvl3pPr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Gothic" charset="0"/>
                <a:cs typeface="Gothic" charset="0"/>
              </a:defRPr>
            </a:lvl3pPr>
            <a:lvl4pPr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Gothic" charset="0"/>
                <a:cs typeface="Gothic" charset="0"/>
              </a:defRPr>
            </a:lvl4pPr>
            <a:lvl5pPr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Gothic" charset="0"/>
                <a:cs typeface="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Gothic" charset="0"/>
                <a:cs typeface="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Gothic" charset="0"/>
                <a:cs typeface="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Gothic" charset="0"/>
                <a:cs typeface="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Gothic" charset="0"/>
                <a:cs typeface="Gothic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500"/>
              </a:spcBef>
              <a:buClr>
                <a:srgbClr val="000000"/>
              </a:buClr>
              <a:buSzPct val="53000"/>
              <a:buFont typeface="Times New Roman" charset="0"/>
              <a:buBlip>
                <a:blip r:embed="rId3"/>
              </a:buBlip>
            </a:pPr>
            <a:r>
              <a:rPr lang="en-GB" b="0" dirty="0" smtClean="0">
                <a:solidFill>
                  <a:srgbClr val="800000"/>
                </a:solidFill>
                <a:latin typeface="Arial" charset="0"/>
                <a:sym typeface="Symbol" charset="0"/>
              </a:rPr>
              <a:t>H-&gt;WW Sensitivity at 125</a:t>
            </a:r>
            <a:r>
              <a:rPr lang="en-GB" b="0" dirty="0">
                <a:solidFill>
                  <a:srgbClr val="800000"/>
                </a:solidFill>
                <a:latin typeface="Arial" charset="0"/>
                <a:sym typeface="Symbol" charset="0"/>
              </a:rPr>
              <a:t> </a:t>
            </a:r>
            <a:r>
              <a:rPr lang="en-GB" b="0" dirty="0" smtClean="0">
                <a:solidFill>
                  <a:srgbClr val="800000"/>
                </a:solidFill>
                <a:latin typeface="Arial" charset="0"/>
                <a:sym typeface="Symbol" charset="0"/>
              </a:rPr>
              <a:t>as powerful as individual </a:t>
            </a:r>
            <a:r>
              <a:rPr lang="en-GB" b="0" dirty="0" err="1" smtClean="0">
                <a:solidFill>
                  <a:srgbClr val="800000"/>
                </a:solidFill>
                <a:latin typeface="Arial" charset="0"/>
                <a:sym typeface="Symbol" charset="0"/>
              </a:rPr>
              <a:t>VH</a:t>
            </a:r>
            <a:r>
              <a:rPr lang="en-GB" b="0" dirty="0" smtClean="0">
                <a:solidFill>
                  <a:srgbClr val="800000"/>
                </a:solidFill>
                <a:latin typeface="Arial" charset="0"/>
                <a:sym typeface="Wingdings"/>
              </a:rPr>
              <a:t> </a:t>
            </a:r>
            <a:r>
              <a:rPr lang="en-GB" b="0" dirty="0" err="1" smtClean="0">
                <a:solidFill>
                  <a:srgbClr val="800000"/>
                </a:solidFill>
                <a:latin typeface="Arial" charset="0"/>
                <a:sym typeface="Wingdings"/>
              </a:rPr>
              <a:t>Vbb</a:t>
            </a:r>
            <a:r>
              <a:rPr lang="en-GB" b="0" dirty="0" smtClean="0">
                <a:solidFill>
                  <a:srgbClr val="800000"/>
                </a:solidFill>
                <a:latin typeface="Arial" charset="0"/>
                <a:sym typeface="Wingdings"/>
              </a:rPr>
              <a:t> channels</a:t>
            </a:r>
            <a:r>
              <a:rPr lang="en-GB" b="0" dirty="0" smtClean="0">
                <a:solidFill>
                  <a:srgbClr val="800000"/>
                </a:solidFill>
                <a:latin typeface="Arial" charset="0"/>
                <a:sym typeface="Symbol" charset="0"/>
              </a:rPr>
              <a:t> </a:t>
            </a:r>
            <a:endParaRPr lang="en-GB" b="0" dirty="0">
              <a:solidFill>
                <a:srgbClr val="800000"/>
              </a:solidFill>
              <a:latin typeface="Arial" charset="0"/>
              <a:sym typeface="Symbol" charset="0"/>
            </a:endParaRPr>
          </a:p>
        </p:txBody>
      </p:sp>
      <p:grpSp>
        <p:nvGrpSpPr>
          <p:cNvPr id="16390" name="Group 13"/>
          <p:cNvGrpSpPr>
            <a:grpSpLocks/>
          </p:cNvGrpSpPr>
          <p:nvPr/>
        </p:nvGrpSpPr>
        <p:grpSpPr bwMode="auto">
          <a:xfrm>
            <a:off x="4495800" y="6019800"/>
            <a:ext cx="3962400" cy="661988"/>
            <a:chOff x="96" y="2832"/>
            <a:chExt cx="2364" cy="816"/>
          </a:xfrm>
        </p:grpSpPr>
        <p:sp>
          <p:nvSpPr>
            <p:cNvPr id="16426" name="AutoShape 14"/>
            <p:cNvSpPr>
              <a:spLocks noChangeArrowheads="1"/>
            </p:cNvSpPr>
            <p:nvPr/>
          </p:nvSpPr>
          <p:spPr bwMode="auto">
            <a:xfrm>
              <a:off x="96" y="2832"/>
              <a:ext cx="2364" cy="816"/>
            </a:xfrm>
            <a:prstGeom prst="roundRect">
              <a:avLst>
                <a:gd name="adj" fmla="val 269"/>
              </a:avLst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7" name="Text Box 15"/>
            <p:cNvSpPr txBox="1">
              <a:spLocks noChangeArrowheads="1"/>
            </p:cNvSpPr>
            <p:nvPr/>
          </p:nvSpPr>
          <p:spPr bwMode="auto">
            <a:xfrm>
              <a:off x="193" y="2832"/>
              <a:ext cx="2253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24161750" indent="-24161750">
                <a:tabLst>
                  <a:tab pos="338138" algn="l"/>
                  <a:tab pos="1252538" algn="l"/>
                  <a:tab pos="2166938" algn="l"/>
                  <a:tab pos="3081338" algn="l"/>
                  <a:tab pos="3995738" algn="l"/>
                  <a:tab pos="4910138" algn="l"/>
                  <a:tab pos="5824538" algn="l"/>
                  <a:tab pos="6738938" algn="l"/>
                  <a:tab pos="7653338" algn="l"/>
                  <a:tab pos="8567738" algn="l"/>
                  <a:tab pos="9482138" algn="l"/>
                  <a:tab pos="10396538" algn="l"/>
                </a:tabLst>
                <a:defRPr sz="2400" b="1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Gothic" charset="0"/>
                </a:defRPr>
              </a:lvl1pPr>
              <a:lvl2pPr marL="338138" indent="-319088">
                <a:tabLst>
                  <a:tab pos="338138" algn="l"/>
                  <a:tab pos="1252538" algn="l"/>
                  <a:tab pos="2166938" algn="l"/>
                  <a:tab pos="3081338" algn="l"/>
                  <a:tab pos="3995738" algn="l"/>
                  <a:tab pos="4910138" algn="l"/>
                  <a:tab pos="5824538" algn="l"/>
                  <a:tab pos="6738938" algn="l"/>
                  <a:tab pos="7653338" algn="l"/>
                  <a:tab pos="8567738" algn="l"/>
                  <a:tab pos="9482138" algn="l"/>
                  <a:tab pos="10396538" algn="l"/>
                </a:tabLst>
                <a:defRPr sz="2400" b="1">
                  <a:solidFill>
                    <a:schemeClr val="bg1"/>
                  </a:solidFill>
                  <a:latin typeface="Times New Roman" charset="0"/>
                  <a:ea typeface="Gothic" charset="0"/>
                  <a:cs typeface="Gothic" charset="0"/>
                </a:defRPr>
              </a:lvl2pPr>
              <a:lvl3pPr>
                <a:tabLst>
                  <a:tab pos="338138" algn="l"/>
                  <a:tab pos="1252538" algn="l"/>
                  <a:tab pos="2166938" algn="l"/>
                  <a:tab pos="3081338" algn="l"/>
                  <a:tab pos="3995738" algn="l"/>
                  <a:tab pos="4910138" algn="l"/>
                  <a:tab pos="5824538" algn="l"/>
                  <a:tab pos="6738938" algn="l"/>
                  <a:tab pos="7653338" algn="l"/>
                  <a:tab pos="8567738" algn="l"/>
                  <a:tab pos="9482138" algn="l"/>
                  <a:tab pos="10396538" algn="l"/>
                </a:tabLst>
                <a:defRPr sz="2400" b="1">
                  <a:solidFill>
                    <a:schemeClr val="bg1"/>
                  </a:solidFill>
                  <a:latin typeface="Times New Roman" charset="0"/>
                  <a:ea typeface="Gothic" charset="0"/>
                  <a:cs typeface="Gothic" charset="0"/>
                </a:defRPr>
              </a:lvl3pPr>
              <a:lvl4pPr>
                <a:tabLst>
                  <a:tab pos="338138" algn="l"/>
                  <a:tab pos="1252538" algn="l"/>
                  <a:tab pos="2166938" algn="l"/>
                  <a:tab pos="3081338" algn="l"/>
                  <a:tab pos="3995738" algn="l"/>
                  <a:tab pos="4910138" algn="l"/>
                  <a:tab pos="5824538" algn="l"/>
                  <a:tab pos="6738938" algn="l"/>
                  <a:tab pos="7653338" algn="l"/>
                  <a:tab pos="8567738" algn="l"/>
                  <a:tab pos="9482138" algn="l"/>
                  <a:tab pos="10396538" algn="l"/>
                </a:tabLst>
                <a:defRPr sz="2400" b="1">
                  <a:solidFill>
                    <a:schemeClr val="bg1"/>
                  </a:solidFill>
                  <a:latin typeface="Times New Roman" charset="0"/>
                  <a:ea typeface="Gothic" charset="0"/>
                  <a:cs typeface="Gothic" charset="0"/>
                </a:defRPr>
              </a:lvl4pPr>
              <a:lvl5pPr>
                <a:tabLst>
                  <a:tab pos="338138" algn="l"/>
                  <a:tab pos="1252538" algn="l"/>
                  <a:tab pos="2166938" algn="l"/>
                  <a:tab pos="3081338" algn="l"/>
                  <a:tab pos="3995738" algn="l"/>
                  <a:tab pos="4910138" algn="l"/>
                  <a:tab pos="5824538" algn="l"/>
                  <a:tab pos="6738938" algn="l"/>
                  <a:tab pos="7653338" algn="l"/>
                  <a:tab pos="8567738" algn="l"/>
                  <a:tab pos="9482138" algn="l"/>
                  <a:tab pos="10396538" algn="l"/>
                </a:tabLst>
                <a:defRPr sz="2400" b="1">
                  <a:solidFill>
                    <a:schemeClr val="bg1"/>
                  </a:solidFill>
                  <a:latin typeface="Times New Roman" charset="0"/>
                  <a:ea typeface="Gothic" charset="0"/>
                  <a:cs typeface="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1252538" algn="l"/>
                  <a:tab pos="2166938" algn="l"/>
                  <a:tab pos="3081338" algn="l"/>
                  <a:tab pos="3995738" algn="l"/>
                  <a:tab pos="4910138" algn="l"/>
                  <a:tab pos="5824538" algn="l"/>
                  <a:tab pos="6738938" algn="l"/>
                  <a:tab pos="7653338" algn="l"/>
                  <a:tab pos="8567738" algn="l"/>
                  <a:tab pos="9482138" algn="l"/>
                  <a:tab pos="10396538" algn="l"/>
                </a:tabLst>
                <a:defRPr sz="2400" b="1">
                  <a:solidFill>
                    <a:schemeClr val="bg1"/>
                  </a:solidFill>
                  <a:latin typeface="Times New Roman" charset="0"/>
                  <a:ea typeface="Gothic" charset="0"/>
                  <a:cs typeface="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1252538" algn="l"/>
                  <a:tab pos="2166938" algn="l"/>
                  <a:tab pos="3081338" algn="l"/>
                  <a:tab pos="3995738" algn="l"/>
                  <a:tab pos="4910138" algn="l"/>
                  <a:tab pos="5824538" algn="l"/>
                  <a:tab pos="6738938" algn="l"/>
                  <a:tab pos="7653338" algn="l"/>
                  <a:tab pos="8567738" algn="l"/>
                  <a:tab pos="9482138" algn="l"/>
                  <a:tab pos="10396538" algn="l"/>
                </a:tabLst>
                <a:defRPr sz="2400" b="1">
                  <a:solidFill>
                    <a:schemeClr val="bg1"/>
                  </a:solidFill>
                  <a:latin typeface="Times New Roman" charset="0"/>
                  <a:ea typeface="Gothic" charset="0"/>
                  <a:cs typeface="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1252538" algn="l"/>
                  <a:tab pos="2166938" algn="l"/>
                  <a:tab pos="3081338" algn="l"/>
                  <a:tab pos="3995738" algn="l"/>
                  <a:tab pos="4910138" algn="l"/>
                  <a:tab pos="5824538" algn="l"/>
                  <a:tab pos="6738938" algn="l"/>
                  <a:tab pos="7653338" algn="l"/>
                  <a:tab pos="8567738" algn="l"/>
                  <a:tab pos="9482138" algn="l"/>
                  <a:tab pos="10396538" algn="l"/>
                </a:tabLst>
                <a:defRPr sz="2400" b="1">
                  <a:solidFill>
                    <a:schemeClr val="bg1"/>
                  </a:solidFill>
                  <a:latin typeface="Times New Roman" charset="0"/>
                  <a:ea typeface="Gothic" charset="0"/>
                  <a:cs typeface="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1252538" algn="l"/>
                  <a:tab pos="2166938" algn="l"/>
                  <a:tab pos="3081338" algn="l"/>
                  <a:tab pos="3995738" algn="l"/>
                  <a:tab pos="4910138" algn="l"/>
                  <a:tab pos="5824538" algn="l"/>
                  <a:tab pos="6738938" algn="l"/>
                  <a:tab pos="7653338" algn="l"/>
                  <a:tab pos="8567738" algn="l"/>
                  <a:tab pos="9482138" algn="l"/>
                  <a:tab pos="10396538" algn="l"/>
                </a:tabLst>
                <a:defRPr sz="2400" b="1">
                  <a:solidFill>
                    <a:schemeClr val="bg1"/>
                  </a:solidFill>
                  <a:latin typeface="Times New Roman" charset="0"/>
                  <a:ea typeface="Gothic" charset="0"/>
                  <a:cs typeface="Gothic" charset="0"/>
                </a:defRPr>
              </a:lvl9pPr>
            </a:lstStyle>
            <a:p>
              <a:pPr lvl="1" algn="ctr" eaLnBrk="1" hangingPunct="1">
                <a:lnSpc>
                  <a:spcPct val="126000"/>
                </a:lnSpc>
                <a:buClr>
                  <a:srgbClr val="000000"/>
                </a:buClr>
                <a:buSzPct val="50000"/>
                <a:buFont typeface="Times New Roman" charset="0"/>
                <a:buNone/>
              </a:pPr>
              <a:r>
                <a:rPr lang="en-GB" sz="1600" b="0" dirty="0">
                  <a:solidFill>
                    <a:srgbClr val="800000"/>
                  </a:solidFill>
                  <a:latin typeface="Arial" charset="0"/>
                  <a:ea typeface="ＭＳ Ｐゴシック" charset="0"/>
                </a:rPr>
                <a:t>Research </a:t>
              </a:r>
              <a:r>
                <a:rPr lang="en-GB" sz="1600" b="0" dirty="0" smtClean="0">
                  <a:solidFill>
                    <a:srgbClr val="800000"/>
                  </a:solidFill>
                  <a:latin typeface="Arial" charset="0"/>
                  <a:ea typeface="ＭＳ Ｐゴシック" charset="0"/>
                </a:rPr>
                <a:t>by Will Parker</a:t>
              </a:r>
              <a:endParaRPr lang="en-GB" sz="1600" b="0" dirty="0">
                <a:solidFill>
                  <a:srgbClr val="800000"/>
                </a:solidFill>
                <a:latin typeface="Arial" charset="0"/>
                <a:ea typeface="ＭＳ Ｐゴシック" charset="0"/>
              </a:endParaRPr>
            </a:p>
            <a:p>
              <a:pPr lvl="1" algn="ctr" eaLnBrk="1" hangingPunct="1">
                <a:lnSpc>
                  <a:spcPct val="126000"/>
                </a:lnSpc>
                <a:buClr>
                  <a:srgbClr val="000000"/>
                </a:buClr>
                <a:buSzPct val="50000"/>
                <a:buFont typeface="Times New Roman" charset="0"/>
                <a:buNone/>
              </a:pPr>
              <a:r>
                <a:rPr lang="en-GB" sz="1600" b="0" dirty="0">
                  <a:solidFill>
                    <a:srgbClr val="800000"/>
                  </a:solidFill>
                  <a:latin typeface="Arial" charset="0"/>
                  <a:ea typeface="ＭＳ Ｐゴシック" charset="0"/>
                </a:rPr>
                <a:t>and Matt Herndon</a:t>
              </a:r>
            </a:p>
          </p:txBody>
        </p:sp>
      </p:grpSp>
      <p:sp>
        <p:nvSpPr>
          <p:cNvPr id="16391" name="Text Box 24"/>
          <p:cNvSpPr txBox="1">
            <a:spLocks noChangeArrowheads="1"/>
          </p:cNvSpPr>
          <p:nvPr/>
        </p:nvSpPr>
        <p:spPr bwMode="auto">
          <a:xfrm>
            <a:off x="0" y="914400"/>
            <a:ext cx="3429000" cy="21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126000" rIns="90000" bIns="46800">
            <a:spAutoFit/>
          </a:bodyPr>
          <a:lstStyle>
            <a:lvl1pPr marL="338138" indent="-319088"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Gothic" charset="0"/>
              </a:defRPr>
            </a:lvl1pPr>
            <a:lvl2pPr marL="37931725" indent="-37474525"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Gothic" charset="0"/>
                <a:cs typeface="Gothic" charset="0"/>
              </a:defRPr>
            </a:lvl2pPr>
            <a:lvl3pPr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Gothic" charset="0"/>
                <a:cs typeface="Gothic" charset="0"/>
              </a:defRPr>
            </a:lvl3pPr>
            <a:lvl4pPr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Gothic" charset="0"/>
                <a:cs typeface="Gothic" charset="0"/>
              </a:defRPr>
            </a:lvl4pPr>
            <a:lvl5pPr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Gothic" charset="0"/>
                <a:cs typeface="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Gothic" charset="0"/>
                <a:cs typeface="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Gothic" charset="0"/>
                <a:cs typeface="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Gothic" charset="0"/>
                <a:cs typeface="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Gothic" charset="0"/>
                <a:cs typeface="Gothic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ts val="500"/>
              </a:spcBef>
              <a:buClr>
                <a:srgbClr val="000000"/>
              </a:buClr>
              <a:buSzPct val="53000"/>
              <a:buFont typeface="Times New Roman" charset="0"/>
              <a:buBlip>
                <a:blip r:embed="rId3"/>
              </a:buBlip>
            </a:pPr>
            <a:r>
              <a:rPr lang="en-GB" sz="2000" b="0" dirty="0" smtClean="0">
                <a:solidFill>
                  <a:schemeClr val="tx1"/>
                </a:solidFill>
                <a:latin typeface="Arial" charset="0"/>
              </a:rPr>
              <a:t>Wisconsin works on </a:t>
            </a:r>
            <a:r>
              <a:rPr lang="en-GB" sz="2000" b="0" dirty="0" err="1" smtClean="0">
                <a:solidFill>
                  <a:schemeClr val="tx1"/>
                </a:solidFill>
                <a:latin typeface="Arial" charset="0"/>
              </a:rPr>
              <a:t>H</a:t>
            </a:r>
            <a:r>
              <a:rPr lang="en-GB" sz="2000" b="0" dirty="0" err="1" smtClean="0">
                <a:solidFill>
                  <a:schemeClr val="tx1"/>
                </a:solidFill>
                <a:latin typeface="Arial" charset="0"/>
                <a:sym typeface="Wingdings"/>
              </a:rPr>
              <a:t>WW</a:t>
            </a:r>
            <a:r>
              <a:rPr lang="en-GB" sz="2000" b="0" dirty="0" smtClean="0">
                <a:solidFill>
                  <a:schemeClr val="tx1"/>
                </a:solidFill>
                <a:latin typeface="Arial" charset="0"/>
                <a:sym typeface="Wingdings"/>
              </a:rPr>
              <a:t> Higgs Search</a:t>
            </a:r>
            <a:endParaRPr lang="en-GB" sz="2000" b="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125000"/>
              </a:lnSpc>
              <a:spcBef>
                <a:spcPts val="500"/>
              </a:spcBef>
              <a:buClr>
                <a:srgbClr val="000000"/>
              </a:buClr>
              <a:buSzPct val="53000"/>
              <a:buFont typeface="Times New Roman" charset="0"/>
              <a:buBlip>
                <a:blip r:embed="rId3"/>
              </a:buBlip>
            </a:pPr>
            <a:r>
              <a:rPr lang="en-GB" sz="2000" b="0" dirty="0" smtClean="0">
                <a:solidFill>
                  <a:schemeClr val="tx1"/>
                </a:solidFill>
                <a:latin typeface="Arial" charset="0"/>
              </a:rPr>
              <a:t>Inclusive </a:t>
            </a:r>
            <a:r>
              <a:rPr lang="en-GB" sz="2000" b="0" dirty="0">
                <a:solidFill>
                  <a:schemeClr val="tx1"/>
                </a:solidFill>
                <a:latin typeface="Arial" charset="0"/>
              </a:rPr>
              <a:t>search for high mass Higgs production with </a:t>
            </a:r>
            <a:r>
              <a:rPr lang="en-GB" sz="2000" b="0" dirty="0">
                <a:solidFill>
                  <a:srgbClr val="800000"/>
                </a:solidFill>
                <a:latin typeface="Arial" charset="0"/>
              </a:rPr>
              <a:t>H </a:t>
            </a:r>
            <a:r>
              <a:rPr lang="en-GB" sz="2000" b="0" dirty="0">
                <a:solidFill>
                  <a:srgbClr val="800000"/>
                </a:solidFill>
                <a:latin typeface="Arial" charset="0"/>
                <a:sym typeface="Symbol" charset="0"/>
              </a:rPr>
              <a:t></a:t>
            </a:r>
            <a:r>
              <a:rPr lang="en-GB" sz="2000" b="0" dirty="0">
                <a:solidFill>
                  <a:srgbClr val="800000"/>
                </a:solidFill>
                <a:latin typeface="Arial" charset="0"/>
              </a:rPr>
              <a:t> WW</a:t>
            </a:r>
            <a:endParaRPr lang="en-GB" sz="2000" b="0" dirty="0">
              <a:solidFill>
                <a:srgbClr val="800000"/>
              </a:solidFill>
              <a:latin typeface="Arial" charset="0"/>
              <a:sym typeface="Symbol" charset="0"/>
            </a:endParaRPr>
          </a:p>
        </p:txBody>
      </p:sp>
      <p:graphicFrame>
        <p:nvGraphicFramePr>
          <p:cNvPr id="13" name="Group 11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513995"/>
              </p:ext>
            </p:extLst>
          </p:nvPr>
        </p:nvGraphicFramePr>
        <p:xfrm>
          <a:off x="33789" y="3124200"/>
          <a:ext cx="3886200" cy="3050540"/>
        </p:xfrm>
        <a:graphic>
          <a:graphicData uri="http://schemas.openxmlformats.org/drawingml/2006/table">
            <a:tbl>
              <a:tblPr/>
              <a:tblGrid>
                <a:gridCol w="2479675"/>
                <a:gridCol w="720725"/>
                <a:gridCol w="685800"/>
              </a:tblGrid>
              <a:tr h="627063">
                <a:tc>
                  <a:txBody>
                    <a:bodyPr/>
                    <a:lstStyle/>
                    <a:p>
                      <a:pPr marL="19050" marR="0" lvl="0" indent="-19050" algn="l" defTabSz="457200" rtl="0" eaLnBrk="1" fontAlgn="base" latinLnBrk="0" hangingPunct="1">
                        <a:lnSpc>
                          <a:spcPct val="12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53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</a:rPr>
                        <a:t>H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  <a:sym typeface="Symbol" charset="0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</a:rPr>
                        <a:t>WW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</a:rPr>
                        <a:t>Channels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</a:rPr>
                        <a:t>:</a:t>
                      </a:r>
                    </a:p>
                    <a:p>
                      <a:pPr marL="19050" marR="0" lvl="0" indent="-19050" algn="l" defTabSz="457200" rtl="0" eaLnBrk="1" fontAlgn="base" latinLnBrk="0" hangingPunct="1">
                        <a:lnSpc>
                          <a:spcPct val="12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53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</a:rPr>
                        <a:t>Exp. Limit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</a:rPr>
                        <a:t>σ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</a:rPr>
                        <a:t>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</a:rPr>
                        <a:t>σ</a:t>
                      </a:r>
                      <a:r>
                        <a:rPr kumimoji="0" 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</a:rPr>
                        <a:t>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</a:rPr>
                        <a:t> per channel and combined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Gothic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-19050" algn="l" defTabSz="457200" rtl="0" eaLnBrk="1" fontAlgn="base" latinLnBrk="0" hangingPunct="1">
                        <a:lnSpc>
                          <a:spcPct val="12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53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</a:rPr>
                        <a:t>Exp.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</a:rPr>
                        <a:t>Limit125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-19050" algn="l" defTabSz="457200" rtl="0" eaLnBrk="1" fontAlgn="base" latinLnBrk="0" hangingPunct="1">
                        <a:lnSpc>
                          <a:spcPct val="12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53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</a:rPr>
                        <a:t>Exp. Limit 165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19050" marR="0" lvl="0" indent="-19050" algn="l" defTabSz="457200" rtl="0" eaLnBrk="1" fontAlgn="base" latinLnBrk="0" hangingPunct="1">
                        <a:lnSpc>
                          <a:spcPct val="12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53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</a:rPr>
                        <a:t>gg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  <a:sym typeface="Symbol" charset="0"/>
                        </a:rPr>
                        <a:t>H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  <a:sym typeface="Symbol" charset="0"/>
                        </a:rPr>
                        <a:t>: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</a:rPr>
                        <a:t>0 Jets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-19050" algn="l" defTabSz="457200" rtl="0" eaLnBrk="1" fontAlgn="base" latinLnBrk="0" hangingPunct="1">
                        <a:lnSpc>
                          <a:spcPct val="12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53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</a:rPr>
                        <a:t>6.68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-19050" algn="l" defTabSz="457200" rtl="0" eaLnBrk="1" fontAlgn="base" latinLnBrk="0" hangingPunct="1">
                        <a:lnSpc>
                          <a:spcPct val="12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53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</a:rPr>
                        <a:t>1.41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Gothic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19050" marR="0" lvl="0" indent="-19050" algn="l" defTabSz="457200" rtl="0" eaLnBrk="1" fontAlgn="base" latinLnBrk="0" hangingPunct="1">
                        <a:lnSpc>
                          <a:spcPct val="12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53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  <a:sym typeface="Symbol" charset="0"/>
                        </a:rPr>
                        <a:t>ggH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  <a:sym typeface="Symbol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  <a:sym typeface="Symbol" charset="0"/>
                        </a:rPr>
                        <a:t>VH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  <a:sym typeface="Symbol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  <a:sym typeface="Symbol" charset="0"/>
                        </a:rPr>
                        <a:t>VBF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  <a:sym typeface="Symbol" charset="0"/>
                        </a:rPr>
                        <a:t>: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</a:rPr>
                        <a:t>2+ Jets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-19050" algn="l" defTabSz="457200" rtl="0" eaLnBrk="1" fontAlgn="base" latinLnBrk="0" hangingPunct="1">
                        <a:lnSpc>
                          <a:spcPct val="12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53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</a:rPr>
                        <a:t>7.83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-19050" algn="l" defTabSz="457200" rtl="0" eaLnBrk="1" fontAlgn="base" latinLnBrk="0" hangingPunct="1">
                        <a:lnSpc>
                          <a:spcPct val="12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53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</a:rPr>
                        <a:t>1.89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19050" marR="0" lvl="0" indent="-19050" algn="l" defTabSz="457200" rtl="0" eaLnBrk="1" fontAlgn="base" latinLnBrk="0" hangingPunct="1">
                        <a:lnSpc>
                          <a:spcPct val="12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53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</a:rPr>
                        <a:t>gg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  <a:sym typeface="Symbol" charset="0"/>
                        </a:rPr>
                        <a:t>H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  <a:sym typeface="Symbol" charset="0"/>
                        </a:rPr>
                        <a:t>: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</a:rPr>
                        <a:t>1 Jet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-19050" algn="l" defTabSz="457200" rtl="0" eaLnBrk="1" fontAlgn="base" latinLnBrk="0" hangingPunct="1">
                        <a:lnSpc>
                          <a:spcPct val="12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53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</a:rPr>
                        <a:t>9.11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-19050" algn="l" defTabSz="457200" rtl="0" eaLnBrk="1" fontAlgn="base" latinLnBrk="0" hangingPunct="1">
                        <a:lnSpc>
                          <a:spcPct val="12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53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</a:rPr>
                        <a:t>1.83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Gothic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19050" marR="0" lvl="0" indent="-19050" algn="l" defTabSz="457200" rtl="0" eaLnBrk="1" fontAlgn="base" latinLnBrk="0" hangingPunct="1">
                        <a:lnSpc>
                          <a:spcPct val="12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53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</a:rPr>
                        <a:t>…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Gothic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-19050" algn="l" defTabSz="457200" rtl="0" eaLnBrk="1" fontAlgn="base" latinLnBrk="0" hangingPunct="1">
                        <a:lnSpc>
                          <a:spcPct val="12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53000"/>
                        <a:buFont typeface="StarSymbol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-19050" algn="l" defTabSz="457200" rtl="0" eaLnBrk="1" fontAlgn="base" latinLnBrk="0" hangingPunct="1">
                        <a:lnSpc>
                          <a:spcPct val="12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53000"/>
                        <a:buFont typeface="StarSymbol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Gothic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19050" marR="0" lvl="0" indent="-19050" algn="l" defTabSz="457200" rtl="0" eaLnBrk="1" fontAlgn="base" latinLnBrk="0" hangingPunct="1">
                        <a:lnSpc>
                          <a:spcPct val="12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53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</a:rPr>
                        <a:t>Combined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-19050" algn="l" defTabSz="457200" rtl="0" eaLnBrk="1" fontAlgn="base" latinLnBrk="0" hangingPunct="1">
                        <a:lnSpc>
                          <a:spcPct val="12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53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</a:rPr>
                        <a:t>3.08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-19050" algn="l" defTabSz="457200" rtl="0" eaLnBrk="1" fontAlgn="base" latinLnBrk="0" hangingPunct="1">
                        <a:lnSpc>
                          <a:spcPct val="12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53000"/>
                        <a:buFont typeface="StarSymbo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Gothic" charset="0"/>
                        </a:rPr>
                        <a:t>0.69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Gothic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cxnSp>
        <p:nvCxnSpPr>
          <p:cNvPr id="16425" name="Straight Arrow Connector 16"/>
          <p:cNvCxnSpPr>
            <a:cxnSpLocks noChangeShapeType="1"/>
          </p:cNvCxnSpPr>
          <p:nvPr/>
        </p:nvCxnSpPr>
        <p:spPr bwMode="auto">
          <a:xfrm flipH="1" flipV="1">
            <a:off x="3810000" y="4876800"/>
            <a:ext cx="1524000" cy="12954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13" descr="cdf27feb2012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012104"/>
            <a:ext cx="5334000" cy="3998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9.7fb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 err="1" smtClean="0"/>
              <a:t>CDF</a:t>
            </a:r>
            <a:r>
              <a:rPr lang="en-US" dirty="0" smtClean="0"/>
              <a:t> Higgs Search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9" y="6172200"/>
            <a:ext cx="39482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GB" sz="2000" b="0" dirty="0" err="1">
                <a:solidFill>
                  <a:srgbClr val="FF0000"/>
                </a:solidFill>
                <a:latin typeface="Arial" charset="0"/>
              </a:rPr>
              <a:t>PRD</a:t>
            </a:r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 publication draft in </a:t>
            </a:r>
            <a:r>
              <a:rPr lang="en-GB" sz="2000" b="0" dirty="0" smtClean="0">
                <a:solidFill>
                  <a:srgbClr val="FF0000"/>
                </a:solidFill>
                <a:latin typeface="Arial" charset="0"/>
              </a:rPr>
              <a:t>progress</a:t>
            </a:r>
            <a:endParaRPr lang="en-GB" sz="2000" b="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7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676400"/>
            <a:ext cx="4495800" cy="3370265"/>
          </a:xfrm>
          <a:prstGeom prst="rect">
            <a:avLst/>
          </a:prstGeom>
        </p:spPr>
      </p:pic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Tevatron</a:t>
            </a:r>
            <a:r>
              <a:rPr lang="en-US" dirty="0" smtClean="0"/>
              <a:t>: Higgs Search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15400" cy="1371600"/>
          </a:xfrm>
        </p:spPr>
        <p:txBody>
          <a:bodyPr/>
          <a:lstStyle/>
          <a:p>
            <a:pPr>
              <a:lnSpc>
                <a:spcPct val="92000"/>
              </a:lnSpc>
            </a:pPr>
            <a:r>
              <a:rPr lang="en-GB" sz="2600" dirty="0" smtClean="0">
                <a:solidFill>
                  <a:srgbClr val="0000FF"/>
                </a:solidFill>
              </a:rPr>
              <a:t>Final status of the </a:t>
            </a:r>
            <a:r>
              <a:rPr lang="en-GB" sz="2600" dirty="0" err="1" smtClean="0">
                <a:solidFill>
                  <a:srgbClr val="0000FF"/>
                </a:solidFill>
              </a:rPr>
              <a:t>Tevatron</a:t>
            </a:r>
            <a:r>
              <a:rPr lang="en-GB" sz="2600" dirty="0">
                <a:solidFill>
                  <a:srgbClr val="0000FF"/>
                </a:solidFill>
              </a:rPr>
              <a:t> </a:t>
            </a:r>
            <a:r>
              <a:rPr lang="en-GB" sz="2600" dirty="0" smtClean="0">
                <a:solidFill>
                  <a:srgbClr val="0000FF"/>
                </a:solidFill>
              </a:rPr>
              <a:t>Higgs search</a:t>
            </a:r>
            <a:endParaRPr lang="en-GB" sz="2200" dirty="0" smtClean="0">
              <a:solidFill>
                <a:srgbClr val="0000FF"/>
              </a:solidFill>
            </a:endParaRPr>
          </a:p>
          <a:p>
            <a:pPr marL="395288" lvl="1" indent="-344488">
              <a:lnSpc>
                <a:spcPct val="90000"/>
              </a:lnSpc>
            </a:pPr>
            <a:r>
              <a:rPr lang="en-GB" sz="2600" dirty="0" smtClean="0">
                <a:solidFill>
                  <a:srgbClr val="0000FF"/>
                </a:solidFill>
              </a:rPr>
              <a:t>Higgs boson excluded:</a:t>
            </a:r>
          </a:p>
          <a:p>
            <a:pPr marL="735013" lvl="2">
              <a:lnSpc>
                <a:spcPct val="90000"/>
              </a:lnSpc>
            </a:pPr>
            <a:r>
              <a:rPr lang="en-GB" sz="2200" dirty="0" smtClean="0">
                <a:solidFill>
                  <a:srgbClr val="0000FF"/>
                </a:solidFill>
              </a:rPr>
              <a:t> </a:t>
            </a:r>
            <a:r>
              <a:rPr lang="en-GB" dirty="0" smtClean="0">
                <a:solidFill>
                  <a:srgbClr val="0000FF"/>
                </a:solidFill>
              </a:rPr>
              <a:t>147-179 </a:t>
            </a:r>
            <a:r>
              <a:rPr lang="en-GB" dirty="0" err="1" smtClean="0">
                <a:solidFill>
                  <a:srgbClr val="0000FF"/>
                </a:solidFill>
              </a:rPr>
              <a:t>GeV</a:t>
            </a:r>
            <a:r>
              <a:rPr lang="en-GB" dirty="0" smtClean="0">
                <a:solidFill>
                  <a:srgbClr val="0000FF"/>
                </a:solidFill>
              </a:rPr>
              <a:t>!</a:t>
            </a:r>
            <a:endParaRPr lang="en-GB" dirty="0" smtClean="0"/>
          </a:p>
        </p:txBody>
      </p:sp>
      <p:sp>
        <p:nvSpPr>
          <p:cNvPr id="41991" name="Content Placeholder 2"/>
          <p:cNvSpPr txBox="1">
            <a:spLocks/>
          </p:cNvSpPr>
          <p:nvPr/>
        </p:nvSpPr>
        <p:spPr bwMode="auto">
          <a:xfrm>
            <a:off x="152400" y="4648200"/>
            <a:ext cx="8763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0" rIns="45720" bIns="0"/>
          <a:lstStyle/>
          <a:p>
            <a:pPr marL="395288" lvl="2" indent="-344488" eaLnBrk="0" hangingPunct="0">
              <a:lnSpc>
                <a:spcPct val="92000"/>
              </a:lnSpc>
              <a:spcBef>
                <a:spcPts val="700"/>
              </a:spcBef>
              <a:buSzPct val="100000"/>
              <a:buFont typeface="Lucida Grande" charset="0"/>
              <a:buChar char="•"/>
            </a:pPr>
            <a:r>
              <a:rPr lang="en-GB" sz="2200" dirty="0" smtClean="0">
                <a:solidFill>
                  <a:srgbClr val="0000FF"/>
                </a:solidFill>
                <a:latin typeface="Comic Sans MS" pitchFamily="66" charset="0"/>
                <a:sym typeface="Comic Sans MS" pitchFamily="66" charset="0"/>
              </a:rPr>
              <a:t>UW Analysis:</a:t>
            </a:r>
          </a:p>
          <a:p>
            <a:pPr marL="852488" lvl="3" indent="-344488" eaLnBrk="0" hangingPunct="0">
              <a:lnSpc>
                <a:spcPct val="92000"/>
              </a:lnSpc>
              <a:spcBef>
                <a:spcPts val="700"/>
              </a:spcBef>
              <a:buSzPct val="100000"/>
              <a:buFont typeface="Lucida Grande" charset="0"/>
              <a:buChar char="•"/>
            </a:pPr>
            <a:r>
              <a:rPr lang="en-GB" sz="2200" dirty="0" err="1" smtClean="0">
                <a:solidFill>
                  <a:srgbClr val="0000FF"/>
                </a:solidFill>
                <a:latin typeface="Comic Sans MS" pitchFamily="66" charset="0"/>
                <a:sym typeface="Comic Sans MS" pitchFamily="66" charset="0"/>
              </a:rPr>
              <a:t>CDF</a:t>
            </a:r>
            <a:r>
              <a:rPr lang="en-GB" sz="2200" dirty="0" smtClean="0">
                <a:solidFill>
                  <a:srgbClr val="0000FF"/>
                </a:solidFill>
                <a:latin typeface="Comic Sans MS" pitchFamily="66" charset="0"/>
                <a:sym typeface="Comic Sans MS" pitchFamily="66" charset="0"/>
              </a:rPr>
              <a:t> H </a:t>
            </a:r>
            <a:r>
              <a:rPr lang="en-GB" sz="2200" dirty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</a:t>
            </a:r>
            <a:r>
              <a:rPr lang="en-GB" sz="2200" dirty="0">
                <a:solidFill>
                  <a:srgbClr val="0000FF"/>
                </a:solidFill>
                <a:latin typeface="Comic Sans MS" pitchFamily="66" charset="0"/>
                <a:sym typeface="Comic Sans MS" pitchFamily="66" charset="0"/>
              </a:rPr>
              <a:t> WW </a:t>
            </a:r>
            <a:r>
              <a:rPr lang="en-GB" sz="2200" dirty="0" smtClean="0">
                <a:solidFill>
                  <a:srgbClr val="0000FF"/>
                </a:solidFill>
                <a:sym typeface="Symbol" pitchFamily="18" charset="2"/>
              </a:rPr>
              <a:t> </a:t>
            </a:r>
            <a:r>
              <a:rPr lang="en-GB" sz="2200" dirty="0" err="1" smtClean="0">
                <a:solidFill>
                  <a:srgbClr val="0000FF"/>
                </a:solidFill>
                <a:latin typeface="Comic Sans MS" pitchFamily="66" charset="0"/>
                <a:sym typeface="Comic Sans MS" pitchFamily="66" charset="0"/>
              </a:rPr>
              <a:t>l</a:t>
            </a:r>
            <a:r>
              <a:rPr lang="en-GB" sz="2200" dirty="0" err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</a:t>
            </a:r>
            <a:r>
              <a:rPr lang="en-GB" sz="2200" dirty="0" err="1">
                <a:solidFill>
                  <a:srgbClr val="0000FF"/>
                </a:solidFill>
                <a:latin typeface="Comic Sans MS" pitchFamily="66" charset="0"/>
                <a:sym typeface="Comic Sans MS" pitchFamily="66" charset="0"/>
              </a:rPr>
              <a:t>l</a:t>
            </a:r>
            <a:r>
              <a:rPr lang="en-GB" sz="2200" dirty="0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 + 2jets</a:t>
            </a:r>
            <a:endParaRPr lang="en-GB" sz="2200" dirty="0">
              <a:solidFill>
                <a:srgbClr val="0000FF"/>
              </a:solidFill>
              <a:latin typeface="Comic Sans MS" pitchFamily="66" charset="0"/>
              <a:sym typeface="Symbol" pitchFamily="18" charset="2"/>
            </a:endParaRPr>
          </a:p>
          <a:p>
            <a:pPr marL="852488" lvl="3" indent="-344488" eaLnBrk="0" hangingPunct="0">
              <a:lnSpc>
                <a:spcPct val="92000"/>
              </a:lnSpc>
              <a:spcBef>
                <a:spcPts val="700"/>
              </a:spcBef>
              <a:buSzPct val="100000"/>
              <a:buFont typeface="Lucida Grande" charset="0"/>
              <a:buChar char="•"/>
            </a:pPr>
            <a:r>
              <a:rPr lang="en-GB" sz="2200" dirty="0" err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g</a:t>
            </a:r>
            <a:r>
              <a:rPr lang="en-GB" sz="2200" dirty="0" err="1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g</a:t>
            </a:r>
            <a:r>
              <a:rPr lang="en-GB" sz="2200" dirty="0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GB" sz="2200" dirty="0" smtClean="0">
                <a:solidFill>
                  <a:srgbClr val="0000FF"/>
                </a:solidFill>
                <a:sym typeface="Symbol" pitchFamily="18" charset="2"/>
              </a:rPr>
              <a:t> </a:t>
            </a:r>
            <a:r>
              <a:rPr lang="en-GB" sz="2200" dirty="0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H, </a:t>
            </a:r>
            <a:r>
              <a:rPr lang="en-GB" sz="2200" dirty="0" err="1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VBF</a:t>
            </a:r>
            <a:r>
              <a:rPr lang="en-GB" sz="2200" dirty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, </a:t>
            </a:r>
            <a:r>
              <a:rPr lang="en-GB" sz="2200" dirty="0" err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ZH</a:t>
            </a:r>
            <a:r>
              <a:rPr lang="en-GB" sz="2200" dirty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 and </a:t>
            </a:r>
            <a:r>
              <a:rPr lang="en-GB" sz="2200" dirty="0" err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WH</a:t>
            </a:r>
            <a:r>
              <a:rPr lang="en-GB" sz="2200" dirty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: </a:t>
            </a:r>
            <a:r>
              <a:rPr lang="en-GB" sz="2200" dirty="0">
                <a:solidFill>
                  <a:srgbClr val="0000FF"/>
                </a:solidFill>
                <a:latin typeface="Comic Sans MS" pitchFamily="66" charset="0"/>
                <a:sym typeface="Comic Sans MS" pitchFamily="66" charset="0"/>
              </a:rPr>
              <a:t>H </a:t>
            </a:r>
            <a:r>
              <a:rPr lang="en-GB" sz="2200" dirty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</a:t>
            </a:r>
            <a:r>
              <a:rPr lang="en-GB" sz="2200" dirty="0">
                <a:solidFill>
                  <a:srgbClr val="0000FF"/>
                </a:solidFill>
                <a:latin typeface="Comic Sans MS" pitchFamily="66" charset="0"/>
                <a:sym typeface="Comic Sans MS" pitchFamily="66" charset="0"/>
              </a:rPr>
              <a:t> WW</a:t>
            </a:r>
            <a:endParaRPr lang="en-GB" sz="2200" dirty="0">
              <a:solidFill>
                <a:srgbClr val="0000FF"/>
              </a:solidFill>
              <a:latin typeface="Comic Sans MS" pitchFamily="66" charset="0"/>
              <a:sym typeface="Symbol" pitchFamily="18" charset="2"/>
            </a:endParaRPr>
          </a:p>
          <a:p>
            <a:pPr marL="395288" lvl="2" indent="-344488" eaLnBrk="0" hangingPunct="0">
              <a:lnSpc>
                <a:spcPct val="92000"/>
              </a:lnSpc>
              <a:spcBef>
                <a:spcPts val="700"/>
              </a:spcBef>
              <a:buSzPct val="100000"/>
              <a:buFont typeface="Lucida Grande" charset="0"/>
              <a:buChar char="•"/>
            </a:pPr>
            <a:r>
              <a:rPr lang="en-US" sz="2200" b="1" dirty="0">
                <a:solidFill>
                  <a:srgbClr val="008000"/>
                </a:solidFill>
                <a:latin typeface="Comic Sans MS" pitchFamily="66" charset="0"/>
                <a:sym typeface="Symbol" pitchFamily="18" charset="2"/>
              </a:rPr>
              <a:t>Matt Herndon, Will </a:t>
            </a:r>
            <a:r>
              <a:rPr lang="en-US" sz="2200" b="1" dirty="0" smtClean="0">
                <a:solidFill>
                  <a:srgbClr val="008000"/>
                </a:solidFill>
                <a:latin typeface="Comic Sans MS" pitchFamily="66" charset="0"/>
                <a:sym typeface="Symbol" pitchFamily="18" charset="2"/>
              </a:rPr>
              <a:t>Parker</a:t>
            </a:r>
            <a:r>
              <a:rPr lang="en-US" sz="2200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/>
            </a:r>
            <a:br>
              <a:rPr lang="en-US" sz="2200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</a:br>
            <a:r>
              <a:rPr lang="en-US" sz="2200" dirty="0" smtClean="0">
                <a:solidFill>
                  <a:srgbClr val="008000"/>
                </a:solidFill>
                <a:latin typeface="Comic Sans MS" pitchFamily="66" charset="0"/>
                <a:sym typeface="Symbol" pitchFamily="18" charset="2"/>
              </a:rPr>
              <a:t>(Substantial sensitivity improvement at </a:t>
            </a:r>
            <a:r>
              <a:rPr lang="en-US" sz="2200" dirty="0" err="1" smtClean="0">
                <a:solidFill>
                  <a:srgbClr val="008000"/>
                </a:solidFill>
                <a:latin typeface="Comic Sans MS" pitchFamily="66" charset="0"/>
                <a:sym typeface="Symbol" pitchFamily="18" charset="2"/>
              </a:rPr>
              <a:t>m</a:t>
            </a:r>
            <a:r>
              <a:rPr lang="en-US" sz="2200" baseline="-25000" dirty="0" err="1" smtClean="0">
                <a:solidFill>
                  <a:srgbClr val="008000"/>
                </a:solidFill>
                <a:latin typeface="Comic Sans MS" pitchFamily="66" charset="0"/>
                <a:sym typeface="Symbol" pitchFamily="18" charset="2"/>
              </a:rPr>
              <a:t>H</a:t>
            </a:r>
            <a:r>
              <a:rPr lang="en-US" sz="2200" dirty="0" smtClean="0">
                <a:solidFill>
                  <a:srgbClr val="008000"/>
                </a:solidFill>
                <a:latin typeface="Comic Sans MS" pitchFamily="66" charset="0"/>
                <a:sym typeface="Symbol" pitchFamily="18" charset="2"/>
              </a:rPr>
              <a:t>=125GeV)</a:t>
            </a:r>
            <a:endParaRPr lang="en-US" sz="2600" dirty="0">
              <a:solidFill>
                <a:srgbClr val="FF0000"/>
              </a:solidFill>
              <a:latin typeface="Comic Sans MS" pitchFamily="66" charset="0"/>
              <a:sym typeface="Comic Sans MS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2667000"/>
            <a:ext cx="3657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45720" bIns="0" numCol="1" anchor="t" anchorCtr="0" compatLnSpc="1">
            <a:prstTxWarp prst="textNoShape">
              <a:avLst/>
            </a:prstTxWarp>
          </a:bodyPr>
          <a:lstStyle>
            <a:lvl1pPr marL="463550" indent="-419100" algn="l" rtl="0" eaLnBrk="0" fontAlgn="base" hangingPunct="0">
              <a:lnSpc>
                <a:spcPct val="102000"/>
              </a:lnSpc>
              <a:spcBef>
                <a:spcPts val="900"/>
              </a:spcBef>
              <a:spcAft>
                <a:spcPct val="0"/>
              </a:spcAft>
              <a:buSzPct val="100000"/>
              <a:buFont typeface="Lucida Grande" charset="0"/>
              <a:buChar char="•"/>
              <a:defRPr sz="3200">
                <a:solidFill>
                  <a:srgbClr val="1721CD"/>
                </a:solidFill>
                <a:latin typeface="+mn-lt"/>
                <a:ea typeface="+mn-ea"/>
                <a:cs typeface="+mn-cs"/>
                <a:sym typeface="Comic Sans MS" pitchFamily="66" charset="0"/>
              </a:defRPr>
            </a:lvl1pPr>
            <a:lvl2pPr marL="688975" indent="-363538" algn="l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Lucida Grande" charset="0"/>
              <a:buChar char="•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  <a:sym typeface="Comic Sans MS" pitchFamily="66" charset="0"/>
              </a:defRPr>
            </a:lvl2pPr>
            <a:lvl3pPr marL="1028700" indent="-344488" algn="l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Lucida Grande" charset="0"/>
              <a:buChar char="•"/>
              <a:defRPr sz="2400">
                <a:solidFill>
                  <a:srgbClr val="FF0000"/>
                </a:solidFill>
                <a:latin typeface="+mn-lt"/>
                <a:ea typeface="+mn-ea"/>
                <a:cs typeface="+mn-cs"/>
                <a:sym typeface="Comic Sans MS" pitchFamily="66" charset="0"/>
              </a:defRPr>
            </a:lvl3pPr>
            <a:lvl4pPr marL="1479550" indent="-350838" algn="l" defTabSz="630238" rtl="0" eaLnBrk="0" fontAlgn="base" hangingPunct="0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Lucida Grande" charset="0"/>
              <a:buChar char="•"/>
              <a:defRPr sz="2000">
                <a:solidFill>
                  <a:srgbClr val="008000"/>
                </a:solidFill>
                <a:latin typeface="+mn-lt"/>
                <a:ea typeface="+mn-ea"/>
                <a:cs typeface="+mn-cs"/>
                <a:sym typeface="Comic Sans MS" pitchFamily="66" charset="0"/>
              </a:defRPr>
            </a:lvl4pPr>
            <a:lvl5pPr marL="1879600" indent="-293688" algn="l" rtl="0" eaLnBrk="0" fontAlgn="base" hangingPunct="0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•"/>
              <a:defRPr sz="2000">
                <a:solidFill>
                  <a:srgbClr val="000090"/>
                </a:solidFill>
                <a:latin typeface="+mn-lt"/>
                <a:ea typeface="+mn-ea"/>
                <a:cs typeface="+mn-cs"/>
                <a:sym typeface="Comic Sans MS" pitchFamily="66" charset="0"/>
              </a:defRPr>
            </a:lvl5pPr>
            <a:lvl6pPr marL="2646363" indent="-315913" algn="l" rtl="0" fontAlgn="base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1721CD"/>
              </a:buClr>
              <a:buSzPct val="100000"/>
              <a:buFont typeface="Lucida Grande" charset="0"/>
              <a:buChar char="•"/>
              <a:defRPr sz="2000">
                <a:solidFill>
                  <a:srgbClr val="009999"/>
                </a:solidFill>
                <a:latin typeface="+mn-lt"/>
                <a:ea typeface="+mn-ea"/>
                <a:cs typeface="+mn-cs"/>
                <a:sym typeface="Comic Sans MS" charset="0"/>
              </a:defRPr>
            </a:lvl6pPr>
            <a:lvl7pPr marL="3103563" indent="-315913" algn="l" rtl="0" fontAlgn="base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1721CD"/>
              </a:buClr>
              <a:buSzPct val="100000"/>
              <a:buFont typeface="Lucida Grande" charset="0"/>
              <a:buChar char="•"/>
              <a:defRPr sz="2000">
                <a:solidFill>
                  <a:srgbClr val="009999"/>
                </a:solidFill>
                <a:latin typeface="+mn-lt"/>
                <a:ea typeface="+mn-ea"/>
                <a:cs typeface="+mn-cs"/>
                <a:sym typeface="Comic Sans MS" charset="0"/>
              </a:defRPr>
            </a:lvl7pPr>
            <a:lvl8pPr marL="3560763" indent="-315913" algn="l" rtl="0" fontAlgn="base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1721CD"/>
              </a:buClr>
              <a:buSzPct val="100000"/>
              <a:buFont typeface="Lucida Grande" charset="0"/>
              <a:buChar char="•"/>
              <a:defRPr sz="2000">
                <a:solidFill>
                  <a:srgbClr val="009999"/>
                </a:solidFill>
                <a:latin typeface="+mn-lt"/>
                <a:ea typeface="+mn-ea"/>
                <a:cs typeface="+mn-cs"/>
                <a:sym typeface="Comic Sans MS" charset="0"/>
              </a:defRPr>
            </a:lvl8pPr>
            <a:lvl9pPr marL="4017963" indent="-315913" algn="l" rtl="0" fontAlgn="base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1721CD"/>
              </a:buClr>
              <a:buSzPct val="100000"/>
              <a:buFont typeface="Lucida Grande" charset="0"/>
              <a:buChar char="•"/>
              <a:defRPr sz="2000">
                <a:solidFill>
                  <a:srgbClr val="009999"/>
                </a:solidFill>
                <a:latin typeface="+mn-lt"/>
                <a:ea typeface="+mn-ea"/>
                <a:cs typeface="+mn-cs"/>
                <a:sym typeface="Comic Sans MS" charset="0"/>
              </a:defRPr>
            </a:lvl9pPr>
          </a:lstStyle>
          <a:p>
            <a:pPr marL="395288" lvl="1" indent="-344488">
              <a:lnSpc>
                <a:spcPct val="90000"/>
              </a:lnSpc>
            </a:pPr>
            <a:r>
              <a:rPr lang="en-GB" sz="2600" dirty="0" smtClean="0">
                <a:solidFill>
                  <a:srgbClr val="008000"/>
                </a:solidFill>
              </a:rPr>
              <a:t>Sensitivity to set limits or see evidence of a signal at low mass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029200" y="27432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45720" bIns="0" numCol="1" anchor="t" anchorCtr="0" compatLnSpc="1">
            <a:prstTxWarp prst="textNoShape">
              <a:avLst/>
            </a:prstTxWarp>
          </a:bodyPr>
          <a:lstStyle>
            <a:lvl1pPr marL="463550" indent="-419100" algn="l" rtl="0" eaLnBrk="0" fontAlgn="base" hangingPunct="0">
              <a:lnSpc>
                <a:spcPct val="102000"/>
              </a:lnSpc>
              <a:spcBef>
                <a:spcPts val="900"/>
              </a:spcBef>
              <a:spcAft>
                <a:spcPct val="0"/>
              </a:spcAft>
              <a:buSzPct val="100000"/>
              <a:buFont typeface="Lucida Grande" charset="0"/>
              <a:buChar char="•"/>
              <a:defRPr sz="3200">
                <a:solidFill>
                  <a:srgbClr val="1721CD"/>
                </a:solidFill>
                <a:latin typeface="+mn-lt"/>
                <a:ea typeface="+mn-ea"/>
                <a:cs typeface="+mn-cs"/>
                <a:sym typeface="Comic Sans MS" pitchFamily="66" charset="0"/>
              </a:defRPr>
            </a:lvl1pPr>
            <a:lvl2pPr marL="688975" indent="-363538" algn="l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Lucida Grande" charset="0"/>
              <a:buChar char="•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  <a:sym typeface="Comic Sans MS" pitchFamily="66" charset="0"/>
              </a:defRPr>
            </a:lvl2pPr>
            <a:lvl3pPr marL="1028700" indent="-344488" algn="l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Lucida Grande" charset="0"/>
              <a:buChar char="•"/>
              <a:defRPr sz="2400">
                <a:solidFill>
                  <a:srgbClr val="FF0000"/>
                </a:solidFill>
                <a:latin typeface="+mn-lt"/>
                <a:ea typeface="+mn-ea"/>
                <a:cs typeface="+mn-cs"/>
                <a:sym typeface="Comic Sans MS" pitchFamily="66" charset="0"/>
              </a:defRPr>
            </a:lvl3pPr>
            <a:lvl4pPr marL="1479550" indent="-350838" algn="l" defTabSz="630238" rtl="0" eaLnBrk="0" fontAlgn="base" hangingPunct="0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Lucida Grande" charset="0"/>
              <a:buChar char="•"/>
              <a:defRPr sz="2000">
                <a:solidFill>
                  <a:srgbClr val="008000"/>
                </a:solidFill>
                <a:latin typeface="+mn-lt"/>
                <a:ea typeface="+mn-ea"/>
                <a:cs typeface="+mn-cs"/>
                <a:sym typeface="Comic Sans MS" pitchFamily="66" charset="0"/>
              </a:defRPr>
            </a:lvl4pPr>
            <a:lvl5pPr marL="1879600" indent="-293688" algn="l" rtl="0" eaLnBrk="0" fontAlgn="base" hangingPunct="0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•"/>
              <a:defRPr sz="2000">
                <a:solidFill>
                  <a:srgbClr val="000090"/>
                </a:solidFill>
                <a:latin typeface="+mn-lt"/>
                <a:ea typeface="+mn-ea"/>
                <a:cs typeface="+mn-cs"/>
                <a:sym typeface="Comic Sans MS" pitchFamily="66" charset="0"/>
              </a:defRPr>
            </a:lvl5pPr>
            <a:lvl6pPr marL="2646363" indent="-315913" algn="l" rtl="0" fontAlgn="base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1721CD"/>
              </a:buClr>
              <a:buSzPct val="100000"/>
              <a:buFont typeface="Lucida Grande" charset="0"/>
              <a:buChar char="•"/>
              <a:defRPr sz="2000">
                <a:solidFill>
                  <a:srgbClr val="009999"/>
                </a:solidFill>
                <a:latin typeface="+mn-lt"/>
                <a:ea typeface="+mn-ea"/>
                <a:cs typeface="+mn-cs"/>
                <a:sym typeface="Comic Sans MS" charset="0"/>
              </a:defRPr>
            </a:lvl6pPr>
            <a:lvl7pPr marL="3103563" indent="-315913" algn="l" rtl="0" fontAlgn="base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1721CD"/>
              </a:buClr>
              <a:buSzPct val="100000"/>
              <a:buFont typeface="Lucida Grande" charset="0"/>
              <a:buChar char="•"/>
              <a:defRPr sz="2000">
                <a:solidFill>
                  <a:srgbClr val="009999"/>
                </a:solidFill>
                <a:latin typeface="+mn-lt"/>
                <a:ea typeface="+mn-ea"/>
                <a:cs typeface="+mn-cs"/>
                <a:sym typeface="Comic Sans MS" charset="0"/>
              </a:defRPr>
            </a:lvl7pPr>
            <a:lvl8pPr marL="3560763" indent="-315913" algn="l" rtl="0" fontAlgn="base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1721CD"/>
              </a:buClr>
              <a:buSzPct val="100000"/>
              <a:buFont typeface="Lucida Grande" charset="0"/>
              <a:buChar char="•"/>
              <a:defRPr sz="2000">
                <a:solidFill>
                  <a:srgbClr val="009999"/>
                </a:solidFill>
                <a:latin typeface="+mn-lt"/>
                <a:ea typeface="+mn-ea"/>
                <a:cs typeface="+mn-cs"/>
                <a:sym typeface="Comic Sans MS" charset="0"/>
              </a:defRPr>
            </a:lvl8pPr>
            <a:lvl9pPr marL="4017963" indent="-315913" algn="l" rtl="0" fontAlgn="base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1721CD"/>
              </a:buClr>
              <a:buSzPct val="100000"/>
              <a:buFont typeface="Lucida Grande" charset="0"/>
              <a:buChar char="•"/>
              <a:defRPr sz="2000">
                <a:solidFill>
                  <a:srgbClr val="009999"/>
                </a:solidFill>
                <a:latin typeface="+mn-lt"/>
                <a:ea typeface="+mn-ea"/>
                <a:cs typeface="+mn-cs"/>
                <a:sym typeface="Comic Sans MS" charset="0"/>
              </a:defRPr>
            </a:lvl9pPr>
          </a:lstStyle>
          <a:p>
            <a:pPr marL="44450" indent="0">
              <a:lnSpc>
                <a:spcPct val="92000"/>
              </a:lnSpc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What’s This?</a:t>
            </a:r>
          </a:p>
        </p:txBody>
      </p:sp>
    </p:spTree>
    <p:extLst>
      <p:ext uri="{BB962C8B-B14F-4D97-AF65-F5344CB8AC3E}">
        <p14:creationId xmlns:p14="http://schemas.microsoft.com/office/powerpoint/2010/main" val="73462089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Tevatron</a:t>
            </a:r>
            <a:r>
              <a:rPr lang="en-US" dirty="0" smtClean="0"/>
              <a:t>: Higgs Search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038600" cy="1371600"/>
          </a:xfrm>
        </p:spPr>
        <p:txBody>
          <a:bodyPr/>
          <a:lstStyle/>
          <a:p>
            <a:pPr>
              <a:lnSpc>
                <a:spcPct val="92000"/>
              </a:lnSpc>
            </a:pPr>
            <a:r>
              <a:rPr lang="en-GB" sz="2600" dirty="0" err="1" smtClean="0"/>
              <a:t>Tevatron</a:t>
            </a:r>
            <a:r>
              <a:rPr lang="en-GB" sz="2600" dirty="0" smtClean="0"/>
              <a:t> experiments sees a signal  at the evidence level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105400" y="4343400"/>
            <a:ext cx="381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45720" bIns="0" numCol="1" anchor="t" anchorCtr="0" compatLnSpc="1">
            <a:prstTxWarp prst="textNoShape">
              <a:avLst/>
            </a:prstTxWarp>
          </a:bodyPr>
          <a:lstStyle>
            <a:lvl1pPr marL="463550" indent="-419100" algn="l" rtl="0" eaLnBrk="0" fontAlgn="base" hangingPunct="0">
              <a:lnSpc>
                <a:spcPct val="102000"/>
              </a:lnSpc>
              <a:spcBef>
                <a:spcPts val="900"/>
              </a:spcBef>
              <a:spcAft>
                <a:spcPct val="0"/>
              </a:spcAft>
              <a:buSzPct val="100000"/>
              <a:buFont typeface="Lucida Grande" charset="0"/>
              <a:buChar char="•"/>
              <a:defRPr sz="3200">
                <a:solidFill>
                  <a:srgbClr val="1721CD"/>
                </a:solidFill>
                <a:latin typeface="+mn-lt"/>
                <a:ea typeface="+mn-ea"/>
                <a:cs typeface="+mn-cs"/>
                <a:sym typeface="Comic Sans MS" pitchFamily="66" charset="0"/>
              </a:defRPr>
            </a:lvl1pPr>
            <a:lvl2pPr marL="688975" indent="-363538" algn="l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Lucida Grande" charset="0"/>
              <a:buChar char="•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  <a:sym typeface="Comic Sans MS" pitchFamily="66" charset="0"/>
              </a:defRPr>
            </a:lvl2pPr>
            <a:lvl3pPr marL="1028700" indent="-344488" algn="l" rtl="0" eaLnBrk="0" fontAlgn="base" hangingPunct="0">
              <a:lnSpc>
                <a:spcPct val="102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Lucida Grande" charset="0"/>
              <a:buChar char="•"/>
              <a:defRPr sz="2400">
                <a:solidFill>
                  <a:srgbClr val="FF0000"/>
                </a:solidFill>
                <a:latin typeface="+mn-lt"/>
                <a:ea typeface="+mn-ea"/>
                <a:cs typeface="+mn-cs"/>
                <a:sym typeface="Comic Sans MS" pitchFamily="66" charset="0"/>
              </a:defRPr>
            </a:lvl3pPr>
            <a:lvl4pPr marL="1479550" indent="-350838" algn="l" defTabSz="630238" rtl="0" eaLnBrk="0" fontAlgn="base" hangingPunct="0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Lucida Grande" charset="0"/>
              <a:buChar char="•"/>
              <a:defRPr sz="2000">
                <a:solidFill>
                  <a:srgbClr val="008000"/>
                </a:solidFill>
                <a:latin typeface="+mn-lt"/>
                <a:ea typeface="+mn-ea"/>
                <a:cs typeface="+mn-cs"/>
                <a:sym typeface="Comic Sans MS" pitchFamily="66" charset="0"/>
              </a:defRPr>
            </a:lvl4pPr>
            <a:lvl5pPr marL="1879600" indent="-293688" algn="l" rtl="0" eaLnBrk="0" fontAlgn="base" hangingPunct="0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•"/>
              <a:defRPr sz="2000">
                <a:solidFill>
                  <a:srgbClr val="000090"/>
                </a:solidFill>
                <a:latin typeface="+mn-lt"/>
                <a:ea typeface="+mn-ea"/>
                <a:cs typeface="+mn-cs"/>
                <a:sym typeface="Comic Sans MS" pitchFamily="66" charset="0"/>
              </a:defRPr>
            </a:lvl5pPr>
            <a:lvl6pPr marL="2646363" indent="-315913" algn="l" rtl="0" fontAlgn="base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1721CD"/>
              </a:buClr>
              <a:buSzPct val="100000"/>
              <a:buFont typeface="Lucida Grande" charset="0"/>
              <a:buChar char="•"/>
              <a:defRPr sz="2000">
                <a:solidFill>
                  <a:srgbClr val="009999"/>
                </a:solidFill>
                <a:latin typeface="+mn-lt"/>
                <a:ea typeface="+mn-ea"/>
                <a:cs typeface="+mn-cs"/>
                <a:sym typeface="Comic Sans MS" charset="0"/>
              </a:defRPr>
            </a:lvl6pPr>
            <a:lvl7pPr marL="3103563" indent="-315913" algn="l" rtl="0" fontAlgn="base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1721CD"/>
              </a:buClr>
              <a:buSzPct val="100000"/>
              <a:buFont typeface="Lucida Grande" charset="0"/>
              <a:buChar char="•"/>
              <a:defRPr sz="2000">
                <a:solidFill>
                  <a:srgbClr val="009999"/>
                </a:solidFill>
                <a:latin typeface="+mn-lt"/>
                <a:ea typeface="+mn-ea"/>
                <a:cs typeface="+mn-cs"/>
                <a:sym typeface="Comic Sans MS" charset="0"/>
              </a:defRPr>
            </a:lvl7pPr>
            <a:lvl8pPr marL="3560763" indent="-315913" algn="l" rtl="0" fontAlgn="base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1721CD"/>
              </a:buClr>
              <a:buSzPct val="100000"/>
              <a:buFont typeface="Lucida Grande" charset="0"/>
              <a:buChar char="•"/>
              <a:defRPr sz="2000">
                <a:solidFill>
                  <a:srgbClr val="009999"/>
                </a:solidFill>
                <a:latin typeface="+mn-lt"/>
                <a:ea typeface="+mn-ea"/>
                <a:cs typeface="+mn-cs"/>
                <a:sym typeface="Comic Sans MS" charset="0"/>
              </a:defRPr>
            </a:lvl8pPr>
            <a:lvl9pPr marL="4017963" indent="-315913" algn="l" rtl="0" fontAlgn="base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1721CD"/>
              </a:buClr>
              <a:buSzPct val="100000"/>
              <a:buFont typeface="Lucida Grande" charset="0"/>
              <a:buChar char="•"/>
              <a:defRPr sz="2000">
                <a:solidFill>
                  <a:srgbClr val="009999"/>
                </a:solidFill>
                <a:latin typeface="+mn-lt"/>
                <a:ea typeface="+mn-ea"/>
                <a:cs typeface="+mn-cs"/>
                <a:sym typeface="Comic Sans MS" charset="0"/>
              </a:defRPr>
            </a:lvl9pPr>
          </a:lstStyle>
          <a:p>
            <a:pPr marL="395288" lvl="1" indent="-344488">
              <a:lnSpc>
                <a:spcPct val="90000"/>
              </a:lnSpc>
            </a:pPr>
            <a:r>
              <a:rPr lang="en-GB" sz="2600" dirty="0" smtClean="0">
                <a:solidFill>
                  <a:srgbClr val="008000"/>
                </a:solidFill>
              </a:rPr>
              <a:t>In </a:t>
            </a:r>
            <a:r>
              <a:rPr lang="en-GB" sz="2600" dirty="0" err="1" smtClean="0">
                <a:solidFill>
                  <a:srgbClr val="008000"/>
                </a:solidFill>
              </a:rPr>
              <a:t>H</a:t>
            </a:r>
            <a:r>
              <a:rPr lang="en-GB" sz="2600" dirty="0" err="1" smtClean="0">
                <a:solidFill>
                  <a:srgbClr val="008000"/>
                </a:solidFill>
                <a:sym typeface="Wingdings"/>
              </a:rPr>
              <a:t>bb</a:t>
            </a:r>
            <a:r>
              <a:rPr lang="en-GB" sz="2600" dirty="0" smtClean="0">
                <a:solidFill>
                  <a:srgbClr val="008000"/>
                </a:solidFill>
                <a:sym typeface="Wingdings"/>
              </a:rPr>
              <a:t> channel</a:t>
            </a:r>
            <a:r>
              <a:rPr lang="en-GB" sz="2600" dirty="0">
                <a:solidFill>
                  <a:srgbClr val="008000"/>
                </a:solidFill>
              </a:rPr>
              <a:t> g</a:t>
            </a:r>
            <a:r>
              <a:rPr lang="en-GB" sz="2600" dirty="0" smtClean="0">
                <a:solidFill>
                  <a:srgbClr val="008000"/>
                </a:solidFill>
              </a:rPr>
              <a:t>lobal P value</a:t>
            </a:r>
            <a:r>
              <a:rPr lang="en-GB" sz="2600" dirty="0">
                <a:solidFill>
                  <a:srgbClr val="008000"/>
                </a:solidFill>
              </a:rPr>
              <a:t>: </a:t>
            </a:r>
            <a:r>
              <a:rPr lang="en-GB" sz="2600" dirty="0" smtClean="0">
                <a:solidFill>
                  <a:srgbClr val="008000"/>
                </a:solidFill>
              </a:rPr>
              <a:t>3.1σ</a:t>
            </a:r>
          </a:p>
          <a:p>
            <a:pPr marL="395288" lvl="1" indent="-344488">
              <a:lnSpc>
                <a:spcPct val="90000"/>
              </a:lnSpc>
            </a:pPr>
            <a:r>
              <a:rPr lang="en-GB" sz="2600" dirty="0" smtClean="0">
                <a:solidFill>
                  <a:srgbClr val="008000"/>
                </a:solidFill>
              </a:rPr>
              <a:t>Consistent with 125 </a:t>
            </a:r>
            <a:r>
              <a:rPr lang="en-GB" sz="2600" dirty="0" err="1" smtClean="0">
                <a:solidFill>
                  <a:srgbClr val="008000"/>
                </a:solidFill>
              </a:rPr>
              <a:t>GeV</a:t>
            </a:r>
            <a:r>
              <a:rPr lang="en-GB" sz="2600" dirty="0" smtClean="0">
                <a:solidFill>
                  <a:srgbClr val="008000"/>
                </a:solidFill>
              </a:rPr>
              <a:t> SM </a:t>
            </a:r>
            <a:r>
              <a:rPr lang="en-GB" sz="2600" dirty="0">
                <a:solidFill>
                  <a:srgbClr val="008000"/>
                </a:solidFill>
              </a:rPr>
              <a:t>H</a:t>
            </a:r>
            <a:r>
              <a:rPr lang="en-GB" sz="2600" dirty="0" smtClean="0">
                <a:solidFill>
                  <a:srgbClr val="008000"/>
                </a:solidFill>
              </a:rPr>
              <a:t>iggs boson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52400" y="6248400"/>
            <a:ext cx="1084580" cy="1701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62200"/>
            <a:ext cx="4660120" cy="449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990600"/>
            <a:ext cx="472725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9049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Publication Overview</a:t>
            </a:r>
          </a:p>
        </p:txBody>
      </p:sp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0" y="990600"/>
            <a:ext cx="9144000" cy="527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38138" indent="-319088" eaLnBrk="1" hangingPunct="1">
              <a:lnSpc>
                <a:spcPct val="125000"/>
              </a:lnSpc>
              <a:spcBef>
                <a:spcPts val="500"/>
              </a:spcBef>
              <a:buClr>
                <a:srgbClr val="000000"/>
              </a:buClr>
              <a:buSzPct val="53000"/>
              <a:buFont typeface="Times New Roman" charset="0"/>
              <a:buBlip>
                <a:blip r:embed="rId3"/>
              </a:buBlip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GB" sz="2000" b="0" dirty="0">
                <a:solidFill>
                  <a:schemeClr val="tx1"/>
                </a:solidFill>
                <a:latin typeface="Arial" charset="0"/>
              </a:rPr>
              <a:t>Publication in </a:t>
            </a:r>
            <a:r>
              <a:rPr lang="en-GB" sz="2000" b="0" dirty="0" smtClean="0">
                <a:solidFill>
                  <a:schemeClr val="tx1"/>
                </a:solidFill>
                <a:latin typeface="Arial" charset="0"/>
              </a:rPr>
              <a:t>2010-2012</a:t>
            </a:r>
            <a:endParaRPr lang="en-GB" sz="2000" b="0" dirty="0">
              <a:solidFill>
                <a:schemeClr val="tx1"/>
              </a:solidFill>
              <a:latin typeface="Arial" charset="0"/>
            </a:endParaRPr>
          </a:p>
          <a:p>
            <a:pPr marL="338138" indent="-319088" eaLnBrk="1" hangingPunct="1">
              <a:lnSpc>
                <a:spcPct val="125000"/>
              </a:lnSpc>
              <a:spcBef>
                <a:spcPts val="500"/>
              </a:spcBef>
              <a:buClr>
                <a:srgbClr val="000000"/>
              </a:buClr>
              <a:buSzPct val="53000"/>
              <a:buFont typeface="Times New Roman" charset="0"/>
              <a:buBlip>
                <a:blip r:embed="rId3"/>
              </a:buBlip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GB" sz="2000" b="0" dirty="0">
                <a:solidFill>
                  <a:schemeClr val="tx1"/>
                </a:solidFill>
                <a:latin typeface="Arial" charset="0"/>
              </a:rPr>
              <a:t>Wisconsin B Physics Results:</a:t>
            </a:r>
          </a:p>
          <a:p>
            <a:pPr marL="741363" lvl="1" indent="-284163" eaLnBrk="1" hangingPunct="1">
              <a:lnSpc>
                <a:spcPct val="125000"/>
              </a:lnSpc>
              <a:spcBef>
                <a:spcPts val="700"/>
              </a:spcBef>
              <a:buClr>
                <a:srgbClr val="000000"/>
              </a:buClr>
              <a:buSzPct val="62000"/>
              <a:buBlip>
                <a:blip r:embed="rId4"/>
              </a:buBlip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US" sz="1600" b="0" dirty="0">
                <a:solidFill>
                  <a:srgbClr val="800000"/>
                </a:solidFill>
                <a:latin typeface="Arial" charset="0"/>
              </a:rPr>
              <a:t>Search for </a:t>
            </a:r>
            <a:r>
              <a:rPr lang="en-GB" sz="1600" b="0" dirty="0" err="1">
                <a:solidFill>
                  <a:srgbClr val="800000"/>
                </a:solidFill>
                <a:latin typeface="Arial" charset="0"/>
                <a:sym typeface="Symbol" charset="0"/>
              </a:rPr>
              <a:t>B</a:t>
            </a:r>
            <a:r>
              <a:rPr lang="en-GB" sz="1600" b="0" baseline="-25000" dirty="0" err="1">
                <a:solidFill>
                  <a:srgbClr val="800000"/>
                </a:solidFill>
                <a:latin typeface="Arial" charset="0"/>
              </a:rPr>
              <a:t>s</a:t>
            </a:r>
            <a:r>
              <a:rPr lang="en-GB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 </a:t>
            </a:r>
            <a:r>
              <a:rPr lang="en-GB" sz="1600" b="0" baseline="30000" dirty="0">
                <a:solidFill>
                  <a:srgbClr val="800000"/>
                </a:solidFill>
                <a:latin typeface="Arial" charset="0"/>
              </a:rPr>
              <a:t>+</a:t>
            </a:r>
            <a:r>
              <a:rPr lang="en-GB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</a:t>
            </a:r>
            <a:r>
              <a:rPr lang="en-GB" sz="1600" b="0" baseline="30000" dirty="0">
                <a:solidFill>
                  <a:srgbClr val="800000"/>
                </a:solidFill>
                <a:latin typeface="Arial" charset="0"/>
              </a:rPr>
              <a:t>-</a:t>
            </a:r>
            <a:r>
              <a:rPr lang="en-GB" sz="1600" b="0" dirty="0">
                <a:solidFill>
                  <a:srgbClr val="800000"/>
                </a:solidFill>
                <a:latin typeface="Arial" charset="0"/>
              </a:rPr>
              <a:t>	</a:t>
            </a:r>
            <a:r>
              <a:rPr lang="en-GB" sz="1600" b="0" dirty="0" err="1">
                <a:solidFill>
                  <a:srgbClr val="800000"/>
                </a:solidFill>
                <a:latin typeface="Arial" charset="0"/>
              </a:rPr>
              <a:t>Prof.</a:t>
            </a:r>
            <a:r>
              <a:rPr lang="en-GB" sz="1600" b="0" dirty="0">
                <a:solidFill>
                  <a:srgbClr val="800000"/>
                </a:solidFill>
                <a:latin typeface="Arial" charset="0"/>
              </a:rPr>
              <a:t> M. Herndon, </a:t>
            </a:r>
            <a:r>
              <a:rPr lang="en-US" sz="1600" b="0" dirty="0" err="1">
                <a:solidFill>
                  <a:srgbClr val="800000"/>
                </a:solidFill>
                <a:latin typeface="Arial" charset="0"/>
                <a:sym typeface="Symbol" charset="0"/>
              </a:rPr>
              <a:t>PRL</a:t>
            </a:r>
            <a:r>
              <a:rPr lang="en-US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, </a:t>
            </a:r>
            <a:r>
              <a:rPr lang="en-US" sz="1600" b="0" dirty="0" smtClean="0">
                <a:solidFill>
                  <a:srgbClr val="800000"/>
                </a:solidFill>
                <a:latin typeface="Arial" charset="0"/>
                <a:sym typeface="Symbol" charset="0"/>
              </a:rPr>
              <a:t>107, 191801, 2011 </a:t>
            </a:r>
            <a:r>
              <a:rPr lang="en-US" sz="1600" b="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1600" b="0" dirty="0">
                <a:solidFill>
                  <a:srgbClr val="800000"/>
                </a:solidFill>
                <a:latin typeface="Arial" charset="0"/>
              </a:rPr>
              <a:t>(4</a:t>
            </a:r>
            <a:r>
              <a:rPr lang="en-US" sz="1600" b="0" baseline="30000" dirty="0">
                <a:solidFill>
                  <a:srgbClr val="800000"/>
                </a:solidFill>
                <a:latin typeface="Arial" charset="0"/>
              </a:rPr>
              <a:t>th</a:t>
            </a:r>
            <a:r>
              <a:rPr lang="en-US" sz="1600" b="0" dirty="0">
                <a:solidFill>
                  <a:srgbClr val="800000"/>
                </a:solidFill>
                <a:latin typeface="Arial" charset="0"/>
              </a:rPr>
              <a:t>)</a:t>
            </a:r>
          </a:p>
          <a:p>
            <a:pPr marL="338138" indent="-319088" eaLnBrk="1" hangingPunct="1">
              <a:lnSpc>
                <a:spcPct val="125000"/>
              </a:lnSpc>
              <a:spcBef>
                <a:spcPts val="500"/>
              </a:spcBef>
              <a:buClr>
                <a:srgbClr val="000000"/>
              </a:buClr>
              <a:buSzPct val="53000"/>
              <a:buFont typeface="Times New Roman" charset="0"/>
              <a:buBlip>
                <a:blip r:embed="rId3"/>
              </a:buBlip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GB" sz="2000" b="0" dirty="0">
                <a:solidFill>
                  <a:schemeClr val="tx1"/>
                </a:solidFill>
                <a:latin typeface="Arial" charset="0"/>
              </a:rPr>
              <a:t>Wisconsin Higgs Results</a:t>
            </a:r>
          </a:p>
          <a:p>
            <a:pPr marL="741363" lvl="1" indent="-284163" eaLnBrk="1" hangingPunct="1">
              <a:lnSpc>
                <a:spcPct val="125000"/>
              </a:lnSpc>
              <a:spcBef>
                <a:spcPts val="500"/>
              </a:spcBef>
              <a:buClr>
                <a:srgbClr val="000000"/>
              </a:buClr>
              <a:buSzPct val="53000"/>
              <a:buFontTx/>
              <a:buBlip>
                <a:blip r:embed="rId3"/>
              </a:buBlip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GB" sz="1600" b="0" dirty="0">
                <a:solidFill>
                  <a:srgbClr val="800000"/>
                </a:solidFill>
                <a:latin typeface="Arial" charset="0"/>
              </a:rPr>
              <a:t>Inclusive H </a:t>
            </a:r>
            <a:r>
              <a:rPr lang="en-GB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</a:t>
            </a:r>
            <a:r>
              <a:rPr lang="en-GB" sz="1600" b="0" dirty="0">
                <a:solidFill>
                  <a:srgbClr val="800000"/>
                </a:solidFill>
                <a:latin typeface="Arial" charset="0"/>
              </a:rPr>
              <a:t> WW</a:t>
            </a:r>
            <a:r>
              <a:rPr lang="en-GB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 	</a:t>
            </a:r>
            <a:r>
              <a:rPr lang="en-GB" sz="1600" b="0" dirty="0" err="1">
                <a:solidFill>
                  <a:srgbClr val="800000"/>
                </a:solidFill>
                <a:latin typeface="Arial" charset="0"/>
                <a:sym typeface="Symbol" charset="0"/>
              </a:rPr>
              <a:t>Prof.</a:t>
            </a:r>
            <a:r>
              <a:rPr lang="en-GB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 M. Herndon and </a:t>
            </a:r>
            <a:r>
              <a:rPr lang="en-GB" sz="1600" b="0" dirty="0" err="1">
                <a:solidFill>
                  <a:srgbClr val="800000"/>
                </a:solidFill>
                <a:latin typeface="Arial" charset="0"/>
                <a:sym typeface="Symbol" charset="0"/>
              </a:rPr>
              <a:t>Dr.</a:t>
            </a:r>
            <a:r>
              <a:rPr lang="en-GB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 J. </a:t>
            </a:r>
            <a:r>
              <a:rPr lang="en-GB" sz="1600" b="0" dirty="0" err="1">
                <a:solidFill>
                  <a:srgbClr val="800000"/>
                </a:solidFill>
                <a:latin typeface="Arial" charset="0"/>
                <a:sym typeface="Symbol" charset="0"/>
              </a:rPr>
              <a:t>Pursley</a:t>
            </a:r>
            <a:r>
              <a:rPr lang="en-GB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 </a:t>
            </a:r>
            <a:r>
              <a:rPr lang="en-US" sz="1600" b="0" dirty="0" err="1">
                <a:solidFill>
                  <a:srgbClr val="800000"/>
                </a:solidFill>
                <a:latin typeface="Arial" charset="0"/>
                <a:sym typeface="Symbol" charset="0"/>
              </a:rPr>
              <a:t>PRL</a:t>
            </a:r>
            <a:r>
              <a:rPr lang="en-US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, 104, </a:t>
            </a:r>
            <a:r>
              <a:rPr lang="en-US" sz="1600" b="0" dirty="0">
                <a:solidFill>
                  <a:srgbClr val="800000"/>
                </a:solidFill>
                <a:latin typeface="Arial" charset="0"/>
              </a:rPr>
              <a:t>061803</a:t>
            </a:r>
            <a:r>
              <a:rPr lang="en-US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, 2010(3</a:t>
            </a:r>
            <a:r>
              <a:rPr lang="en-US" sz="1600" b="0" baseline="30000" dirty="0">
                <a:solidFill>
                  <a:srgbClr val="800000"/>
                </a:solidFill>
                <a:latin typeface="Arial" charset="0"/>
                <a:sym typeface="Symbol" charset="0"/>
              </a:rPr>
              <a:t>rd</a:t>
            </a:r>
            <a:r>
              <a:rPr lang="en-US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)</a:t>
            </a:r>
          </a:p>
          <a:p>
            <a:pPr marL="741363" lvl="1" indent="-284163" eaLnBrk="1" hangingPunct="1">
              <a:lnSpc>
                <a:spcPct val="125000"/>
              </a:lnSpc>
              <a:spcBef>
                <a:spcPts val="500"/>
              </a:spcBef>
              <a:buClr>
                <a:srgbClr val="000000"/>
              </a:buClr>
              <a:buSzPct val="53000"/>
              <a:buFontTx/>
              <a:buBlip>
                <a:blip r:embed="rId3"/>
              </a:buBlip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US" sz="1600" b="0" dirty="0" err="1">
                <a:solidFill>
                  <a:srgbClr val="800000"/>
                </a:solidFill>
                <a:latin typeface="Arial" charset="0"/>
                <a:sym typeface="Symbol" charset="0"/>
              </a:rPr>
              <a:t>Tevatron</a:t>
            </a:r>
            <a:r>
              <a:rPr lang="en-US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 </a:t>
            </a:r>
            <a:r>
              <a:rPr lang="en-GB" sz="1600" b="0" dirty="0">
                <a:solidFill>
                  <a:srgbClr val="800000"/>
                </a:solidFill>
                <a:latin typeface="Arial" charset="0"/>
              </a:rPr>
              <a:t>H </a:t>
            </a:r>
            <a:r>
              <a:rPr lang="en-GB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</a:t>
            </a:r>
            <a:r>
              <a:rPr lang="en-GB" sz="1600" b="0" dirty="0">
                <a:solidFill>
                  <a:srgbClr val="800000"/>
                </a:solidFill>
                <a:latin typeface="Arial" charset="0"/>
              </a:rPr>
              <a:t> WW 	</a:t>
            </a:r>
            <a:r>
              <a:rPr lang="en-GB" sz="1600" b="0" dirty="0" err="1">
                <a:solidFill>
                  <a:srgbClr val="800000"/>
                </a:solidFill>
                <a:latin typeface="Arial" charset="0"/>
                <a:sym typeface="Symbol" charset="0"/>
              </a:rPr>
              <a:t>Prof.</a:t>
            </a:r>
            <a:r>
              <a:rPr lang="en-GB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 M. Herndon and </a:t>
            </a:r>
            <a:r>
              <a:rPr lang="en-GB" sz="1600" b="0" dirty="0" err="1">
                <a:solidFill>
                  <a:srgbClr val="800000"/>
                </a:solidFill>
                <a:latin typeface="Arial" charset="0"/>
                <a:sym typeface="Symbol" charset="0"/>
              </a:rPr>
              <a:t>Dr.</a:t>
            </a:r>
            <a:r>
              <a:rPr lang="en-GB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 J. </a:t>
            </a:r>
            <a:r>
              <a:rPr lang="en-GB" sz="1600" b="0" dirty="0" err="1">
                <a:solidFill>
                  <a:srgbClr val="800000"/>
                </a:solidFill>
                <a:latin typeface="Arial" charset="0"/>
                <a:sym typeface="Symbol" charset="0"/>
              </a:rPr>
              <a:t>Pursley</a:t>
            </a:r>
            <a:r>
              <a:rPr lang="en-GB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 </a:t>
            </a:r>
            <a:r>
              <a:rPr lang="en-US" sz="1600" b="0" dirty="0" err="1">
                <a:solidFill>
                  <a:srgbClr val="800000"/>
                </a:solidFill>
                <a:latin typeface="Arial" charset="0"/>
                <a:sym typeface="Symbol" charset="0"/>
              </a:rPr>
              <a:t>PRL</a:t>
            </a:r>
            <a:r>
              <a:rPr lang="en-US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, 104, </a:t>
            </a:r>
            <a:r>
              <a:rPr lang="en-US" sz="1600" b="0" dirty="0">
                <a:solidFill>
                  <a:srgbClr val="800000"/>
                </a:solidFill>
                <a:latin typeface="Arial" charset="0"/>
              </a:rPr>
              <a:t>061802</a:t>
            </a:r>
            <a:r>
              <a:rPr lang="en-US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, 2010</a:t>
            </a:r>
          </a:p>
          <a:p>
            <a:pPr marL="741363" lvl="1" indent="-284163" eaLnBrk="1" hangingPunct="1">
              <a:lnSpc>
                <a:spcPct val="125000"/>
              </a:lnSpc>
              <a:spcBef>
                <a:spcPts val="500"/>
              </a:spcBef>
              <a:buClr>
                <a:srgbClr val="000000"/>
              </a:buClr>
              <a:buSzPct val="53000"/>
              <a:buFontTx/>
              <a:buBlip>
                <a:blip r:embed="rId3"/>
              </a:buBlip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US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Cover of </a:t>
            </a:r>
            <a:r>
              <a:rPr lang="en-US" sz="1600" b="0" dirty="0" err="1">
                <a:solidFill>
                  <a:srgbClr val="800000"/>
                </a:solidFill>
                <a:latin typeface="Arial" charset="0"/>
                <a:sym typeface="Symbol" charset="0"/>
              </a:rPr>
              <a:t>PRL</a:t>
            </a:r>
            <a:r>
              <a:rPr lang="en-US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, </a:t>
            </a:r>
            <a:r>
              <a:rPr lang="en-US" sz="1600" b="0" dirty="0" err="1">
                <a:solidFill>
                  <a:srgbClr val="800000"/>
                </a:solidFill>
                <a:latin typeface="Arial" charset="0"/>
                <a:sym typeface="Symbol" charset="0"/>
              </a:rPr>
              <a:t>PRL</a:t>
            </a:r>
            <a:r>
              <a:rPr lang="en-US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 suggested reading, </a:t>
            </a:r>
            <a:r>
              <a:rPr lang="en-US" sz="1600" b="0" dirty="0" err="1">
                <a:solidFill>
                  <a:srgbClr val="800000"/>
                </a:solidFill>
                <a:latin typeface="Arial" charset="0"/>
                <a:sym typeface="Symbol" charset="0"/>
              </a:rPr>
              <a:t>PRL</a:t>
            </a:r>
            <a:r>
              <a:rPr lang="en-US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 special spotlight article.</a:t>
            </a:r>
          </a:p>
          <a:p>
            <a:pPr marL="741363" lvl="1" indent="-284163" eaLnBrk="1" hangingPunct="1">
              <a:lnSpc>
                <a:spcPct val="125000"/>
              </a:lnSpc>
              <a:spcBef>
                <a:spcPts val="500"/>
              </a:spcBef>
              <a:buClr>
                <a:srgbClr val="000000"/>
              </a:buClr>
              <a:buSzPct val="53000"/>
              <a:buFontTx/>
              <a:buBlip>
                <a:blip r:embed="rId3"/>
              </a:buBlip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GB" sz="1600" b="0" dirty="0">
                <a:solidFill>
                  <a:srgbClr val="800000"/>
                </a:solidFill>
                <a:latin typeface="Arial" charset="0"/>
              </a:rPr>
              <a:t>H </a:t>
            </a:r>
            <a:r>
              <a:rPr lang="en-GB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</a:t>
            </a:r>
            <a:r>
              <a:rPr lang="en-GB" sz="1600" b="0" dirty="0">
                <a:solidFill>
                  <a:srgbClr val="800000"/>
                </a:solidFill>
                <a:latin typeface="Arial" charset="0"/>
              </a:rPr>
              <a:t> WW 4</a:t>
            </a:r>
            <a:r>
              <a:rPr lang="en-GB" sz="1600" b="0" baseline="30000" dirty="0">
                <a:solidFill>
                  <a:srgbClr val="800000"/>
                </a:solidFill>
                <a:latin typeface="Arial" charset="0"/>
              </a:rPr>
              <a:t>th</a:t>
            </a:r>
            <a:r>
              <a:rPr lang="en-GB" sz="1600" b="0" dirty="0">
                <a:solidFill>
                  <a:srgbClr val="800000"/>
                </a:solidFill>
                <a:latin typeface="Arial" charset="0"/>
              </a:rPr>
              <a:t> Gen	</a:t>
            </a:r>
            <a:r>
              <a:rPr lang="en-GB" sz="1600" b="0" dirty="0" err="1">
                <a:solidFill>
                  <a:srgbClr val="800000"/>
                </a:solidFill>
                <a:latin typeface="Arial" charset="0"/>
                <a:sym typeface="Symbol" charset="0"/>
              </a:rPr>
              <a:t>Prof.</a:t>
            </a:r>
            <a:r>
              <a:rPr lang="en-GB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 M. Herndon and </a:t>
            </a:r>
            <a:r>
              <a:rPr lang="en-GB" sz="1600" b="0" dirty="0" err="1">
                <a:solidFill>
                  <a:srgbClr val="800000"/>
                </a:solidFill>
                <a:latin typeface="Arial" charset="0"/>
                <a:sym typeface="Symbol" charset="0"/>
              </a:rPr>
              <a:t>Dr.</a:t>
            </a:r>
            <a:r>
              <a:rPr lang="en-GB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 J. </a:t>
            </a:r>
            <a:r>
              <a:rPr lang="en-GB" sz="1600" b="0" dirty="0" err="1">
                <a:solidFill>
                  <a:srgbClr val="800000"/>
                </a:solidFill>
                <a:latin typeface="Arial" charset="0"/>
                <a:sym typeface="Symbol" charset="0"/>
              </a:rPr>
              <a:t>Pursley</a:t>
            </a:r>
            <a:r>
              <a:rPr lang="en-GB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 </a:t>
            </a:r>
            <a:r>
              <a:rPr lang="en-GB" sz="1600" b="0" dirty="0" err="1">
                <a:solidFill>
                  <a:srgbClr val="800000"/>
                </a:solidFill>
                <a:latin typeface="Arial" charset="0"/>
              </a:rPr>
              <a:t>PRD</a:t>
            </a:r>
            <a:r>
              <a:rPr lang="en-GB" sz="1600" b="0" dirty="0">
                <a:solidFill>
                  <a:srgbClr val="800000"/>
                </a:solidFill>
                <a:latin typeface="Arial" charset="0"/>
              </a:rPr>
              <a:t> 82, 011102(R) 2010</a:t>
            </a:r>
            <a:r>
              <a:rPr lang="en-GB" sz="1600" dirty="0">
                <a:latin typeface="Arial" charset="0"/>
              </a:rPr>
              <a:t>.</a:t>
            </a:r>
          </a:p>
          <a:p>
            <a:pPr marL="741363" lvl="1" indent="-284163" eaLnBrk="1" hangingPunct="1">
              <a:lnSpc>
                <a:spcPct val="125000"/>
              </a:lnSpc>
              <a:spcBef>
                <a:spcPts val="500"/>
              </a:spcBef>
              <a:buClr>
                <a:srgbClr val="000000"/>
              </a:buClr>
              <a:buSzPct val="53000"/>
              <a:buFontTx/>
              <a:buBlip>
                <a:blip r:embed="rId3"/>
              </a:buBlip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GB" sz="1600" b="0" dirty="0">
                <a:solidFill>
                  <a:srgbClr val="800000"/>
                </a:solidFill>
                <a:latin typeface="Arial" charset="0"/>
              </a:rPr>
              <a:t>Higgs Boson Searches at the </a:t>
            </a:r>
            <a:r>
              <a:rPr lang="en-GB" sz="1600" b="0" dirty="0" err="1">
                <a:solidFill>
                  <a:srgbClr val="800000"/>
                </a:solidFill>
                <a:latin typeface="Arial" charset="0"/>
              </a:rPr>
              <a:t>Tevatron</a:t>
            </a:r>
            <a:r>
              <a:rPr lang="en-GB" sz="1600" b="0" dirty="0">
                <a:solidFill>
                  <a:srgbClr val="800000"/>
                </a:solidFill>
                <a:latin typeface="Arial" charset="0"/>
              </a:rPr>
              <a:t>, Herndon, Ann. Rev. </a:t>
            </a:r>
            <a:r>
              <a:rPr lang="en-GB" sz="1600" b="0" dirty="0" err="1">
                <a:solidFill>
                  <a:srgbClr val="800000"/>
                </a:solidFill>
                <a:latin typeface="Arial" charset="0"/>
              </a:rPr>
              <a:t>Nucl</a:t>
            </a:r>
            <a:r>
              <a:rPr lang="en-GB" sz="1600" b="0" dirty="0">
                <a:solidFill>
                  <a:srgbClr val="800000"/>
                </a:solidFill>
                <a:latin typeface="Arial" charset="0"/>
              </a:rPr>
              <a:t>. Part. Sci.  61 2011.</a:t>
            </a:r>
          </a:p>
          <a:p>
            <a:pPr marL="338138" indent="-319088" eaLnBrk="1" hangingPunct="1">
              <a:lnSpc>
                <a:spcPct val="125000"/>
              </a:lnSpc>
              <a:spcBef>
                <a:spcPts val="700"/>
              </a:spcBef>
              <a:buClr>
                <a:srgbClr val="000000"/>
              </a:buClr>
              <a:buSzPct val="62000"/>
              <a:buFontTx/>
              <a:buBlip>
                <a:blip r:embed="rId4"/>
              </a:buBlip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GB" sz="2000" b="0" dirty="0">
                <a:solidFill>
                  <a:schemeClr val="tx1"/>
                </a:solidFill>
                <a:latin typeface="Arial" charset="0"/>
              </a:rPr>
              <a:t>Wisconsin </a:t>
            </a:r>
            <a:r>
              <a:rPr lang="en-GB" sz="2000" b="0" dirty="0" err="1">
                <a:solidFill>
                  <a:schemeClr val="tx1"/>
                </a:solidFill>
                <a:latin typeface="Arial" charset="0"/>
              </a:rPr>
              <a:t>EW</a:t>
            </a:r>
            <a:r>
              <a:rPr lang="en-GB" sz="2000" b="0" dirty="0">
                <a:solidFill>
                  <a:schemeClr val="tx1"/>
                </a:solidFill>
                <a:latin typeface="Arial" charset="0"/>
              </a:rPr>
              <a:t> Physics Results:</a:t>
            </a:r>
          </a:p>
          <a:p>
            <a:pPr marL="741363" lvl="1" indent="-284163" eaLnBrk="1" hangingPunct="1">
              <a:lnSpc>
                <a:spcPct val="125000"/>
              </a:lnSpc>
              <a:spcBef>
                <a:spcPts val="700"/>
              </a:spcBef>
              <a:buClr>
                <a:srgbClr val="000000"/>
              </a:buClr>
              <a:buSzPct val="62000"/>
              <a:buFontTx/>
              <a:buBlip>
                <a:blip r:embed="rId4"/>
              </a:buBlip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GB" sz="1600" b="0" dirty="0" err="1">
                <a:solidFill>
                  <a:srgbClr val="800000"/>
                </a:solidFill>
                <a:latin typeface="Arial" charset="0"/>
              </a:rPr>
              <a:t>σ</a:t>
            </a:r>
            <a:r>
              <a:rPr lang="en-GB" sz="1600" b="0" dirty="0">
                <a:solidFill>
                  <a:srgbClr val="800000"/>
                </a:solidFill>
                <a:latin typeface="Arial" charset="0"/>
              </a:rPr>
              <a:t>(</a:t>
            </a:r>
            <a:r>
              <a:rPr lang="en-GB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WW) 		</a:t>
            </a:r>
            <a:r>
              <a:rPr lang="en-GB" sz="1600" b="0" dirty="0" err="1">
                <a:solidFill>
                  <a:srgbClr val="800000"/>
                </a:solidFill>
                <a:latin typeface="Arial" charset="0"/>
                <a:sym typeface="Symbol" charset="0"/>
              </a:rPr>
              <a:t>Dr.</a:t>
            </a:r>
            <a:r>
              <a:rPr lang="en-GB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 Jennifer </a:t>
            </a:r>
            <a:r>
              <a:rPr lang="en-GB" sz="1600" b="0" dirty="0" err="1">
                <a:solidFill>
                  <a:srgbClr val="800000"/>
                </a:solidFill>
                <a:latin typeface="Arial" charset="0"/>
                <a:sym typeface="Symbol" charset="0"/>
              </a:rPr>
              <a:t>Pursley</a:t>
            </a:r>
            <a:r>
              <a:rPr lang="en-GB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 </a:t>
            </a:r>
            <a:r>
              <a:rPr lang="en-US" sz="1600" b="0" dirty="0" err="1">
                <a:solidFill>
                  <a:srgbClr val="800000"/>
                </a:solidFill>
                <a:latin typeface="Arial" charset="0"/>
                <a:sym typeface="Symbol" charset="0"/>
              </a:rPr>
              <a:t>PRL</a:t>
            </a:r>
            <a:r>
              <a:rPr lang="en-US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, 104, 201801, 2010 (2</a:t>
            </a:r>
            <a:r>
              <a:rPr lang="en-US" sz="1600" b="0" baseline="30000" dirty="0">
                <a:solidFill>
                  <a:srgbClr val="800000"/>
                </a:solidFill>
                <a:latin typeface="Arial" charset="0"/>
                <a:sym typeface="Symbol" charset="0"/>
              </a:rPr>
              <a:t>nd</a:t>
            </a:r>
            <a:r>
              <a:rPr lang="en-US" sz="1600" b="0" dirty="0">
                <a:solidFill>
                  <a:srgbClr val="800000"/>
                </a:solidFill>
                <a:latin typeface="Arial" charset="0"/>
                <a:sym typeface="Symbol" charset="0"/>
              </a:rPr>
              <a:t>) </a:t>
            </a:r>
            <a:endParaRPr lang="en-GB" sz="1800" b="0" dirty="0">
              <a:solidFill>
                <a:schemeClr val="tx1"/>
              </a:solidFill>
              <a:latin typeface="Arial" charset="0"/>
            </a:endParaRPr>
          </a:p>
          <a:p>
            <a:pPr marL="338138" indent="-319088" eaLnBrk="1" hangingPunct="1">
              <a:lnSpc>
                <a:spcPct val="125000"/>
              </a:lnSpc>
              <a:spcBef>
                <a:spcPts val="700"/>
              </a:spcBef>
              <a:buClr>
                <a:srgbClr val="000000"/>
              </a:buClr>
              <a:buSzPct val="62000"/>
              <a:buFontTx/>
              <a:buBlip>
                <a:blip r:embed="rId4"/>
              </a:buBlip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GB" sz="1800" b="0" dirty="0">
                <a:solidFill>
                  <a:schemeClr val="tx1"/>
                </a:solidFill>
                <a:latin typeface="Arial" charset="0"/>
              </a:rPr>
              <a:t>Publications in preparation: </a:t>
            </a:r>
            <a:r>
              <a:rPr lang="en-GB" sz="1800" b="0" dirty="0" err="1">
                <a:solidFill>
                  <a:srgbClr val="800000"/>
                </a:solidFill>
                <a:latin typeface="Arial" charset="0"/>
              </a:rPr>
              <a:t>σ</a:t>
            </a:r>
            <a:r>
              <a:rPr lang="en-GB" sz="1800" b="0" dirty="0">
                <a:solidFill>
                  <a:srgbClr val="800000"/>
                </a:solidFill>
                <a:latin typeface="Arial" charset="0"/>
              </a:rPr>
              <a:t>(</a:t>
            </a:r>
            <a:r>
              <a:rPr lang="en-GB" sz="1800" b="0" dirty="0" err="1">
                <a:solidFill>
                  <a:srgbClr val="800000"/>
                </a:solidFill>
                <a:latin typeface="Arial" charset="0"/>
              </a:rPr>
              <a:t>WZ</a:t>
            </a:r>
            <a:r>
              <a:rPr lang="en-GB" sz="1800" b="0" dirty="0">
                <a:solidFill>
                  <a:srgbClr val="800000"/>
                </a:solidFill>
                <a:latin typeface="Arial" charset="0"/>
              </a:rPr>
              <a:t>)</a:t>
            </a:r>
            <a:r>
              <a:rPr lang="en-GB" sz="1800" b="0" dirty="0" smtClean="0">
                <a:solidFill>
                  <a:srgbClr val="800000"/>
                </a:solidFill>
                <a:latin typeface="Arial" charset="0"/>
              </a:rPr>
              <a:t>(accepted by </a:t>
            </a:r>
            <a:r>
              <a:rPr lang="en-GB" sz="1800" b="0" dirty="0" err="1" smtClean="0">
                <a:solidFill>
                  <a:srgbClr val="800000"/>
                </a:solidFill>
                <a:latin typeface="Arial" charset="0"/>
              </a:rPr>
              <a:t>PRD</a:t>
            </a:r>
            <a:r>
              <a:rPr lang="en-GB" sz="1800" b="0" dirty="0" smtClean="0">
                <a:solidFill>
                  <a:srgbClr val="800000"/>
                </a:solidFill>
                <a:latin typeface="Arial" charset="0"/>
              </a:rPr>
              <a:t> RC)</a:t>
            </a:r>
            <a:r>
              <a:rPr lang="en-GB" sz="1800" b="0" dirty="0">
                <a:solidFill>
                  <a:srgbClr val="800000"/>
                </a:solidFill>
                <a:latin typeface="Arial" charset="0"/>
              </a:rPr>
              <a:t>, </a:t>
            </a:r>
            <a:r>
              <a:rPr lang="en-GB" sz="1800" b="0" dirty="0" err="1">
                <a:solidFill>
                  <a:srgbClr val="800000"/>
                </a:solidFill>
                <a:latin typeface="Arial" charset="0"/>
                <a:sym typeface="Symbol" charset="0"/>
              </a:rPr>
              <a:t>B</a:t>
            </a:r>
            <a:r>
              <a:rPr lang="en-GB" sz="1800" b="0" baseline="-25000" dirty="0" err="1">
                <a:solidFill>
                  <a:srgbClr val="800000"/>
                </a:solidFill>
                <a:latin typeface="Arial" charset="0"/>
              </a:rPr>
              <a:t>s</a:t>
            </a:r>
            <a:r>
              <a:rPr lang="en-GB" sz="1800" b="0" dirty="0">
                <a:solidFill>
                  <a:srgbClr val="800000"/>
                </a:solidFill>
                <a:latin typeface="Arial" charset="0"/>
                <a:sym typeface="Symbol" charset="0"/>
              </a:rPr>
              <a:t> </a:t>
            </a:r>
            <a:r>
              <a:rPr lang="en-GB" sz="1800" b="0" baseline="30000" dirty="0">
                <a:solidFill>
                  <a:srgbClr val="800000"/>
                </a:solidFill>
                <a:latin typeface="Arial" charset="0"/>
              </a:rPr>
              <a:t>+</a:t>
            </a:r>
            <a:r>
              <a:rPr lang="en-GB" sz="1800" b="0" dirty="0">
                <a:solidFill>
                  <a:srgbClr val="800000"/>
                </a:solidFill>
                <a:latin typeface="Arial" charset="0"/>
                <a:sym typeface="Symbol" charset="0"/>
              </a:rPr>
              <a:t></a:t>
            </a:r>
            <a:r>
              <a:rPr lang="en-GB" sz="1800" b="0" baseline="30000" dirty="0">
                <a:solidFill>
                  <a:srgbClr val="800000"/>
                </a:solidFill>
                <a:latin typeface="Arial" charset="0"/>
              </a:rPr>
              <a:t>-</a:t>
            </a:r>
            <a:r>
              <a:rPr lang="en-GB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b="0" dirty="0" err="1">
                <a:solidFill>
                  <a:srgbClr val="800000"/>
                </a:solidFill>
                <a:latin typeface="Arial" charset="0"/>
              </a:rPr>
              <a:t>PRD</a:t>
            </a:r>
            <a:r>
              <a:rPr lang="en-GB" sz="1800" b="0" dirty="0">
                <a:solidFill>
                  <a:srgbClr val="800000"/>
                </a:solidFill>
                <a:latin typeface="Arial" charset="0"/>
              </a:rPr>
              <a:t>, </a:t>
            </a:r>
            <a:r>
              <a:rPr lang="en-GB" sz="1800" b="0" dirty="0" smtClean="0">
                <a:solidFill>
                  <a:srgbClr val="800000"/>
                </a:solidFill>
                <a:latin typeface="Arial" charset="0"/>
              </a:rPr>
              <a:t>	    Final </a:t>
            </a:r>
            <a:r>
              <a:rPr lang="en-GB" sz="1800" b="0" dirty="0">
                <a:solidFill>
                  <a:srgbClr val="800000"/>
                </a:solidFill>
                <a:latin typeface="Arial" charset="0"/>
              </a:rPr>
              <a:t>Higgs </a:t>
            </a:r>
            <a:r>
              <a:rPr lang="en-GB" sz="1800" b="0" dirty="0" err="1" smtClean="0">
                <a:solidFill>
                  <a:srgbClr val="800000"/>
                </a:solidFill>
                <a:latin typeface="Arial" charset="0"/>
              </a:rPr>
              <a:t>PRD</a:t>
            </a:r>
            <a:r>
              <a:rPr lang="en-GB" sz="1800" b="0" dirty="0" smtClean="0">
                <a:solidFill>
                  <a:srgbClr val="800000"/>
                </a:solidFill>
                <a:latin typeface="Arial" charset="0"/>
              </a:rPr>
              <a:t>, Review article for </a:t>
            </a:r>
            <a:r>
              <a:rPr lang="en-GB" sz="1800" b="0" dirty="0" err="1" smtClean="0">
                <a:solidFill>
                  <a:srgbClr val="800000"/>
                </a:solidFill>
                <a:latin typeface="Arial" charset="0"/>
              </a:rPr>
              <a:t>RMP</a:t>
            </a:r>
            <a:endParaRPr lang="en-GB" sz="1800" b="0" dirty="0">
              <a:solidFill>
                <a:srgbClr val="800000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Object 2"/>
          <p:cNvGraphicFramePr>
            <a:graphicFrameLocks noChangeAspect="1"/>
          </p:cNvGraphicFramePr>
          <p:nvPr/>
        </p:nvGraphicFramePr>
        <p:xfrm>
          <a:off x="4208463" y="3243263"/>
          <a:ext cx="5842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r:id="rId4" imgW="596900" imgH="177800" progId="">
                  <p:embed/>
                </p:oleObj>
              </mc:Choice>
              <mc:Fallback>
                <p:oleObj r:id="rId4" imgW="596900" imgH="1778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463" y="3243263"/>
                        <a:ext cx="5842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Conclusions</a:t>
            </a:r>
          </a:p>
        </p:txBody>
      </p:sp>
      <p:sp>
        <p:nvSpPr>
          <p:cNvPr id="24579" name="Rectangle 11"/>
          <p:cNvSpPr>
            <a:spLocks noChangeArrowheads="1"/>
          </p:cNvSpPr>
          <p:nvPr/>
        </p:nvSpPr>
        <p:spPr bwMode="auto">
          <a:xfrm>
            <a:off x="0" y="914400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19088" defTabSz="457200" eaLnBrk="1" hangingPunct="1">
              <a:lnSpc>
                <a:spcPct val="125000"/>
              </a:lnSpc>
              <a:spcBef>
                <a:spcPts val="500"/>
              </a:spcBef>
              <a:buClr>
                <a:srgbClr val="000000"/>
              </a:buClr>
              <a:buSzPct val="53000"/>
              <a:buFont typeface="StarSymbol" charset="0"/>
              <a:buBlip>
                <a:blip r:embed="rId6"/>
              </a:buBlip>
            </a:pPr>
            <a:r>
              <a:rPr lang="en-US" b="0" dirty="0" smtClean="0">
                <a:solidFill>
                  <a:srgbClr val="000000"/>
                </a:solidFill>
              </a:rPr>
              <a:t>The </a:t>
            </a:r>
            <a:r>
              <a:rPr lang="en-US" b="0" dirty="0" err="1" smtClean="0">
                <a:solidFill>
                  <a:srgbClr val="000000"/>
                </a:solidFill>
              </a:rPr>
              <a:t>CDF</a:t>
            </a:r>
            <a:r>
              <a:rPr lang="en-US" b="0" dirty="0" smtClean="0">
                <a:solidFill>
                  <a:srgbClr val="000000"/>
                </a:solidFill>
              </a:rPr>
              <a:t> experiment has concluded. The UW group is ramping down our activities though our physics results in progress are exciting.</a:t>
            </a:r>
          </a:p>
          <a:p>
            <a:pPr marL="338138" indent="-319088" defTabSz="457200" eaLnBrk="1" hangingPunct="1">
              <a:lnSpc>
                <a:spcPct val="125000"/>
              </a:lnSpc>
              <a:spcBef>
                <a:spcPts val="500"/>
              </a:spcBef>
              <a:buClr>
                <a:srgbClr val="000000"/>
              </a:buClr>
              <a:buSzPct val="53000"/>
              <a:buFont typeface="StarSymbol" charset="0"/>
              <a:buBlip>
                <a:blip r:embed="rId6"/>
              </a:buBlip>
            </a:pPr>
            <a:r>
              <a:rPr lang="en-US" b="0" dirty="0" smtClean="0">
                <a:solidFill>
                  <a:srgbClr val="000000"/>
                </a:solidFill>
              </a:rPr>
              <a:t>We have one remaining active graduate student</a:t>
            </a:r>
          </a:p>
          <a:p>
            <a:pPr marL="795338" lvl="1" indent="-319088" defTabSz="457200" eaLnBrk="1" hangingPunct="1">
              <a:lnSpc>
                <a:spcPct val="125000"/>
              </a:lnSpc>
              <a:spcBef>
                <a:spcPts val="500"/>
              </a:spcBef>
              <a:buClr>
                <a:srgbClr val="000000"/>
              </a:buClr>
              <a:buSzPct val="53000"/>
              <a:buFont typeface="StarSymbol" charset="0"/>
              <a:buBlip>
                <a:blip r:embed="rId6"/>
              </a:buBlip>
            </a:pPr>
            <a:r>
              <a:rPr lang="en-US" b="0" dirty="0" smtClean="0">
                <a:solidFill>
                  <a:srgbClr val="000000"/>
                </a:solidFill>
              </a:rPr>
              <a:t>Will Parker with Prof. Herndon advising</a:t>
            </a:r>
          </a:p>
        </p:txBody>
      </p:sp>
      <p:sp>
        <p:nvSpPr>
          <p:cNvPr id="24580" name="Rectangle 11"/>
          <p:cNvSpPr>
            <a:spLocks noChangeArrowheads="1"/>
          </p:cNvSpPr>
          <p:nvPr/>
        </p:nvSpPr>
        <p:spPr bwMode="auto">
          <a:xfrm>
            <a:off x="76200" y="2971800"/>
            <a:ext cx="8610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19088" defTabSz="457200" eaLnBrk="1" hangingPunct="1">
              <a:lnSpc>
                <a:spcPct val="125000"/>
              </a:lnSpc>
              <a:spcBef>
                <a:spcPts val="500"/>
              </a:spcBef>
              <a:buClr>
                <a:srgbClr val="000000"/>
              </a:buClr>
              <a:buSzPct val="53000"/>
              <a:buFont typeface="StarSymbol" charset="0"/>
              <a:buBlip>
                <a:blip r:embed="rId6"/>
              </a:buBlip>
            </a:pPr>
            <a:r>
              <a:rPr lang="en-US" b="0" dirty="0">
                <a:solidFill>
                  <a:srgbClr val="000000"/>
                </a:solidFill>
              </a:rPr>
              <a:t>In </a:t>
            </a:r>
            <a:r>
              <a:rPr lang="en-US" b="0" dirty="0" smtClean="0">
                <a:solidFill>
                  <a:srgbClr val="000000"/>
                </a:solidFill>
              </a:rPr>
              <a:t>2012-2013.</a:t>
            </a:r>
            <a:endParaRPr lang="en-US" b="0" dirty="0">
              <a:solidFill>
                <a:srgbClr val="000000"/>
              </a:solidFill>
            </a:endParaRPr>
          </a:p>
          <a:p>
            <a:pPr marL="795338" lvl="1" indent="-319088" defTabSz="457200" eaLnBrk="1" hangingPunct="1">
              <a:lnSpc>
                <a:spcPct val="125000"/>
              </a:lnSpc>
              <a:spcBef>
                <a:spcPts val="500"/>
              </a:spcBef>
              <a:buClr>
                <a:srgbClr val="000000"/>
              </a:buClr>
              <a:buSzPct val="53000"/>
              <a:buFont typeface="StarSymbol" charset="0"/>
              <a:buBlip>
                <a:blip r:embed="rId6"/>
              </a:buBlip>
            </a:pPr>
            <a:r>
              <a:rPr lang="en-US" sz="2000" b="0" dirty="0" smtClean="0">
                <a:solidFill>
                  <a:schemeClr val="tx1"/>
                </a:solidFill>
                <a:latin typeface="Arial" charset="0"/>
              </a:rPr>
              <a:t>Full dataset  </a:t>
            </a:r>
            <a:r>
              <a:rPr lang="en-GB" sz="2000" b="0" dirty="0" err="1">
                <a:solidFill>
                  <a:schemeClr val="tx1"/>
                </a:solidFill>
                <a:latin typeface="Arial" charset="0"/>
                <a:sym typeface="Symbol" charset="0"/>
              </a:rPr>
              <a:t>B</a:t>
            </a:r>
            <a:r>
              <a:rPr lang="en-GB" sz="2000" b="0" baseline="-25000" dirty="0" err="1">
                <a:solidFill>
                  <a:schemeClr val="tx1"/>
                </a:solidFill>
                <a:latin typeface="Arial" charset="0"/>
              </a:rPr>
              <a:t>s</a:t>
            </a:r>
            <a:r>
              <a:rPr lang="en-GB" sz="2000" b="0" dirty="0">
                <a:solidFill>
                  <a:schemeClr val="tx1"/>
                </a:solidFill>
                <a:latin typeface="Arial" charset="0"/>
                <a:sym typeface="Symbol" charset="0"/>
              </a:rPr>
              <a:t> </a:t>
            </a:r>
            <a:r>
              <a:rPr lang="en-GB" sz="2000" b="0" baseline="30000" dirty="0">
                <a:solidFill>
                  <a:schemeClr val="tx1"/>
                </a:solidFill>
                <a:latin typeface="Arial" charset="0"/>
              </a:rPr>
              <a:t>+</a:t>
            </a:r>
            <a:r>
              <a:rPr lang="en-GB" sz="2000" b="0" dirty="0">
                <a:solidFill>
                  <a:schemeClr val="tx1"/>
                </a:solidFill>
                <a:latin typeface="Arial" charset="0"/>
                <a:sym typeface="Symbol" charset="0"/>
              </a:rPr>
              <a:t></a:t>
            </a:r>
            <a:r>
              <a:rPr lang="en-GB" sz="2000" b="0" baseline="30000" dirty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en-GB" sz="2000" b="0" dirty="0">
                <a:solidFill>
                  <a:schemeClr val="tx1"/>
                </a:solidFill>
                <a:latin typeface="Arial" charset="0"/>
              </a:rPr>
              <a:t> and Higgs </a:t>
            </a:r>
            <a:r>
              <a:rPr lang="en-GB" sz="2000" b="0" dirty="0" smtClean="0">
                <a:solidFill>
                  <a:schemeClr val="tx1"/>
                </a:solidFill>
                <a:latin typeface="Arial" charset="0"/>
              </a:rPr>
              <a:t>preliminary results released and </a:t>
            </a:r>
            <a:r>
              <a:rPr lang="en-GB" sz="2000" b="0" dirty="0" err="1" smtClean="0">
                <a:solidFill>
                  <a:schemeClr val="tx1"/>
                </a:solidFill>
                <a:latin typeface="Arial" charset="0"/>
              </a:rPr>
              <a:t>PRDs</a:t>
            </a:r>
            <a:r>
              <a:rPr lang="en-GB" sz="2000" b="0" dirty="0" smtClean="0">
                <a:solidFill>
                  <a:schemeClr val="tx1"/>
                </a:solidFill>
                <a:latin typeface="Arial" charset="0"/>
              </a:rPr>
              <a:t> in progress (</a:t>
            </a:r>
            <a:r>
              <a:rPr lang="en-GB" sz="2000" b="0" dirty="0">
                <a:solidFill>
                  <a:schemeClr val="tx1"/>
                </a:solidFill>
                <a:latin typeface="Arial" charset="0"/>
              </a:rPr>
              <a:t>Higgs portion of Parker thesis).</a:t>
            </a:r>
          </a:p>
          <a:p>
            <a:pPr marL="795338" lvl="1" indent="-319088" defTabSz="457200" eaLnBrk="1" hangingPunct="1">
              <a:lnSpc>
                <a:spcPct val="125000"/>
              </a:lnSpc>
              <a:spcBef>
                <a:spcPts val="500"/>
              </a:spcBef>
              <a:buClr>
                <a:srgbClr val="000000"/>
              </a:buClr>
              <a:buSzPct val="53000"/>
              <a:buFontTx/>
              <a:buBlip>
                <a:blip r:embed="rId6"/>
              </a:buBlip>
            </a:pPr>
            <a:r>
              <a:rPr lang="en-US" sz="2000" b="0" dirty="0" smtClean="0">
                <a:solidFill>
                  <a:srgbClr val="000000"/>
                </a:solidFill>
                <a:latin typeface="Arial" charset="0"/>
              </a:rPr>
              <a:t>Differential WW cross section measurement in progress (WW portion of Parker thesis).</a:t>
            </a:r>
          </a:p>
          <a:p>
            <a:pPr marL="795338" lvl="1" indent="-319088" defTabSz="457200" eaLnBrk="1" hangingPunct="1">
              <a:lnSpc>
                <a:spcPct val="125000"/>
              </a:lnSpc>
              <a:spcBef>
                <a:spcPts val="500"/>
              </a:spcBef>
              <a:buClr>
                <a:srgbClr val="000000"/>
              </a:buClr>
              <a:buSzPct val="53000"/>
              <a:buFontTx/>
              <a:buBlip>
                <a:blip r:embed="rId6"/>
              </a:buBlip>
            </a:pPr>
            <a:r>
              <a:rPr lang="en-US" sz="2000" b="0" dirty="0" smtClean="0">
                <a:solidFill>
                  <a:srgbClr val="000000"/>
                </a:solidFill>
                <a:latin typeface="Arial" charset="0"/>
              </a:rPr>
              <a:t>Ongoing work by </a:t>
            </a:r>
            <a:r>
              <a:rPr lang="en-US" sz="2000" b="0" dirty="0" err="1" smtClean="0">
                <a:solidFill>
                  <a:srgbClr val="000000"/>
                </a:solidFill>
                <a:latin typeface="Arial" charset="0"/>
              </a:rPr>
              <a:t>Pondrom</a:t>
            </a:r>
            <a:r>
              <a:rPr lang="en-US" sz="2000" b="0" dirty="0" smtClean="0">
                <a:solidFill>
                  <a:srgbClr val="000000"/>
                </a:solidFill>
                <a:latin typeface="Arial" charset="0"/>
              </a:rPr>
              <a:t> on double </a:t>
            </a:r>
            <a:r>
              <a:rPr lang="en-US" sz="2000" b="0" dirty="0" err="1" smtClean="0">
                <a:solidFill>
                  <a:srgbClr val="000000"/>
                </a:solidFill>
                <a:latin typeface="Arial" charset="0"/>
              </a:rPr>
              <a:t>parton</a:t>
            </a:r>
            <a:r>
              <a:rPr lang="en-US" sz="2000" b="0" dirty="0" smtClean="0">
                <a:solidFill>
                  <a:srgbClr val="000000"/>
                </a:solidFill>
                <a:latin typeface="Arial" charset="0"/>
              </a:rPr>
              <a:t> scattering.</a:t>
            </a:r>
          </a:p>
          <a:p>
            <a:pPr marL="795338" lvl="1" indent="-319088" defTabSz="457200" eaLnBrk="1" hangingPunct="1">
              <a:lnSpc>
                <a:spcPct val="125000"/>
              </a:lnSpc>
              <a:spcBef>
                <a:spcPts val="500"/>
              </a:spcBef>
              <a:buClr>
                <a:srgbClr val="000000"/>
              </a:buClr>
              <a:buSzPct val="53000"/>
              <a:buFontTx/>
              <a:buBlip>
                <a:blip r:embed="rId6"/>
              </a:buBlip>
            </a:pPr>
            <a:r>
              <a:rPr lang="en-US" sz="2000" b="0" dirty="0" smtClean="0">
                <a:solidFill>
                  <a:srgbClr val="000000"/>
                </a:solidFill>
                <a:latin typeface="Arial" charset="0"/>
              </a:rPr>
              <a:t>Expect 3 more publications from direct UW effort on </a:t>
            </a:r>
            <a:r>
              <a:rPr lang="en-US" sz="2000" b="0" dirty="0" err="1" smtClean="0">
                <a:solidFill>
                  <a:srgbClr val="000000"/>
                </a:solidFill>
                <a:latin typeface="Arial" charset="0"/>
              </a:rPr>
              <a:t>CDF</a:t>
            </a:r>
            <a:r>
              <a:rPr lang="en-US" sz="2000" b="0" dirty="0" smtClean="0">
                <a:solidFill>
                  <a:srgbClr val="000000"/>
                </a:solidFill>
                <a:latin typeface="Arial" charset="0"/>
              </a:rPr>
              <a:t> plus three or more papers from combinations and reviews.</a:t>
            </a:r>
          </a:p>
          <a:p>
            <a:pPr marL="795338" lvl="1" indent="-319088" defTabSz="457200" eaLnBrk="1" hangingPunct="1">
              <a:lnSpc>
                <a:spcPct val="125000"/>
              </a:lnSpc>
              <a:spcBef>
                <a:spcPts val="500"/>
              </a:spcBef>
              <a:buClr>
                <a:srgbClr val="000000"/>
              </a:buClr>
              <a:buSzPct val="53000"/>
              <a:buFontTx/>
              <a:buBlip>
                <a:blip r:embed="rId6"/>
              </a:buBlip>
            </a:pPr>
            <a:endParaRPr lang="en-US" sz="2000" b="0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charset="0"/>
                <a:cs typeface="ＭＳ Ｐゴシック" charset="0"/>
              </a:rPr>
              <a:t>Intermediate Muon System</a:t>
            </a:r>
          </a:p>
        </p:txBody>
      </p:sp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5029200" y="1371600"/>
            <a:ext cx="37338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Times" charset="0"/>
              <a:buChar char="•"/>
            </a:pPr>
            <a:r>
              <a:rPr lang="en-US"/>
              <a:t>1728 drift tubes (BMU), 432 scintillation counter (BSU)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5029200" y="2357438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00400"/>
            <a:ext cx="2671763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086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4419600" y="1143000"/>
            <a:ext cx="4267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Times" charset="0"/>
              <a:buNone/>
            </a:pPr>
            <a:r>
              <a:rPr lang="en-US">
                <a:solidFill>
                  <a:schemeClr val="tx1"/>
                </a:solidFill>
                <a:latin typeface="Times" charset="0"/>
              </a:rPr>
              <a:t>Detectors, preamps, amplifiers, TDCs, and trigger electronics.  Excellent performance and smooth operation through all of run II.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581400" y="3810000"/>
            <a:ext cx="1600200" cy="46196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b="0">
                <a:solidFill>
                  <a:srgbClr val="800000"/>
                </a:solidFill>
                <a:latin typeface="Arial" charset="0"/>
                <a:sym typeface="Symbol" charset="0"/>
              </a:rPr>
              <a:t>Carlsmith</a:t>
            </a:r>
            <a:endParaRPr lang="en-US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3581400" y="4876800"/>
            <a:ext cx="2133600" cy="46196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0">
                <a:solidFill>
                  <a:srgbClr val="800000"/>
                </a:solidFill>
              </a:rPr>
              <a:t>Ramakrishnan</a:t>
            </a: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3581400" y="4343400"/>
            <a:ext cx="1143000" cy="46196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b="0">
                <a:solidFill>
                  <a:srgbClr val="800000"/>
                </a:solidFill>
                <a:latin typeface="Arial" charset="0"/>
                <a:sym typeface="Symbol" charset="0"/>
              </a:rPr>
              <a:t>Chung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295400"/>
            <a:ext cx="55022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charset="0"/>
                <a:cs typeface="ＭＳ Ｐゴシック" charset="0"/>
              </a:rPr>
              <a:t>BMU: Physics and Trigger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5029200" y="2357438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0" name="TextBox 13"/>
          <p:cNvSpPr txBox="1">
            <a:spLocks noChangeArrowheads="1"/>
          </p:cNvSpPr>
          <p:nvPr/>
        </p:nvSpPr>
        <p:spPr bwMode="auto">
          <a:xfrm>
            <a:off x="152400" y="5257800"/>
            <a:ext cx="556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Times" charset="0"/>
              </a:rPr>
              <a:t>Stable performance.  Maintained less than 0.5% dead channels.</a:t>
            </a:r>
          </a:p>
          <a:p>
            <a:r>
              <a:rPr lang="en-US">
                <a:solidFill>
                  <a:schemeClr val="tx1"/>
                </a:solidFill>
                <a:latin typeface="Times" charset="0"/>
              </a:rPr>
              <a:t>Extends pseudorapidity of W physics.</a:t>
            </a: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39385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1066800"/>
            <a:ext cx="40465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762000" y="1828800"/>
            <a:ext cx="1143000" cy="46196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b="0">
                <a:solidFill>
                  <a:srgbClr val="800000"/>
                </a:solidFill>
                <a:latin typeface="Arial" charset="0"/>
                <a:sym typeface="Symbol" charset="0"/>
              </a:rPr>
              <a:t>Chung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1" name="Object 2"/>
          <p:cNvGraphicFramePr>
            <a:graphicFrameLocks noChangeAspect="1"/>
          </p:cNvGraphicFramePr>
          <p:nvPr/>
        </p:nvGraphicFramePr>
        <p:xfrm>
          <a:off x="4208463" y="3243263"/>
          <a:ext cx="5842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r:id="rId4" imgW="596900" imgH="177800" progId="">
                  <p:embed/>
                </p:oleObj>
              </mc:Choice>
              <mc:Fallback>
                <p:oleObj r:id="rId4" imgW="596900" imgH="1778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463" y="3243263"/>
                        <a:ext cx="5842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915400" cy="1295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Wisconsin involved in BMU detector maintenance, software operations, tracking and BMU software, silicon and BMU muon data              validation, shifts, GP, leadership, and physics!</a:t>
            </a:r>
          </a:p>
        </p:txBody>
      </p:sp>
      <p:sp>
        <p:nvSpPr>
          <p:cNvPr id="5123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 Overview</a:t>
            </a:r>
          </a:p>
        </p:txBody>
      </p:sp>
      <p:sp>
        <p:nvSpPr>
          <p:cNvPr id="5124" name="Rectangle 4"/>
          <p:cNvSpPr txBox="1">
            <a:spLocks noChangeArrowheads="1"/>
          </p:cNvSpPr>
          <p:nvPr/>
        </p:nvSpPr>
        <p:spPr bwMode="auto">
          <a:xfrm>
            <a:off x="0" y="2362200"/>
            <a:ext cx="6629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19088" defTabSz="4572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ts val="500"/>
              </a:spcBef>
              <a:buClr>
                <a:srgbClr val="000000"/>
              </a:buClr>
              <a:buSzPct val="53000"/>
              <a:buFont typeface="StarSymbol" charset="0"/>
              <a:buBlip>
                <a:blip r:embed="rId6"/>
              </a:buBlip>
            </a:pPr>
            <a:r>
              <a:rPr lang="en-US" sz="2000" b="0" dirty="0" err="1">
                <a:solidFill>
                  <a:srgbClr val="000000"/>
                </a:solidFill>
                <a:latin typeface="Arial" charset="0"/>
              </a:rPr>
              <a:t>BMU</a:t>
            </a:r>
            <a:r>
              <a:rPr lang="en-US" sz="20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latin typeface="Arial" charset="0"/>
              </a:rPr>
              <a:t>M&amp;O</a:t>
            </a:r>
            <a:endParaRPr lang="en-US" sz="2000" b="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125000"/>
              </a:lnSpc>
              <a:spcBef>
                <a:spcPts val="500"/>
              </a:spcBef>
              <a:buClr>
                <a:srgbClr val="000000"/>
              </a:buClr>
              <a:buSzPct val="53000"/>
              <a:buFont typeface="StarSymbol" charset="0"/>
              <a:buBlip>
                <a:blip r:embed="rId6"/>
              </a:buBlip>
            </a:pPr>
            <a:r>
              <a:rPr lang="en-US" sz="2000" b="0" dirty="0">
                <a:solidFill>
                  <a:srgbClr val="000000"/>
                </a:solidFill>
                <a:latin typeface="Arial" charset="0"/>
              </a:rPr>
              <a:t>Tracking and general </a:t>
            </a:r>
            <a:r>
              <a:rPr lang="en-US" sz="2000" b="0" dirty="0" err="1">
                <a:solidFill>
                  <a:srgbClr val="000000"/>
                </a:solidFill>
                <a:latin typeface="Arial" charset="0"/>
              </a:rPr>
              <a:t>CDF</a:t>
            </a:r>
            <a:r>
              <a:rPr lang="en-US" sz="2000" b="0" dirty="0">
                <a:solidFill>
                  <a:srgbClr val="000000"/>
                </a:solidFill>
                <a:latin typeface="Arial" charset="0"/>
              </a:rPr>
              <a:t> Software: silicon data validation and final </a:t>
            </a:r>
            <a:r>
              <a:rPr lang="en-US" sz="2000" b="0" dirty="0" err="1">
                <a:solidFill>
                  <a:srgbClr val="000000"/>
                </a:solidFill>
                <a:latin typeface="Arial" charset="0"/>
              </a:rPr>
              <a:t>CDF</a:t>
            </a:r>
            <a:r>
              <a:rPr lang="en-US" sz="2000" b="0" dirty="0">
                <a:solidFill>
                  <a:srgbClr val="000000"/>
                </a:solidFill>
                <a:latin typeface="Arial" charset="0"/>
              </a:rPr>
              <a:t> software release</a:t>
            </a:r>
          </a:p>
          <a:p>
            <a:pPr eaLnBrk="1" hangingPunct="1">
              <a:lnSpc>
                <a:spcPct val="125000"/>
              </a:lnSpc>
              <a:spcBef>
                <a:spcPts val="500"/>
              </a:spcBef>
              <a:buClr>
                <a:srgbClr val="000000"/>
              </a:buClr>
              <a:buSzPct val="53000"/>
              <a:buFont typeface="StarSymbol" charset="0"/>
              <a:buBlip>
                <a:blip r:embed="rId6"/>
              </a:buBlip>
            </a:pPr>
            <a:r>
              <a:rPr lang="en-US" sz="2000" b="0" dirty="0">
                <a:solidFill>
                  <a:srgbClr val="000000"/>
                </a:solidFill>
                <a:latin typeface="Arial" charset="0"/>
              </a:rPr>
              <a:t>B-physics</a:t>
            </a:r>
          </a:p>
          <a:p>
            <a:pPr eaLnBrk="1" hangingPunct="1">
              <a:lnSpc>
                <a:spcPct val="125000"/>
              </a:lnSpc>
              <a:spcBef>
                <a:spcPts val="500"/>
              </a:spcBef>
              <a:buClr>
                <a:srgbClr val="000000"/>
              </a:buClr>
              <a:buSzPct val="53000"/>
              <a:buFont typeface="StarSymbol" charset="0"/>
              <a:buBlip>
                <a:blip r:embed="rId6"/>
              </a:buBlip>
            </a:pPr>
            <a:r>
              <a:rPr lang="en-US" sz="2000" b="0" dirty="0" err="1" smtClean="0">
                <a:solidFill>
                  <a:srgbClr val="000000"/>
                </a:solidFill>
                <a:latin typeface="Arial" charset="0"/>
              </a:rPr>
              <a:t>EW</a:t>
            </a:r>
            <a:r>
              <a:rPr lang="en-US" sz="20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latin typeface="Arial" charset="0"/>
              </a:rPr>
              <a:t>diboson</a:t>
            </a:r>
            <a:r>
              <a:rPr lang="en-US" sz="2000" b="0" dirty="0">
                <a:solidFill>
                  <a:srgbClr val="000000"/>
                </a:solidFill>
                <a:latin typeface="Arial" charset="0"/>
              </a:rPr>
              <a:t> physics and Higgs </a:t>
            </a:r>
            <a:r>
              <a:rPr lang="en-US" sz="2000" b="0" dirty="0" smtClean="0">
                <a:solidFill>
                  <a:srgbClr val="000000"/>
                </a:solidFill>
                <a:latin typeface="Arial" charset="0"/>
              </a:rPr>
              <a:t>physics</a:t>
            </a:r>
            <a:endParaRPr lang="en-US" sz="2000" b="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125000"/>
              </a:lnSpc>
              <a:spcBef>
                <a:spcPts val="500"/>
              </a:spcBef>
              <a:buClr>
                <a:srgbClr val="000000"/>
              </a:buClr>
              <a:buSzPct val="53000"/>
              <a:buFont typeface="StarSymbol" charset="0"/>
              <a:buBlip>
                <a:blip r:embed="rId6"/>
              </a:buBlip>
            </a:pPr>
            <a:r>
              <a:rPr lang="en-US" sz="2000" b="0" dirty="0" err="1">
                <a:solidFill>
                  <a:srgbClr val="000000"/>
                </a:solidFill>
                <a:latin typeface="Arial" charset="0"/>
              </a:rPr>
              <a:t>QCD</a:t>
            </a:r>
            <a:r>
              <a:rPr lang="en-US" sz="2000" b="0" dirty="0">
                <a:solidFill>
                  <a:srgbClr val="000000"/>
                </a:solidFill>
                <a:latin typeface="Arial" charset="0"/>
              </a:rPr>
              <a:t>, Double 									    Parton Physics</a:t>
            </a:r>
          </a:p>
        </p:txBody>
      </p:sp>
      <p:pic>
        <p:nvPicPr>
          <p:cNvPr id="5125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1600200"/>
            <a:ext cx="9794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14494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11"/>
          <p:cNvSpPr>
            <a:spLocks noChangeArrowheads="1"/>
          </p:cNvSpPr>
          <p:nvPr/>
        </p:nvSpPr>
        <p:spPr bwMode="auto">
          <a:xfrm>
            <a:off x="4876800" y="4262438"/>
            <a:ext cx="1095375" cy="46196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b="0">
                <a:solidFill>
                  <a:srgbClr val="800000"/>
                </a:solidFill>
                <a:latin typeface="Arial" charset="0"/>
                <a:sym typeface="Symbol" charset="0"/>
              </a:rPr>
              <a:t>Parker</a:t>
            </a:r>
            <a:endParaRPr lang="en-US"/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4572000" y="3733800"/>
            <a:ext cx="1371600" cy="46196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b="0" dirty="0" smtClean="0">
                <a:solidFill>
                  <a:srgbClr val="800000"/>
                </a:solidFill>
                <a:latin typeface="Arial" charset="0"/>
                <a:sym typeface="Symbol" charset="0"/>
              </a:rPr>
              <a:t>Herndon</a:t>
            </a:r>
            <a:endParaRPr lang="en-US" dirty="0"/>
          </a:p>
        </p:txBody>
      </p:sp>
      <p:pic>
        <p:nvPicPr>
          <p:cNvPr id="5129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1600200"/>
            <a:ext cx="11779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5867400" y="2895600"/>
            <a:ext cx="2971800" cy="46196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b="0" dirty="0" err="1" smtClean="0">
                <a:solidFill>
                  <a:srgbClr val="800000"/>
                </a:solidFill>
                <a:latin typeface="Arial" charset="0"/>
                <a:sym typeface="Symbol" charset="0"/>
              </a:rPr>
              <a:t>Bellinger</a:t>
            </a:r>
            <a:r>
              <a:rPr lang="en-GB" b="0" dirty="0" smtClean="0">
                <a:solidFill>
                  <a:srgbClr val="800000"/>
                </a:solidFill>
                <a:latin typeface="Arial" charset="0"/>
                <a:sym typeface="Symbol" charset="0"/>
              </a:rPr>
              <a:t>, to </a:t>
            </a:r>
            <a:r>
              <a:rPr lang="en-GB" b="0" dirty="0" err="1">
                <a:solidFill>
                  <a:srgbClr val="800000"/>
                </a:solidFill>
                <a:latin typeface="Arial" charset="0"/>
                <a:sym typeface="Symbol" charset="0"/>
              </a:rPr>
              <a:t>I</a:t>
            </a:r>
            <a:r>
              <a:rPr lang="en-GB" b="0" dirty="0" err="1" smtClean="0">
                <a:solidFill>
                  <a:srgbClr val="800000"/>
                </a:solidFill>
                <a:latin typeface="Arial" charset="0"/>
                <a:sym typeface="Symbol" charset="0"/>
              </a:rPr>
              <a:t>cecube</a:t>
            </a:r>
            <a:endParaRPr lang="en-US" dirty="0"/>
          </a:p>
        </p:txBody>
      </p:sp>
      <p:sp>
        <p:nvSpPr>
          <p:cNvPr id="5131" name="Rectangle 7"/>
          <p:cNvSpPr>
            <a:spLocks noChangeArrowheads="1"/>
          </p:cNvSpPr>
          <p:nvPr/>
        </p:nvSpPr>
        <p:spPr bwMode="auto">
          <a:xfrm>
            <a:off x="4419600" y="2357438"/>
            <a:ext cx="2362200" cy="46196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b="0" dirty="0" smtClean="0">
                <a:solidFill>
                  <a:srgbClr val="800000"/>
                </a:solidFill>
                <a:latin typeface="Arial" charset="0"/>
                <a:sym typeface="Symbol" charset="0"/>
              </a:rPr>
              <a:t>Chung, Left UW</a:t>
            </a:r>
            <a:endParaRPr lang="en-US" dirty="0"/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4343400" y="5029200"/>
            <a:ext cx="1524000" cy="46196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b="0" dirty="0" err="1" smtClean="0">
                <a:solidFill>
                  <a:srgbClr val="800000"/>
                </a:solidFill>
                <a:latin typeface="Arial" charset="0"/>
                <a:sym typeface="Symbol" charset="0"/>
              </a:rPr>
              <a:t>Carlsmith</a:t>
            </a:r>
            <a:endParaRPr lang="en-US" dirty="0"/>
          </a:p>
        </p:txBody>
      </p:sp>
      <p:sp>
        <p:nvSpPr>
          <p:cNvPr id="5133" name="Rectangle 7"/>
          <p:cNvSpPr>
            <a:spLocks noChangeArrowheads="1"/>
          </p:cNvSpPr>
          <p:nvPr/>
        </p:nvSpPr>
        <p:spPr bwMode="auto">
          <a:xfrm>
            <a:off x="3886200" y="5638800"/>
            <a:ext cx="2057400" cy="830997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0" dirty="0" err="1" smtClean="0">
                <a:solidFill>
                  <a:srgbClr val="800000"/>
                </a:solidFill>
              </a:rPr>
              <a:t>Ramakrishnan</a:t>
            </a:r>
            <a:r>
              <a:rPr lang="en-US" b="0" dirty="0" smtClean="0">
                <a:solidFill>
                  <a:srgbClr val="800000"/>
                </a:solidFill>
              </a:rPr>
              <a:t>,</a:t>
            </a:r>
          </a:p>
          <a:p>
            <a:r>
              <a:rPr lang="en-US" b="0" dirty="0" smtClean="0">
                <a:solidFill>
                  <a:srgbClr val="800000"/>
                </a:solidFill>
              </a:rPr>
              <a:t>Graduated</a:t>
            </a:r>
            <a:endParaRPr lang="en-US" b="0" dirty="0">
              <a:solidFill>
                <a:srgbClr val="800000"/>
              </a:solidFill>
            </a:endParaRPr>
          </a:p>
        </p:txBody>
      </p:sp>
      <p:pic>
        <p:nvPicPr>
          <p:cNvPr id="5134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953000"/>
            <a:ext cx="1498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848" y="4953000"/>
            <a:ext cx="123135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3" descr="wcparker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3" y="3429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Rectangle 7"/>
          <p:cNvSpPr>
            <a:spLocks noChangeArrowheads="1"/>
          </p:cNvSpPr>
          <p:nvPr/>
        </p:nvSpPr>
        <p:spPr bwMode="auto">
          <a:xfrm>
            <a:off x="609600" y="5791200"/>
            <a:ext cx="1447800" cy="46196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0" dirty="0" err="1">
                <a:solidFill>
                  <a:srgbClr val="800000"/>
                </a:solidFill>
              </a:rPr>
              <a:t>Pondrom</a:t>
            </a:r>
            <a:endParaRPr lang="en-US" b="0" dirty="0">
              <a:solidFill>
                <a:srgbClr val="800000"/>
              </a:solidFill>
            </a:endParaRPr>
          </a:p>
        </p:txBody>
      </p:sp>
      <p:pic>
        <p:nvPicPr>
          <p:cNvPr id="513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19931"/>
            <a:ext cx="1143000" cy="152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83100"/>
            <a:ext cx="7543800" cy="5157900"/>
          </a:xfrm>
          <a:prstGeom prst="rect">
            <a:avLst/>
          </a:prstGeom>
        </p:spPr>
      </p:pic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charset="0"/>
                <a:cs typeface="ＭＳ Ｐゴシック" charset="0"/>
              </a:rPr>
              <a:t>CDF/Tevatron Performance</a:t>
            </a:r>
          </a:p>
        </p:txBody>
      </p:sp>
      <p:pic>
        <p:nvPicPr>
          <p:cNvPr id="717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76800"/>
            <a:ext cx="1050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28600" y="6096000"/>
            <a:ext cx="556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charset="0"/>
              </a:rPr>
              <a:t>9.45-10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Times" charset="0"/>
              </a:rPr>
              <a:t>fb</a:t>
            </a:r>
            <a:r>
              <a:rPr lang="en-US" dirty="0">
                <a:solidFill>
                  <a:schemeClr val="tx1"/>
                </a:solidFill>
                <a:latin typeface="Times" charset="0"/>
              </a:rPr>
              <a:t> used in analysis</a:t>
            </a:r>
          </a:p>
        </p:txBody>
      </p:sp>
      <p:sp>
        <p:nvSpPr>
          <p:cNvPr id="7173" name="Oval 2"/>
          <p:cNvSpPr>
            <a:spLocks noChangeArrowheads="1"/>
          </p:cNvSpPr>
          <p:nvPr/>
        </p:nvSpPr>
        <p:spPr bwMode="auto">
          <a:xfrm>
            <a:off x="6781800" y="23622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7772400" y="2362200"/>
            <a:ext cx="137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Times" charset="0"/>
              </a:rPr>
              <a:t>Over </a:t>
            </a:r>
            <a:r>
              <a:rPr lang="en-US" dirty="0">
                <a:solidFill>
                  <a:srgbClr val="FF0000"/>
                </a:solidFill>
                <a:latin typeface="Times" charset="0"/>
              </a:rPr>
              <a:t>10 fb-1!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2" descr="sieff_vsrun_run3_6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1400"/>
            <a:ext cx="480060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3581400"/>
            <a:ext cx="4191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</a:rPr>
              <a:t>Data recovery</a:t>
            </a:r>
          </a:p>
          <a:p>
            <a:pPr lvl="1" eaLnBrk="1" hangingPunct="1">
              <a:defRPr/>
            </a:pPr>
            <a:r>
              <a:rPr lang="en-US" dirty="0" smtClean="0">
                <a:latin typeface="Arial" charset="0"/>
              </a:rPr>
              <a:t>Revisit all runs marked bad</a:t>
            </a:r>
          </a:p>
          <a:p>
            <a:pPr lvl="1" eaLnBrk="1" hangingPunct="1">
              <a:defRPr/>
            </a:pPr>
            <a:r>
              <a:rPr lang="en-US" dirty="0" smtClean="0">
                <a:latin typeface="Arial" charset="0"/>
              </a:rPr>
              <a:t>Recovered order 0.5 fb</a:t>
            </a:r>
            <a:r>
              <a:rPr lang="en-US" baseline="30000" dirty="0" smtClean="0">
                <a:latin typeface="Arial" charset="0"/>
              </a:rPr>
              <a:t>-1</a:t>
            </a:r>
          </a:p>
          <a:p>
            <a:pPr eaLnBrk="1" hangingPunct="1">
              <a:defRPr/>
            </a:pPr>
            <a:r>
              <a:rPr lang="en-US" dirty="0" smtClean="0">
                <a:latin typeface="Arial" charset="0"/>
              </a:rPr>
              <a:t>Silicon Performance Monitoring</a:t>
            </a:r>
            <a:endParaRPr lang="en-US" dirty="0">
              <a:latin typeface="Arial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Arial" charset="0"/>
                <a:ea typeface="Gothic" charset="0"/>
                <a:cs typeface="Gothic" charset="0"/>
              </a:rPr>
              <a:t>Through final data.</a:t>
            </a:r>
          </a:p>
          <a:p>
            <a:pPr lvl="1" eaLnBrk="1" hangingPunct="1">
              <a:defRPr/>
            </a:pPr>
            <a:r>
              <a:rPr lang="en-US" dirty="0" smtClean="0">
                <a:latin typeface="Arial" charset="0"/>
                <a:ea typeface="Gothic" charset="0"/>
                <a:cs typeface="Gothic" charset="0"/>
              </a:rPr>
              <a:t>Performance results used in final </a:t>
            </a:r>
            <a:r>
              <a:rPr lang="en-GB" i="1" dirty="0">
                <a:solidFill>
                  <a:srgbClr val="800000"/>
                </a:solidFill>
                <a:latin typeface="Arial" charset="0"/>
                <a:ea typeface="ＭＳ Ｐゴシック" charset="0"/>
              </a:rPr>
              <a:t>B</a:t>
            </a:r>
            <a:r>
              <a:rPr lang="en-GB" i="1" baseline="-25000" dirty="0">
                <a:solidFill>
                  <a:srgbClr val="800000"/>
                </a:solidFill>
                <a:latin typeface="Arial" charset="0"/>
                <a:ea typeface="ＭＳ Ｐゴシック" charset="0"/>
              </a:rPr>
              <a:t>s</a:t>
            </a:r>
            <a:r>
              <a:rPr lang="en-GB" dirty="0">
                <a:solidFill>
                  <a:srgbClr val="800000"/>
                </a:solidFill>
                <a:latin typeface="Arial" charset="0"/>
                <a:ea typeface="ＭＳ Ｐゴシック" charset="0"/>
              </a:rPr>
              <a:t> →</a:t>
            </a:r>
            <a:r>
              <a:rPr lang="en-GB" dirty="0">
                <a:solidFill>
                  <a:srgbClr val="800000"/>
                </a:solidFill>
                <a:latin typeface="Symbol" charset="0"/>
                <a:ea typeface="ＭＳ Ｐゴシック" charset="0"/>
              </a:rPr>
              <a:t> </a:t>
            </a:r>
            <a:r>
              <a:rPr lang="en-GB" dirty="0">
                <a:solidFill>
                  <a:srgbClr val="800000"/>
                </a:solidFill>
                <a:latin typeface="Arial" charset="0"/>
                <a:ea typeface="ＭＳ Ｐゴシック" charset="0"/>
              </a:rPr>
              <a:t>μ</a:t>
            </a:r>
            <a:r>
              <a:rPr lang="en-GB" baseline="33000" dirty="0">
                <a:solidFill>
                  <a:srgbClr val="800000"/>
                </a:solidFill>
                <a:latin typeface="Symbol" charset="0"/>
                <a:ea typeface="ＭＳ Ｐゴシック" charset="0"/>
              </a:rPr>
              <a:t>+</a:t>
            </a:r>
            <a:r>
              <a:rPr lang="en-GB" dirty="0">
                <a:solidFill>
                  <a:srgbClr val="800000"/>
                </a:solidFill>
                <a:latin typeface="Arial" charset="0"/>
                <a:ea typeface="ＭＳ Ｐゴシック" charset="0"/>
              </a:rPr>
              <a:t>μ</a:t>
            </a:r>
            <a:r>
              <a:rPr lang="en-GB" baseline="33000" dirty="0" smtClean="0">
                <a:solidFill>
                  <a:srgbClr val="800000"/>
                </a:solidFill>
                <a:latin typeface="Arial" charset="0"/>
                <a:ea typeface="ＭＳ Ｐゴシック" charset="0"/>
              </a:rPr>
              <a:t>- </a:t>
            </a:r>
            <a:r>
              <a:rPr lang="en-GB" dirty="0" smtClean="0">
                <a:solidFill>
                  <a:schemeClr val="accent6"/>
                </a:solidFill>
                <a:latin typeface="Arial" charset="0"/>
                <a:ea typeface="ＭＳ Ｐゴシック" charset="0"/>
              </a:rPr>
              <a:t>analysis.</a:t>
            </a:r>
          </a:p>
        </p:txBody>
      </p:sp>
      <p:sp>
        <p:nvSpPr>
          <p:cNvPr id="10242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 </a:t>
            </a:r>
            <a:r>
              <a:rPr lang="en-US" sz="4000" dirty="0" smtClean="0">
                <a:latin typeface="Arial" charset="0"/>
              </a:rPr>
              <a:t>Operations and Software</a:t>
            </a:r>
            <a:endParaRPr lang="en-US" sz="4000" dirty="0">
              <a:latin typeface="Arial" charset="0"/>
            </a:endParaRPr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2438400" y="6172200"/>
            <a:ext cx="2514600" cy="46196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b="0">
                <a:solidFill>
                  <a:srgbClr val="800000"/>
                </a:solidFill>
                <a:latin typeface="Arial" charset="0"/>
                <a:sym typeface="Symbol" charset="0"/>
              </a:rPr>
              <a:t>Parker, Herndon</a:t>
            </a:r>
            <a:endParaRPr lang="en-US"/>
          </a:p>
        </p:txBody>
      </p:sp>
      <p:sp>
        <p:nvSpPr>
          <p:cNvPr id="10244" name="Rectangle 4"/>
          <p:cNvSpPr txBox="1">
            <a:spLocks noChangeArrowheads="1"/>
          </p:cNvSpPr>
          <p:nvPr/>
        </p:nvSpPr>
        <p:spPr bwMode="auto">
          <a:xfrm>
            <a:off x="0" y="1066800"/>
            <a:ext cx="891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000" tIns="46800" rIns="90000" bIns="46800"/>
          <a:lstStyle>
            <a:lvl1pPr marL="338138" indent="-319088" defTabSz="4572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1363" indent="-284163" defTabSz="4572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ts val="500"/>
              </a:spcBef>
              <a:buClr>
                <a:srgbClr val="000000"/>
              </a:buClr>
              <a:buSzPct val="53000"/>
              <a:buFont typeface="StarSymbol" charset="0"/>
              <a:buBlip>
                <a:blip r:embed="rId4"/>
              </a:buBlip>
            </a:pPr>
            <a:r>
              <a:rPr lang="en-US" sz="2000" b="0" dirty="0" err="1" smtClean="0">
                <a:solidFill>
                  <a:srgbClr val="000000"/>
                </a:solidFill>
                <a:latin typeface="Arial" charset="0"/>
                <a:cs typeface="Gothic" charset="0"/>
              </a:rPr>
              <a:t>BMU</a:t>
            </a:r>
            <a:r>
              <a:rPr lang="en-US" sz="2000" b="0" dirty="0" smtClean="0">
                <a:solidFill>
                  <a:srgbClr val="000000"/>
                </a:solidFill>
                <a:latin typeface="Arial" charset="0"/>
                <a:cs typeface="Gothic" charset="0"/>
              </a:rPr>
              <a:t> operations </a:t>
            </a:r>
            <a:r>
              <a:rPr lang="en-US" sz="2000" b="0" dirty="0">
                <a:solidFill>
                  <a:srgbClr val="000000"/>
                </a:solidFill>
                <a:latin typeface="Arial" charset="0"/>
                <a:cs typeface="Gothic" charset="0"/>
              </a:rPr>
              <a:t>complete</a:t>
            </a:r>
          </a:p>
          <a:p>
            <a:pPr lvl="1" eaLnBrk="1" hangingPunct="1">
              <a:lnSpc>
                <a:spcPct val="125000"/>
              </a:lnSpc>
              <a:spcBef>
                <a:spcPts val="700"/>
              </a:spcBef>
              <a:buClr>
                <a:srgbClr val="000000"/>
              </a:buClr>
              <a:buSzPct val="42000"/>
              <a:buFont typeface="StarSymbol" charset="0"/>
              <a:buBlip>
                <a:blip r:embed="rId5"/>
              </a:buBlip>
            </a:pPr>
            <a:r>
              <a:rPr lang="en-US" sz="1600" b="0" dirty="0" smtClean="0">
                <a:solidFill>
                  <a:srgbClr val="280099"/>
                </a:solidFill>
                <a:latin typeface="Arial" charset="0"/>
                <a:cs typeface="Gothic" charset="0"/>
              </a:rPr>
              <a:t>Smooth operations and high efficiency data taking throughout Run 2</a:t>
            </a:r>
          </a:p>
          <a:p>
            <a:pPr eaLnBrk="1" hangingPunct="1">
              <a:lnSpc>
                <a:spcPct val="125000"/>
              </a:lnSpc>
              <a:spcBef>
                <a:spcPts val="700"/>
              </a:spcBef>
              <a:buClr>
                <a:srgbClr val="000000"/>
              </a:buClr>
              <a:buSzPct val="42000"/>
              <a:buFont typeface="StarSymbol" charset="0"/>
              <a:buBlip>
                <a:blip r:embed="rId5"/>
              </a:buBlip>
            </a:pPr>
            <a:r>
              <a:rPr lang="en-US" sz="2000" b="0" dirty="0" smtClean="0">
                <a:solidFill>
                  <a:srgbClr val="000000"/>
                </a:solidFill>
                <a:latin typeface="Arial" charset="0"/>
                <a:cs typeface="Gothic" charset="0"/>
              </a:rPr>
              <a:t>Final </a:t>
            </a:r>
            <a:r>
              <a:rPr lang="en-US" sz="2000" b="0" dirty="0">
                <a:solidFill>
                  <a:srgbClr val="000000"/>
                </a:solidFill>
                <a:latin typeface="Arial" charset="0"/>
                <a:cs typeface="Gothic" charset="0"/>
              </a:rPr>
              <a:t>release of </a:t>
            </a:r>
            <a:r>
              <a:rPr lang="en-US" sz="2000" b="0" dirty="0" err="1">
                <a:solidFill>
                  <a:srgbClr val="000000"/>
                </a:solidFill>
                <a:latin typeface="Arial" charset="0"/>
                <a:cs typeface="Gothic" charset="0"/>
              </a:rPr>
              <a:t>CDF</a:t>
            </a:r>
            <a:r>
              <a:rPr lang="en-US" sz="2000" b="0" dirty="0">
                <a:solidFill>
                  <a:srgbClr val="000000"/>
                </a:solidFill>
                <a:latin typeface="Arial" charset="0"/>
                <a:cs typeface="Gothic" charset="0"/>
              </a:rPr>
              <a:t> software</a:t>
            </a:r>
          </a:p>
          <a:p>
            <a:pPr lvl="1" eaLnBrk="1" hangingPunct="1">
              <a:lnSpc>
                <a:spcPct val="125000"/>
              </a:lnSpc>
              <a:spcBef>
                <a:spcPts val="700"/>
              </a:spcBef>
              <a:buClr>
                <a:srgbClr val="000000"/>
              </a:buClr>
              <a:buSzPct val="42000"/>
              <a:buFont typeface="StarSymbol" charset="0"/>
              <a:buBlip>
                <a:blip r:embed="rId5"/>
              </a:buBlip>
            </a:pPr>
            <a:r>
              <a:rPr lang="en-US" sz="1600" b="0" dirty="0" err="1" smtClean="0">
                <a:solidFill>
                  <a:srgbClr val="280099"/>
                </a:solidFill>
                <a:latin typeface="Arial" charset="0"/>
                <a:cs typeface="Gothic" charset="0"/>
              </a:rPr>
              <a:t>Develope</a:t>
            </a:r>
            <a:r>
              <a:rPr lang="en-US" sz="1600" b="0" dirty="0" smtClean="0">
                <a:solidFill>
                  <a:srgbClr val="280099"/>
                </a:solidFill>
                <a:latin typeface="Arial" charset="0"/>
                <a:cs typeface="Gothic" charset="0"/>
              </a:rPr>
              <a:t> </a:t>
            </a:r>
            <a:r>
              <a:rPr lang="en-US" sz="1600" b="0" dirty="0">
                <a:solidFill>
                  <a:srgbClr val="280099"/>
                </a:solidFill>
                <a:latin typeface="Arial" charset="0"/>
                <a:cs typeface="Gothic" charset="0"/>
              </a:rPr>
              <a:t>final </a:t>
            </a:r>
            <a:r>
              <a:rPr lang="en-US" sz="1600" b="0" dirty="0" err="1">
                <a:solidFill>
                  <a:srgbClr val="280099"/>
                </a:solidFill>
                <a:latin typeface="Arial" charset="0"/>
                <a:cs typeface="Gothic" charset="0"/>
              </a:rPr>
              <a:t>CDF</a:t>
            </a:r>
            <a:r>
              <a:rPr lang="en-US" sz="1600" b="0" dirty="0">
                <a:solidFill>
                  <a:srgbClr val="280099"/>
                </a:solidFill>
                <a:latin typeface="Arial" charset="0"/>
                <a:cs typeface="Gothic" charset="0"/>
              </a:rPr>
              <a:t> software version.  </a:t>
            </a:r>
            <a:r>
              <a:rPr lang="en-US" sz="1600" b="0" dirty="0" smtClean="0">
                <a:solidFill>
                  <a:srgbClr val="280099"/>
                </a:solidFill>
                <a:latin typeface="Arial" charset="0"/>
                <a:cs typeface="Gothic" charset="0"/>
              </a:rPr>
              <a:t>Incorporate </a:t>
            </a:r>
            <a:r>
              <a:rPr lang="en-US" sz="1600" b="0" dirty="0">
                <a:solidFill>
                  <a:srgbClr val="280099"/>
                </a:solidFill>
                <a:latin typeface="Arial" charset="0"/>
                <a:cs typeface="Gothic" charset="0"/>
              </a:rPr>
              <a:t>latest developments in reconstruction and simulation software in one release.</a:t>
            </a:r>
          </a:p>
          <a:p>
            <a:pPr lvl="1" eaLnBrk="1" hangingPunct="1">
              <a:lnSpc>
                <a:spcPct val="125000"/>
              </a:lnSpc>
              <a:spcBef>
                <a:spcPts val="700"/>
              </a:spcBef>
              <a:buClr>
                <a:srgbClr val="000000"/>
              </a:buClr>
              <a:buSzPct val="42000"/>
              <a:buFont typeface="StarSymbol" charset="0"/>
              <a:buBlip>
                <a:blip r:embed="rId5"/>
              </a:buBlip>
            </a:pPr>
            <a:r>
              <a:rPr lang="en-US" sz="1600" b="0" dirty="0">
                <a:solidFill>
                  <a:srgbClr val="280099"/>
                </a:solidFill>
                <a:latin typeface="Arial" charset="0"/>
                <a:cs typeface="Gothic" charset="0"/>
              </a:rPr>
              <a:t>Goal:  A release robust enough for 5 years of data analysis with minimum support</a:t>
            </a:r>
            <a:r>
              <a:rPr lang="en-US" sz="1600" b="0" dirty="0" smtClean="0">
                <a:solidFill>
                  <a:srgbClr val="280099"/>
                </a:solidFill>
                <a:latin typeface="Arial" charset="0"/>
                <a:cs typeface="Gothic" charset="0"/>
              </a:rPr>
              <a:t>.</a:t>
            </a:r>
            <a:endParaRPr lang="en-US" sz="1600" b="0" dirty="0">
              <a:solidFill>
                <a:srgbClr val="280099"/>
              </a:solidFill>
              <a:latin typeface="Arial" charset="0"/>
              <a:cs typeface="Gothic" charset="0"/>
            </a:endParaRP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7086600" y="1976437"/>
            <a:ext cx="1447800" cy="46196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b="0">
                <a:solidFill>
                  <a:srgbClr val="800000"/>
                </a:solidFill>
                <a:latin typeface="Arial" charset="0"/>
                <a:sym typeface="Symbol" charset="0"/>
              </a:rPr>
              <a:t>Bellinger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62400" y="1138535"/>
            <a:ext cx="4572000" cy="46166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b="0" dirty="0" err="1" smtClean="0">
                <a:solidFill>
                  <a:srgbClr val="800000"/>
                </a:solidFill>
                <a:latin typeface="Arial" charset="0"/>
                <a:sym typeface="Symbol" charset="0"/>
              </a:rPr>
              <a:t>Carlsmith</a:t>
            </a:r>
            <a:r>
              <a:rPr lang="en-GB" b="0" dirty="0" smtClean="0">
                <a:solidFill>
                  <a:srgbClr val="800000"/>
                </a:solidFill>
                <a:latin typeface="Arial" charset="0"/>
                <a:sym typeface="Symbol" charset="0"/>
              </a:rPr>
              <a:t>, Chung,</a:t>
            </a:r>
            <a:r>
              <a:rPr lang="en-US" b="0" dirty="0">
                <a:solidFill>
                  <a:srgbClr val="800000"/>
                </a:solidFill>
              </a:rPr>
              <a:t> </a:t>
            </a:r>
            <a:r>
              <a:rPr lang="en-US" b="0" dirty="0" err="1" smtClean="0">
                <a:solidFill>
                  <a:srgbClr val="800000"/>
                </a:solidFill>
              </a:rPr>
              <a:t>Ramakrishnan</a:t>
            </a:r>
            <a:endParaRPr lang="en-US" b="0" dirty="0">
              <a:solidFill>
                <a:srgbClr val="8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286000" y="3657600"/>
            <a:ext cx="1524000" cy="46196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b="0" dirty="0" smtClean="0">
                <a:solidFill>
                  <a:srgbClr val="800000"/>
                </a:solidFill>
                <a:latin typeface="Arial" charset="0"/>
                <a:sym typeface="Symbol" charset="0"/>
              </a:rPr>
              <a:t>Herndon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382000" cy="5105400"/>
          </a:xfrm>
        </p:spPr>
        <p:txBody>
          <a:bodyPr tIns="126000"/>
          <a:lstStyle/>
          <a:p>
            <a:pPr eaLnBrk="1" hangingPunct="1"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GB" sz="1800" dirty="0">
                <a:latin typeface="Arial" charset="0"/>
              </a:rPr>
              <a:t>Look at processes that are suppressed in the SM</a:t>
            </a:r>
          </a:p>
          <a:p>
            <a:pPr eaLnBrk="1" hangingPunct="1"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GB" sz="1800" dirty="0">
                <a:latin typeface="Arial" charset="0"/>
              </a:rPr>
              <a:t>Excellent place to spot small contributions from non SM contributions</a:t>
            </a:r>
          </a:p>
          <a:p>
            <a:pPr eaLnBrk="1" hangingPunct="1"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GB" sz="1800" dirty="0" err="1">
                <a:solidFill>
                  <a:srgbClr val="800000"/>
                </a:solidFill>
                <a:latin typeface="Arial" charset="0"/>
                <a:cs typeface="Symbol" charset="0"/>
              </a:rPr>
              <a:t>B</a:t>
            </a:r>
            <a:r>
              <a:rPr lang="en-GB" sz="1800" baseline="-25000" dirty="0" err="1">
                <a:solidFill>
                  <a:srgbClr val="800000"/>
                </a:solidFill>
                <a:latin typeface="Arial" charset="0"/>
                <a:cs typeface="Symbol" charset="0"/>
              </a:rPr>
              <a:t>s</a:t>
            </a:r>
            <a:r>
              <a:rPr lang="en-GB" sz="1800" baseline="-25000" dirty="0">
                <a:solidFill>
                  <a:srgbClr val="800000"/>
                </a:solidFill>
                <a:latin typeface="Arial" charset="0"/>
                <a:cs typeface="Symbol" charset="0"/>
              </a:rPr>
              <a:t>(d)</a:t>
            </a:r>
            <a:r>
              <a:rPr lang="en-GB" sz="1800" dirty="0">
                <a:solidFill>
                  <a:srgbClr val="800000"/>
                </a:solidFill>
                <a:latin typeface="Arial" charset="0"/>
                <a:cs typeface="Symbol" charset="0"/>
              </a:rPr>
              <a:t> </a:t>
            </a:r>
            <a:r>
              <a:rPr lang="en-GB" sz="1800" dirty="0">
                <a:solidFill>
                  <a:srgbClr val="800000"/>
                </a:solidFill>
                <a:latin typeface="Arial" charset="0"/>
                <a:cs typeface="Arial" charset="0"/>
              </a:rPr>
              <a:t>→</a:t>
            </a:r>
            <a:r>
              <a:rPr lang="en-GB" sz="1800" dirty="0">
                <a:solidFill>
                  <a:srgbClr val="800000"/>
                </a:solidFill>
                <a:latin typeface="Symbol" charset="0"/>
                <a:cs typeface="Symbol" charset="0"/>
              </a:rPr>
              <a:t> </a:t>
            </a:r>
            <a:r>
              <a:rPr lang="en-GB" sz="1800" dirty="0" err="1">
                <a:solidFill>
                  <a:srgbClr val="800000"/>
                </a:solidFill>
                <a:latin typeface="Arial" charset="0"/>
                <a:cs typeface="Arial" charset="0"/>
              </a:rPr>
              <a:t>μ</a:t>
            </a:r>
            <a:r>
              <a:rPr lang="en-GB" sz="1800" baseline="33000" dirty="0" err="1">
                <a:solidFill>
                  <a:srgbClr val="800000"/>
                </a:solidFill>
                <a:latin typeface="Symbol" charset="0"/>
                <a:cs typeface="Symbol" charset="0"/>
              </a:rPr>
              <a:t>+</a:t>
            </a:r>
            <a:r>
              <a:rPr lang="en-GB" sz="1800" dirty="0" err="1">
                <a:solidFill>
                  <a:srgbClr val="800000"/>
                </a:solidFill>
                <a:latin typeface="Arial" charset="0"/>
                <a:cs typeface="Arial" charset="0"/>
              </a:rPr>
              <a:t>μ</a:t>
            </a:r>
            <a:r>
              <a:rPr lang="en-GB" sz="1800" baseline="33000" dirty="0">
                <a:solidFill>
                  <a:srgbClr val="800000"/>
                </a:solidFill>
                <a:latin typeface="Arial" charset="0"/>
                <a:cs typeface="Arial" charset="0"/>
              </a:rPr>
              <a:t>-</a:t>
            </a:r>
          </a:p>
          <a:p>
            <a:pPr lvl="1" eaLnBrk="1" hangingPunct="1">
              <a:buSzPct val="6200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SM: No tree level decay</a:t>
            </a:r>
          </a:p>
          <a:p>
            <a:pPr lvl="2" eaLnBrk="1" hangingPunct="1">
              <a:buSzPct val="4400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GB" sz="1600" dirty="0" err="1">
                <a:latin typeface="Arial" charset="0"/>
                <a:ea typeface="ＭＳ Ｐゴシック" charset="0"/>
                <a:cs typeface="ＭＳ Ｐゴシック" charset="0"/>
              </a:rPr>
              <a:t>CKM</a:t>
            </a:r>
            <a:r>
              <a:rPr lang="en-GB" sz="1600" dirty="0">
                <a:latin typeface="Arial" charset="0"/>
                <a:ea typeface="ＭＳ Ｐゴシック" charset="0"/>
                <a:cs typeface="ＭＳ Ｐゴシック" charset="0"/>
              </a:rPr>
              <a:t> ,</a:t>
            </a:r>
            <a:r>
              <a:rPr lang="en-GB" sz="1600" dirty="0" err="1">
                <a:latin typeface="Arial" charset="0"/>
                <a:ea typeface="ＭＳ Ｐゴシック" charset="0"/>
                <a:cs typeface="ＭＳ Ｐゴシック" charset="0"/>
              </a:rPr>
              <a:t>GIM</a:t>
            </a:r>
            <a:r>
              <a:rPr lang="en-GB" sz="1600" dirty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GB" sz="1600" dirty="0" err="1">
                <a:latin typeface="Arial" charset="0"/>
                <a:ea typeface="ＭＳ Ｐゴシック" charset="0"/>
                <a:cs typeface="ＭＳ Ｐゴシック" charset="0"/>
              </a:rPr>
              <a:t>helicity</a:t>
            </a:r>
            <a:r>
              <a:rPr lang="en-GB" sz="1600" dirty="0">
                <a:latin typeface="Arial" charset="0"/>
                <a:ea typeface="ＭＳ Ｐゴシック" charset="0"/>
                <a:cs typeface="ＭＳ Ｐゴシック" charset="0"/>
              </a:rPr>
              <a:t>					suppressed</a:t>
            </a:r>
          </a:p>
          <a:p>
            <a:pPr lvl="2" eaLnBrk="1" hangingPunct="1">
              <a:buSzPct val="4400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GB" sz="1600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BF(</a:t>
            </a:r>
            <a:r>
              <a:rPr lang="en-GB" sz="1600" dirty="0" err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B</a:t>
            </a:r>
            <a:r>
              <a:rPr lang="en-GB" sz="1600" baseline="-25000" dirty="0" err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GB" sz="1600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 →</a:t>
            </a:r>
            <a:r>
              <a:rPr lang="en-GB" sz="1600" dirty="0">
                <a:solidFill>
                  <a:srgbClr val="800000"/>
                </a:solidFill>
                <a:latin typeface="Symbol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1600" dirty="0" err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μ</a:t>
            </a:r>
            <a:r>
              <a:rPr lang="en-GB" sz="1600" baseline="33000" dirty="0" err="1">
                <a:solidFill>
                  <a:srgbClr val="800000"/>
                </a:solidFill>
                <a:latin typeface="Symbol" charset="0"/>
                <a:ea typeface="ＭＳ Ｐゴシック" charset="0"/>
                <a:cs typeface="ＭＳ Ｐゴシック" charset="0"/>
              </a:rPr>
              <a:t>+</a:t>
            </a:r>
            <a:r>
              <a:rPr lang="en-GB" sz="1600" dirty="0" err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μ</a:t>
            </a:r>
            <a:r>
              <a:rPr lang="en-GB" sz="1600" baseline="33000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GB" sz="1600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) = 3.2x10</a:t>
            </a:r>
            <a:r>
              <a:rPr lang="en-GB" sz="1600" baseline="33000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-9</a:t>
            </a:r>
            <a:endParaRPr lang="en-GB" sz="1600" dirty="0">
              <a:solidFill>
                <a:srgbClr val="8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buSzPct val="6200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New Physics:</a:t>
            </a:r>
          </a:p>
          <a:p>
            <a:pPr lvl="2" eaLnBrk="1" hangingPunct="1">
              <a:buSzPct val="6200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GB" sz="1600" dirty="0">
                <a:solidFill>
                  <a:schemeClr val="tx1"/>
                </a:solidFill>
                <a:latin typeface="Arial" charset="0"/>
                <a:ea typeface="Gothic" charset="0"/>
                <a:cs typeface="Gothic" charset="0"/>
              </a:rPr>
              <a:t>Tree (</a:t>
            </a:r>
            <a:r>
              <a:rPr lang="en-GB" sz="1600" dirty="0" err="1">
                <a:solidFill>
                  <a:schemeClr val="tx1"/>
                </a:solidFill>
                <a:latin typeface="Arial" charset="0"/>
                <a:ea typeface="Gothic" charset="0"/>
                <a:cs typeface="Gothic" charset="0"/>
              </a:rPr>
              <a:t>FV</a:t>
            </a:r>
            <a:r>
              <a:rPr lang="en-GB" sz="1600" dirty="0">
                <a:solidFill>
                  <a:schemeClr val="tx1"/>
                </a:solidFill>
                <a:latin typeface="Arial" charset="0"/>
                <a:ea typeface="Gothic" charset="0"/>
                <a:cs typeface="Gothic" charset="0"/>
              </a:rPr>
              <a:t> or </a:t>
            </a:r>
            <a:r>
              <a:rPr lang="en-GB" sz="1600" dirty="0" err="1">
                <a:solidFill>
                  <a:schemeClr val="tx1"/>
                </a:solidFill>
                <a:latin typeface="Arial" charset="0"/>
                <a:ea typeface="Gothic" charset="0"/>
                <a:cs typeface="Gothic" charset="0"/>
              </a:rPr>
              <a:t>RPV</a:t>
            </a:r>
            <a:r>
              <a:rPr lang="en-GB" sz="1600" dirty="0">
                <a:solidFill>
                  <a:schemeClr val="tx1"/>
                </a:solidFill>
                <a:latin typeface="Arial" charset="0"/>
                <a:ea typeface="Gothic" charset="0"/>
                <a:cs typeface="Gothic" charset="0"/>
              </a:rPr>
              <a:t>) and loop diagrams with new particles:</a:t>
            </a:r>
          </a:p>
          <a:p>
            <a:pPr lvl="2" eaLnBrk="1" hangingPunct="1">
              <a:buSzPct val="4400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GB" sz="1600" dirty="0">
                <a:solidFill>
                  <a:schemeClr val="tx1"/>
                </a:solidFill>
                <a:latin typeface="Arial" charset="0"/>
                <a:ea typeface="Gothic" charset="0"/>
                <a:cs typeface="Gothic" charset="0"/>
              </a:rPr>
              <a:t>Example: </a:t>
            </a:r>
            <a:r>
              <a:rPr lang="en-GB" sz="1600" dirty="0" err="1">
                <a:solidFill>
                  <a:schemeClr val="tx1"/>
                </a:solidFill>
                <a:latin typeface="Arial" charset="0"/>
                <a:ea typeface="Gothic" charset="0"/>
                <a:cs typeface="Gothic" charset="0"/>
              </a:rPr>
              <a:t>MSSM</a:t>
            </a:r>
            <a:r>
              <a:rPr lang="en-GB" sz="1600" dirty="0">
                <a:solidFill>
                  <a:schemeClr val="tx1"/>
                </a:solidFill>
                <a:latin typeface="Arial" charset="0"/>
                <a:ea typeface="Gothic" charset="0"/>
                <a:cs typeface="Gothic" charset="0"/>
              </a:rPr>
              <a:t>: 3 orders of magnitude enhancement possible</a:t>
            </a:r>
          </a:p>
          <a:p>
            <a:pPr lvl="2" eaLnBrk="1" hangingPunct="1">
              <a:buSzPct val="4400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GB" sz="1600" dirty="0">
                <a:solidFill>
                  <a:srgbClr val="800000"/>
                </a:solidFill>
                <a:latin typeface="Arial" charset="0"/>
                <a:ea typeface="Gothic" charset="0"/>
                <a:cs typeface="Gothic" charset="0"/>
              </a:rPr>
              <a:t>Rate </a:t>
            </a:r>
            <a:r>
              <a:rPr lang="en-GB" sz="1600" dirty="0">
                <a:solidFill>
                  <a:srgbClr val="800000"/>
                </a:solidFill>
                <a:latin typeface="Symbol" charset="0"/>
                <a:ea typeface="ＭＳ Ｐゴシック" charset="0"/>
                <a:cs typeface="ＭＳ Ｐゴシック" charset="0"/>
              </a:rPr>
              <a:t></a:t>
            </a:r>
            <a:r>
              <a:rPr lang="en-GB" sz="1600" dirty="0">
                <a:solidFill>
                  <a:srgbClr val="800000"/>
                </a:solidFill>
                <a:latin typeface="Arial" charset="0"/>
                <a:ea typeface="Gothic" charset="0"/>
                <a:cs typeface="Gothic" charset="0"/>
              </a:rPr>
              <a:t>tan</a:t>
            </a:r>
            <a:r>
              <a:rPr lang="en-GB" sz="1600" baseline="33000" dirty="0">
                <a:solidFill>
                  <a:srgbClr val="800000"/>
                </a:solidFill>
                <a:latin typeface="Arial" charset="0"/>
                <a:ea typeface="Gothic" charset="0"/>
                <a:cs typeface="Gothic" charset="0"/>
              </a:rPr>
              <a:t>6</a:t>
            </a:r>
            <a:r>
              <a:rPr lang="en-GB" sz="1600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β/(M</a:t>
            </a:r>
            <a:r>
              <a:rPr lang="en-GB" sz="1600" baseline="-25000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GB" sz="1600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GB" sz="1600" baseline="33000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  <a:p>
            <a:pPr lvl="1" eaLnBrk="1" hangingPunct="1">
              <a:buSzPct val="4400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GB" dirty="0" err="1" smtClean="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rPr>
              <a:t>Sensativity</a:t>
            </a:r>
            <a:r>
              <a:rPr lang="en-GB" dirty="0" smtClean="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rPr>
              <a:t> at 10</a:t>
            </a:r>
            <a:r>
              <a:rPr lang="en-GB" baseline="30000" dirty="0" smtClean="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rPr>
              <a:t>-8</a:t>
            </a:r>
            <a:r>
              <a:rPr lang="en-GB" dirty="0" smtClean="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rPr>
              <a:t> 10</a:t>
            </a:r>
            <a:r>
              <a:rPr lang="en-GB" baseline="30000" dirty="0" smtClean="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rPr>
              <a:t>-9</a:t>
            </a:r>
            <a:r>
              <a:rPr lang="en-GB" dirty="0" smtClean="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rPr>
              <a:t> Level</a:t>
            </a:r>
            <a:endParaRPr lang="en-GB" dirty="0">
              <a:solidFill>
                <a:srgbClr val="0000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3200400" y="6553200"/>
            <a:ext cx="28956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400">
                <a:solidFill>
                  <a:srgbClr val="B2B2B2"/>
                </a:solidFill>
                <a:latin typeface="Courier" charset="0"/>
                <a:ea typeface="新細明體" charset="0"/>
                <a:cs typeface="新細明體" charset="0"/>
              </a:rPr>
              <a:t>M. Herndon</a:t>
            </a:r>
          </a:p>
        </p:txBody>
      </p:sp>
      <p:pic>
        <p:nvPicPr>
          <p:cNvPr id="12291" name="Picture 33" descr="bs_twt_Z_mu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5"/>
          <a:stretch>
            <a:fillRect/>
          </a:stretch>
        </p:blipFill>
        <p:spPr bwMode="auto">
          <a:xfrm>
            <a:off x="3810000" y="2092325"/>
            <a:ext cx="24384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4" descr="bs_sCt_bb_HA_mum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1"/>
          <a:stretch>
            <a:fillRect/>
          </a:stretch>
        </p:blipFill>
        <p:spPr bwMode="auto">
          <a:xfrm>
            <a:off x="6178550" y="2133600"/>
            <a:ext cx="296545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45"/>
          <p:cNvSpPr txBox="1">
            <a:spLocks noChangeArrowheads="1"/>
          </p:cNvSpPr>
          <p:nvPr/>
        </p:nvSpPr>
        <p:spPr bwMode="auto">
          <a:xfrm>
            <a:off x="2057400" y="0"/>
            <a:ext cx="7085013" cy="9906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4572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5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US" sz="4400">
                <a:solidFill>
                  <a:srgbClr val="FF0000"/>
                </a:solidFill>
                <a:latin typeface="Arial" charset="0"/>
                <a:cs typeface="Gothic" charset="0"/>
              </a:rPr>
              <a:t> </a:t>
            </a:r>
            <a:r>
              <a:rPr lang="en-GB" sz="4400" b="0">
                <a:solidFill>
                  <a:srgbClr val="FF0000"/>
                </a:solidFill>
                <a:latin typeface="Arial" charset="0"/>
                <a:cs typeface="Symbol" charset="0"/>
              </a:rPr>
              <a:t>B</a:t>
            </a:r>
            <a:r>
              <a:rPr lang="en-GB" sz="4400" b="0" baseline="-25000">
                <a:solidFill>
                  <a:srgbClr val="FF0000"/>
                </a:solidFill>
                <a:latin typeface="Arial" charset="0"/>
                <a:cs typeface="Symbol" charset="0"/>
              </a:rPr>
              <a:t>s(d)</a:t>
            </a:r>
            <a:r>
              <a:rPr lang="en-GB" sz="4400" b="0">
                <a:solidFill>
                  <a:srgbClr val="FF0000"/>
                </a:solidFill>
                <a:latin typeface="Arial" charset="0"/>
                <a:cs typeface="Symbol" charset="0"/>
              </a:rPr>
              <a:t> </a:t>
            </a:r>
            <a:r>
              <a:rPr lang="en-GB" sz="4400" b="0">
                <a:solidFill>
                  <a:srgbClr val="FF0000"/>
                </a:solidFill>
                <a:latin typeface="Arial" charset="0"/>
                <a:cs typeface="Arial" charset="0"/>
              </a:rPr>
              <a:t>→ μ</a:t>
            </a:r>
            <a:r>
              <a:rPr lang="en-GB" sz="4400" b="0" baseline="33000">
                <a:solidFill>
                  <a:srgbClr val="FF0000"/>
                </a:solidFill>
                <a:latin typeface="Arial" charset="0"/>
                <a:cs typeface="Arial" charset="0"/>
              </a:rPr>
              <a:t>+</a:t>
            </a:r>
            <a:r>
              <a:rPr lang="en-GB" sz="4400" b="0">
                <a:solidFill>
                  <a:srgbClr val="FF0000"/>
                </a:solidFill>
                <a:latin typeface="Arial" charset="0"/>
                <a:cs typeface="Arial" charset="0"/>
              </a:rPr>
              <a:t>μ</a:t>
            </a:r>
            <a:r>
              <a:rPr lang="en-GB" sz="4400" b="0" baseline="33000">
                <a:solidFill>
                  <a:srgbClr val="FF0000"/>
                </a:solidFill>
                <a:latin typeface="Arial" charset="0"/>
                <a:cs typeface="Arial" charset="0"/>
              </a:rPr>
              <a:t>-</a:t>
            </a:r>
            <a:r>
              <a:rPr lang="en-GB" sz="4400" b="0">
                <a:solidFill>
                  <a:srgbClr val="FF0000"/>
                </a:solidFill>
                <a:latin typeface="Arial" charset="0"/>
                <a:ea typeface="新細明體" charset="0"/>
                <a:cs typeface="新細明體" charset="0"/>
              </a:rPr>
              <a:t> Beyond the SM</a:t>
            </a:r>
            <a:endParaRPr lang="en-US" sz="4400" b="0">
              <a:solidFill>
                <a:srgbClr val="FF0000"/>
              </a:solidFill>
              <a:latin typeface="Arial" charset="0"/>
              <a:cs typeface="Gothic" charset="0"/>
            </a:endParaRPr>
          </a:p>
        </p:txBody>
      </p:sp>
      <p:sp>
        <p:nvSpPr>
          <p:cNvPr id="12297" name="Rectangle 7"/>
          <p:cNvSpPr>
            <a:spLocks noChangeArrowheads="1"/>
          </p:cNvSpPr>
          <p:nvPr/>
        </p:nvSpPr>
        <p:spPr bwMode="auto">
          <a:xfrm>
            <a:off x="5638800" y="5334000"/>
            <a:ext cx="1447800" cy="46196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800000"/>
                </a:solidFill>
                <a:latin typeface="Arial" charset="0"/>
                <a:sym typeface="Symbol" charset="0"/>
              </a:rPr>
              <a:t>Herndon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199" y="3276600"/>
            <a:ext cx="3692739" cy="3581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1" y="2133600"/>
            <a:ext cx="5386859" cy="3456309"/>
          </a:xfrm>
          <a:prstGeom prst="rect">
            <a:avLst/>
          </a:prstGeom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76200" y="1117600"/>
            <a:ext cx="495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lvl="1"/>
            <a:r>
              <a:rPr lang="en-GB" sz="2000" b="0" dirty="0">
                <a:solidFill>
                  <a:srgbClr val="000090"/>
                </a:solidFill>
                <a:latin typeface="Arial" charset="0"/>
              </a:rPr>
              <a:t>Results in </a:t>
            </a:r>
            <a:r>
              <a:rPr lang="en-GB" sz="2000" b="0" dirty="0" err="1">
                <a:solidFill>
                  <a:srgbClr val="000090"/>
                </a:solidFill>
                <a:latin typeface="Arial" charset="0"/>
              </a:rPr>
              <a:t>B</a:t>
            </a:r>
            <a:r>
              <a:rPr lang="en-GB" sz="2000" b="0" baseline="-25000" dirty="0" err="1">
                <a:solidFill>
                  <a:srgbClr val="000090"/>
                </a:solidFill>
                <a:latin typeface="Arial" charset="0"/>
              </a:rPr>
              <a:t>d</a:t>
            </a:r>
            <a:r>
              <a:rPr lang="en-GB" sz="2000" b="0" dirty="0">
                <a:solidFill>
                  <a:srgbClr val="000090"/>
                </a:solidFill>
                <a:latin typeface="Arial" charset="0"/>
              </a:rPr>
              <a:t> search window consistent with background expectation.</a:t>
            </a:r>
          </a:p>
          <a:p>
            <a:pPr marL="0" lvl="1"/>
            <a:r>
              <a:rPr lang="en-GB" sz="2000" b="0" dirty="0">
                <a:solidFill>
                  <a:srgbClr val="000090"/>
                </a:solidFill>
                <a:latin typeface="Arial" charset="0"/>
              </a:rPr>
              <a:t>BF(</a:t>
            </a:r>
            <a:r>
              <a:rPr lang="en-GB" sz="2000" b="0" dirty="0" err="1">
                <a:solidFill>
                  <a:srgbClr val="000090"/>
                </a:solidFill>
                <a:latin typeface="Arial" charset="0"/>
              </a:rPr>
              <a:t>B</a:t>
            </a:r>
            <a:r>
              <a:rPr lang="en-GB" sz="2000" b="0" baseline="-25000" dirty="0" err="1">
                <a:solidFill>
                  <a:srgbClr val="000090"/>
                </a:solidFill>
                <a:latin typeface="Arial" charset="0"/>
              </a:rPr>
              <a:t>d</a:t>
            </a:r>
            <a:r>
              <a:rPr lang="en-GB" sz="2000" b="0" dirty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en-GB" sz="2000" b="0" dirty="0">
                <a:solidFill>
                  <a:srgbClr val="000090"/>
                </a:solidFill>
                <a:latin typeface="Arial" charset="0"/>
                <a:sym typeface="Symbol" charset="0"/>
              </a:rPr>
              <a:t> </a:t>
            </a:r>
            <a:r>
              <a:rPr lang="en-GB" sz="2000" b="0" baseline="30000" dirty="0">
                <a:solidFill>
                  <a:srgbClr val="000090"/>
                </a:solidFill>
                <a:latin typeface="Arial" charset="0"/>
              </a:rPr>
              <a:t>+</a:t>
            </a:r>
            <a:r>
              <a:rPr lang="en-GB" sz="2000" b="0" dirty="0">
                <a:solidFill>
                  <a:srgbClr val="000090"/>
                </a:solidFill>
                <a:latin typeface="Arial" charset="0"/>
                <a:sym typeface="Symbol" charset="0"/>
              </a:rPr>
              <a:t></a:t>
            </a:r>
            <a:r>
              <a:rPr lang="en-GB" sz="2000" b="0" baseline="30000" dirty="0">
                <a:solidFill>
                  <a:srgbClr val="000090"/>
                </a:solidFill>
                <a:latin typeface="Arial" charset="0"/>
              </a:rPr>
              <a:t>-</a:t>
            </a:r>
            <a:r>
              <a:rPr lang="en-GB" sz="2000" b="0" dirty="0">
                <a:solidFill>
                  <a:srgbClr val="000090"/>
                </a:solidFill>
                <a:latin typeface="Arial" charset="0"/>
              </a:rPr>
              <a:t> ) &lt; </a:t>
            </a:r>
            <a:r>
              <a:rPr lang="en-GB" sz="2000" b="0" dirty="0" smtClean="0">
                <a:solidFill>
                  <a:srgbClr val="000090"/>
                </a:solidFill>
                <a:latin typeface="Arial" charset="0"/>
                <a:cs typeface="Symbol" charset="0"/>
              </a:rPr>
              <a:t>4.6x10</a:t>
            </a:r>
            <a:r>
              <a:rPr lang="en-GB" sz="2000" b="0" baseline="33000" dirty="0">
                <a:solidFill>
                  <a:srgbClr val="000090"/>
                </a:solidFill>
                <a:latin typeface="Arial" charset="0"/>
                <a:cs typeface="Symbol" charset="0"/>
              </a:rPr>
              <a:t>-9 </a:t>
            </a:r>
            <a:r>
              <a:rPr lang="en-GB" sz="2000" b="0" dirty="0">
                <a:solidFill>
                  <a:srgbClr val="000090"/>
                </a:solidFill>
                <a:latin typeface="Arial" charset="0"/>
                <a:cs typeface="Symbol" charset="0"/>
              </a:rPr>
              <a:t>at 95% CL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819400" y="2209800"/>
            <a:ext cx="2362200" cy="15240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90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4572000" y="1295400"/>
            <a:ext cx="609600" cy="19050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152400" y="5562600"/>
            <a:ext cx="5562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/>
            <a:r>
              <a:rPr lang="en-GB" sz="2000" b="0" dirty="0" smtClean="0">
                <a:solidFill>
                  <a:srgbClr val="FF0000"/>
                </a:solidFill>
                <a:latin typeface="Arial" charset="0"/>
              </a:rPr>
              <a:t>BF</a:t>
            </a:r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GB" sz="2000" b="0" dirty="0" err="1">
                <a:solidFill>
                  <a:srgbClr val="FF0000"/>
                </a:solidFill>
                <a:latin typeface="Arial" charset="0"/>
              </a:rPr>
              <a:t>B</a:t>
            </a:r>
            <a:r>
              <a:rPr lang="en-GB" sz="2000" b="0" baseline="-25000" dirty="0" err="1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000" b="0" dirty="0">
                <a:solidFill>
                  <a:srgbClr val="FF0000"/>
                </a:solidFill>
                <a:latin typeface="Arial" charset="0"/>
                <a:sym typeface="Symbol" charset="0"/>
              </a:rPr>
              <a:t> </a:t>
            </a:r>
            <a:r>
              <a:rPr lang="en-GB" sz="2000" b="0" baseline="30000" dirty="0">
                <a:solidFill>
                  <a:srgbClr val="FF0000"/>
                </a:solidFill>
                <a:latin typeface="Arial" charset="0"/>
              </a:rPr>
              <a:t>+</a:t>
            </a:r>
            <a:r>
              <a:rPr lang="en-GB" sz="2000" b="0" dirty="0">
                <a:solidFill>
                  <a:srgbClr val="FF0000"/>
                </a:solidFill>
                <a:latin typeface="Arial" charset="0"/>
                <a:sym typeface="Symbol" charset="0"/>
              </a:rPr>
              <a:t></a:t>
            </a:r>
            <a:r>
              <a:rPr lang="en-GB" sz="2000" b="0" baseline="30000" dirty="0">
                <a:solidFill>
                  <a:srgbClr val="FF0000"/>
                </a:solidFill>
                <a:latin typeface="Arial" charset="0"/>
              </a:rPr>
              <a:t>-</a:t>
            </a:r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000" b="0" dirty="0" smtClean="0">
                <a:solidFill>
                  <a:srgbClr val="FF0000"/>
                </a:solidFill>
                <a:latin typeface="Arial" charset="0"/>
              </a:rPr>
              <a:t>): 0.8-3.4x10</a:t>
            </a:r>
            <a:r>
              <a:rPr lang="en-GB" sz="2000" b="0" baseline="30000" dirty="0">
                <a:solidFill>
                  <a:srgbClr val="FF0000"/>
                </a:solidFill>
                <a:latin typeface="Arial" charset="0"/>
              </a:rPr>
              <a:t>-8</a:t>
            </a:r>
          </a:p>
          <a:p>
            <a:pPr marL="0" lvl="1"/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GB" sz="2000" b="0" dirty="0" smtClean="0">
                <a:solidFill>
                  <a:srgbClr val="FF0000"/>
                </a:solidFill>
                <a:latin typeface="Arial" charset="0"/>
              </a:rPr>
              <a:t>t 95%C.L.</a:t>
            </a:r>
          </a:p>
          <a:p>
            <a:pPr marL="0" lvl="1"/>
            <a:r>
              <a:rPr lang="en-GB" sz="2000" b="0" dirty="0" err="1" smtClean="0">
                <a:solidFill>
                  <a:srgbClr val="FF0000"/>
                </a:solidFill>
                <a:latin typeface="Arial" charset="0"/>
              </a:rPr>
              <a:t>PRD</a:t>
            </a:r>
            <a:r>
              <a:rPr lang="en-GB" sz="2000" b="0" dirty="0" smtClean="0">
                <a:solidFill>
                  <a:srgbClr val="FF0000"/>
                </a:solidFill>
                <a:latin typeface="Arial" charset="0"/>
              </a:rPr>
              <a:t> publication draft in review</a:t>
            </a:r>
            <a:endParaRPr lang="en-GB" sz="2000" b="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505200" y="5791200"/>
            <a:ext cx="3124200" cy="3810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345" name="TextBox 27"/>
          <p:cNvSpPr txBox="1">
            <a:spLocks noChangeArrowheads="1"/>
          </p:cNvSpPr>
          <p:nvPr/>
        </p:nvSpPr>
        <p:spPr bwMode="auto">
          <a:xfrm>
            <a:off x="5257800" y="990600"/>
            <a:ext cx="3962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lvl="1"/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Significant excess seen in two </a:t>
            </a:r>
          </a:p>
          <a:p>
            <a:pPr marL="0" lvl="1"/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highest bins of </a:t>
            </a:r>
            <a:r>
              <a:rPr lang="en-GB" sz="2000" b="0" dirty="0" err="1">
                <a:solidFill>
                  <a:srgbClr val="FF0000"/>
                </a:solidFill>
                <a:latin typeface="Arial" charset="0"/>
              </a:rPr>
              <a:t>B</a:t>
            </a:r>
            <a:r>
              <a:rPr lang="en-GB" sz="2000" b="0" baseline="-25000" dirty="0" err="1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 search window!</a:t>
            </a:r>
          </a:p>
          <a:p>
            <a:pPr marL="0" lvl="1"/>
            <a:endParaRPr lang="en-GB" sz="2000" b="0" dirty="0">
              <a:solidFill>
                <a:srgbClr val="FF0000"/>
              </a:solidFill>
              <a:latin typeface="Arial" charset="0"/>
            </a:endParaRPr>
          </a:p>
          <a:p>
            <a:pPr marL="0" lvl="1"/>
            <a:r>
              <a:rPr lang="en-GB" sz="2000" b="0" dirty="0" smtClean="0">
                <a:solidFill>
                  <a:srgbClr val="FF0000"/>
                </a:solidFill>
                <a:latin typeface="Arial" charset="0"/>
              </a:rPr>
              <a:t>0.94% </a:t>
            </a:r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compatible with </a:t>
            </a:r>
          </a:p>
          <a:p>
            <a:pPr marL="0" lvl="1"/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background hypothesis.</a:t>
            </a:r>
          </a:p>
          <a:p>
            <a:pPr marL="0" lvl="1"/>
            <a:r>
              <a:rPr lang="en-GB" sz="2000" b="0" dirty="0" smtClean="0">
                <a:solidFill>
                  <a:srgbClr val="FF0000"/>
                </a:solidFill>
                <a:latin typeface="Arial" charset="0"/>
              </a:rPr>
              <a:t>7.1% </a:t>
            </a:r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compatible with expected</a:t>
            </a:r>
          </a:p>
          <a:p>
            <a:pPr marL="0" lvl="1"/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rate of </a:t>
            </a:r>
            <a:r>
              <a:rPr lang="en-GB" sz="2000" b="0" dirty="0" err="1">
                <a:solidFill>
                  <a:srgbClr val="FF0000"/>
                </a:solidFill>
                <a:latin typeface="Arial" charset="0"/>
              </a:rPr>
              <a:t>B</a:t>
            </a:r>
            <a:r>
              <a:rPr lang="en-GB" sz="2000" b="0" baseline="-25000" dirty="0" err="1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000" b="0" dirty="0">
                <a:solidFill>
                  <a:srgbClr val="FF0000"/>
                </a:solidFill>
                <a:latin typeface="Arial" charset="0"/>
                <a:sym typeface="Symbol" charset="0"/>
              </a:rPr>
              <a:t> </a:t>
            </a:r>
            <a:r>
              <a:rPr lang="en-GB" sz="2000" b="0" baseline="30000" dirty="0">
                <a:solidFill>
                  <a:srgbClr val="FF0000"/>
                </a:solidFill>
                <a:latin typeface="Arial" charset="0"/>
              </a:rPr>
              <a:t>+</a:t>
            </a:r>
            <a:r>
              <a:rPr lang="en-GB" sz="2000" b="0" dirty="0">
                <a:solidFill>
                  <a:srgbClr val="FF0000"/>
                </a:solidFill>
                <a:latin typeface="Arial" charset="0"/>
                <a:sym typeface="Symbol" charset="0"/>
              </a:rPr>
              <a:t></a:t>
            </a:r>
            <a:r>
              <a:rPr lang="en-GB" sz="2000" b="0" baseline="30000" dirty="0">
                <a:solidFill>
                  <a:srgbClr val="FF0000"/>
                </a:solidFill>
                <a:latin typeface="Arial" charset="0"/>
              </a:rPr>
              <a:t>-</a:t>
            </a:r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 in SM.</a:t>
            </a:r>
          </a:p>
        </p:txBody>
      </p:sp>
      <p:sp>
        <p:nvSpPr>
          <p:cNvPr id="143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Symbol" charset="0"/>
              </a:rPr>
              <a:t>9.6fb</a:t>
            </a:r>
            <a:r>
              <a:rPr lang="en-GB" baseline="30000" dirty="0">
                <a:latin typeface="Arial" charset="0"/>
                <a:cs typeface="Symbol" charset="0"/>
              </a:rPr>
              <a:t>-1</a:t>
            </a:r>
            <a:r>
              <a:rPr lang="en-GB" dirty="0">
                <a:latin typeface="Arial" charset="0"/>
                <a:cs typeface="Symbol" charset="0"/>
              </a:rPr>
              <a:t> </a:t>
            </a:r>
            <a:r>
              <a:rPr lang="en-GB" dirty="0" err="1">
                <a:latin typeface="Arial" charset="0"/>
                <a:cs typeface="Symbol" charset="0"/>
              </a:rPr>
              <a:t>B</a:t>
            </a:r>
            <a:r>
              <a:rPr lang="en-GB" baseline="-25000" dirty="0" err="1">
                <a:latin typeface="Arial" charset="0"/>
                <a:cs typeface="Symbol" charset="0"/>
              </a:rPr>
              <a:t>s</a:t>
            </a:r>
            <a:r>
              <a:rPr lang="en-GB" baseline="-25000" dirty="0">
                <a:latin typeface="Arial" charset="0"/>
                <a:cs typeface="Symbol" charset="0"/>
              </a:rPr>
              <a:t>(d)</a:t>
            </a:r>
            <a:r>
              <a:rPr lang="en-GB" i="1" dirty="0">
                <a:latin typeface="Arial" charset="0"/>
                <a:cs typeface="Symbol" charset="0"/>
              </a:rPr>
              <a:t> </a:t>
            </a:r>
            <a:r>
              <a:rPr lang="en-GB" dirty="0">
                <a:latin typeface="Arial" charset="0"/>
                <a:cs typeface="Arial" charset="0"/>
              </a:rPr>
              <a:t>→ </a:t>
            </a:r>
            <a:r>
              <a:rPr lang="en-GB" dirty="0" err="1">
                <a:latin typeface="Arial" charset="0"/>
                <a:cs typeface="Arial" charset="0"/>
              </a:rPr>
              <a:t>μ</a:t>
            </a:r>
            <a:r>
              <a:rPr lang="en-GB" baseline="33000" dirty="0" err="1">
                <a:latin typeface="Arial" charset="0"/>
                <a:cs typeface="Arial" charset="0"/>
              </a:rPr>
              <a:t>+</a:t>
            </a:r>
            <a:r>
              <a:rPr lang="en-GB" dirty="0" err="1">
                <a:latin typeface="Arial" charset="0"/>
                <a:cs typeface="Arial" charset="0"/>
              </a:rPr>
              <a:t>μ</a:t>
            </a:r>
            <a:r>
              <a:rPr lang="en-GB" baseline="33000" dirty="0">
                <a:latin typeface="Arial" charset="0"/>
                <a:cs typeface="Arial" charset="0"/>
              </a:rPr>
              <a:t>-</a:t>
            </a:r>
            <a:r>
              <a:rPr lang="en-GB" i="1" dirty="0">
                <a:latin typeface="Arial" charset="0"/>
                <a:ea typeface="新細明體" charset="0"/>
                <a:cs typeface="新細明體" charset="0"/>
              </a:rPr>
              <a:t>  </a:t>
            </a:r>
            <a:r>
              <a:rPr lang="en-GB" dirty="0">
                <a:latin typeface="Arial" charset="0"/>
                <a:ea typeface="新細明體" charset="0"/>
                <a:cs typeface="新細明體" charset="0"/>
              </a:rPr>
              <a:t>Results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charset="0"/>
                <a:cs typeface="ＭＳ Ｐゴシック" charset="0"/>
              </a:rPr>
              <a:t>Multiparton interactions</a:t>
            </a:r>
          </a:p>
        </p:txBody>
      </p:sp>
      <p:pic>
        <p:nvPicPr>
          <p:cNvPr id="18434" name="Picture 22" descr="MultipartonDiagr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219200"/>
            <a:ext cx="3222625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6" descr="MultipleProt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33528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1" descr="Muliproton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60900"/>
            <a:ext cx="3276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2590800" y="1143000"/>
            <a:ext cx="3048000" cy="46196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b="0" dirty="0" err="1">
                <a:solidFill>
                  <a:srgbClr val="800000"/>
                </a:solidFill>
                <a:latin typeface="Arial" charset="0"/>
                <a:sym typeface="Symbol" charset="0"/>
              </a:rPr>
              <a:t>Carlsmith</a:t>
            </a:r>
            <a:r>
              <a:rPr lang="en-GB" b="0" dirty="0">
                <a:solidFill>
                  <a:srgbClr val="800000"/>
                </a:solidFill>
                <a:latin typeface="Arial" charset="0"/>
                <a:sym typeface="Symbol" charset="0"/>
              </a:rPr>
              <a:t>, </a:t>
            </a:r>
            <a:r>
              <a:rPr lang="en-GB" b="0" dirty="0" err="1" smtClean="0">
                <a:solidFill>
                  <a:srgbClr val="800000"/>
                </a:solidFill>
                <a:latin typeface="Arial" charset="0"/>
                <a:sym typeface="Symbol" charset="0"/>
              </a:rPr>
              <a:t>Pondrom</a:t>
            </a:r>
            <a:endParaRPr lang="en-US" dirty="0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6019800" y="1143000"/>
            <a:ext cx="2133600" cy="46196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0" dirty="0" err="1">
                <a:solidFill>
                  <a:srgbClr val="800000"/>
                </a:solidFill>
              </a:rPr>
              <a:t>Ramakrishnan</a:t>
            </a:r>
            <a:endParaRPr lang="en-US" b="0" dirty="0">
              <a:solidFill>
                <a:srgbClr val="800000"/>
              </a:solidFill>
            </a:endParaRPr>
          </a:p>
        </p:txBody>
      </p:sp>
      <p:sp>
        <p:nvSpPr>
          <p:cNvPr id="18439" name="Rectangle 1"/>
          <p:cNvSpPr>
            <a:spLocks noChangeArrowheads="1"/>
          </p:cNvSpPr>
          <p:nvPr/>
        </p:nvSpPr>
        <p:spPr bwMode="auto">
          <a:xfrm>
            <a:off x="3581400" y="1828800"/>
            <a:ext cx="434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Search </a:t>
            </a:r>
            <a:r>
              <a:rPr lang="en-US" dirty="0" smtClean="0">
                <a:solidFill>
                  <a:schemeClr val="tx1"/>
                </a:solidFill>
              </a:rPr>
              <a:t>for DPI in </a:t>
            </a:r>
            <a:r>
              <a:rPr lang="en-US" dirty="0" err="1" smtClean="0">
                <a:solidFill>
                  <a:schemeClr val="tx1"/>
                </a:solidFill>
              </a:rPr>
              <a:t>Z,W+jet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err="1" smtClean="0">
                <a:solidFill>
                  <a:schemeClr val="tx1"/>
                </a:solidFill>
              </a:rPr>
              <a:t>multijet</a:t>
            </a:r>
            <a:r>
              <a:rPr lang="en-US" dirty="0" smtClean="0">
                <a:solidFill>
                  <a:schemeClr val="tx1"/>
                </a:solidFill>
              </a:rPr>
              <a:t> events</a:t>
            </a:r>
            <a:r>
              <a:rPr lang="en-US" sz="2000" b="0" dirty="0" smtClean="0">
                <a:solidFill>
                  <a:schemeClr val="tx1"/>
                </a:solidFill>
                <a:sym typeface="Wingdings" charset="0"/>
              </a:rPr>
              <a:t>.</a:t>
            </a:r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11" name="Picture 10" descr="zmumu_phidiff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5486400" cy="37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408248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0" descr="FitHistAll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3"/>
          <a:stretch>
            <a:fillRect/>
          </a:stretch>
        </p:blipFill>
        <p:spPr bwMode="auto">
          <a:xfrm>
            <a:off x="3886200" y="2305050"/>
            <a:ext cx="52578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4208463" y="3243263"/>
          <a:ext cx="5842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r:id="rId5" imgW="596900" imgH="177800" progId="">
                  <p:embed/>
                </p:oleObj>
              </mc:Choice>
              <mc:Fallback>
                <p:oleObj r:id="rId5" imgW="596900" imgH="1778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463" y="3243263"/>
                        <a:ext cx="5842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915400" cy="12954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Measurement of direct standard model </a:t>
            </a:r>
            <a:r>
              <a:rPr lang="en-US" dirty="0" err="1" smtClean="0">
                <a:latin typeface="Arial" charset="0"/>
              </a:rPr>
              <a:t>WW,WZ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Production.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Gothic" charset="0"/>
                <a:cs typeface="Gothic" charset="0"/>
              </a:rPr>
              <a:t>WW, Published </a:t>
            </a:r>
            <a:r>
              <a:rPr lang="hu-HU" dirty="0">
                <a:latin typeface="Arial" charset="0"/>
                <a:ea typeface="Gothic" charset="0"/>
                <a:cs typeface="Gothic" charset="0"/>
              </a:rPr>
              <a:t>Phys.Rev.Lett.104:201801,2010.</a:t>
            </a:r>
          </a:p>
          <a:p>
            <a:pPr lvl="1" eaLnBrk="1" hangingPunct="1"/>
            <a:r>
              <a:rPr lang="hu-HU" dirty="0" smtClean="0">
                <a:latin typeface="Arial" charset="0"/>
                <a:ea typeface="Gothic" charset="0"/>
                <a:cs typeface="Gothic" charset="0"/>
              </a:rPr>
              <a:t>WZ, Accepted by PRD RC</a:t>
            </a:r>
            <a:endParaRPr lang="hu-HU" dirty="0">
              <a:latin typeface="Arial" charset="0"/>
              <a:ea typeface="Gothic" charset="0"/>
              <a:cs typeface="Gothic" charset="0"/>
            </a:endParaRPr>
          </a:p>
        </p:txBody>
      </p:sp>
      <p:sp>
        <p:nvSpPr>
          <p:cNvPr id="20484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 SM </a:t>
            </a:r>
            <a:r>
              <a:rPr lang="en-US" dirty="0" err="1" smtClean="0">
                <a:latin typeface="Arial" charset="0"/>
                <a:sym typeface="Symbol" charset="0"/>
              </a:rPr>
              <a:t>Diboson</a:t>
            </a:r>
            <a:r>
              <a:rPr lang="en-US" dirty="0" smtClean="0">
                <a:latin typeface="Arial" charset="0"/>
                <a:sym typeface="Symbol" charset="0"/>
              </a:rPr>
              <a:t> </a:t>
            </a:r>
            <a:r>
              <a:rPr lang="en-US" dirty="0">
                <a:latin typeface="Arial" charset="0"/>
                <a:sym typeface="Symbol" charset="0"/>
              </a:rPr>
              <a:t>Production</a:t>
            </a:r>
            <a:endParaRPr lang="en-US" dirty="0">
              <a:latin typeface="Arial" charset="0"/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5638800" y="1447800"/>
            <a:ext cx="3429000" cy="46196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b="0">
                <a:solidFill>
                  <a:srgbClr val="800000"/>
                </a:solidFill>
                <a:latin typeface="Arial" charset="0"/>
                <a:sym typeface="Symbol" charset="0"/>
              </a:rPr>
              <a:t>Pursley, Nett, Herndon</a:t>
            </a:r>
          </a:p>
        </p:txBody>
      </p:sp>
      <p:sp>
        <p:nvSpPr>
          <p:cNvPr id="20486" name="Rectangle 4"/>
          <p:cNvSpPr txBox="1">
            <a:spLocks noChangeArrowheads="1"/>
          </p:cNvSpPr>
          <p:nvPr/>
        </p:nvSpPr>
        <p:spPr bwMode="auto">
          <a:xfrm>
            <a:off x="4763" y="2133600"/>
            <a:ext cx="42624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000" tIns="46800" rIns="90000" bIns="46800"/>
          <a:lstStyle>
            <a:lvl1pPr marL="338138" indent="-319088" defTabSz="4572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1363" indent="-284163" defTabSz="4572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ts val="500"/>
              </a:spcBef>
              <a:buClr>
                <a:srgbClr val="000000"/>
              </a:buClr>
              <a:buSzPct val="53000"/>
              <a:buFont typeface="StarSymbol" charset="0"/>
              <a:buBlip>
                <a:blip r:embed="rId7"/>
              </a:buBlip>
            </a:pPr>
            <a:r>
              <a:rPr lang="hu-HU" sz="2000" b="0" dirty="0">
                <a:solidFill>
                  <a:srgbClr val="000000"/>
                </a:solidFill>
                <a:latin typeface="Arial" charset="0"/>
                <a:cs typeface="Gothic" charset="0"/>
              </a:rPr>
              <a:t>New WW measurment</a:t>
            </a:r>
          </a:p>
          <a:p>
            <a:pPr lvl="1" eaLnBrk="1" hangingPunct="1">
              <a:lnSpc>
                <a:spcPct val="125000"/>
              </a:lnSpc>
              <a:spcBef>
                <a:spcPts val="700"/>
              </a:spcBef>
              <a:buClr>
                <a:srgbClr val="000000"/>
              </a:buClr>
              <a:buSzPct val="42000"/>
              <a:buFont typeface="StarSymbol" charset="0"/>
              <a:buBlip>
                <a:blip r:embed="rId8"/>
              </a:buBlip>
            </a:pPr>
            <a:r>
              <a:rPr lang="hu-HU" sz="1600" b="0" dirty="0">
                <a:solidFill>
                  <a:srgbClr val="280099"/>
                </a:solidFill>
                <a:latin typeface="Arial" charset="0"/>
                <a:cs typeface="Gothic" charset="0"/>
              </a:rPr>
              <a:t>Differential vs. #jets, jet ET.</a:t>
            </a:r>
          </a:p>
          <a:p>
            <a:pPr lvl="1" eaLnBrk="1" hangingPunct="1">
              <a:lnSpc>
                <a:spcPct val="125000"/>
              </a:lnSpc>
              <a:spcBef>
                <a:spcPts val="700"/>
              </a:spcBef>
              <a:buClr>
                <a:srgbClr val="000000"/>
              </a:buClr>
              <a:buSzPct val="42000"/>
              <a:buFont typeface="StarSymbol" charset="0"/>
              <a:buBlip>
                <a:blip r:embed="rId8"/>
              </a:buBlip>
            </a:pPr>
            <a:r>
              <a:rPr lang="hu-HU" sz="1600" b="0" dirty="0">
                <a:solidFill>
                  <a:srgbClr val="280099"/>
                </a:solidFill>
                <a:latin typeface="Arial" charset="0"/>
                <a:cs typeface="Gothic" charset="0"/>
              </a:rPr>
              <a:t>Comparisons to MC@NLO,    </a:t>
            </a:r>
            <a:r>
              <a:rPr lang="hu-HU" sz="1600" b="0" dirty="0" smtClean="0">
                <a:solidFill>
                  <a:srgbClr val="280099"/>
                </a:solidFill>
                <a:latin typeface="Arial" charset="0"/>
                <a:cs typeface="Gothic" charset="0"/>
              </a:rPr>
              <a:t>MadGraph, </a:t>
            </a:r>
            <a:r>
              <a:rPr lang="hu-HU" sz="1600" b="0" dirty="0">
                <a:solidFill>
                  <a:srgbClr val="280099"/>
                </a:solidFill>
                <a:latin typeface="Arial" charset="0"/>
                <a:cs typeface="Gothic" charset="0"/>
              </a:rPr>
              <a:t>ALPGEN.</a:t>
            </a:r>
          </a:p>
          <a:p>
            <a:pPr lvl="1" eaLnBrk="1" hangingPunct="1">
              <a:lnSpc>
                <a:spcPct val="125000"/>
              </a:lnSpc>
              <a:spcBef>
                <a:spcPts val="700"/>
              </a:spcBef>
              <a:buClr>
                <a:srgbClr val="000000"/>
              </a:buClr>
              <a:buSzPct val="42000"/>
              <a:buFont typeface="StarSymbol" charset="0"/>
              <a:buBlip>
                <a:blip r:embed="rId8"/>
              </a:buBlip>
            </a:pPr>
            <a:r>
              <a:rPr lang="hu-HU" sz="1600" b="0" dirty="0">
                <a:solidFill>
                  <a:srgbClr val="280099"/>
                </a:solidFill>
                <a:latin typeface="Arial" charset="0"/>
                <a:cs typeface="Gothic" charset="0"/>
              </a:rPr>
              <a:t>Substantial recent theoretical </a:t>
            </a:r>
            <a:r>
              <a:rPr lang="hu-HU" sz="1600" b="0" dirty="0" smtClean="0">
                <a:solidFill>
                  <a:srgbClr val="280099"/>
                </a:solidFill>
                <a:latin typeface="Arial" charset="0"/>
                <a:cs typeface="Gothic" charset="0"/>
              </a:rPr>
              <a:t>work.</a:t>
            </a:r>
          </a:p>
          <a:p>
            <a:pPr lvl="1" eaLnBrk="1" hangingPunct="1">
              <a:lnSpc>
                <a:spcPct val="125000"/>
              </a:lnSpc>
              <a:spcBef>
                <a:spcPts val="700"/>
              </a:spcBef>
              <a:buClr>
                <a:srgbClr val="000000"/>
              </a:buClr>
              <a:buSzPct val="42000"/>
              <a:buFont typeface="StarSymbol" charset="0"/>
              <a:buBlip>
                <a:blip r:embed="rId8"/>
              </a:buBlip>
            </a:pPr>
            <a:r>
              <a:rPr lang="hu-HU" sz="1600" b="0" dirty="0" smtClean="0">
                <a:solidFill>
                  <a:srgbClr val="280099"/>
                </a:solidFill>
                <a:latin typeface="Arial" charset="0"/>
                <a:cs typeface="Gothic" charset="0"/>
              </a:rPr>
              <a:t>Allowed </a:t>
            </a:r>
            <a:r>
              <a:rPr lang="hu-HU" sz="1600" b="0" dirty="0">
                <a:solidFill>
                  <a:srgbClr val="280099"/>
                </a:solidFill>
                <a:latin typeface="Arial" charset="0"/>
                <a:cs typeface="Gothic" charset="0"/>
              </a:rPr>
              <a:t>optimization of H</a:t>
            </a:r>
            <a:r>
              <a:rPr lang="hu-HU" sz="1600" b="0" dirty="0">
                <a:solidFill>
                  <a:srgbClr val="280099"/>
                </a:solidFill>
                <a:latin typeface="Arial" charset="0"/>
                <a:cs typeface="Gothic" charset="0"/>
                <a:sym typeface="Wingdings" charset="0"/>
              </a:rPr>
              <a:t>WW +2jets analysis</a:t>
            </a:r>
            <a:r>
              <a:rPr lang="hu-HU" sz="1600" b="0" dirty="0" smtClean="0">
                <a:solidFill>
                  <a:srgbClr val="280099"/>
                </a:solidFill>
                <a:latin typeface="Arial" charset="0"/>
                <a:cs typeface="Gothic" charset="0"/>
                <a:sym typeface="Wingdings" charset="0"/>
              </a:rPr>
              <a:t>. Done!</a:t>
            </a:r>
            <a:endParaRPr lang="hu-HU" sz="1600" b="0" dirty="0">
              <a:solidFill>
                <a:srgbClr val="280099"/>
              </a:solidFill>
              <a:latin typeface="Arial" charset="0"/>
              <a:cs typeface="Gothic" charset="0"/>
              <a:sym typeface="Wingdings" charset="0"/>
            </a:endParaRPr>
          </a:p>
          <a:p>
            <a:pPr lvl="1" eaLnBrk="1" hangingPunct="1">
              <a:lnSpc>
                <a:spcPct val="125000"/>
              </a:lnSpc>
              <a:spcBef>
                <a:spcPts val="700"/>
              </a:spcBef>
              <a:buClr>
                <a:srgbClr val="000000"/>
              </a:buClr>
              <a:buSzPct val="42000"/>
              <a:buFont typeface="StarSymbol" charset="0"/>
              <a:buBlip>
                <a:blip r:embed="rId8"/>
              </a:buBlip>
            </a:pPr>
            <a:r>
              <a:rPr lang="hu-HU" sz="1600" b="0" dirty="0">
                <a:solidFill>
                  <a:srgbClr val="280099"/>
                </a:solidFill>
                <a:latin typeface="Arial" charset="0"/>
                <a:cs typeface="Gothic" charset="0"/>
                <a:sym typeface="Wingdings" charset="0"/>
              </a:rPr>
              <a:t>Powerful contributer at med. </a:t>
            </a:r>
            <a:r>
              <a:rPr lang="en-US" sz="1600" b="0" dirty="0" smtClean="0">
                <a:solidFill>
                  <a:srgbClr val="280099"/>
                </a:solidFill>
                <a:latin typeface="Arial" charset="0"/>
                <a:cs typeface="Gothic" charset="0"/>
                <a:sym typeface="Wingdings" charset="0"/>
              </a:rPr>
              <a:t>M</a:t>
            </a:r>
            <a:r>
              <a:rPr lang="hu-HU" sz="1600" b="0" dirty="0" smtClean="0">
                <a:solidFill>
                  <a:srgbClr val="280099"/>
                </a:solidFill>
                <a:latin typeface="Arial" charset="0"/>
                <a:cs typeface="Gothic" charset="0"/>
                <a:sym typeface="Wingdings" charset="0"/>
              </a:rPr>
              <a:t>ass.</a:t>
            </a:r>
          </a:p>
          <a:p>
            <a:pPr lvl="1" eaLnBrk="1" hangingPunct="1">
              <a:lnSpc>
                <a:spcPct val="125000"/>
              </a:lnSpc>
              <a:spcBef>
                <a:spcPts val="700"/>
              </a:spcBef>
              <a:buClr>
                <a:srgbClr val="000000"/>
              </a:buClr>
              <a:buSzPct val="42000"/>
              <a:buFont typeface="StarSymbol" charset="0"/>
              <a:buBlip>
                <a:blip r:embed="rId8"/>
              </a:buBlip>
            </a:pPr>
            <a:r>
              <a:rPr lang="hu-HU" sz="1600" b="0" dirty="0" smtClean="0">
                <a:solidFill>
                  <a:srgbClr val="280099"/>
                </a:solidFill>
                <a:latin typeface="Arial" charset="0"/>
                <a:cs typeface="Gothic" charset="0"/>
                <a:sym typeface="Wingdings" charset="0"/>
              </a:rPr>
              <a:t>Working on using NN and multivariate b tagger to reduce ttbar background in events with 2 or more jets</a:t>
            </a:r>
          </a:p>
          <a:p>
            <a:pPr lvl="1" eaLnBrk="1" hangingPunct="1">
              <a:lnSpc>
                <a:spcPct val="125000"/>
              </a:lnSpc>
              <a:spcBef>
                <a:spcPts val="700"/>
              </a:spcBef>
              <a:buClr>
                <a:srgbClr val="000000"/>
              </a:buClr>
              <a:buSzPct val="42000"/>
              <a:buFont typeface="StarSymbol" charset="0"/>
              <a:buBlip>
                <a:blip r:embed="rId8"/>
              </a:buBlip>
            </a:pPr>
            <a:endParaRPr lang="hu-HU" sz="1600" b="0" dirty="0">
              <a:solidFill>
                <a:srgbClr val="280099"/>
              </a:solidFill>
              <a:latin typeface="Arial" charset="0"/>
              <a:cs typeface="Gothic" charset="0"/>
              <a:sym typeface="Wingdings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495800" y="6015038"/>
            <a:ext cx="3657600" cy="46196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b="0">
                <a:solidFill>
                  <a:srgbClr val="800000"/>
                </a:solidFill>
                <a:latin typeface="Arial" charset="0"/>
                <a:sym typeface="Symbol" charset="0"/>
              </a:rPr>
              <a:t>Parker, Herndon Advisor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371600"/>
            <a:ext cx="6371993" cy="4583363"/>
          </a:xfrm>
          <a:prstGeom prst="rect">
            <a:avLst/>
          </a:prstGeom>
        </p:spPr>
      </p:pic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4208463" y="3243263"/>
          <a:ext cx="5842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5" imgW="596900" imgH="177800" progId="">
                  <p:embed/>
                </p:oleObj>
              </mc:Choice>
              <mc:Fallback>
                <p:oleObj r:id="rId5" imgW="596900" imgH="177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463" y="3243263"/>
                        <a:ext cx="5842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WW +jets </a:t>
            </a:r>
            <a:r>
              <a:rPr lang="en-US" dirty="0" smtClean="0">
                <a:latin typeface="Arial" charset="0"/>
                <a:sym typeface="Symbol" charset="0"/>
              </a:rPr>
              <a:t> </a:t>
            </a:r>
            <a:r>
              <a:rPr lang="en-US" dirty="0">
                <a:latin typeface="Arial" charset="0"/>
                <a:sym typeface="Symbol" charset="0"/>
              </a:rPr>
              <a:t>Production</a:t>
            </a:r>
            <a:endParaRPr lang="en-US" dirty="0">
              <a:latin typeface="Arial" charset="0"/>
            </a:endParaRPr>
          </a:p>
        </p:txBody>
      </p:sp>
      <p:sp>
        <p:nvSpPr>
          <p:cNvPr id="20486" name="Rectangle 4"/>
          <p:cNvSpPr txBox="1">
            <a:spLocks noChangeArrowheads="1"/>
          </p:cNvSpPr>
          <p:nvPr/>
        </p:nvSpPr>
        <p:spPr bwMode="auto">
          <a:xfrm>
            <a:off x="4763" y="1066800"/>
            <a:ext cx="42624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000" tIns="46800" rIns="90000" bIns="46800"/>
          <a:lstStyle>
            <a:lvl1pPr marL="338138" indent="-319088" defTabSz="4572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1363" indent="-284163" defTabSz="4572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ts val="500"/>
              </a:spcBef>
              <a:buClr>
                <a:srgbClr val="000000"/>
              </a:buClr>
              <a:buSzPct val="53000"/>
              <a:buFont typeface="StarSymbol" charset="0"/>
              <a:buBlip>
                <a:blip r:embed="rId7"/>
              </a:buBlip>
            </a:pPr>
            <a:r>
              <a:rPr lang="hu-HU" sz="2000" b="0" dirty="0" smtClean="0">
                <a:solidFill>
                  <a:schemeClr val="tx1"/>
                </a:solidFill>
                <a:latin typeface="Arial" charset="0"/>
                <a:cs typeface="Gothic" charset="0"/>
              </a:rPr>
              <a:t>Differential WW vs</a:t>
            </a:r>
            <a:r>
              <a:rPr lang="hu-HU" sz="2000" b="0" dirty="0">
                <a:solidFill>
                  <a:schemeClr val="tx1"/>
                </a:solidFill>
                <a:latin typeface="Arial" charset="0"/>
                <a:cs typeface="Gothic" charset="0"/>
              </a:rPr>
              <a:t>. #jets, jet ET</a:t>
            </a:r>
            <a:r>
              <a:rPr lang="hu-HU" sz="2000" b="0" dirty="0" smtClean="0">
                <a:solidFill>
                  <a:schemeClr val="tx1"/>
                </a:solidFill>
                <a:latin typeface="Arial" charset="0"/>
                <a:cs typeface="Gothic" charset="0"/>
              </a:rPr>
              <a:t>.</a:t>
            </a:r>
            <a:endParaRPr lang="hu-HU" sz="2000" b="0" dirty="0">
              <a:solidFill>
                <a:schemeClr val="tx1"/>
              </a:solidFill>
              <a:latin typeface="Arial" charset="0"/>
              <a:cs typeface="Gothic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257800" y="6319838"/>
            <a:ext cx="3657600" cy="46196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b="0" dirty="0">
                <a:solidFill>
                  <a:srgbClr val="800000"/>
                </a:solidFill>
                <a:latin typeface="Arial" charset="0"/>
                <a:sym typeface="Symbol" charset="0"/>
              </a:rPr>
              <a:t>Parker, Herndon Advisor 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0" y="5715000"/>
            <a:ext cx="541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000" tIns="46800" rIns="90000" bIns="46800"/>
          <a:lstStyle>
            <a:lvl1pPr marL="338138" indent="-319088" defTabSz="4572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1363" indent="-284163" defTabSz="4572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ts val="500"/>
              </a:spcBef>
              <a:buClr>
                <a:srgbClr val="000000"/>
              </a:buClr>
              <a:buSzPct val="53000"/>
              <a:buFont typeface="StarSymbol" charset="0"/>
              <a:buBlip>
                <a:blip r:embed="rId7"/>
              </a:buBlip>
            </a:pPr>
            <a:r>
              <a:rPr lang="hu-HU" sz="2000" b="0" dirty="0" smtClean="0">
                <a:solidFill>
                  <a:schemeClr val="tx1"/>
                </a:solidFill>
                <a:latin typeface="Arial" charset="0"/>
                <a:cs typeface="Gothic" charset="0"/>
              </a:rPr>
              <a:t>MVA b tagger reduces top background, WW NN for final singal extraction</a:t>
            </a:r>
            <a:endParaRPr lang="hu-HU" sz="2000" b="0" dirty="0">
              <a:solidFill>
                <a:schemeClr val="tx1"/>
              </a:solidFill>
              <a:latin typeface="Arial" charset="0"/>
              <a:cs typeface="Gothic" charset="0"/>
            </a:endParaRPr>
          </a:p>
        </p:txBody>
      </p:sp>
      <p:sp>
        <p:nvSpPr>
          <p:cNvPr id="11" name="TextBox 27"/>
          <p:cNvSpPr txBox="1">
            <a:spLocks noChangeArrowheads="1"/>
          </p:cNvSpPr>
          <p:nvPr/>
        </p:nvSpPr>
        <p:spPr bwMode="auto">
          <a:xfrm>
            <a:off x="6705600" y="5314890"/>
            <a:ext cx="243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lvl="1"/>
            <a:r>
              <a:rPr lang="en-GB" sz="2000" b="0" dirty="0" smtClean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sz="2000" b="0" dirty="0" err="1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GB" sz="2000" b="0" dirty="0" smtClean="0">
                <a:solidFill>
                  <a:srgbClr val="FF0000"/>
                </a:solidFill>
                <a:latin typeface="Arial" charset="0"/>
              </a:rPr>
              <a:t> in the 2 jet bin.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298368"/>
              </p:ext>
            </p:extLst>
          </p:nvPr>
        </p:nvGraphicFramePr>
        <p:xfrm>
          <a:off x="6781800" y="1560128"/>
          <a:ext cx="1981200" cy="3469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90600"/>
              </a:tblGrid>
              <a:tr h="3612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Process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Yield (events)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2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 + jets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28.9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2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r>
                        <a:rPr lang="el-G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γ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244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tt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45.3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2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WZ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2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ZZ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2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DY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9.7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244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Bkgd.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93.4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2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WW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31.1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2421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Gothic"/>
        <a:cs typeface="Gothic"/>
      </a:majorFont>
      <a:minorFont>
        <a:latin typeface="Arial"/>
        <a:ea typeface="Gothic"/>
        <a:cs typeface="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6406</TotalTime>
  <Words>959</Words>
  <Application>Microsoft Macintosh PowerPoint</Application>
  <PresentationFormat>On-screen Show (4:3)</PresentationFormat>
  <Paragraphs>176</Paragraphs>
  <Slides>16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 Presentation</vt:lpstr>
      <vt:lpstr>Task E</vt:lpstr>
      <vt:lpstr> Overview</vt:lpstr>
      <vt:lpstr>CDF/Tevatron Performance</vt:lpstr>
      <vt:lpstr> Operations and Software</vt:lpstr>
      <vt:lpstr>PowerPoint Presentation</vt:lpstr>
      <vt:lpstr>9.6fb-1 Bs(d) → μ+μ-  Results</vt:lpstr>
      <vt:lpstr>Multiparton interactions</vt:lpstr>
      <vt:lpstr> SM Diboson Production</vt:lpstr>
      <vt:lpstr> WW +jets  Production</vt:lpstr>
      <vt:lpstr>9.7fb-1 CDF Higgs Search</vt:lpstr>
      <vt:lpstr>Tevatron: Higgs Search</vt:lpstr>
      <vt:lpstr>Tevatron: Higgs Search</vt:lpstr>
      <vt:lpstr>Publication Overview</vt:lpstr>
      <vt:lpstr>Conclusions</vt:lpstr>
      <vt:lpstr>Intermediate Muon System</vt:lpstr>
      <vt:lpstr>BMU: Physics and Trigger</vt:lpstr>
    </vt:vector>
  </TitlesOfParts>
  <Company>University of Wisconsin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Searches for FCNC Decays Bs(d) → μ+μ-</dc:title>
  <cp:lastModifiedBy>matthew herndon</cp:lastModifiedBy>
  <cp:revision>379</cp:revision>
  <cp:lastPrinted>2011-09-19T17:02:44Z</cp:lastPrinted>
  <dcterms:created xsi:type="dcterms:W3CDTF">2010-08-26T14:46:25Z</dcterms:created>
  <dcterms:modified xsi:type="dcterms:W3CDTF">2012-08-27T15:46:59Z</dcterms:modified>
</cp:coreProperties>
</file>