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93620-6768-C44F-BF8D-B72C9663C03E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6778-3E67-DB46-9CB6-4AF57B074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Heavy electron-like particle 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High penetration ability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Naturally produced 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Not harmful to people or artifacts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1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6778-3E67-DB46-9CB6-4AF57B074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3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240C928-3C29-EF4B-BC9B-576E22555C7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C7447A2-707C-B741-A8CA-2C852BB025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hear_matri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.edu.au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wid.wisc.edu/wp/wp-admin/wid.wisc.edu" TargetMode="Externa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.uni-heidelberg.de/Einrichtungen/FP/anleitungen/F1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center.lbl.gov/feature-stories/2011/06/07/alvarez-centennial/" TargetMode="External"/><Relationship Id="rId4" Type="http://schemas.openxmlformats.org/officeDocument/2006/relationships/hyperlink" Target="http://stardate.org/radio/program/muons-i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k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itk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s/abs_all.jsp?arnumber=4307572&amp;tag=1" TargetMode="External"/><Relationship Id="rId2" Type="http://schemas.openxmlformats.org/officeDocument/2006/relationships/hyperlink" Target="http://www.opticsinfobase.org/josaa/abstract.cfm?uri=josaa-1-6-6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Troy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Christenson </a:t>
            </a:r>
          </a:p>
          <a:p>
            <a:r>
              <a:rPr lang="en-US" dirty="0" err="1" smtClean="0"/>
              <a:t>Bai</a:t>
            </a:r>
            <a:r>
              <a:rPr lang="en-US" dirty="0" smtClean="0"/>
              <a:t> Yang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script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16364"/>
            <a:ext cx="7583488" cy="4664364"/>
          </a:xfrm>
        </p:spPr>
        <p:txBody>
          <a:bodyPr>
            <a:noAutofit/>
          </a:bodyPr>
          <a:lstStyle/>
          <a:p>
            <a:pPr fontAlgn="t"/>
            <a:r>
              <a:rPr lang="en-US" sz="1000" b="1" dirty="0">
                <a:effectLst/>
              </a:rPr>
              <a:t># Create a simulated geometry</a:t>
            </a:r>
          </a:p>
          <a:p>
            <a:pPr fontAlgn="t"/>
            <a:r>
              <a:rPr lang="en-US" sz="1000" dirty="0">
                <a:effectLst/>
              </a:rPr>
              <a:t> </a:t>
            </a:r>
            <a:r>
              <a:rPr lang="en-US" sz="1000" dirty="0" err="1">
                <a:effectLst/>
              </a:rPr>
              <a:t>rtksimulatedgeometry</a:t>
            </a:r>
            <a:r>
              <a:rPr lang="en-US" sz="1000" dirty="0">
                <a:effectLst/>
              </a:rPr>
              <a:t> -n 180 -o geometry.xml</a:t>
            </a:r>
          </a:p>
          <a:p>
            <a:pPr fontAlgn="t"/>
            <a:r>
              <a:rPr lang="en-US" sz="1000" dirty="0">
                <a:effectLst/>
              </a:rPr>
              <a:t> </a:t>
            </a:r>
            <a:r>
              <a:rPr lang="en-US" sz="1000" b="1" dirty="0">
                <a:effectLst/>
              </a:rPr>
              <a:t># You may add "--arc 200" to make the scan short or "--</a:t>
            </a:r>
            <a:r>
              <a:rPr lang="en-US" sz="1000" b="1" dirty="0" err="1">
                <a:effectLst/>
              </a:rPr>
              <a:t>proj_iso_x</a:t>
            </a:r>
            <a:r>
              <a:rPr lang="en-US" sz="1000" b="1" dirty="0">
                <a:effectLst/>
              </a:rPr>
              <a:t> 200" to offset the detector</a:t>
            </a:r>
          </a:p>
          <a:p>
            <a:pPr fontAlgn="t"/>
            <a:r>
              <a:rPr lang="en-US" sz="1000" dirty="0">
                <a:effectLst/>
              </a:rPr>
              <a:t> </a:t>
            </a:r>
          </a:p>
          <a:p>
            <a:pPr fontAlgn="t"/>
            <a:r>
              <a:rPr lang="en-US" sz="1000" b="1" dirty="0">
                <a:effectLst/>
              </a:rPr>
              <a:t> # Create projections of the phantom file</a:t>
            </a:r>
          </a:p>
          <a:p>
            <a:pPr fontAlgn="t"/>
            <a:r>
              <a:rPr lang="en-US" sz="1000" dirty="0">
                <a:effectLst/>
              </a:rPr>
              <a:t> </a:t>
            </a:r>
            <a:r>
              <a:rPr lang="en-US" sz="1000" dirty="0" err="1">
                <a:effectLst/>
              </a:rPr>
              <a:t>rtkprojectgeometricphantom</a:t>
            </a:r>
            <a:r>
              <a:rPr lang="en-US" sz="1000" dirty="0">
                <a:effectLst/>
              </a:rPr>
              <a:t> -g geometry.xml -o </a:t>
            </a:r>
            <a:r>
              <a:rPr lang="en-US" sz="1000" dirty="0" err="1">
                <a:effectLst/>
              </a:rPr>
              <a:t>projections.mha</a:t>
            </a:r>
            <a:r>
              <a:rPr lang="en-US" sz="1000" dirty="0">
                <a:effectLst/>
              </a:rPr>
              <a:t> --spacing 2 --dimension 256 --</a:t>
            </a:r>
            <a:r>
              <a:rPr lang="en-US" sz="1000" dirty="0" err="1">
                <a:effectLst/>
              </a:rPr>
              <a:t>phantomfile</a:t>
            </a:r>
            <a:r>
              <a:rPr lang="en-US" sz="1000" dirty="0">
                <a:effectLst/>
              </a:rPr>
              <a:t> SheppLogan.txt</a:t>
            </a:r>
          </a:p>
          <a:p>
            <a:pPr fontAlgn="t"/>
            <a:r>
              <a:rPr lang="en-US" sz="1000" dirty="0">
                <a:effectLst/>
              </a:rPr>
              <a:t> </a:t>
            </a:r>
          </a:p>
          <a:p>
            <a:pPr fontAlgn="t"/>
            <a:r>
              <a:rPr lang="en-US" sz="1000" b="1" dirty="0">
                <a:effectLst/>
              </a:rPr>
              <a:t> # Reconstruct</a:t>
            </a:r>
          </a:p>
          <a:p>
            <a:pPr fontAlgn="t"/>
            <a:r>
              <a:rPr lang="en-US" sz="1000" dirty="0">
                <a:effectLst/>
              </a:rPr>
              <a:t> </a:t>
            </a:r>
            <a:r>
              <a:rPr lang="en-US" sz="1000" dirty="0" err="1">
                <a:effectLst/>
              </a:rPr>
              <a:t>rtkfdk</a:t>
            </a:r>
            <a:r>
              <a:rPr lang="en-US" sz="1000" dirty="0">
                <a:effectLst/>
              </a:rPr>
              <a:t> -p . -r </a:t>
            </a:r>
            <a:r>
              <a:rPr lang="en-US" sz="1000" dirty="0" err="1">
                <a:effectLst/>
              </a:rPr>
              <a:t>projections.mha</a:t>
            </a:r>
            <a:r>
              <a:rPr lang="en-US" sz="1000" dirty="0">
                <a:effectLst/>
              </a:rPr>
              <a:t> -o </a:t>
            </a:r>
            <a:r>
              <a:rPr lang="en-US" sz="1000" dirty="0" err="1">
                <a:effectLst/>
              </a:rPr>
              <a:t>fdk.mha</a:t>
            </a:r>
            <a:r>
              <a:rPr lang="en-US" sz="1000" dirty="0">
                <a:effectLst/>
              </a:rPr>
              <a:t> -g geometry.xml --spacing 2 --dimension 256</a:t>
            </a:r>
          </a:p>
          <a:p>
            <a:pPr fontAlgn="t"/>
            <a:r>
              <a:rPr lang="en-US" sz="1000" dirty="0">
                <a:effectLst/>
              </a:rPr>
              <a:t> </a:t>
            </a:r>
          </a:p>
          <a:p>
            <a:pPr fontAlgn="t"/>
            <a:r>
              <a:rPr lang="en-US" sz="1000" dirty="0">
                <a:effectLst/>
              </a:rPr>
              <a:t> </a:t>
            </a:r>
            <a:r>
              <a:rPr lang="en-US" sz="1000" b="1" dirty="0">
                <a:effectLst/>
              </a:rPr>
              <a:t># Create a reference volume for comparison</a:t>
            </a:r>
          </a:p>
          <a:p>
            <a:r>
              <a:rPr lang="en-US" sz="1000" dirty="0">
                <a:effectLst/>
              </a:rPr>
              <a:t> </a:t>
            </a:r>
            <a:r>
              <a:rPr lang="en-US" sz="1000" dirty="0" err="1">
                <a:effectLst/>
              </a:rPr>
              <a:t>rtkdrawgeometricphantom</a:t>
            </a:r>
            <a:r>
              <a:rPr lang="en-US" sz="1000" dirty="0">
                <a:effectLst/>
              </a:rPr>
              <a:t> --spacing 2 --dimension 256 --</a:t>
            </a:r>
            <a:r>
              <a:rPr lang="en-US" sz="1000" dirty="0" err="1">
                <a:effectLst/>
              </a:rPr>
              <a:t>phantomfile</a:t>
            </a:r>
            <a:r>
              <a:rPr lang="en-US" sz="1000" dirty="0">
                <a:effectLst/>
              </a:rPr>
              <a:t> SheppLogan.txt -o </a:t>
            </a:r>
            <a:r>
              <a:rPr lang="en-US" sz="1000" dirty="0" err="1">
                <a:effectLst/>
              </a:rPr>
              <a:t>ref.mha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44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Algorithm test</a:t>
            </a:r>
            <a:endParaRPr lang="en-US" dirty="0"/>
          </a:p>
        </p:txBody>
      </p:sp>
      <p:pic>
        <p:nvPicPr>
          <p:cNvPr id="4" name="Content Placeholder 3" descr="Screen Shot 2014-03-31 at 8.32.0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t="44265" r="34828" b="12361"/>
          <a:stretch/>
        </p:blipFill>
        <p:spPr>
          <a:xfrm>
            <a:off x="404811" y="1608394"/>
            <a:ext cx="5224330" cy="4040733"/>
          </a:xfrm>
        </p:spPr>
      </p:pic>
      <p:pic>
        <p:nvPicPr>
          <p:cNvPr id="3" name="Picture 2" descr="200px-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47" y="1845892"/>
            <a:ext cx="2976439" cy="3485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417" y="574514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reconstruction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6266" y="546446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generated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is developed for CT scanning geometry setting.</a:t>
            </a:r>
          </a:p>
          <a:p>
            <a:r>
              <a:rPr lang="en-US" dirty="0" smtClean="0"/>
              <a:t>The rotation matrices are stored in geometry.xml</a:t>
            </a:r>
          </a:p>
          <a:p>
            <a:r>
              <a:rPr lang="en-US" dirty="0" smtClean="0"/>
              <a:t>We tried with fewer rotations.</a:t>
            </a:r>
          </a:p>
          <a:p>
            <a:r>
              <a:rPr lang="en-US" dirty="0" smtClean="0"/>
              <a:t>We want to turn the rotation matrices into </a:t>
            </a:r>
            <a:r>
              <a:rPr lang="en-US" dirty="0" smtClean="0">
                <a:hlinkClick r:id="rId2"/>
              </a:rPr>
              <a:t>sheer matrices</a:t>
            </a:r>
            <a:r>
              <a:rPr lang="en-US" dirty="0" smtClean="0"/>
              <a:t> and test the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Content Placeholder 3" descr="troy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650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4758" y="6324418"/>
            <a:ext cx="252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www.une.edu.au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Wisconsin Institutes of Discovery Frontier Fellowship</a:t>
            </a:r>
          </a:p>
          <a:p>
            <a:r>
              <a:rPr lang="en-US" dirty="0" smtClean="0"/>
              <a:t>Wisconsin Space Grant Consortium</a:t>
            </a:r>
          </a:p>
          <a:p>
            <a:r>
              <a:rPr lang="en-US" dirty="0" smtClean="0"/>
              <a:t>University of Wisconsin Physics Department</a:t>
            </a:r>
          </a:p>
          <a:p>
            <a:r>
              <a:rPr lang="en-US" dirty="0" err="1" smtClean="0"/>
              <a:t>Morgridge</a:t>
            </a:r>
            <a:r>
              <a:rPr lang="en-US" dirty="0" smtClean="0"/>
              <a:t> Institute for Research, Medical Physics</a:t>
            </a:r>
            <a:endParaRPr lang="en-US" dirty="0"/>
          </a:p>
        </p:txBody>
      </p:sp>
      <p:pic>
        <p:nvPicPr>
          <p:cNvPr id="5" name="Picture 4" descr="MIR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6" y="4975658"/>
            <a:ext cx="2903684" cy="1640812"/>
          </a:xfrm>
          <a:prstGeom prst="rect">
            <a:avLst/>
          </a:prstGeom>
        </p:spPr>
      </p:pic>
      <p:pic>
        <p:nvPicPr>
          <p:cNvPr id="6" name="Picture 5" descr="WSGC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4" y="4233964"/>
            <a:ext cx="1587500" cy="1562100"/>
          </a:xfrm>
          <a:prstGeom prst="rect">
            <a:avLst/>
          </a:prstGeom>
        </p:spPr>
      </p:pic>
      <p:pic>
        <p:nvPicPr>
          <p:cNvPr id="9" name="Picture 8" descr="uw-logo_all-color_vert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3"/>
          <a:stretch/>
        </p:blipFill>
        <p:spPr>
          <a:xfrm>
            <a:off x="1972610" y="5537399"/>
            <a:ext cx="1637758" cy="109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>
              <a:hlinkClick r:id="rId5"/>
            </a:endParaRPr>
          </a:p>
        </p:txBody>
      </p:sp>
      <p:pic>
        <p:nvPicPr>
          <p:cNvPr id="11" name="Picture 10" descr="73595_153320074710018_3911265_n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63"/>
          <a:stretch/>
        </p:blipFill>
        <p:spPr>
          <a:xfrm>
            <a:off x="3998689" y="4303098"/>
            <a:ext cx="2241627" cy="12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Troy Project</a:t>
            </a:r>
            <a:endParaRPr lang="en-US" dirty="0"/>
          </a:p>
        </p:txBody>
      </p:sp>
      <p:pic>
        <p:nvPicPr>
          <p:cNvPr id="6" name="Content Placeholder 5" descr="Archaeological-Site-of-Troy-Turk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2" b="12282"/>
          <a:stretch>
            <a:fillRect/>
          </a:stretch>
        </p:blipFill>
        <p:spPr>
          <a:xfrm>
            <a:off x="284163" y="1625600"/>
            <a:ext cx="5759751" cy="3263900"/>
          </a:xfrm>
        </p:spPr>
      </p:pic>
      <p:sp>
        <p:nvSpPr>
          <p:cNvPr id="9" name="TextBox 8"/>
          <p:cNvSpPr txBox="1"/>
          <p:nvPr/>
        </p:nvSpPr>
        <p:spPr>
          <a:xfrm>
            <a:off x="1095120" y="5091930"/>
            <a:ext cx="6245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</a:rPr>
              <a:t>Goal: Obtain a tomographic map 		      of an archeological site  </a:t>
            </a:r>
          </a:p>
          <a:p>
            <a:r>
              <a:rPr lang="en-US" sz="3200" dirty="0" smtClean="0">
                <a:solidFill>
                  <a:srgbClr val="333333"/>
                </a:solidFill>
              </a:rPr>
              <a:t>Method: </a:t>
            </a:r>
            <a:r>
              <a:rPr lang="en-US" sz="3200" dirty="0" err="1" smtClean="0">
                <a:solidFill>
                  <a:srgbClr val="333333"/>
                </a:solidFill>
              </a:rPr>
              <a:t>Muography</a:t>
            </a:r>
            <a:endParaRPr lang="en-US" sz="3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‪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1583790"/>
            <a:ext cx="3462724" cy="5274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8540" y="6126163"/>
            <a:ext cx="30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www.physi.uni-heidelberg.de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7555" y="2623869"/>
            <a:ext cx="335560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What is a muon?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Where is it from?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Why is it suitable?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Muography</a:t>
            </a:r>
            <a:endParaRPr lang="en-US" dirty="0"/>
          </a:p>
        </p:txBody>
      </p:sp>
      <p:pic>
        <p:nvPicPr>
          <p:cNvPr id="4" name="Content Placeholder 3" descr="Luis_Alvare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30" r="-58130"/>
          <a:stretch>
            <a:fillRect/>
          </a:stretch>
        </p:blipFill>
        <p:spPr>
          <a:xfrm>
            <a:off x="-820737" y="1701801"/>
            <a:ext cx="4262437" cy="2628900"/>
          </a:xfrm>
        </p:spPr>
      </p:pic>
      <p:pic>
        <p:nvPicPr>
          <p:cNvPr id="5" name="Picture 4" descr="khafre_pyram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96" y="1610316"/>
            <a:ext cx="6069807" cy="487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1751" y="648866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http://stardate.org/radio/program/muons-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ii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4559300"/>
            <a:ext cx="203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‪</a:t>
            </a:r>
            <a:r>
              <a:rPr lang="en-US" dirty="0">
                <a:solidFill>
                  <a:srgbClr val="333333"/>
                </a:solidFill>
                <a:hlinkClick r:id="rId5"/>
              </a:rPr>
              <a:t>newscenter.lbl.gov</a:t>
            </a:r>
            <a:r>
              <a:rPr lang="en-US" dirty="0">
                <a:hlinkClick r:id="rId5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</a:t>
            </a:r>
            <a:endParaRPr lang="en-US" dirty="0"/>
          </a:p>
        </p:txBody>
      </p:sp>
      <p:pic>
        <p:nvPicPr>
          <p:cNvPr id="4" name="Content Placeholder 3" descr="197-9745_IMG_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7499"/>
          <a:stretch>
            <a:fillRect/>
          </a:stretch>
        </p:blipFill>
        <p:spPr>
          <a:xfrm>
            <a:off x="258762" y="1612900"/>
            <a:ext cx="8830126" cy="5003800"/>
          </a:xfrm>
        </p:spPr>
      </p:pic>
    </p:spTree>
    <p:extLst>
      <p:ext uri="{BB962C8B-B14F-4D97-AF65-F5344CB8AC3E}">
        <p14:creationId xmlns:p14="http://schemas.microsoft.com/office/powerpoint/2010/main" val="38195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d_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65" r="-201365"/>
          <a:stretch>
            <a:fillRect/>
          </a:stretch>
        </p:blipFill>
        <p:spPr>
          <a:xfrm>
            <a:off x="-2875939" y="1439113"/>
            <a:ext cx="9175585" cy="5199562"/>
          </a:xfrm>
        </p:spPr>
      </p:pic>
      <p:pic>
        <p:nvPicPr>
          <p:cNvPr id="5" name="Picture 4" descr="3-24-06 023_JPG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2" y="2000822"/>
            <a:ext cx="5398992" cy="35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Algorithm </a:t>
            </a:r>
            <a:endParaRPr lang="en-US" dirty="0"/>
          </a:p>
        </p:txBody>
      </p:sp>
      <p:pic>
        <p:nvPicPr>
          <p:cNvPr id="4" name="Content Placeholder 3" descr="Screen Shot 2014-03-03 at 5.51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11500" r="11471" b="21018"/>
          <a:stretch/>
        </p:blipFill>
        <p:spPr>
          <a:xfrm>
            <a:off x="-1" y="1453439"/>
            <a:ext cx="9047437" cy="4559058"/>
          </a:xfrm>
        </p:spPr>
      </p:pic>
    </p:spTree>
    <p:extLst>
      <p:ext uri="{BB962C8B-B14F-4D97-AF65-F5344CB8AC3E}">
        <p14:creationId xmlns:p14="http://schemas.microsoft.com/office/powerpoint/2010/main" val="7875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RTK</a:t>
            </a:r>
            <a:endParaRPr lang="en-US" dirty="0"/>
          </a:p>
        </p:txBody>
      </p:sp>
      <p:pic>
        <p:nvPicPr>
          <p:cNvPr id="4" name="Content Placeholder 3" descr="QQ截图201404040151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" b="6656"/>
          <a:stretch>
            <a:fillRect/>
          </a:stretch>
        </p:blipFill>
        <p:spPr>
          <a:xfrm>
            <a:off x="779463" y="1754909"/>
            <a:ext cx="7357773" cy="3873246"/>
          </a:xfrm>
        </p:spPr>
      </p:pic>
      <p:sp>
        <p:nvSpPr>
          <p:cNvPr id="5" name="TextBox 4"/>
          <p:cNvSpPr txBox="1"/>
          <p:nvPr/>
        </p:nvSpPr>
        <p:spPr>
          <a:xfrm>
            <a:off x="780464" y="5820355"/>
            <a:ext cx="186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www.rtk.org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www.openitk.org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are built in and can be called in bash script</a:t>
            </a:r>
          </a:p>
          <a:p>
            <a:r>
              <a:rPr lang="en-US" dirty="0" smtClean="0"/>
              <a:t>The back projection algorithm is voxel based. Oriented around grid points.</a:t>
            </a:r>
            <a:endParaRPr lang="en-US" dirty="0" smtClean="0"/>
          </a:p>
          <a:p>
            <a:r>
              <a:rPr lang="en-US" dirty="0" smtClean="0"/>
              <a:t>The algorithms are based on two major back projection algorithms: 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effectLst/>
                <a:hlinkClick r:id="rId2"/>
              </a:rPr>
              <a:t>Practical Cone Beam </a:t>
            </a:r>
            <a:r>
              <a:rPr lang="en-US" i="1" dirty="0" smtClean="0">
                <a:solidFill>
                  <a:schemeClr val="bg1"/>
                </a:solidFill>
                <a:effectLst/>
                <a:hlinkClick r:id="rId2"/>
              </a:rPr>
              <a:t>Algorithm</a:t>
            </a:r>
            <a:r>
              <a:rPr lang="en-US" dirty="0" smtClean="0">
                <a:solidFill>
                  <a:schemeClr val="bg1"/>
                </a:solidFill>
                <a:effectLst/>
                <a:hlinkClick r:id="rId2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  <a:hlinkClick r:id="rId2"/>
              </a:rPr>
              <a:t>FeldKamp</a:t>
            </a:r>
            <a:r>
              <a:rPr lang="en-US" dirty="0">
                <a:solidFill>
                  <a:schemeClr val="bg1"/>
                </a:solidFill>
                <a:effectLst/>
                <a:hlinkClick r:id="rId2"/>
              </a:rPr>
              <a:t>, Davis, and Kress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i="1" dirty="0" err="1" smtClean="0">
                <a:solidFill>
                  <a:schemeClr val="bg1"/>
                </a:solidFill>
                <a:effectLst/>
                <a:hlinkClick r:id="rId3"/>
              </a:rPr>
              <a:t>Reprojecting</a:t>
            </a:r>
            <a:r>
              <a:rPr lang="en-US" i="1" dirty="0" smtClean="0">
                <a:solidFill>
                  <a:schemeClr val="bg1"/>
                </a:solidFill>
                <a:effectLst/>
                <a:hlinkClick r:id="rId3"/>
              </a:rPr>
              <a:t> </a:t>
            </a:r>
            <a:r>
              <a:rPr lang="en-US" i="1" dirty="0">
                <a:solidFill>
                  <a:schemeClr val="bg1"/>
                </a:solidFill>
                <a:effectLst/>
                <a:hlinkClick r:id="rId3"/>
              </a:rPr>
              <a:t>rays </a:t>
            </a:r>
            <a:r>
              <a:rPr lang="en-US" i="1" dirty="0" smtClean="0">
                <a:solidFill>
                  <a:schemeClr val="bg1"/>
                </a:solidFill>
                <a:effectLst/>
                <a:hlinkClick r:id="rId3"/>
              </a:rPr>
              <a:t>algorithm.</a:t>
            </a:r>
            <a:r>
              <a:rPr lang="en-US" dirty="0" smtClean="0">
                <a:solidFill>
                  <a:schemeClr val="bg1"/>
                </a:solidFill>
                <a:effectLst/>
                <a:hlinkClick r:id="rId3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hlinkClick r:id="rId3"/>
              </a:rPr>
              <a:t>Joseph</a:t>
            </a:r>
            <a:r>
              <a:rPr lang="en-US" dirty="0">
                <a:effectLst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1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714</TotalTime>
  <Words>235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Precedent</vt:lpstr>
      <vt:lpstr>The Troy Project</vt:lpstr>
      <vt:lpstr>Troy Project</vt:lpstr>
      <vt:lpstr>Cosmic Ray Muons</vt:lpstr>
      <vt:lpstr>Muography</vt:lpstr>
      <vt:lpstr>The Detector</vt:lpstr>
      <vt:lpstr>PowerPoint Presentation</vt:lpstr>
      <vt:lpstr>Current Algorithm </vt:lpstr>
      <vt:lpstr>RTK</vt:lpstr>
      <vt:lpstr>New Algorithm</vt:lpstr>
      <vt:lpstr>Sample script </vt:lpstr>
      <vt:lpstr>New Algorithm test</vt:lpstr>
      <vt:lpstr>To Do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Troy Project</dc:title>
  <dc:creator>Anna Christenson</dc:creator>
  <cp:lastModifiedBy>Library User</cp:lastModifiedBy>
  <cp:revision>12</cp:revision>
  <dcterms:created xsi:type="dcterms:W3CDTF">2014-03-30T19:18:23Z</dcterms:created>
  <dcterms:modified xsi:type="dcterms:W3CDTF">2014-04-03T21:09:22Z</dcterms:modified>
</cp:coreProperties>
</file>