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309" r:id="rId2"/>
    <p:sldId id="310" r:id="rId3"/>
    <p:sldId id="311" r:id="rId4"/>
    <p:sldId id="312" r:id="rId5"/>
    <p:sldId id="313" r:id="rId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13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Damping</a:t>
            </a:r>
            <a:r>
              <a:rPr lang="en-US" baseline="0"/>
              <a:t> time for the Foucault Pendulum</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1"/>
            <c:trendlineLbl>
              <c:layout>
                <c:manualLayout>
                  <c:x val="-0.10927346366186985"/>
                  <c:y val="-0.15231176181102363"/>
                </c:manualLayout>
              </c:layout>
              <c:numFmt formatCode="General" sourceLinked="0"/>
              <c:spPr>
                <a:noFill/>
                <a:ln>
                  <a:noFill/>
                </a:ln>
                <a:effectLst/>
              </c:spPr>
              <c:txPr>
                <a:bodyPr rot="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en-US"/>
                </a:p>
              </c:txPr>
            </c:trendlineLbl>
          </c:trendline>
          <c:xVal>
            <c:numRef>
              <c:f>Sheet1!$B$1:$B$5</c:f>
              <c:numCache>
                <c:formatCode>General</c:formatCode>
                <c:ptCount val="5"/>
                <c:pt idx="0">
                  <c:v>0</c:v>
                </c:pt>
                <c:pt idx="1">
                  <c:v>15</c:v>
                </c:pt>
                <c:pt idx="2">
                  <c:v>30</c:v>
                </c:pt>
                <c:pt idx="3">
                  <c:v>45</c:v>
                </c:pt>
                <c:pt idx="4">
                  <c:v>60</c:v>
                </c:pt>
              </c:numCache>
            </c:numRef>
          </c:xVal>
          <c:yVal>
            <c:numRef>
              <c:f>Sheet1!$A$1:$A$5</c:f>
              <c:numCache>
                <c:formatCode>General</c:formatCode>
                <c:ptCount val="5"/>
                <c:pt idx="0">
                  <c:v>1.756</c:v>
                </c:pt>
                <c:pt idx="1">
                  <c:v>1.508</c:v>
                </c:pt>
                <c:pt idx="2">
                  <c:v>1.33</c:v>
                </c:pt>
                <c:pt idx="3">
                  <c:v>1.1890000000000001</c:v>
                </c:pt>
                <c:pt idx="4">
                  <c:v>1.0620000000000001</c:v>
                </c:pt>
              </c:numCache>
            </c:numRef>
          </c:yVal>
          <c:smooth val="0"/>
        </c:ser>
        <c:dLbls>
          <c:showLegendKey val="0"/>
          <c:showVal val="0"/>
          <c:showCatName val="0"/>
          <c:showSerName val="0"/>
          <c:showPercent val="0"/>
          <c:showBubbleSize val="0"/>
        </c:dLbls>
        <c:axId val="207534848"/>
        <c:axId val="207533672"/>
      </c:scatterChart>
      <c:valAx>
        <c:axId val="207534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(minutes)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33672"/>
        <c:crosses val="autoZero"/>
        <c:crossBetween val="midCat"/>
      </c:valAx>
      <c:valAx>
        <c:axId val="207533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Amplitude</a:t>
                </a:r>
                <a:r>
                  <a:rPr lang="en-US" baseline="0"/>
                  <a:t> (meters)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348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9F82E98-5372-41A2-A36A-1EFBF9679D58}" type="datetimeFigureOut">
              <a:rPr lang="en-US"/>
              <a:pPr>
                <a:defRPr/>
              </a:pPr>
              <a:t>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E41654C-8791-444D-84F8-9F6993D16F20}" type="slidenum">
              <a:rPr lang="en-US"/>
              <a:pPr>
                <a:defRPr/>
              </a:pPr>
              <a:t>‹#›</a:t>
            </a:fld>
            <a:endParaRPr lang="en-US"/>
          </a:p>
        </p:txBody>
      </p:sp>
    </p:spTree>
    <p:extLst>
      <p:ext uri="{BB962C8B-B14F-4D97-AF65-F5344CB8AC3E}">
        <p14:creationId xmlns:p14="http://schemas.microsoft.com/office/powerpoint/2010/main" val="13654024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descr="01-01"/>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smtClean="0">
                <a:latin typeface="Times" panose="02020603050405020304" pitchFamily="18" charset="0"/>
              </a:defRPr>
            </a:lvl1pPr>
          </a:lstStyle>
          <a:p>
            <a:pPr>
              <a:defRPr/>
            </a:pPr>
            <a:endParaRPr lang="en-US"/>
          </a:p>
        </p:txBody>
      </p:sp>
      <p:sp>
        <p:nvSpPr>
          <p:cNvPr id="56323" name="Rectangle 3" descr="01-01"/>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panose="02020603050405020304"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descr="01-01"/>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descr="01-01"/>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smtClean="0">
                <a:latin typeface="Times" panose="02020603050405020304" pitchFamily="18" charset="0"/>
              </a:defRPr>
            </a:lvl1pPr>
          </a:lstStyle>
          <a:p>
            <a:pPr>
              <a:defRPr/>
            </a:pPr>
            <a:endParaRPr lang="en-US"/>
          </a:p>
        </p:txBody>
      </p:sp>
      <p:sp>
        <p:nvSpPr>
          <p:cNvPr id="56327" name="Rectangle 7" descr="01-0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panose="02020603050405020304" pitchFamily="18" charset="0"/>
              </a:defRPr>
            </a:lvl1pPr>
          </a:lstStyle>
          <a:p>
            <a:pPr>
              <a:defRPr/>
            </a:pPr>
            <a:fld id="{4A703F4D-674A-4634-80D4-C40B252B2F90}" type="slidenum">
              <a:rPr lang="en-US"/>
              <a:pPr>
                <a:defRPr/>
              </a:pPr>
              <a:t>‹#›</a:t>
            </a:fld>
            <a:endParaRPr lang="en-US"/>
          </a:p>
        </p:txBody>
      </p:sp>
    </p:spTree>
    <p:extLst>
      <p:ext uri="{BB962C8B-B14F-4D97-AF65-F5344CB8AC3E}">
        <p14:creationId xmlns:p14="http://schemas.microsoft.com/office/powerpoint/2010/main" val="19520667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17BCC8A-F15B-4733-944E-C19EAC435856}" type="slidenum">
              <a:rPr lang="en-US">
                <a:latin typeface="Times" panose="02020603050405020304" pitchFamily="18" charset="0"/>
              </a:rPr>
              <a:pPr>
                <a:spcBef>
                  <a:spcPct val="0"/>
                </a:spcBef>
              </a:pPr>
              <a:t>1</a:t>
            </a:fld>
            <a:endParaRPr lang="en-US">
              <a:latin typeface="Times"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descr="01-0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3384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3C2AF2F1-E2FA-4F6B-88F5-E62A95E282FE}" type="datetime5">
              <a:rPr lang="en-US"/>
              <a:pPr>
                <a:defRPr/>
              </a:pPr>
              <a:t>5-Feb-14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Modern Physics</a:t>
            </a:r>
          </a:p>
        </p:txBody>
      </p:sp>
      <p:sp>
        <p:nvSpPr>
          <p:cNvPr id="6" name="Slide Number Placeholder 5"/>
          <p:cNvSpPr>
            <a:spLocks noGrp="1"/>
          </p:cNvSpPr>
          <p:nvPr>
            <p:ph type="sldNum" sz="quarter" idx="12"/>
          </p:nvPr>
        </p:nvSpPr>
        <p:spPr/>
        <p:txBody>
          <a:bodyPr/>
          <a:lstStyle>
            <a:lvl1pPr>
              <a:defRPr smtClean="0"/>
            </a:lvl1pPr>
          </a:lstStyle>
          <a:p>
            <a:pPr>
              <a:defRPr/>
            </a:pPr>
            <a:fld id="{3AC4DC31-FDE6-44C5-B004-3FE20D08D714}" type="slidenum">
              <a:rPr lang="en-US"/>
              <a:pPr>
                <a:defRPr/>
              </a:pPr>
              <a:t>‹#›</a:t>
            </a:fld>
            <a:endParaRPr lang="en-US"/>
          </a:p>
        </p:txBody>
      </p:sp>
    </p:spTree>
    <p:extLst>
      <p:ext uri="{BB962C8B-B14F-4D97-AF65-F5344CB8AC3E}">
        <p14:creationId xmlns:p14="http://schemas.microsoft.com/office/powerpoint/2010/main" val="211019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3E8C4DB-0CCD-4098-AE48-8636CC47C3A8}" type="datetime5">
              <a:rPr lang="en-US"/>
              <a:pPr>
                <a:defRPr/>
              </a:pPr>
              <a:t>5-Feb-14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Modern Physics</a:t>
            </a:r>
          </a:p>
        </p:txBody>
      </p:sp>
      <p:sp>
        <p:nvSpPr>
          <p:cNvPr id="6" name="Slide Number Placeholder 5"/>
          <p:cNvSpPr>
            <a:spLocks noGrp="1"/>
          </p:cNvSpPr>
          <p:nvPr>
            <p:ph type="sldNum" sz="quarter" idx="12"/>
          </p:nvPr>
        </p:nvSpPr>
        <p:spPr/>
        <p:txBody>
          <a:bodyPr/>
          <a:lstStyle>
            <a:lvl1pPr>
              <a:defRPr smtClean="0"/>
            </a:lvl1pPr>
          </a:lstStyle>
          <a:p>
            <a:pPr>
              <a:defRPr/>
            </a:pPr>
            <a:fld id="{0B399E93-6C9D-43FC-90D0-BB8B8E45C919}" type="slidenum">
              <a:rPr lang="en-US"/>
              <a:pPr>
                <a:defRPr/>
              </a:pPr>
              <a:t>‹#›</a:t>
            </a:fld>
            <a:endParaRPr lang="en-US"/>
          </a:p>
        </p:txBody>
      </p:sp>
    </p:spTree>
    <p:extLst>
      <p:ext uri="{BB962C8B-B14F-4D97-AF65-F5344CB8AC3E}">
        <p14:creationId xmlns:p14="http://schemas.microsoft.com/office/powerpoint/2010/main" val="38874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B72BAEE-37B1-43FC-9FB6-9574222D6B44}" type="datetime5">
              <a:rPr lang="en-US"/>
              <a:pPr>
                <a:defRPr/>
              </a:pPr>
              <a:t>5-Feb-14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Modern Physics</a:t>
            </a:r>
          </a:p>
        </p:txBody>
      </p:sp>
      <p:sp>
        <p:nvSpPr>
          <p:cNvPr id="6" name="Slide Number Placeholder 5"/>
          <p:cNvSpPr>
            <a:spLocks noGrp="1"/>
          </p:cNvSpPr>
          <p:nvPr>
            <p:ph type="sldNum" sz="quarter" idx="12"/>
          </p:nvPr>
        </p:nvSpPr>
        <p:spPr/>
        <p:txBody>
          <a:bodyPr/>
          <a:lstStyle>
            <a:lvl1pPr>
              <a:defRPr smtClean="0"/>
            </a:lvl1pPr>
          </a:lstStyle>
          <a:p>
            <a:pPr>
              <a:defRPr/>
            </a:pPr>
            <a:fld id="{5CBEF972-C372-418E-8449-434939CC16C6}" type="slidenum">
              <a:rPr lang="en-US"/>
              <a:pPr>
                <a:defRPr/>
              </a:pPr>
              <a:t>‹#›</a:t>
            </a:fld>
            <a:endParaRPr lang="en-US"/>
          </a:p>
        </p:txBody>
      </p:sp>
    </p:spTree>
    <p:extLst>
      <p:ext uri="{BB962C8B-B14F-4D97-AF65-F5344CB8AC3E}">
        <p14:creationId xmlns:p14="http://schemas.microsoft.com/office/powerpoint/2010/main" val="264612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0EDC0CA-D448-4C54-A11D-AB66D637ED8B}" type="datetime5">
              <a:rPr lang="en-US"/>
              <a:pPr>
                <a:defRPr/>
              </a:pPr>
              <a:t>5-Feb-14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Modern Physics</a:t>
            </a:r>
          </a:p>
        </p:txBody>
      </p:sp>
      <p:sp>
        <p:nvSpPr>
          <p:cNvPr id="6" name="Slide Number Placeholder 5"/>
          <p:cNvSpPr>
            <a:spLocks noGrp="1"/>
          </p:cNvSpPr>
          <p:nvPr>
            <p:ph type="sldNum" sz="quarter" idx="12"/>
          </p:nvPr>
        </p:nvSpPr>
        <p:spPr/>
        <p:txBody>
          <a:bodyPr/>
          <a:lstStyle>
            <a:lvl1pPr>
              <a:defRPr smtClean="0"/>
            </a:lvl1pPr>
          </a:lstStyle>
          <a:p>
            <a:pPr>
              <a:defRPr/>
            </a:pPr>
            <a:fld id="{6AB286C3-9A6A-49A4-9FE5-F15796E7EFAD}" type="slidenum">
              <a:rPr lang="en-US"/>
              <a:pPr>
                <a:defRPr/>
              </a:pPr>
              <a:t>‹#›</a:t>
            </a:fld>
            <a:endParaRPr lang="en-US"/>
          </a:p>
        </p:txBody>
      </p:sp>
    </p:spTree>
    <p:extLst>
      <p:ext uri="{BB962C8B-B14F-4D97-AF65-F5344CB8AC3E}">
        <p14:creationId xmlns:p14="http://schemas.microsoft.com/office/powerpoint/2010/main" val="300799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731FA597-2B6A-4F5F-836F-275B065AE24D}" type="datetime5">
              <a:rPr lang="en-US"/>
              <a:pPr>
                <a:defRPr/>
              </a:pPr>
              <a:t>5-Feb-14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Modern Physics</a:t>
            </a:r>
          </a:p>
        </p:txBody>
      </p:sp>
      <p:sp>
        <p:nvSpPr>
          <p:cNvPr id="6" name="Slide Number Placeholder 5"/>
          <p:cNvSpPr>
            <a:spLocks noGrp="1"/>
          </p:cNvSpPr>
          <p:nvPr>
            <p:ph type="sldNum" sz="quarter" idx="12"/>
          </p:nvPr>
        </p:nvSpPr>
        <p:spPr/>
        <p:txBody>
          <a:bodyPr/>
          <a:lstStyle>
            <a:lvl1pPr>
              <a:defRPr smtClean="0"/>
            </a:lvl1pPr>
          </a:lstStyle>
          <a:p>
            <a:pPr>
              <a:defRPr/>
            </a:pPr>
            <a:fld id="{FDF3DB2B-D1B2-4B69-AD4C-91B78A9CE212}" type="slidenum">
              <a:rPr lang="en-US"/>
              <a:pPr>
                <a:defRPr/>
              </a:pPr>
              <a:t>‹#›</a:t>
            </a:fld>
            <a:endParaRPr lang="en-US"/>
          </a:p>
        </p:txBody>
      </p:sp>
    </p:spTree>
    <p:extLst>
      <p:ext uri="{BB962C8B-B14F-4D97-AF65-F5344CB8AC3E}">
        <p14:creationId xmlns:p14="http://schemas.microsoft.com/office/powerpoint/2010/main" val="401392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CA772E3B-9D1B-4552-B61B-A0E1A12BA665}" type="datetime5">
              <a:rPr lang="en-US"/>
              <a:pPr>
                <a:defRPr/>
              </a:pPr>
              <a:t>5-Feb-14</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Modern Physics</a:t>
            </a:r>
          </a:p>
        </p:txBody>
      </p:sp>
      <p:sp>
        <p:nvSpPr>
          <p:cNvPr id="7" name="Slide Number Placeholder 6"/>
          <p:cNvSpPr>
            <a:spLocks noGrp="1"/>
          </p:cNvSpPr>
          <p:nvPr>
            <p:ph type="sldNum" sz="quarter" idx="12"/>
          </p:nvPr>
        </p:nvSpPr>
        <p:spPr/>
        <p:txBody>
          <a:bodyPr/>
          <a:lstStyle>
            <a:lvl1pPr>
              <a:defRPr smtClean="0"/>
            </a:lvl1pPr>
          </a:lstStyle>
          <a:p>
            <a:pPr>
              <a:defRPr/>
            </a:pPr>
            <a:fld id="{A3E41D81-4D04-471D-9111-B62BDBDE0A4B}" type="slidenum">
              <a:rPr lang="en-US"/>
              <a:pPr>
                <a:defRPr/>
              </a:pPr>
              <a:t>‹#›</a:t>
            </a:fld>
            <a:endParaRPr lang="en-US"/>
          </a:p>
        </p:txBody>
      </p:sp>
    </p:spTree>
    <p:extLst>
      <p:ext uri="{BB962C8B-B14F-4D97-AF65-F5344CB8AC3E}">
        <p14:creationId xmlns:p14="http://schemas.microsoft.com/office/powerpoint/2010/main" val="97228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AE0E2EAA-06E6-4535-8E1D-3918038E372B}" type="datetime5">
              <a:rPr lang="en-US"/>
              <a:pPr>
                <a:defRPr/>
              </a:pPr>
              <a:t>5-Feb-14</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Modern Physics</a:t>
            </a:r>
          </a:p>
        </p:txBody>
      </p:sp>
      <p:sp>
        <p:nvSpPr>
          <p:cNvPr id="9" name="Slide Number Placeholder 8"/>
          <p:cNvSpPr>
            <a:spLocks noGrp="1"/>
          </p:cNvSpPr>
          <p:nvPr>
            <p:ph type="sldNum" sz="quarter" idx="12"/>
          </p:nvPr>
        </p:nvSpPr>
        <p:spPr/>
        <p:txBody>
          <a:bodyPr/>
          <a:lstStyle>
            <a:lvl1pPr>
              <a:defRPr smtClean="0"/>
            </a:lvl1pPr>
          </a:lstStyle>
          <a:p>
            <a:pPr>
              <a:defRPr/>
            </a:pPr>
            <a:fld id="{7BF0A7C3-FECD-419C-AC14-60817E0CF7BF}" type="slidenum">
              <a:rPr lang="en-US"/>
              <a:pPr>
                <a:defRPr/>
              </a:pPr>
              <a:t>‹#›</a:t>
            </a:fld>
            <a:endParaRPr lang="en-US"/>
          </a:p>
        </p:txBody>
      </p:sp>
    </p:spTree>
    <p:extLst>
      <p:ext uri="{BB962C8B-B14F-4D97-AF65-F5344CB8AC3E}">
        <p14:creationId xmlns:p14="http://schemas.microsoft.com/office/powerpoint/2010/main" val="334590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0E8C7EE5-AF9F-4BE5-9231-05F4143C1456}" type="datetime5">
              <a:rPr lang="en-US"/>
              <a:pPr>
                <a:defRPr/>
              </a:pPr>
              <a:t>5-Feb-14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Modern Physics</a:t>
            </a:r>
          </a:p>
        </p:txBody>
      </p:sp>
      <p:sp>
        <p:nvSpPr>
          <p:cNvPr id="5" name="Slide Number Placeholder 4"/>
          <p:cNvSpPr>
            <a:spLocks noGrp="1"/>
          </p:cNvSpPr>
          <p:nvPr>
            <p:ph type="sldNum" sz="quarter" idx="12"/>
          </p:nvPr>
        </p:nvSpPr>
        <p:spPr/>
        <p:txBody>
          <a:bodyPr/>
          <a:lstStyle>
            <a:lvl1pPr>
              <a:defRPr smtClean="0"/>
            </a:lvl1pPr>
          </a:lstStyle>
          <a:p>
            <a:pPr>
              <a:defRPr/>
            </a:pPr>
            <a:fld id="{6C0E6B97-9421-43C2-BC3A-6349A49AE7F2}" type="slidenum">
              <a:rPr lang="en-US"/>
              <a:pPr>
                <a:defRPr/>
              </a:pPr>
              <a:t>‹#›</a:t>
            </a:fld>
            <a:endParaRPr lang="en-US"/>
          </a:p>
        </p:txBody>
      </p:sp>
    </p:spTree>
    <p:extLst>
      <p:ext uri="{BB962C8B-B14F-4D97-AF65-F5344CB8AC3E}">
        <p14:creationId xmlns:p14="http://schemas.microsoft.com/office/powerpoint/2010/main" val="267567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F8BCA1D-028A-44E5-BBE5-62AA6D86ACF5}" type="datetime5">
              <a:rPr lang="en-US"/>
              <a:pPr>
                <a:defRPr/>
              </a:pPr>
              <a:t>5-Feb-14</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Modern Physics</a:t>
            </a:r>
          </a:p>
        </p:txBody>
      </p:sp>
      <p:sp>
        <p:nvSpPr>
          <p:cNvPr id="4" name="Slide Number Placeholder 3"/>
          <p:cNvSpPr>
            <a:spLocks noGrp="1"/>
          </p:cNvSpPr>
          <p:nvPr>
            <p:ph type="sldNum" sz="quarter" idx="12"/>
          </p:nvPr>
        </p:nvSpPr>
        <p:spPr/>
        <p:txBody>
          <a:bodyPr/>
          <a:lstStyle>
            <a:lvl1pPr>
              <a:defRPr smtClean="0"/>
            </a:lvl1pPr>
          </a:lstStyle>
          <a:p>
            <a:pPr>
              <a:defRPr/>
            </a:pPr>
            <a:fld id="{5D99B681-705E-4F56-BD42-951539B02387}" type="slidenum">
              <a:rPr lang="en-US"/>
              <a:pPr>
                <a:defRPr/>
              </a:pPr>
              <a:t>‹#›</a:t>
            </a:fld>
            <a:endParaRPr lang="en-US"/>
          </a:p>
        </p:txBody>
      </p:sp>
    </p:spTree>
    <p:extLst>
      <p:ext uri="{BB962C8B-B14F-4D97-AF65-F5344CB8AC3E}">
        <p14:creationId xmlns:p14="http://schemas.microsoft.com/office/powerpoint/2010/main" val="22974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821A8911-AAC6-4631-94FF-BFCA4C7A00D4}" type="datetime5">
              <a:rPr lang="en-US"/>
              <a:pPr>
                <a:defRPr/>
              </a:pPr>
              <a:t>5-Feb-14</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Modern Physics</a:t>
            </a:r>
          </a:p>
        </p:txBody>
      </p:sp>
      <p:sp>
        <p:nvSpPr>
          <p:cNvPr id="7" name="Slide Number Placeholder 6"/>
          <p:cNvSpPr>
            <a:spLocks noGrp="1"/>
          </p:cNvSpPr>
          <p:nvPr>
            <p:ph type="sldNum" sz="quarter" idx="12"/>
          </p:nvPr>
        </p:nvSpPr>
        <p:spPr/>
        <p:txBody>
          <a:bodyPr/>
          <a:lstStyle>
            <a:lvl1pPr>
              <a:defRPr smtClean="0"/>
            </a:lvl1pPr>
          </a:lstStyle>
          <a:p>
            <a:pPr>
              <a:defRPr/>
            </a:pPr>
            <a:fld id="{DB8DAA46-B2C0-4C18-95B8-E4B66F74EB92}" type="slidenum">
              <a:rPr lang="en-US"/>
              <a:pPr>
                <a:defRPr/>
              </a:pPr>
              <a:t>‹#›</a:t>
            </a:fld>
            <a:endParaRPr lang="en-US"/>
          </a:p>
        </p:txBody>
      </p:sp>
    </p:spTree>
    <p:extLst>
      <p:ext uri="{BB962C8B-B14F-4D97-AF65-F5344CB8AC3E}">
        <p14:creationId xmlns:p14="http://schemas.microsoft.com/office/powerpoint/2010/main" val="89931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BF885CD2-7CA4-436E-93D3-7E311106DD8A}" type="datetime5">
              <a:rPr lang="en-US"/>
              <a:pPr>
                <a:defRPr/>
              </a:pPr>
              <a:t>5-Feb-14</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Modern Physics</a:t>
            </a:r>
          </a:p>
        </p:txBody>
      </p:sp>
      <p:sp>
        <p:nvSpPr>
          <p:cNvPr id="7" name="Slide Number Placeholder 6"/>
          <p:cNvSpPr>
            <a:spLocks noGrp="1"/>
          </p:cNvSpPr>
          <p:nvPr>
            <p:ph type="sldNum" sz="quarter" idx="12"/>
          </p:nvPr>
        </p:nvSpPr>
        <p:spPr/>
        <p:txBody>
          <a:bodyPr/>
          <a:lstStyle>
            <a:lvl1pPr>
              <a:defRPr smtClean="0"/>
            </a:lvl1pPr>
          </a:lstStyle>
          <a:p>
            <a:pPr>
              <a:defRPr/>
            </a:pPr>
            <a:fld id="{5A6674E2-8B5C-444A-AC32-66BF08EAD73C}" type="slidenum">
              <a:rPr lang="en-US"/>
              <a:pPr>
                <a:defRPr/>
              </a:pPr>
              <a:t>‹#›</a:t>
            </a:fld>
            <a:endParaRPr lang="en-US"/>
          </a:p>
        </p:txBody>
      </p:sp>
    </p:spTree>
    <p:extLst>
      <p:ext uri="{BB962C8B-B14F-4D97-AF65-F5344CB8AC3E}">
        <p14:creationId xmlns:p14="http://schemas.microsoft.com/office/powerpoint/2010/main" val="215621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066800" y="6245225"/>
            <a:ext cx="15240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21D13009-9B8B-41E2-91C1-1EAF2958D3A8}" type="datetime5">
              <a:rPr lang="en-US"/>
              <a:pPr>
                <a:defRPr/>
              </a:pPr>
              <a:t>5-Feb-14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defRPr>
            </a:lvl1pPr>
          </a:lstStyle>
          <a:p>
            <a:pPr>
              <a:defRPr/>
            </a:pPr>
            <a:r>
              <a:rPr lang="en-US"/>
              <a:t>MyName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2EBC07F-C3FA-40E3-A077-6F81A14311D2}" type="slidenum">
              <a:rPr lang="en-US"/>
              <a:pPr>
                <a:defRPr/>
              </a:pPr>
              <a:t>‹#›</a:t>
            </a:fld>
            <a:endParaRPr lang="en-US"/>
          </a:p>
        </p:txBody>
      </p:sp>
      <p:pic>
        <p:nvPicPr>
          <p:cNvPr id="1031" name="Picture 8" descr="01-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8200" y="61722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463" y="604043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1400"/>
              <a:t>6-Feb-14</a:t>
            </a:r>
          </a:p>
        </p:txBody>
      </p:sp>
      <p:sp>
        <p:nvSpPr>
          <p:cNvPr id="15363" name="Footer Placeholder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400" smtClean="0"/>
              <a:t>Joseph Sterle, UW-Madison</a:t>
            </a:r>
          </a:p>
        </p:txBody>
      </p:sp>
      <p:sp>
        <p:nvSpPr>
          <p:cNvPr id="108546" name="Rectangle 2"/>
          <p:cNvSpPr>
            <a:spLocks noGrp="1" noChangeArrowheads="1"/>
          </p:cNvSpPr>
          <p:nvPr>
            <p:ph type="title"/>
          </p:nvPr>
        </p:nvSpPr>
        <p:spPr>
          <a:xfrm>
            <a:off x="457200" y="76200"/>
            <a:ext cx="8229600" cy="114300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smtClean="0">
                <a:ea typeface="+mj-ea"/>
              </a:rPr>
              <a:t>Foucault Pendulum</a:t>
            </a:r>
          </a:p>
        </p:txBody>
      </p:sp>
      <p:sp>
        <p:nvSpPr>
          <p:cNvPr id="15365" name="TextBox 2"/>
          <p:cNvSpPr txBox="1">
            <a:spLocks noChangeArrowheads="1"/>
          </p:cNvSpPr>
          <p:nvPr/>
        </p:nvSpPr>
        <p:spPr bwMode="auto">
          <a:xfrm>
            <a:off x="457200" y="1217023"/>
            <a:ext cx="7772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0"/>
              </a:spcBef>
            </a:pPr>
            <a:r>
              <a:rPr lang="en-US" sz="2400" dirty="0"/>
              <a:t>To develop an ongoing, interactive experiment to demonstrate the Earth’s </a:t>
            </a:r>
            <a:r>
              <a:rPr lang="en-US" sz="2400" dirty="0" smtClean="0"/>
              <a:t>rotation.</a:t>
            </a:r>
            <a:endParaRPr lang="en-US" sz="2400" dirty="0"/>
          </a:p>
          <a:p>
            <a:pPr marL="342900" indent="-342900" eaLnBrk="1" hangingPunct="1">
              <a:spcBef>
                <a:spcPct val="0"/>
              </a:spcBef>
            </a:pPr>
            <a:endParaRPr lang="en-US" sz="2400" dirty="0"/>
          </a:p>
          <a:p>
            <a:pPr marL="342900" indent="-342900" eaLnBrk="1" hangingPunct="1">
              <a:spcBef>
                <a:spcPct val="0"/>
              </a:spcBef>
            </a:pPr>
            <a:r>
              <a:rPr lang="en-US" sz="2400" dirty="0" smtClean="0"/>
              <a:t>Thus far, basic testing and construction of the Foucault Pendulum have been done. The top assembly has been completed, and the pendulum bob has been attached to the wire. Tests measuring the pendulum’s precession frequency and damping speed have been roughly accomplished.</a:t>
            </a:r>
            <a:endParaRPr lang="en-US" sz="2400" dirty="0"/>
          </a:p>
          <a:p>
            <a:pPr marL="342900" indent="-342900" eaLnBrk="1" hangingPunct="1">
              <a:spcBef>
                <a:spcPct val="0"/>
              </a:spcBef>
            </a:pPr>
            <a:endParaRPr lang="en-US" sz="2400" dirty="0"/>
          </a:p>
          <a:p>
            <a:pPr marL="342900" indent="-342900" eaLnBrk="1" hangingPunct="1">
              <a:spcBef>
                <a:spcPct val="0"/>
              </a:spcBef>
            </a:pPr>
            <a:r>
              <a:rPr lang="en-US" sz="2400" dirty="0" smtClean="0"/>
              <a:t>There is more testing that </a:t>
            </a:r>
            <a:r>
              <a:rPr lang="en-US" sz="2400" dirty="0"/>
              <a:t>must be done. Also, an excitation and damping mechanism must be developed to run </a:t>
            </a:r>
            <a:r>
              <a:rPr lang="en-US" sz="2400" dirty="0" smtClean="0"/>
              <a:t>the pendulum continuously</a:t>
            </a:r>
            <a:r>
              <a:rPr lang="en-US" sz="24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smtClean="0">
                <a:ea typeface="+mj-ea"/>
              </a:rPr>
              <a:t>Vital Facts and Activities</a:t>
            </a:r>
          </a:p>
        </p:txBody>
      </p:sp>
      <p:sp>
        <p:nvSpPr>
          <p:cNvPr id="17411" name="Date Placeholder 2"/>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1400"/>
              <a:t>6-Feb-14</a:t>
            </a:r>
          </a:p>
        </p:txBody>
      </p:sp>
      <p:sp>
        <p:nvSpPr>
          <p:cNvPr id="17412" name="Footer Placeholder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400" smtClean="0"/>
              <a:t>Modern Physics</a:t>
            </a:r>
          </a:p>
        </p:txBody>
      </p:sp>
      <p:sp>
        <p:nvSpPr>
          <p:cNvPr id="17413" name="TextBox 4"/>
          <p:cNvSpPr txBox="1">
            <a:spLocks noChangeArrowheads="1"/>
          </p:cNvSpPr>
          <p:nvPr/>
        </p:nvSpPr>
        <p:spPr bwMode="auto">
          <a:xfrm>
            <a:off x="838201" y="2057400"/>
            <a:ext cx="8153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0"/>
              </a:spcBef>
            </a:pPr>
            <a:r>
              <a:rPr lang="en-US" sz="2400" dirty="0" smtClean="0"/>
              <a:t>Peter </a:t>
            </a:r>
            <a:r>
              <a:rPr lang="en-US" sz="2400" dirty="0" err="1" smtClean="0"/>
              <a:t>Weix</a:t>
            </a:r>
            <a:r>
              <a:rPr lang="en-US" sz="2400" dirty="0" smtClean="0"/>
              <a:t>, Professor </a:t>
            </a:r>
            <a:r>
              <a:rPr lang="en-US" sz="2400" dirty="0" err="1" smtClean="0"/>
              <a:t>Carlsmith</a:t>
            </a:r>
            <a:r>
              <a:rPr lang="en-US" sz="2400" dirty="0" smtClean="0"/>
              <a:t>, and I have constructed the basic components of the </a:t>
            </a:r>
            <a:r>
              <a:rPr lang="en-US" sz="2400" dirty="0" smtClean="0"/>
              <a:t>pendulum</a:t>
            </a:r>
            <a:r>
              <a:rPr lang="en-US" sz="2400" dirty="0" smtClean="0"/>
              <a:t>.</a:t>
            </a:r>
            <a:endParaRPr lang="en-US" sz="2400" dirty="0"/>
          </a:p>
          <a:p>
            <a:pPr marL="342900" indent="-342900" eaLnBrk="1" hangingPunct="1">
              <a:spcBef>
                <a:spcPct val="0"/>
              </a:spcBef>
            </a:pPr>
            <a:endParaRPr lang="en-US" sz="2400" dirty="0" smtClean="0"/>
          </a:p>
          <a:p>
            <a:pPr marL="342900" indent="-342900" eaLnBrk="1" hangingPunct="1">
              <a:spcBef>
                <a:spcPct val="0"/>
              </a:spcBef>
            </a:pPr>
            <a:r>
              <a:rPr lang="en-US" sz="2400" dirty="0" smtClean="0"/>
              <a:t>Conducted tests aiming to discover the precession frequency and the damping time.</a:t>
            </a:r>
          </a:p>
          <a:p>
            <a:pPr eaLnBrk="1" hangingPunct="1">
              <a:spcBef>
                <a:spcPct val="0"/>
              </a:spcBef>
              <a:buNone/>
            </a:pPr>
            <a:endParaRPr lang="en-US" sz="2400" dirty="0" smtClean="0"/>
          </a:p>
          <a:p>
            <a:pPr marL="342900" indent="-342900" eaLnBrk="1" hangingPunct="1">
              <a:spcBef>
                <a:spcPct val="0"/>
              </a:spcBef>
            </a:pPr>
            <a:r>
              <a:rPr lang="en-US" sz="2400" dirty="0" smtClean="0"/>
              <a:t>Discussed future opportunities for the pendulum with Professor Cary Forest, Professor </a:t>
            </a:r>
            <a:r>
              <a:rPr lang="en-US" sz="2400" dirty="0" err="1" smtClean="0"/>
              <a:t>Carlsmith</a:t>
            </a:r>
            <a:r>
              <a:rPr lang="en-US" sz="2400" dirty="0" smtClean="0"/>
              <a:t>, Professor </a:t>
            </a:r>
            <a:r>
              <a:rPr lang="en-US" sz="2400" dirty="0" err="1" smtClean="0"/>
              <a:t>Demski</a:t>
            </a:r>
            <a:r>
              <a:rPr lang="en-US" sz="2400" dirty="0" smtClean="0"/>
              <a:t> and Peter </a:t>
            </a:r>
            <a:r>
              <a:rPr lang="en-US" sz="2400" dirty="0" err="1" smtClean="0"/>
              <a:t>Weix</a:t>
            </a:r>
            <a:r>
              <a:rPr lang="en-US" sz="2400" dirty="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smtClean="0">
                <a:ea typeface="+mj-ea"/>
              </a:rPr>
              <a:t>Results/Accomplishments/Progress</a:t>
            </a:r>
          </a:p>
        </p:txBody>
      </p:sp>
      <p:sp>
        <p:nvSpPr>
          <p:cNvPr id="18435" name="Date Placeholder 2"/>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1400"/>
              <a:t>6-Feb-14</a:t>
            </a:r>
          </a:p>
        </p:txBody>
      </p:sp>
      <p:sp>
        <p:nvSpPr>
          <p:cNvPr id="18436" name="Footer Placeholder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400" smtClean="0"/>
              <a:t>Modern Physics</a:t>
            </a:r>
          </a:p>
        </p:txBody>
      </p:sp>
      <p:graphicFrame>
        <p:nvGraphicFramePr>
          <p:cNvPr id="6" name="Chart 5"/>
          <p:cNvGraphicFramePr>
            <a:graphicFrameLocks/>
          </p:cNvGraphicFramePr>
          <p:nvPr>
            <p:extLst>
              <p:ext uri="{D42A27DB-BD31-4B8C-83A1-F6EECF244321}">
                <p14:modId xmlns:p14="http://schemas.microsoft.com/office/powerpoint/2010/main" val="3681687151"/>
              </p:ext>
            </p:extLst>
          </p:nvPr>
        </p:nvGraphicFramePr>
        <p:xfrm>
          <a:off x="304800" y="1295400"/>
          <a:ext cx="4419600"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6200" y="3673713"/>
            <a:ext cx="4724400" cy="1323439"/>
          </a:xfrm>
          <a:prstGeom prst="rect">
            <a:avLst/>
          </a:prstGeom>
          <a:noFill/>
        </p:spPr>
        <p:txBody>
          <a:bodyPr wrap="square" rtlCol="0">
            <a:spAutoFit/>
          </a:bodyPr>
          <a:lstStyle/>
          <a:p>
            <a:pPr algn="l"/>
            <a:r>
              <a:rPr lang="en-US" sz="2000" dirty="0" smtClean="0"/>
              <a:t>Observed Period</a:t>
            </a:r>
            <a:r>
              <a:rPr lang="en-US" sz="2000" baseline="-25000" dirty="0" smtClean="0"/>
              <a:t> </a:t>
            </a:r>
            <a:r>
              <a:rPr lang="en-US" sz="2000" dirty="0" smtClean="0"/>
              <a:t>= 9.677±.08 seconds</a:t>
            </a:r>
          </a:p>
          <a:p>
            <a:pPr algn="l"/>
            <a:r>
              <a:rPr lang="en-US" sz="2000" dirty="0" smtClean="0"/>
              <a:t>Length = 22.86</a:t>
            </a:r>
            <a:r>
              <a:rPr lang="en-US" sz="2000" dirty="0"/>
              <a:t> </a:t>
            </a:r>
            <a:r>
              <a:rPr lang="en-US" sz="2000" dirty="0" smtClean="0"/>
              <a:t>meters </a:t>
            </a:r>
          </a:p>
          <a:p>
            <a:pPr algn="l"/>
            <a:r>
              <a:rPr lang="en-US" sz="2000" dirty="0" smtClean="0"/>
              <a:t>Gravity of Earth ≈ 9.81 meters/second^2</a:t>
            </a:r>
          </a:p>
          <a:p>
            <a:pPr algn="l"/>
            <a:r>
              <a:rPr lang="en-US" sz="2000" dirty="0" smtClean="0"/>
              <a:t>Calculated period ≈ 9.591 seconds</a:t>
            </a:r>
            <a:endParaRPr lang="en-US" sz="2000" dirty="0"/>
          </a:p>
        </p:txBody>
      </p:sp>
      <mc:AlternateContent xmlns:mc="http://schemas.openxmlformats.org/markup-compatibility/2006" xmlns:a14="http://schemas.microsoft.com/office/drawing/2010/main">
        <mc:Choice Requires="a14">
          <p:sp>
            <p:nvSpPr>
              <p:cNvPr id="11" name="TextBox 10"/>
              <p:cNvSpPr txBox="1"/>
              <p:nvPr/>
            </p:nvSpPr>
            <p:spPr>
              <a:xfrm>
                <a:off x="0" y="4997152"/>
                <a:ext cx="7010400" cy="1190006"/>
              </a:xfrm>
              <a:prstGeom prst="rect">
                <a:avLst/>
              </a:prstGeom>
              <a:noFill/>
            </p:spPr>
            <p:txBody>
              <a:bodyPr wrap="square" rtlCol="0">
                <a:spAutoFit/>
              </a:bodyPr>
              <a:lstStyle/>
              <a:p>
                <a:r>
                  <a:rPr lang="en-US" sz="2000" dirty="0" smtClean="0"/>
                  <a:t> Observed Precession Frequency per hour = 7.75°</a:t>
                </a:r>
              </a:p>
              <a:p>
                <a:r>
                  <a:rPr lang="en-US" sz="2000" dirty="0" smtClean="0"/>
                  <a:t> Calculated Precession Frequency per hour = 10.24°</a:t>
                </a:r>
              </a:p>
              <a:p>
                <a:r>
                  <a:rPr lang="en-US" sz="2000" dirty="0" smtClean="0"/>
                  <a:t> </a:t>
                </a:r>
                <a14:m>
                  <m:oMath xmlns:m="http://schemas.openxmlformats.org/officeDocument/2006/math">
                    <m:r>
                      <a:rPr lang="en-US" sz="2000" b="0" i="1" smtClean="0">
                        <a:latin typeface="Cambria Math" panose="02040503050406030204" pitchFamily="18" charset="0"/>
                      </a:rPr>
                      <m:t>𝜔</m:t>
                    </m:r>
                    <m:r>
                      <a:rPr lang="en-US" sz="2000" b="0" i="1" smtClean="0">
                        <a:latin typeface="Cambria Math" panose="02040503050406030204" pitchFamily="18" charset="0"/>
                      </a:rPr>
                      <m:t>=360</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𝑠𝑖𝑛</m:t>
                        </m:r>
                        <m:r>
                          <a:rPr lang="en-US" sz="2000" b="0" i="1" smtClean="0">
                            <a:latin typeface="Cambria Math" panose="02040503050406030204" pitchFamily="18" charset="0"/>
                          </a:rPr>
                          <m:t>𝜑</m:t>
                        </m:r>
                        <m:r>
                          <a:rPr lang="en-US" sz="2000" b="0" i="1" smtClean="0">
                            <a:latin typeface="Cambria Math" panose="02040503050406030204" pitchFamily="18" charset="0"/>
                          </a:rPr>
                          <m:t>°</m:t>
                        </m:r>
                      </m:num>
                      <m:den>
                        <m:r>
                          <a:rPr lang="en-US" sz="2000" b="0" i="1" smtClean="0">
                            <a:latin typeface="Cambria Math" panose="02040503050406030204" pitchFamily="18" charset="0"/>
                          </a:rPr>
                          <m:t>𝑑𝑎𝑦</m:t>
                        </m:r>
                      </m:den>
                    </m:f>
                    <m:r>
                      <a:rPr lang="en-US" sz="2000" b="0" i="1" smtClean="0">
                        <a:latin typeface="Cambria Math" panose="02040503050406030204" pitchFamily="18" charset="0"/>
                      </a:rPr>
                      <m:t>     </m:t>
                    </m:r>
                    <m:r>
                      <a:rPr lang="en-US" sz="2000" b="0" i="1" smtClean="0">
                        <a:latin typeface="Cambria Math" panose="02040503050406030204" pitchFamily="18" charset="0"/>
                      </a:rPr>
                      <m:t>𝜑</m:t>
                    </m:r>
                    <m:r>
                      <a:rPr lang="en-US" sz="2000" b="0" i="1" smtClean="0">
                        <a:latin typeface="Cambria Math" panose="02040503050406030204" pitchFamily="18" charset="0"/>
                      </a:rPr>
                      <m:t>=43.0750</m:t>
                    </m:r>
                    <m:r>
                      <a:rPr lang="en-US" sz="2000" b="0" i="0" smtClean="0">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0" y="4997152"/>
                <a:ext cx="7010400" cy="1190006"/>
              </a:xfrm>
              <a:prstGeom prst="rect">
                <a:avLst/>
              </a:prstGeom>
              <a:blipFill rotWithShape="0">
                <a:blip r:embed="rId3"/>
                <a:stretch>
                  <a:fillRect t="-4103"/>
                </a:stretch>
              </a:blipFill>
            </p:spPr>
            <p:txBody>
              <a:bodyPr/>
              <a:lstStyle/>
              <a:p>
                <a:r>
                  <a:rPr lang="en-US">
                    <a:noFill/>
                  </a:rPr>
                  <a:t> </a:t>
                </a:r>
              </a:p>
            </p:txBody>
          </p:sp>
        </mc:Fallback>
      </mc:AlternateContent>
      <p:sp>
        <p:nvSpPr>
          <p:cNvPr id="9" name="Oval 8"/>
          <p:cNvSpPr/>
          <p:nvPr/>
        </p:nvSpPr>
        <p:spPr bwMode="auto">
          <a:xfrm rot="1431947">
            <a:off x="4196163" y="1307169"/>
            <a:ext cx="2796025" cy="1369762"/>
          </a:xfrm>
          <a:prstGeom prst="ellipse">
            <a:avLst/>
          </a:prstGeom>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ea typeface="ＭＳ Ｐゴシック" charset="0"/>
              </a:rPr>
              <a:t>The damping time for the pendulum is significant.</a:t>
            </a:r>
            <a:r>
              <a:rPr kumimoji="0" lang="en-US" sz="1100" b="0" i="0" u="none" strike="noStrike" cap="none" normalizeH="0" dirty="0" smtClean="0">
                <a:ln>
                  <a:noFill/>
                </a:ln>
                <a:solidFill>
                  <a:srgbClr val="000000"/>
                </a:solidFill>
                <a:effectLst/>
                <a:latin typeface="Arial" charset="0"/>
                <a:ea typeface="ＭＳ Ｐゴシック" charset="0"/>
              </a:rPr>
              <a:t> Within a hour the amplitude had decreased by more than hal</a:t>
            </a:r>
            <a:r>
              <a:rPr lang="en-US" sz="1100" dirty="0" smtClean="0">
                <a:solidFill>
                  <a:srgbClr val="000000"/>
                </a:solidFill>
                <a:latin typeface="Arial" charset="0"/>
                <a:ea typeface="ＭＳ Ｐゴシック" charset="0"/>
              </a:rPr>
              <a:t>f a meter.</a:t>
            </a:r>
            <a:endParaRPr kumimoji="0" lang="en-US" sz="1100" b="0" i="0" u="none" strike="noStrike" cap="none" normalizeH="0" baseline="0" dirty="0">
              <a:ln>
                <a:noFill/>
              </a:ln>
              <a:solidFill>
                <a:srgbClr val="000000"/>
              </a:solidFill>
              <a:effectLst/>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smtClean="0">
                <a:ea typeface="+mj-ea"/>
              </a:rPr>
              <a:t>Issues and Needs</a:t>
            </a:r>
          </a:p>
        </p:txBody>
      </p:sp>
      <p:sp>
        <p:nvSpPr>
          <p:cNvPr id="19459" name="Date Placeholder 2"/>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1400"/>
              <a:t>6-Feb-14</a:t>
            </a:r>
          </a:p>
        </p:txBody>
      </p:sp>
      <p:sp>
        <p:nvSpPr>
          <p:cNvPr id="19460" name="Footer Placeholder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400" smtClean="0"/>
              <a:t>Modern Physics</a:t>
            </a:r>
          </a:p>
        </p:txBody>
      </p:sp>
      <p:sp>
        <p:nvSpPr>
          <p:cNvPr id="19461" name="TextBox 4"/>
          <p:cNvSpPr txBox="1">
            <a:spLocks noChangeArrowheads="1"/>
          </p:cNvSpPr>
          <p:nvPr/>
        </p:nvSpPr>
        <p:spPr bwMode="auto">
          <a:xfrm>
            <a:off x="1143000" y="1752600"/>
            <a:ext cx="6705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0"/>
              </a:spcBef>
            </a:pPr>
            <a:r>
              <a:rPr lang="en-US" sz="2400" dirty="0" smtClean="0"/>
              <a:t>Flexing of the Roof</a:t>
            </a:r>
          </a:p>
          <a:p>
            <a:pPr marL="1085850" lvl="1" indent="-342900" eaLnBrk="1" hangingPunct="1">
              <a:spcBef>
                <a:spcPct val="0"/>
              </a:spcBef>
            </a:pPr>
            <a:r>
              <a:rPr lang="en-US" sz="2000" dirty="0" smtClean="0"/>
              <a:t>1” steel plate</a:t>
            </a:r>
          </a:p>
          <a:p>
            <a:pPr marL="342900" indent="-342900" eaLnBrk="1" hangingPunct="1">
              <a:spcBef>
                <a:spcPct val="0"/>
              </a:spcBef>
            </a:pPr>
            <a:endParaRPr lang="en-US" sz="2400" dirty="0"/>
          </a:p>
          <a:p>
            <a:pPr eaLnBrk="1" hangingPunct="1">
              <a:spcBef>
                <a:spcPct val="0"/>
              </a:spcBef>
              <a:buNone/>
            </a:pPr>
            <a:endParaRPr lang="en-US" sz="2400" dirty="0" smtClean="0"/>
          </a:p>
          <a:p>
            <a:pPr marL="342900" indent="-342900" eaLnBrk="1" hangingPunct="1">
              <a:spcBef>
                <a:spcPct val="0"/>
              </a:spcBef>
            </a:pPr>
            <a:r>
              <a:rPr lang="en-US" sz="2400" dirty="0" smtClean="0"/>
              <a:t>Damping</a:t>
            </a:r>
          </a:p>
          <a:p>
            <a:pPr marL="1085850" lvl="1" indent="-342900" eaLnBrk="1" hangingPunct="1">
              <a:spcBef>
                <a:spcPct val="0"/>
              </a:spcBef>
            </a:pPr>
            <a:r>
              <a:rPr lang="en-US" sz="2000" dirty="0" smtClean="0"/>
              <a:t>Excitation mechanism</a:t>
            </a:r>
          </a:p>
          <a:p>
            <a:pPr lvl="2" indent="0" eaLnBrk="1" hangingPunct="1">
              <a:spcBef>
                <a:spcPct val="0"/>
              </a:spcBef>
              <a:buNone/>
            </a:pPr>
            <a:endParaRPr lang="en-US" sz="1600" dirty="0" smtClean="0"/>
          </a:p>
          <a:p>
            <a:pPr eaLnBrk="1" hangingPunct="1">
              <a:spcBef>
                <a:spcPct val="0"/>
              </a:spcBef>
              <a:buNone/>
            </a:pPr>
            <a:endParaRPr lang="en-US" sz="2400" dirty="0" smtClean="0"/>
          </a:p>
          <a:p>
            <a:pPr marL="342900" indent="-342900" eaLnBrk="1" hangingPunct="1">
              <a:spcBef>
                <a:spcPct val="0"/>
              </a:spcBef>
            </a:pPr>
            <a:r>
              <a:rPr lang="en-US" sz="2400" dirty="0" smtClean="0"/>
              <a:t>Elliptical Motion</a:t>
            </a:r>
          </a:p>
          <a:p>
            <a:pPr marL="1085850" lvl="1" indent="-342900" eaLnBrk="1" hangingPunct="1">
              <a:spcBef>
                <a:spcPct val="0"/>
              </a:spcBef>
            </a:pPr>
            <a:r>
              <a:rPr lang="en-US" sz="2000" dirty="0"/>
              <a:t> </a:t>
            </a:r>
            <a:r>
              <a:rPr lang="en-US" sz="2000" dirty="0" smtClean="0"/>
              <a:t>Charon ring</a:t>
            </a:r>
          </a:p>
          <a:p>
            <a:pPr marL="1085850" lvl="1" indent="-342900" eaLnBrk="1" hangingPunct="1">
              <a:spcBef>
                <a:spcPct val="0"/>
              </a:spcBef>
            </a:pPr>
            <a:endParaRPr lang="en-US" sz="2000" dirty="0"/>
          </a:p>
          <a:p>
            <a:pPr marL="1085850" lvl="1" indent="-342900" eaLnBrk="1" hangingPunct="1">
              <a:spcBef>
                <a:spcPct val="0"/>
              </a:spcBef>
            </a:pPr>
            <a:endParaRPr lang="en-US" sz="2000" dirty="0" smtClean="0"/>
          </a:p>
          <a:p>
            <a:pPr marL="342900" indent="-342900" eaLnBrk="1" hangingPunct="1">
              <a:spcBef>
                <a:spcPct val="0"/>
              </a:spcBef>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smtClean="0">
                <a:ea typeface="+mj-ea"/>
              </a:rPr>
              <a:t>Action </a:t>
            </a:r>
            <a:r>
              <a:rPr lang="en-US" dirty="0" smtClean="0">
                <a:ea typeface="+mj-ea"/>
              </a:rPr>
              <a:t>Items </a:t>
            </a:r>
            <a:r>
              <a:rPr lang="en-US" dirty="0" smtClean="0">
                <a:ea typeface="+mj-ea"/>
              </a:rPr>
              <a:t>and Plans</a:t>
            </a:r>
          </a:p>
        </p:txBody>
      </p:sp>
      <p:sp>
        <p:nvSpPr>
          <p:cNvPr id="20483" name="Date Placeholder 2"/>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1400"/>
              <a:t>6-Feb-14</a:t>
            </a:r>
          </a:p>
        </p:txBody>
      </p:sp>
      <p:sp>
        <p:nvSpPr>
          <p:cNvPr id="20484" name="Footer Placeholder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400" smtClean="0"/>
              <a:t>Modern Physics</a:t>
            </a:r>
          </a:p>
        </p:txBody>
      </p:sp>
      <p:sp>
        <p:nvSpPr>
          <p:cNvPr id="20485" name="TextBox 4"/>
          <p:cNvSpPr txBox="1">
            <a:spLocks noChangeArrowheads="1"/>
          </p:cNvSpPr>
          <p:nvPr/>
        </p:nvSpPr>
        <p:spPr bwMode="auto">
          <a:xfrm>
            <a:off x="990600" y="1828800"/>
            <a:ext cx="7010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0"/>
              </a:spcBef>
            </a:pPr>
            <a:r>
              <a:rPr lang="en-US" sz="2400" dirty="0" smtClean="0"/>
              <a:t>Accomplish another round of testing with what we have now.</a:t>
            </a:r>
          </a:p>
          <a:p>
            <a:pPr marL="342900" indent="-342900" eaLnBrk="1" hangingPunct="1">
              <a:spcBef>
                <a:spcPct val="0"/>
              </a:spcBef>
            </a:pPr>
            <a:r>
              <a:rPr lang="en-US" sz="2400" dirty="0" smtClean="0"/>
              <a:t>Construct a smaller scale Foucault pendulum for which the excitation and damping mechanisms can be tested on.</a:t>
            </a:r>
          </a:p>
          <a:p>
            <a:pPr marL="342900" indent="-342900" eaLnBrk="1" hangingPunct="1">
              <a:spcBef>
                <a:spcPct val="0"/>
              </a:spcBef>
            </a:pPr>
            <a:r>
              <a:rPr lang="en-US" sz="2400" dirty="0" smtClean="0"/>
              <a:t>Begin creating an electromagnetic excitation mechanism that will allow the pendulum to run continuously.</a:t>
            </a:r>
          </a:p>
          <a:p>
            <a:pPr marL="342900" indent="-342900" eaLnBrk="1" hangingPunct="1">
              <a:spcBef>
                <a:spcPct val="0"/>
              </a:spcBef>
            </a:pPr>
            <a:r>
              <a:rPr lang="en-US" sz="2400" dirty="0" smtClean="0"/>
              <a:t>Create or purchase a Charon ring that can damp the radial motion of the pendulum.</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r="-202115"/>
          </a:stretch>
        </a:blip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r="-202115"/>
          </a:stretch>
        </a:blip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20126</TotalTime>
  <Words>324</Words>
  <Application>Microsoft Office PowerPoint</Application>
  <PresentationFormat>On-screen Show (4:3)</PresentationFormat>
  <Paragraphs>52</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MS PGothic</vt:lpstr>
      <vt:lpstr>MS PGothic</vt:lpstr>
      <vt:lpstr>Arial</vt:lpstr>
      <vt:lpstr>Cambria Math</vt:lpstr>
      <vt:lpstr>Times</vt:lpstr>
      <vt:lpstr>Default Design</vt:lpstr>
      <vt:lpstr>Foucault Pendulum</vt:lpstr>
      <vt:lpstr>Vital Facts and Activities</vt:lpstr>
      <vt:lpstr>Results/Accomplishments/Progress</vt:lpstr>
      <vt:lpstr>Issues and Needs</vt:lpstr>
      <vt:lpstr>Action Items and Plans</vt:lpstr>
    </vt:vector>
  </TitlesOfParts>
  <Company>Laura Murray Productions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Murray</dc:creator>
  <cp:lastModifiedBy>STERLE, JOSEPH J</cp:lastModifiedBy>
  <cp:revision>67</cp:revision>
  <dcterms:created xsi:type="dcterms:W3CDTF">2004-06-11T15:11:06Z</dcterms:created>
  <dcterms:modified xsi:type="dcterms:W3CDTF">2014-02-06T03:56:26Z</dcterms:modified>
</cp:coreProperties>
</file>