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m4a" ContentType="audi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28" r:id="rId2"/>
    <p:sldId id="327" r:id="rId3"/>
    <p:sldId id="259" r:id="rId4"/>
    <p:sldId id="300" r:id="rId5"/>
    <p:sldId id="301" r:id="rId6"/>
    <p:sldId id="322" r:id="rId7"/>
    <p:sldId id="289" r:id="rId8"/>
    <p:sldId id="291" r:id="rId9"/>
    <p:sldId id="329" r:id="rId10"/>
    <p:sldId id="298" r:id="rId11"/>
    <p:sldId id="296" r:id="rId12"/>
    <p:sldId id="297" r:id="rId13"/>
    <p:sldId id="286" r:id="rId14"/>
    <p:sldId id="303" r:id="rId15"/>
    <p:sldId id="304" r:id="rId16"/>
    <p:sldId id="313" r:id="rId17"/>
    <p:sldId id="316" r:id="rId18"/>
    <p:sldId id="317" r:id="rId19"/>
    <p:sldId id="318" r:id="rId20"/>
    <p:sldId id="334" r:id="rId21"/>
    <p:sldId id="335" r:id="rId22"/>
    <p:sldId id="330" r:id="rId23"/>
    <p:sldId id="331" r:id="rId24"/>
    <p:sldId id="332" r:id="rId25"/>
    <p:sldId id="333" r:id="rId26"/>
    <p:sldId id="311" r:id="rId27"/>
    <p:sldId id="307" r:id="rId28"/>
    <p:sldId id="336" r:id="rId29"/>
    <p:sldId id="337" r:id="rId30"/>
    <p:sldId id="319" r:id="rId31"/>
    <p:sldId id="325" r:id="rId32"/>
    <p:sldId id="315" r:id="rId33"/>
    <p:sldId id="326" r:id="rId34"/>
    <p:sldId id="314" r:id="rId35"/>
  </p:sldIdLst>
  <p:sldSz cx="9144000" cy="6858000" type="screen4x3"/>
  <p:notesSz cx="6858000" cy="9144000"/>
  <p:defaultTextStyle>
    <a:defPPr>
      <a:defRPr lang="zh-CN"/>
    </a:defPPr>
    <a:lvl1pPr marL="0" algn="l" defTabSz="456597" rtl="0" eaLnBrk="1" latinLnBrk="0" hangingPunct="1">
      <a:defRPr sz="1800" kern="1200">
        <a:solidFill>
          <a:schemeClr val="tx1"/>
        </a:solidFill>
        <a:latin typeface="+mn-lt"/>
        <a:ea typeface="+mn-ea"/>
        <a:cs typeface="+mn-cs"/>
      </a:defRPr>
    </a:lvl1pPr>
    <a:lvl2pPr marL="456597" algn="l" defTabSz="456597" rtl="0" eaLnBrk="1" latinLnBrk="0" hangingPunct="1">
      <a:defRPr sz="1800" kern="1200">
        <a:solidFill>
          <a:schemeClr val="tx1"/>
        </a:solidFill>
        <a:latin typeface="+mn-lt"/>
        <a:ea typeface="+mn-ea"/>
        <a:cs typeface="+mn-cs"/>
      </a:defRPr>
    </a:lvl2pPr>
    <a:lvl3pPr marL="913198" algn="l" defTabSz="456597" rtl="0" eaLnBrk="1" latinLnBrk="0" hangingPunct="1">
      <a:defRPr sz="1800" kern="1200">
        <a:solidFill>
          <a:schemeClr val="tx1"/>
        </a:solidFill>
        <a:latin typeface="+mn-lt"/>
        <a:ea typeface="+mn-ea"/>
        <a:cs typeface="+mn-cs"/>
      </a:defRPr>
    </a:lvl3pPr>
    <a:lvl4pPr marL="1369798" algn="l" defTabSz="456597" rtl="0" eaLnBrk="1" latinLnBrk="0" hangingPunct="1">
      <a:defRPr sz="1800" kern="1200">
        <a:solidFill>
          <a:schemeClr val="tx1"/>
        </a:solidFill>
        <a:latin typeface="+mn-lt"/>
        <a:ea typeface="+mn-ea"/>
        <a:cs typeface="+mn-cs"/>
      </a:defRPr>
    </a:lvl4pPr>
    <a:lvl5pPr marL="1826397" algn="l" defTabSz="456597" rtl="0" eaLnBrk="1" latinLnBrk="0" hangingPunct="1">
      <a:defRPr sz="1800" kern="1200">
        <a:solidFill>
          <a:schemeClr val="tx1"/>
        </a:solidFill>
        <a:latin typeface="+mn-lt"/>
        <a:ea typeface="+mn-ea"/>
        <a:cs typeface="+mn-cs"/>
      </a:defRPr>
    </a:lvl5pPr>
    <a:lvl6pPr marL="2282994" algn="l" defTabSz="456597" rtl="0" eaLnBrk="1" latinLnBrk="0" hangingPunct="1">
      <a:defRPr sz="1800" kern="1200">
        <a:solidFill>
          <a:schemeClr val="tx1"/>
        </a:solidFill>
        <a:latin typeface="+mn-lt"/>
        <a:ea typeface="+mn-ea"/>
        <a:cs typeface="+mn-cs"/>
      </a:defRPr>
    </a:lvl6pPr>
    <a:lvl7pPr marL="2739592" algn="l" defTabSz="456597" rtl="0" eaLnBrk="1" latinLnBrk="0" hangingPunct="1">
      <a:defRPr sz="1800" kern="1200">
        <a:solidFill>
          <a:schemeClr val="tx1"/>
        </a:solidFill>
        <a:latin typeface="+mn-lt"/>
        <a:ea typeface="+mn-ea"/>
        <a:cs typeface="+mn-cs"/>
      </a:defRPr>
    </a:lvl7pPr>
    <a:lvl8pPr marL="3196191" algn="l" defTabSz="456597" rtl="0" eaLnBrk="1" latinLnBrk="0" hangingPunct="1">
      <a:defRPr sz="1800" kern="1200">
        <a:solidFill>
          <a:schemeClr val="tx1"/>
        </a:solidFill>
        <a:latin typeface="+mn-lt"/>
        <a:ea typeface="+mn-ea"/>
        <a:cs typeface="+mn-cs"/>
      </a:defRPr>
    </a:lvl8pPr>
    <a:lvl9pPr marL="3652791" algn="l" defTabSz="45659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C00"/>
    <a:srgbClr val="318D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4" autoAdjust="0"/>
    <p:restoredTop sz="87993" autoAdjust="0"/>
  </p:normalViewPr>
  <p:slideViewPr>
    <p:cSldViewPr snapToGrid="0" snapToObjects="1">
      <p:cViewPr>
        <p:scale>
          <a:sx n="75" d="100"/>
          <a:sy n="75" d="100"/>
        </p:scale>
        <p:origin x="-1816" y="-2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9BFA47-CC0F-E644-A7C8-7BD3A891898D}" type="datetimeFigureOut">
              <a:rPr kumimoji="1" lang="zh-CN" altLang="en-US" smtClean="0"/>
              <a:t>5/8/14</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DB0047-A25B-3D45-98E6-8464C8A93C8D}" type="slidenum">
              <a:rPr kumimoji="1" lang="zh-CN" altLang="en-US" smtClean="0"/>
              <a:t>‹#›</a:t>
            </a:fld>
            <a:endParaRPr kumimoji="1" lang="zh-CN" altLang="en-US"/>
          </a:p>
        </p:txBody>
      </p:sp>
    </p:spTree>
    <p:extLst>
      <p:ext uri="{BB962C8B-B14F-4D97-AF65-F5344CB8AC3E}">
        <p14:creationId xmlns:p14="http://schemas.microsoft.com/office/powerpoint/2010/main" val="4135105037"/>
      </p:ext>
    </p:extLst>
  </p:cSld>
  <p:clrMap bg1="lt1" tx1="dk1" bg2="lt2" tx2="dk2" accent1="accent1" accent2="accent2" accent3="accent3" accent4="accent4" accent5="accent5" accent6="accent6" hlink="hlink" folHlink="folHlink"/>
  <p:notesStyle>
    <a:lvl1pPr marL="0" algn="l" defTabSz="456597" rtl="0" eaLnBrk="1" latinLnBrk="0" hangingPunct="1">
      <a:defRPr sz="1200" kern="1200">
        <a:solidFill>
          <a:schemeClr val="tx1"/>
        </a:solidFill>
        <a:latin typeface="+mn-lt"/>
        <a:ea typeface="+mn-ea"/>
        <a:cs typeface="+mn-cs"/>
      </a:defRPr>
    </a:lvl1pPr>
    <a:lvl2pPr marL="456597" algn="l" defTabSz="456597" rtl="0" eaLnBrk="1" latinLnBrk="0" hangingPunct="1">
      <a:defRPr sz="1200" kern="1200">
        <a:solidFill>
          <a:schemeClr val="tx1"/>
        </a:solidFill>
        <a:latin typeface="+mn-lt"/>
        <a:ea typeface="+mn-ea"/>
        <a:cs typeface="+mn-cs"/>
      </a:defRPr>
    </a:lvl2pPr>
    <a:lvl3pPr marL="913198" algn="l" defTabSz="456597" rtl="0" eaLnBrk="1" latinLnBrk="0" hangingPunct="1">
      <a:defRPr sz="1200" kern="1200">
        <a:solidFill>
          <a:schemeClr val="tx1"/>
        </a:solidFill>
        <a:latin typeface="+mn-lt"/>
        <a:ea typeface="+mn-ea"/>
        <a:cs typeface="+mn-cs"/>
      </a:defRPr>
    </a:lvl3pPr>
    <a:lvl4pPr marL="1369798" algn="l" defTabSz="456597" rtl="0" eaLnBrk="1" latinLnBrk="0" hangingPunct="1">
      <a:defRPr sz="1200" kern="1200">
        <a:solidFill>
          <a:schemeClr val="tx1"/>
        </a:solidFill>
        <a:latin typeface="+mn-lt"/>
        <a:ea typeface="+mn-ea"/>
        <a:cs typeface="+mn-cs"/>
      </a:defRPr>
    </a:lvl4pPr>
    <a:lvl5pPr marL="1826397" algn="l" defTabSz="456597" rtl="0" eaLnBrk="1" latinLnBrk="0" hangingPunct="1">
      <a:defRPr sz="1200" kern="1200">
        <a:solidFill>
          <a:schemeClr val="tx1"/>
        </a:solidFill>
        <a:latin typeface="+mn-lt"/>
        <a:ea typeface="+mn-ea"/>
        <a:cs typeface="+mn-cs"/>
      </a:defRPr>
    </a:lvl5pPr>
    <a:lvl6pPr marL="2282994" algn="l" defTabSz="456597" rtl="0" eaLnBrk="1" latinLnBrk="0" hangingPunct="1">
      <a:defRPr sz="1200" kern="1200">
        <a:solidFill>
          <a:schemeClr val="tx1"/>
        </a:solidFill>
        <a:latin typeface="+mn-lt"/>
        <a:ea typeface="+mn-ea"/>
        <a:cs typeface="+mn-cs"/>
      </a:defRPr>
    </a:lvl6pPr>
    <a:lvl7pPr marL="2739592" algn="l" defTabSz="456597" rtl="0" eaLnBrk="1" latinLnBrk="0" hangingPunct="1">
      <a:defRPr sz="1200" kern="1200">
        <a:solidFill>
          <a:schemeClr val="tx1"/>
        </a:solidFill>
        <a:latin typeface="+mn-lt"/>
        <a:ea typeface="+mn-ea"/>
        <a:cs typeface="+mn-cs"/>
      </a:defRPr>
    </a:lvl7pPr>
    <a:lvl8pPr marL="3196191" algn="l" defTabSz="456597" rtl="0" eaLnBrk="1" latinLnBrk="0" hangingPunct="1">
      <a:defRPr sz="1200" kern="1200">
        <a:solidFill>
          <a:schemeClr val="tx1"/>
        </a:solidFill>
        <a:latin typeface="+mn-lt"/>
        <a:ea typeface="+mn-ea"/>
        <a:cs typeface="+mn-cs"/>
      </a:defRPr>
    </a:lvl8pPr>
    <a:lvl9pPr marL="3652791" algn="l" defTabSz="4565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Before I start talking about my project, I want to share with you my own story. Last semester, I was</a:t>
            </a:r>
            <a:r>
              <a:rPr kumimoji="1" lang="en-US" altLang="zh-CN" baseline="0" dirty="0" smtClean="0"/>
              <a:t> often </a:t>
            </a:r>
            <a:r>
              <a:rPr kumimoji="1" lang="en-US" altLang="zh-CN" baseline="0" smtClean="0"/>
              <a:t>late for </a:t>
            </a:r>
            <a:r>
              <a:rPr kumimoji="1" lang="en-US" altLang="zh-CN" smtClean="0"/>
              <a:t>my </a:t>
            </a:r>
            <a:r>
              <a:rPr kumimoji="1" lang="en-US" altLang="zh-CN" dirty="0" smtClean="0"/>
              <a:t>English writing class. And the reason is that, every time before class I often needed to print my paper and I rushed to the library, I found a lot of students were waiting to use the printer. That makes me frustrated and at that moment, I started to think, Why do we use printer? </a:t>
            </a:r>
            <a:br>
              <a:rPr kumimoji="1" lang="en-US" altLang="zh-CN" dirty="0" smtClean="0"/>
            </a:br>
            <a:endParaRPr kumimoji="1" lang="zh-CN" altLang="en-US" dirty="0"/>
          </a:p>
        </p:txBody>
      </p:sp>
      <p:sp>
        <p:nvSpPr>
          <p:cNvPr id="4" name="幻灯片编号占位符 3"/>
          <p:cNvSpPr>
            <a:spLocks noGrp="1"/>
          </p:cNvSpPr>
          <p:nvPr>
            <p:ph type="sldNum" sz="quarter" idx="10"/>
          </p:nvPr>
        </p:nvSpPr>
        <p:spPr/>
        <p:txBody>
          <a:bodyPr/>
          <a:lstStyle/>
          <a:p>
            <a:fld id="{D0DB0047-A25B-3D45-98E6-8464C8A93C8D}" type="slidenum">
              <a:rPr kumimoji="1" lang="zh-CN" altLang="en-US" smtClean="0"/>
              <a:t>1</a:t>
            </a:fld>
            <a:endParaRPr kumimoji="1" lang="zh-CN" altLang="en-US"/>
          </a:p>
        </p:txBody>
      </p:sp>
    </p:spTree>
    <p:extLst>
      <p:ext uri="{BB962C8B-B14F-4D97-AF65-F5344CB8AC3E}">
        <p14:creationId xmlns:p14="http://schemas.microsoft.com/office/powerpoint/2010/main" val="1606103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Let us</a:t>
            </a:r>
            <a:r>
              <a:rPr kumimoji="1" lang="en-US" altLang="zh-CN" baseline="0" dirty="0" smtClean="0"/>
              <a:t> watch the whole process.</a:t>
            </a:r>
            <a:endParaRPr kumimoji="1" lang="zh-CN" altLang="en-US" dirty="0"/>
          </a:p>
        </p:txBody>
      </p:sp>
      <p:sp>
        <p:nvSpPr>
          <p:cNvPr id="4" name="幻灯片编号占位符 3"/>
          <p:cNvSpPr>
            <a:spLocks noGrp="1"/>
          </p:cNvSpPr>
          <p:nvPr>
            <p:ph type="sldNum" sz="quarter" idx="10"/>
          </p:nvPr>
        </p:nvSpPr>
        <p:spPr/>
        <p:txBody>
          <a:bodyPr/>
          <a:lstStyle/>
          <a:p>
            <a:fld id="{D0DB0047-A25B-3D45-98E6-8464C8A93C8D}" type="slidenum">
              <a:rPr kumimoji="1" lang="zh-CN" altLang="en-US" smtClean="0"/>
              <a:t>10</a:t>
            </a:fld>
            <a:endParaRPr kumimoji="1" lang="zh-CN" altLang="en-US"/>
          </a:p>
        </p:txBody>
      </p:sp>
    </p:spTree>
    <p:extLst>
      <p:ext uri="{BB962C8B-B14F-4D97-AF65-F5344CB8AC3E}">
        <p14:creationId xmlns:p14="http://schemas.microsoft.com/office/powerpoint/2010/main" val="3202324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0DB0047-A25B-3D45-98E6-8464C8A93C8D}" type="slidenum">
              <a:rPr kumimoji="1" lang="zh-CN" altLang="en-US" smtClean="0"/>
              <a:t>12</a:t>
            </a:fld>
            <a:endParaRPr kumimoji="1" lang="zh-CN" altLang="en-US"/>
          </a:p>
        </p:txBody>
      </p:sp>
    </p:spTree>
    <p:extLst>
      <p:ext uri="{BB962C8B-B14F-4D97-AF65-F5344CB8AC3E}">
        <p14:creationId xmlns:p14="http://schemas.microsoft.com/office/powerpoint/2010/main" val="408993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These</a:t>
            </a:r>
            <a:r>
              <a:rPr kumimoji="1" lang="en-US" altLang="zh-CN" baseline="0" dirty="0" smtClean="0"/>
              <a:t> are the major steps.</a:t>
            </a:r>
            <a:endParaRPr kumimoji="1" lang="zh-CN" altLang="en-US" dirty="0"/>
          </a:p>
        </p:txBody>
      </p:sp>
      <p:sp>
        <p:nvSpPr>
          <p:cNvPr id="4" name="幻灯片编号占位符 3"/>
          <p:cNvSpPr>
            <a:spLocks noGrp="1"/>
          </p:cNvSpPr>
          <p:nvPr>
            <p:ph type="sldNum" sz="quarter" idx="10"/>
          </p:nvPr>
        </p:nvSpPr>
        <p:spPr/>
        <p:txBody>
          <a:bodyPr/>
          <a:lstStyle/>
          <a:p>
            <a:fld id="{D0DB0047-A25B-3D45-98E6-8464C8A93C8D}" type="slidenum">
              <a:rPr kumimoji="1" lang="zh-CN" altLang="en-US" smtClean="0"/>
              <a:t>13</a:t>
            </a:fld>
            <a:endParaRPr kumimoji="1" lang="zh-CN" altLang="en-US"/>
          </a:p>
        </p:txBody>
      </p:sp>
    </p:spTree>
    <p:extLst>
      <p:ext uri="{BB962C8B-B14F-4D97-AF65-F5344CB8AC3E}">
        <p14:creationId xmlns:p14="http://schemas.microsoft.com/office/powerpoint/2010/main" val="334055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And related key parameters.</a:t>
            </a:r>
            <a:r>
              <a:rPr kumimoji="1" lang="en-US" altLang="zh-CN" baseline="0" dirty="0" smtClean="0"/>
              <a:t> Let us dig into the first step.</a:t>
            </a:r>
            <a:endParaRPr kumimoji="1" lang="zh-CN" altLang="en-US" dirty="0"/>
          </a:p>
        </p:txBody>
      </p:sp>
      <p:sp>
        <p:nvSpPr>
          <p:cNvPr id="4" name="幻灯片编号占位符 3"/>
          <p:cNvSpPr>
            <a:spLocks noGrp="1"/>
          </p:cNvSpPr>
          <p:nvPr>
            <p:ph type="sldNum" sz="quarter" idx="10"/>
          </p:nvPr>
        </p:nvSpPr>
        <p:spPr/>
        <p:txBody>
          <a:bodyPr/>
          <a:lstStyle/>
          <a:p>
            <a:fld id="{D0DB0047-A25B-3D45-98E6-8464C8A93C8D}" type="slidenum">
              <a:rPr kumimoji="1" lang="zh-CN" altLang="en-US" smtClean="0"/>
              <a:t>14</a:t>
            </a:fld>
            <a:endParaRPr kumimoji="1" lang="zh-CN" altLang="en-US"/>
          </a:p>
        </p:txBody>
      </p:sp>
    </p:spTree>
    <p:extLst>
      <p:ext uri="{BB962C8B-B14F-4D97-AF65-F5344CB8AC3E}">
        <p14:creationId xmlns:p14="http://schemas.microsoft.com/office/powerpoint/2010/main" val="724991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0DB0047-A25B-3D45-98E6-8464C8A93C8D}" type="slidenum">
              <a:rPr kumimoji="1" lang="zh-CN" altLang="en-US" smtClean="0"/>
              <a:t>15</a:t>
            </a:fld>
            <a:endParaRPr kumimoji="1" lang="zh-CN" altLang="en-US"/>
          </a:p>
        </p:txBody>
      </p:sp>
    </p:spTree>
    <p:extLst>
      <p:ext uri="{BB962C8B-B14F-4D97-AF65-F5344CB8AC3E}">
        <p14:creationId xmlns:p14="http://schemas.microsoft.com/office/powerpoint/2010/main" val="2081109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A photopolymer is a polymer that changes its properties when exposed to light, often in the ultraviolet or visible region of the electromagnetic spectrum. These changes are often manifested structurally, for example hardening of the material occurs as a result of cross-linking when exposed to light</a:t>
            </a:r>
            <a:r>
              <a:rPr kumimoji="1" lang="en-US" altLang="zh-CN" dirty="0" smtClean="0"/>
              <a:t>.</a:t>
            </a:r>
            <a:br>
              <a:rPr kumimoji="1" lang="en-US" altLang="zh-CN" dirty="0" smtClean="0"/>
            </a:br>
            <a:r>
              <a:rPr kumimoji="1" lang="en-US" altLang="zh-CN" dirty="0" smtClean="0"/>
              <a:t/>
            </a:r>
            <a:br>
              <a:rPr kumimoji="1" lang="en-US" altLang="zh-CN" dirty="0" smtClean="0"/>
            </a:br>
            <a:endParaRPr kumimoji="1" lang="zh-CN" altLang="en-US" dirty="0"/>
          </a:p>
        </p:txBody>
      </p:sp>
      <p:sp>
        <p:nvSpPr>
          <p:cNvPr id="4" name="幻灯片编号占位符 3"/>
          <p:cNvSpPr>
            <a:spLocks noGrp="1"/>
          </p:cNvSpPr>
          <p:nvPr>
            <p:ph type="sldNum" sz="quarter" idx="10"/>
          </p:nvPr>
        </p:nvSpPr>
        <p:spPr/>
        <p:txBody>
          <a:bodyPr/>
          <a:lstStyle/>
          <a:p>
            <a:fld id="{D0DB0047-A25B-3D45-98E6-8464C8A93C8D}" type="slidenum">
              <a:rPr kumimoji="1" lang="zh-CN" altLang="en-US" smtClean="0"/>
              <a:t>19</a:t>
            </a:fld>
            <a:endParaRPr kumimoji="1" lang="zh-CN" altLang="en-US"/>
          </a:p>
        </p:txBody>
      </p:sp>
    </p:spTree>
    <p:extLst>
      <p:ext uri="{BB962C8B-B14F-4D97-AF65-F5344CB8AC3E}">
        <p14:creationId xmlns:p14="http://schemas.microsoft.com/office/powerpoint/2010/main" val="1941500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0DB0047-A25B-3D45-98E6-8464C8A93C8D}" type="slidenum">
              <a:rPr kumimoji="1" lang="zh-CN" altLang="en-US" smtClean="0"/>
              <a:t>30</a:t>
            </a:fld>
            <a:endParaRPr kumimoji="1" lang="zh-CN" altLang="en-US"/>
          </a:p>
        </p:txBody>
      </p:sp>
    </p:spTree>
    <p:extLst>
      <p:ext uri="{BB962C8B-B14F-4D97-AF65-F5344CB8AC3E}">
        <p14:creationId xmlns:p14="http://schemas.microsoft.com/office/powerpoint/2010/main" val="11488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It is a machine:</a:t>
            </a:r>
            <a:r>
              <a:rPr kumimoji="1" lang="en-US" altLang="zh-CN" baseline="0" dirty="0" smtClean="0"/>
              <a:t> </a:t>
            </a:r>
            <a:r>
              <a:rPr kumimoji="1" lang="en-US" altLang="zh-CN" dirty="0" smtClean="0"/>
              <a:t>heavy</a:t>
            </a:r>
            <a:r>
              <a:rPr kumimoji="1" lang="en-US" altLang="zh-CN" baseline="0" dirty="0" smtClean="0"/>
              <a:t> and</a:t>
            </a:r>
            <a:r>
              <a:rPr kumimoji="1" lang="en-US" altLang="zh-CN" dirty="0" smtClean="0"/>
              <a:t> not portable. the most important information carriers, paper and laptop, are portable, but the intermediary between the two, printer, is not. It therefore causes a lot of inconvenience in our daily life.</a:t>
            </a:r>
            <a:r>
              <a:rPr kumimoji="1" lang="en-US" altLang="zh-CN" baseline="0" dirty="0" smtClean="0"/>
              <a:t> </a:t>
            </a:r>
            <a:br>
              <a:rPr kumimoji="1" lang="en-US" altLang="zh-CN" baseline="0" dirty="0" smtClean="0"/>
            </a:br>
            <a:r>
              <a:rPr kumimoji="1" lang="en-US" altLang="zh-CN" baseline="0" dirty="0" smtClean="0"/>
              <a:t/>
            </a:r>
            <a:br>
              <a:rPr kumimoji="1" lang="en-US" altLang="zh-CN" baseline="0" dirty="0" smtClean="0"/>
            </a:br>
            <a:endParaRPr kumimoji="1" lang="zh-CN" altLang="en-US" dirty="0"/>
          </a:p>
        </p:txBody>
      </p:sp>
      <p:sp>
        <p:nvSpPr>
          <p:cNvPr id="4" name="幻灯片编号占位符 3"/>
          <p:cNvSpPr>
            <a:spLocks noGrp="1"/>
          </p:cNvSpPr>
          <p:nvPr>
            <p:ph type="sldNum" sz="quarter" idx="10"/>
          </p:nvPr>
        </p:nvSpPr>
        <p:spPr/>
        <p:txBody>
          <a:bodyPr/>
          <a:lstStyle/>
          <a:p>
            <a:fld id="{D0DB0047-A25B-3D45-98E6-8464C8A93C8D}" type="slidenum">
              <a:rPr kumimoji="1" lang="zh-CN" altLang="en-US" smtClean="0"/>
              <a:t>2</a:t>
            </a:fld>
            <a:endParaRPr kumimoji="1" lang="zh-CN" altLang="en-US"/>
          </a:p>
        </p:txBody>
      </p:sp>
    </p:spTree>
    <p:extLst>
      <p:ext uri="{BB962C8B-B14F-4D97-AF65-F5344CB8AC3E}">
        <p14:creationId xmlns:p14="http://schemas.microsoft.com/office/powerpoint/2010/main" val="2246004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aseline="0" dirty="0" smtClean="0"/>
              <a:t>I then started to figure out a better way to transform the digital information to physical version. This is my solution.</a:t>
            </a:r>
          </a:p>
          <a:p>
            <a:endParaRPr kumimoji="1" lang="en-US" altLang="zh-CN" dirty="0" smtClean="0"/>
          </a:p>
        </p:txBody>
      </p:sp>
      <p:sp>
        <p:nvSpPr>
          <p:cNvPr id="4" name="幻灯片编号占位符 3"/>
          <p:cNvSpPr>
            <a:spLocks noGrp="1"/>
          </p:cNvSpPr>
          <p:nvPr>
            <p:ph type="sldNum" sz="quarter" idx="10"/>
          </p:nvPr>
        </p:nvSpPr>
        <p:spPr/>
        <p:txBody>
          <a:bodyPr/>
          <a:lstStyle/>
          <a:p>
            <a:fld id="{D0DB0047-A25B-3D45-98E6-8464C8A93C8D}" type="slidenum">
              <a:rPr kumimoji="1" lang="zh-CN" altLang="en-US" smtClean="0"/>
              <a:t>3</a:t>
            </a:fld>
            <a:endParaRPr kumimoji="1" lang="zh-CN" altLang="en-US"/>
          </a:p>
        </p:txBody>
      </p:sp>
    </p:spTree>
    <p:extLst>
      <p:ext uri="{BB962C8B-B14F-4D97-AF65-F5344CB8AC3E}">
        <p14:creationId xmlns:p14="http://schemas.microsoft.com/office/powerpoint/2010/main" val="2910232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0" dirty="0" smtClean="0"/>
              <a:t>Why do I design in this way? Why? First, as I said before, it is portable and convenient, which allows you to print anywhere and anytime. Second, people have changed the way they use paper; In the past, people use paper cause they want to know the information. But now, as more and more information are born in digital format, like </a:t>
            </a:r>
            <a:r>
              <a:rPr kumimoji="1" lang="en-US" altLang="zh-CN" b="0" dirty="0" err="1" smtClean="0"/>
              <a:t>google</a:t>
            </a:r>
            <a:r>
              <a:rPr kumimoji="1" lang="en-US" altLang="zh-CN" b="0" dirty="0" smtClean="0"/>
              <a:t> drive, </a:t>
            </a:r>
            <a:r>
              <a:rPr kumimoji="1" lang="en-US" altLang="zh-CN" b="0" dirty="0" err="1" smtClean="0"/>
              <a:t>ebooks</a:t>
            </a:r>
            <a:r>
              <a:rPr kumimoji="1" lang="en-US" altLang="zh-CN" b="0" dirty="0" smtClean="0"/>
              <a:t>. people use paper primarily to</a:t>
            </a:r>
            <a:r>
              <a:rPr kumimoji="1" lang="en-US" altLang="zh-CN" b="0" baseline="0" dirty="0" smtClean="0"/>
              <a:t> </a:t>
            </a:r>
            <a:r>
              <a:rPr kumimoji="1" lang="en-US" altLang="zh-CN" b="0" dirty="0" smtClean="0"/>
              <a:t>keeping the important information. This means the necessity for making multiple copies and multiple pages has decreased. Last but not least, the most important motivation is for environmental improvement.</a:t>
            </a:r>
            <a:endParaRPr kumimoji="1" lang="zh-CN" altLang="en-US" b="0" dirty="0"/>
          </a:p>
        </p:txBody>
      </p:sp>
      <p:sp>
        <p:nvSpPr>
          <p:cNvPr id="4" name="幻灯片编号占位符 3"/>
          <p:cNvSpPr>
            <a:spLocks noGrp="1"/>
          </p:cNvSpPr>
          <p:nvPr>
            <p:ph type="sldNum" sz="quarter" idx="10"/>
          </p:nvPr>
        </p:nvSpPr>
        <p:spPr/>
        <p:txBody>
          <a:bodyPr/>
          <a:lstStyle/>
          <a:p>
            <a:fld id="{D0DB0047-A25B-3D45-98E6-8464C8A93C8D}" type="slidenum">
              <a:rPr kumimoji="1" lang="zh-CN" altLang="en-US" smtClean="0"/>
              <a:t>4</a:t>
            </a:fld>
            <a:endParaRPr kumimoji="1" lang="zh-CN" altLang="en-US"/>
          </a:p>
        </p:txBody>
      </p:sp>
    </p:spTree>
    <p:extLst>
      <p:ext uri="{BB962C8B-B14F-4D97-AF65-F5344CB8AC3E}">
        <p14:creationId xmlns:p14="http://schemas.microsoft.com/office/powerpoint/2010/main" val="1535353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According</a:t>
            </a:r>
            <a:r>
              <a:rPr kumimoji="1" lang="en-US" altLang="zh-CN" baseline="0" dirty="0" smtClean="0"/>
              <a:t> to the research, in 2007, in the united kingdom, 12 billion pieces of paper were used in the office; this means 22 pieces per employee per day. The most serious fact is that 25% is unnecessary print. My design is, actually, to encourage people to read the information on computer screen first and choose only the key information to make physical copy. If we could save the unnecessary part of paper used, we could have saved 1 million tress in a year, just in the UK.</a:t>
            </a:r>
            <a:endParaRPr kumimoji="1" lang="zh-CN" altLang="en-US" dirty="0"/>
          </a:p>
        </p:txBody>
      </p:sp>
      <p:sp>
        <p:nvSpPr>
          <p:cNvPr id="4" name="幻灯片编号占位符 3"/>
          <p:cNvSpPr>
            <a:spLocks noGrp="1"/>
          </p:cNvSpPr>
          <p:nvPr>
            <p:ph type="sldNum" sz="quarter" idx="10"/>
          </p:nvPr>
        </p:nvSpPr>
        <p:spPr/>
        <p:txBody>
          <a:bodyPr/>
          <a:lstStyle/>
          <a:p>
            <a:fld id="{D0DB0047-A25B-3D45-98E6-8464C8A93C8D}" type="slidenum">
              <a:rPr kumimoji="1" lang="zh-CN" altLang="en-US" smtClean="0"/>
              <a:t>5</a:t>
            </a:fld>
            <a:endParaRPr kumimoji="1" lang="zh-CN" altLang="en-US"/>
          </a:p>
        </p:txBody>
      </p:sp>
    </p:spTree>
    <p:extLst>
      <p:ext uri="{BB962C8B-B14F-4D97-AF65-F5344CB8AC3E}">
        <p14:creationId xmlns:p14="http://schemas.microsoft.com/office/powerpoint/2010/main" val="2587671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Then I would talk about how</a:t>
            </a:r>
            <a:r>
              <a:rPr kumimoji="1" lang="en-US" altLang="zh-CN" baseline="0" dirty="0" smtClean="0"/>
              <a:t> I develop this model technically?</a:t>
            </a:r>
            <a:endParaRPr kumimoji="1" lang="zh-CN" altLang="en-US" dirty="0"/>
          </a:p>
        </p:txBody>
      </p:sp>
      <p:sp>
        <p:nvSpPr>
          <p:cNvPr id="4" name="幻灯片编号占位符 3"/>
          <p:cNvSpPr>
            <a:spLocks noGrp="1"/>
          </p:cNvSpPr>
          <p:nvPr>
            <p:ph type="sldNum" sz="quarter" idx="10"/>
          </p:nvPr>
        </p:nvSpPr>
        <p:spPr/>
        <p:txBody>
          <a:bodyPr/>
          <a:lstStyle/>
          <a:p>
            <a:fld id="{D0DB0047-A25B-3D45-98E6-8464C8A93C8D}" type="slidenum">
              <a:rPr kumimoji="1" lang="zh-CN" altLang="en-US" smtClean="0"/>
              <a:t>6</a:t>
            </a:fld>
            <a:endParaRPr kumimoji="1" lang="zh-CN" altLang="en-US"/>
          </a:p>
        </p:txBody>
      </p:sp>
    </p:spTree>
    <p:extLst>
      <p:ext uri="{BB962C8B-B14F-4D97-AF65-F5344CB8AC3E}">
        <p14:creationId xmlns:p14="http://schemas.microsoft.com/office/powerpoint/2010/main" val="193104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First, It is naturally to think about using light to transfer the image from computer screen onto paper. Next, considering that every  human interaction with objects has three major steps, turn on , react, and turn off. Put light here, When you sit in front of the laptop, in which way would you like to interact with you laptop and paper.</a:t>
            </a:r>
            <a:br>
              <a:rPr kumimoji="1" lang="en-US" altLang="zh-CN" dirty="0" smtClean="0"/>
            </a:br>
            <a:r>
              <a:rPr kumimoji="1" lang="en-US" altLang="zh-CN" dirty="0" smtClean="0"/>
              <a:t/>
            </a:r>
            <a:br>
              <a:rPr kumimoji="1" lang="en-US" altLang="zh-CN" dirty="0" smtClean="0"/>
            </a:br>
            <a:r>
              <a:rPr kumimoji="1" lang="en-US" altLang="zh-CN" dirty="0" smtClean="0"/>
              <a:t>Finger.</a:t>
            </a:r>
            <a:r>
              <a:rPr kumimoji="1" lang="en-US" altLang="zh-CN" baseline="0" dirty="0" smtClean="0"/>
              <a:t> </a:t>
            </a:r>
            <a:endParaRPr kumimoji="1" lang="en-US" altLang="zh-CN" dirty="0" smtClean="0"/>
          </a:p>
        </p:txBody>
      </p:sp>
      <p:sp>
        <p:nvSpPr>
          <p:cNvPr id="4" name="幻灯片编号占位符 3"/>
          <p:cNvSpPr>
            <a:spLocks noGrp="1"/>
          </p:cNvSpPr>
          <p:nvPr>
            <p:ph type="sldNum" sz="quarter" idx="10"/>
          </p:nvPr>
        </p:nvSpPr>
        <p:spPr/>
        <p:txBody>
          <a:bodyPr/>
          <a:lstStyle/>
          <a:p>
            <a:fld id="{D0DB0047-A25B-3D45-98E6-8464C8A93C8D}" type="slidenum">
              <a:rPr kumimoji="1" lang="zh-CN" altLang="en-US" smtClean="0"/>
              <a:t>7</a:t>
            </a:fld>
            <a:endParaRPr kumimoji="1" lang="zh-CN" altLang="en-US"/>
          </a:p>
        </p:txBody>
      </p:sp>
    </p:spTree>
    <p:extLst>
      <p:ext uri="{BB962C8B-B14F-4D97-AF65-F5344CB8AC3E}">
        <p14:creationId xmlns:p14="http://schemas.microsoft.com/office/powerpoint/2010/main" val="3167639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Another important consideration is that how may I slide just once but use the finger pressure for twice. How? I observe that when you press on the article, it not only deforms at the pressing point, but also in the neighbor area.</a:t>
            </a:r>
          </a:p>
        </p:txBody>
      </p:sp>
      <p:sp>
        <p:nvSpPr>
          <p:cNvPr id="4" name="幻灯片编号占位符 3"/>
          <p:cNvSpPr>
            <a:spLocks noGrp="1"/>
          </p:cNvSpPr>
          <p:nvPr>
            <p:ph type="sldNum" sz="quarter" idx="10"/>
          </p:nvPr>
        </p:nvSpPr>
        <p:spPr/>
        <p:txBody>
          <a:bodyPr/>
          <a:lstStyle/>
          <a:p>
            <a:fld id="{D0DB0047-A25B-3D45-98E6-8464C8A93C8D}" type="slidenum">
              <a:rPr kumimoji="1" lang="zh-CN" altLang="en-US" smtClean="0"/>
              <a:t>8</a:t>
            </a:fld>
            <a:endParaRPr kumimoji="1" lang="zh-CN" altLang="en-US"/>
          </a:p>
        </p:txBody>
      </p:sp>
    </p:spTree>
    <p:extLst>
      <p:ext uri="{BB962C8B-B14F-4D97-AF65-F5344CB8AC3E}">
        <p14:creationId xmlns:p14="http://schemas.microsoft.com/office/powerpoint/2010/main" val="3705783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And it turns out the final model is similar to carbonless copy paper. This is carbonless copy paper, when you write upon it, the force from the pen would ruptures the microcapsules underneath, and the chromogenic material release and forms color by reacting with the developer underneath. My model changes the material inside the microcapsules to be photosensitive and add the pressure-induced transparent layer.</a:t>
            </a:r>
            <a:endParaRPr kumimoji="1" lang="zh-CN" altLang="en-US" dirty="0"/>
          </a:p>
        </p:txBody>
      </p:sp>
      <p:sp>
        <p:nvSpPr>
          <p:cNvPr id="4" name="幻灯片编号占位符 3"/>
          <p:cNvSpPr>
            <a:spLocks noGrp="1"/>
          </p:cNvSpPr>
          <p:nvPr>
            <p:ph type="sldNum" sz="quarter" idx="10"/>
          </p:nvPr>
        </p:nvSpPr>
        <p:spPr/>
        <p:txBody>
          <a:bodyPr/>
          <a:lstStyle/>
          <a:p>
            <a:fld id="{D0DB0047-A25B-3D45-98E6-8464C8A93C8D}" type="slidenum">
              <a:rPr kumimoji="1" lang="zh-CN" altLang="en-US" smtClean="0"/>
              <a:t>9</a:t>
            </a:fld>
            <a:endParaRPr kumimoji="1" lang="zh-CN" altLang="en-US"/>
          </a:p>
        </p:txBody>
      </p:sp>
    </p:spTree>
    <p:extLst>
      <p:ext uri="{BB962C8B-B14F-4D97-AF65-F5344CB8AC3E}">
        <p14:creationId xmlns:p14="http://schemas.microsoft.com/office/powerpoint/2010/main" val="388235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4"/>
            <a:ext cx="77724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597" indent="0" algn="ctr">
              <a:buNone/>
              <a:defRPr>
                <a:solidFill>
                  <a:schemeClr val="tx1">
                    <a:tint val="75000"/>
                  </a:schemeClr>
                </a:solidFill>
              </a:defRPr>
            </a:lvl2pPr>
            <a:lvl3pPr marL="913198" indent="0" algn="ctr">
              <a:buNone/>
              <a:defRPr>
                <a:solidFill>
                  <a:schemeClr val="tx1">
                    <a:tint val="75000"/>
                  </a:schemeClr>
                </a:solidFill>
              </a:defRPr>
            </a:lvl3pPr>
            <a:lvl4pPr marL="1369798" indent="0" algn="ctr">
              <a:buNone/>
              <a:defRPr>
                <a:solidFill>
                  <a:schemeClr val="tx1">
                    <a:tint val="75000"/>
                  </a:schemeClr>
                </a:solidFill>
              </a:defRPr>
            </a:lvl4pPr>
            <a:lvl5pPr marL="1826397" indent="0" algn="ctr">
              <a:buNone/>
              <a:defRPr>
                <a:solidFill>
                  <a:schemeClr val="tx1">
                    <a:tint val="75000"/>
                  </a:schemeClr>
                </a:solidFill>
              </a:defRPr>
            </a:lvl5pPr>
            <a:lvl6pPr marL="2282994" indent="0" algn="ctr">
              <a:buNone/>
              <a:defRPr>
                <a:solidFill>
                  <a:schemeClr val="tx1">
                    <a:tint val="75000"/>
                  </a:schemeClr>
                </a:solidFill>
              </a:defRPr>
            </a:lvl6pPr>
            <a:lvl7pPr marL="2739592" indent="0" algn="ctr">
              <a:buNone/>
              <a:defRPr>
                <a:solidFill>
                  <a:schemeClr val="tx1">
                    <a:tint val="75000"/>
                  </a:schemeClr>
                </a:solidFill>
              </a:defRPr>
            </a:lvl7pPr>
            <a:lvl8pPr marL="3196191" indent="0" algn="ctr">
              <a:buNone/>
              <a:defRPr>
                <a:solidFill>
                  <a:schemeClr val="tx1">
                    <a:tint val="75000"/>
                  </a:schemeClr>
                </a:solidFill>
              </a:defRPr>
            </a:lvl8pPr>
            <a:lvl9pPr marL="3652791"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9D9AB80E-B505-644F-9421-E3D128A237C4}" type="datetimeFigureOut">
              <a:rPr kumimoji="1" lang="zh-CN" altLang="en-US" smtClean="0"/>
              <a:t>5/8/14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CB894F4-E464-5143-A356-58DCF8F194D2}" type="slidenum">
              <a:rPr kumimoji="1" lang="zh-CN" altLang="en-US" smtClean="0"/>
              <a:t>‹#›</a:t>
            </a:fld>
            <a:endParaRPr kumimoji="1" lang="zh-CN" altLang="en-US"/>
          </a:p>
        </p:txBody>
      </p:sp>
    </p:spTree>
    <p:extLst>
      <p:ext uri="{BB962C8B-B14F-4D97-AF65-F5344CB8AC3E}">
        <p14:creationId xmlns:p14="http://schemas.microsoft.com/office/powerpoint/2010/main" val="285074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9D9AB80E-B505-644F-9421-E3D128A237C4}" type="datetimeFigureOut">
              <a:rPr kumimoji="1" lang="zh-CN" altLang="en-US" smtClean="0"/>
              <a:t>5/8/14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CB894F4-E464-5143-A356-58DCF8F194D2}" type="slidenum">
              <a:rPr kumimoji="1" lang="zh-CN" altLang="en-US" smtClean="0"/>
              <a:t>‹#›</a:t>
            </a:fld>
            <a:endParaRPr kumimoji="1" lang="zh-CN" altLang="en-US"/>
          </a:p>
        </p:txBody>
      </p:sp>
    </p:spTree>
    <p:extLst>
      <p:ext uri="{BB962C8B-B14F-4D97-AF65-F5344CB8AC3E}">
        <p14:creationId xmlns:p14="http://schemas.microsoft.com/office/powerpoint/2010/main" val="3064128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9832300" y="1098550"/>
            <a:ext cx="9258300" cy="23406100"/>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2057400" y="1098550"/>
            <a:ext cx="27622500" cy="23406100"/>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9D9AB80E-B505-644F-9421-E3D128A237C4}" type="datetimeFigureOut">
              <a:rPr kumimoji="1" lang="zh-CN" altLang="en-US" smtClean="0"/>
              <a:t>5/8/14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CB894F4-E464-5143-A356-58DCF8F194D2}" type="slidenum">
              <a:rPr kumimoji="1" lang="zh-CN" altLang="en-US" smtClean="0"/>
              <a:t>‹#›</a:t>
            </a:fld>
            <a:endParaRPr kumimoji="1" lang="zh-CN" altLang="en-US"/>
          </a:p>
        </p:txBody>
      </p:sp>
    </p:spTree>
    <p:extLst>
      <p:ext uri="{BB962C8B-B14F-4D97-AF65-F5344CB8AC3E}">
        <p14:creationId xmlns:p14="http://schemas.microsoft.com/office/powerpoint/2010/main" val="2606099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9D9AB80E-B505-644F-9421-E3D128A237C4}" type="datetimeFigureOut">
              <a:rPr kumimoji="1" lang="zh-CN" altLang="en-US" smtClean="0"/>
              <a:t>5/8/14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CB894F4-E464-5143-A356-58DCF8F194D2}" type="slidenum">
              <a:rPr kumimoji="1" lang="zh-CN" altLang="en-US" smtClean="0"/>
              <a:t>‹#›</a:t>
            </a:fld>
            <a:endParaRPr kumimoji="1" lang="zh-CN" altLang="en-US"/>
          </a:p>
        </p:txBody>
      </p:sp>
    </p:spTree>
    <p:extLst>
      <p:ext uri="{BB962C8B-B14F-4D97-AF65-F5344CB8AC3E}">
        <p14:creationId xmlns:p14="http://schemas.microsoft.com/office/powerpoint/2010/main" val="4260425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9"/>
            <a:ext cx="7772400" cy="1362075"/>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597" indent="0">
              <a:buNone/>
              <a:defRPr sz="1800">
                <a:solidFill>
                  <a:schemeClr val="tx1">
                    <a:tint val="75000"/>
                  </a:schemeClr>
                </a:solidFill>
              </a:defRPr>
            </a:lvl2pPr>
            <a:lvl3pPr marL="913198" indent="0">
              <a:buNone/>
              <a:defRPr sz="1600">
                <a:solidFill>
                  <a:schemeClr val="tx1">
                    <a:tint val="75000"/>
                  </a:schemeClr>
                </a:solidFill>
              </a:defRPr>
            </a:lvl3pPr>
            <a:lvl4pPr marL="1369798" indent="0">
              <a:buNone/>
              <a:defRPr sz="1400">
                <a:solidFill>
                  <a:schemeClr val="tx1">
                    <a:tint val="75000"/>
                  </a:schemeClr>
                </a:solidFill>
              </a:defRPr>
            </a:lvl4pPr>
            <a:lvl5pPr marL="1826397" indent="0">
              <a:buNone/>
              <a:defRPr sz="1400">
                <a:solidFill>
                  <a:schemeClr val="tx1">
                    <a:tint val="75000"/>
                  </a:schemeClr>
                </a:solidFill>
              </a:defRPr>
            </a:lvl5pPr>
            <a:lvl6pPr marL="2282994" indent="0">
              <a:buNone/>
              <a:defRPr sz="1400">
                <a:solidFill>
                  <a:schemeClr val="tx1">
                    <a:tint val="75000"/>
                  </a:schemeClr>
                </a:solidFill>
              </a:defRPr>
            </a:lvl6pPr>
            <a:lvl7pPr marL="2739592" indent="0">
              <a:buNone/>
              <a:defRPr sz="1400">
                <a:solidFill>
                  <a:schemeClr val="tx1">
                    <a:tint val="75000"/>
                  </a:schemeClr>
                </a:solidFill>
              </a:defRPr>
            </a:lvl7pPr>
            <a:lvl8pPr marL="3196191" indent="0">
              <a:buNone/>
              <a:defRPr sz="1400">
                <a:solidFill>
                  <a:schemeClr val="tx1">
                    <a:tint val="75000"/>
                  </a:schemeClr>
                </a:solidFill>
              </a:defRPr>
            </a:lvl8pPr>
            <a:lvl9pPr marL="3652791"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9D9AB80E-B505-644F-9421-E3D128A237C4}" type="datetimeFigureOut">
              <a:rPr kumimoji="1" lang="zh-CN" altLang="en-US" smtClean="0"/>
              <a:t>5/8/14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CB894F4-E464-5143-A356-58DCF8F194D2}" type="slidenum">
              <a:rPr kumimoji="1" lang="zh-CN" altLang="en-US" smtClean="0"/>
              <a:t>‹#›</a:t>
            </a:fld>
            <a:endParaRPr kumimoji="1" lang="zh-CN" altLang="en-US"/>
          </a:p>
        </p:txBody>
      </p:sp>
    </p:spTree>
    <p:extLst>
      <p:ext uri="{BB962C8B-B14F-4D97-AF65-F5344CB8AC3E}">
        <p14:creationId xmlns:p14="http://schemas.microsoft.com/office/powerpoint/2010/main" val="426623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2057400" y="6400800"/>
            <a:ext cx="18440400" cy="1810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20650200" y="6400800"/>
            <a:ext cx="18440400" cy="1810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9D9AB80E-B505-644F-9421-E3D128A237C4}" type="datetimeFigureOut">
              <a:rPr kumimoji="1" lang="zh-CN" altLang="en-US" smtClean="0"/>
              <a:t>5/8/14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CB894F4-E464-5143-A356-58DCF8F194D2}" type="slidenum">
              <a:rPr kumimoji="1" lang="zh-CN" altLang="en-US" smtClean="0"/>
              <a:t>‹#›</a:t>
            </a:fld>
            <a:endParaRPr kumimoji="1" lang="zh-CN" altLang="en-US"/>
          </a:p>
        </p:txBody>
      </p:sp>
    </p:spTree>
    <p:extLst>
      <p:ext uri="{BB962C8B-B14F-4D97-AF65-F5344CB8AC3E}">
        <p14:creationId xmlns:p14="http://schemas.microsoft.com/office/powerpoint/2010/main" val="3758998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6597" indent="0">
              <a:buNone/>
              <a:defRPr sz="2000" b="1"/>
            </a:lvl2pPr>
            <a:lvl3pPr marL="913198" indent="0">
              <a:buNone/>
              <a:defRPr sz="1800" b="1"/>
            </a:lvl3pPr>
            <a:lvl4pPr marL="1369798" indent="0">
              <a:buNone/>
              <a:defRPr sz="1600" b="1"/>
            </a:lvl4pPr>
            <a:lvl5pPr marL="1826397" indent="0">
              <a:buNone/>
              <a:defRPr sz="1600" b="1"/>
            </a:lvl5pPr>
            <a:lvl6pPr marL="2282994" indent="0">
              <a:buNone/>
              <a:defRPr sz="1600" b="1"/>
            </a:lvl6pPr>
            <a:lvl7pPr marL="2739592" indent="0">
              <a:buNone/>
              <a:defRPr sz="1600" b="1"/>
            </a:lvl7pPr>
            <a:lvl8pPr marL="3196191" indent="0">
              <a:buNone/>
              <a:defRPr sz="1600" b="1"/>
            </a:lvl8pPr>
            <a:lvl9pPr marL="3652791"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45033" y="1535113"/>
            <a:ext cx="4041775" cy="639762"/>
          </a:xfrm>
        </p:spPr>
        <p:txBody>
          <a:bodyPr anchor="b"/>
          <a:lstStyle>
            <a:lvl1pPr marL="0" indent="0">
              <a:buNone/>
              <a:defRPr sz="2400" b="1"/>
            </a:lvl1pPr>
            <a:lvl2pPr marL="456597" indent="0">
              <a:buNone/>
              <a:defRPr sz="2000" b="1"/>
            </a:lvl2pPr>
            <a:lvl3pPr marL="913198" indent="0">
              <a:buNone/>
              <a:defRPr sz="1800" b="1"/>
            </a:lvl3pPr>
            <a:lvl4pPr marL="1369798" indent="0">
              <a:buNone/>
              <a:defRPr sz="1600" b="1"/>
            </a:lvl4pPr>
            <a:lvl5pPr marL="1826397" indent="0">
              <a:buNone/>
              <a:defRPr sz="1600" b="1"/>
            </a:lvl5pPr>
            <a:lvl6pPr marL="2282994" indent="0">
              <a:buNone/>
              <a:defRPr sz="1600" b="1"/>
            </a:lvl6pPr>
            <a:lvl7pPr marL="2739592" indent="0">
              <a:buNone/>
              <a:defRPr sz="1600" b="1"/>
            </a:lvl7pPr>
            <a:lvl8pPr marL="3196191" indent="0">
              <a:buNone/>
              <a:defRPr sz="1600" b="1"/>
            </a:lvl8pPr>
            <a:lvl9pPr marL="3652791"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9D9AB80E-B505-644F-9421-E3D128A237C4}" type="datetimeFigureOut">
              <a:rPr kumimoji="1" lang="zh-CN" altLang="en-US" smtClean="0"/>
              <a:t>5/8/14</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6CB894F4-E464-5143-A356-58DCF8F194D2}" type="slidenum">
              <a:rPr kumimoji="1" lang="zh-CN" altLang="en-US" smtClean="0"/>
              <a:t>‹#›</a:t>
            </a:fld>
            <a:endParaRPr kumimoji="1" lang="zh-CN" altLang="en-US"/>
          </a:p>
        </p:txBody>
      </p:sp>
    </p:spTree>
    <p:extLst>
      <p:ext uri="{BB962C8B-B14F-4D97-AF65-F5344CB8AC3E}">
        <p14:creationId xmlns:p14="http://schemas.microsoft.com/office/powerpoint/2010/main" val="162003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9D9AB80E-B505-644F-9421-E3D128A237C4}" type="datetimeFigureOut">
              <a:rPr kumimoji="1" lang="zh-CN" altLang="en-US" smtClean="0"/>
              <a:t>5/8/14</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6CB894F4-E464-5143-A356-58DCF8F194D2}" type="slidenum">
              <a:rPr kumimoji="1" lang="zh-CN" altLang="en-US" smtClean="0"/>
              <a:t>‹#›</a:t>
            </a:fld>
            <a:endParaRPr kumimoji="1" lang="zh-CN" altLang="en-US"/>
          </a:p>
        </p:txBody>
      </p:sp>
    </p:spTree>
    <p:extLst>
      <p:ext uri="{BB962C8B-B14F-4D97-AF65-F5344CB8AC3E}">
        <p14:creationId xmlns:p14="http://schemas.microsoft.com/office/powerpoint/2010/main" val="230741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D9AB80E-B505-644F-9421-E3D128A237C4}" type="datetimeFigureOut">
              <a:rPr kumimoji="1" lang="zh-CN" altLang="en-US" smtClean="0"/>
              <a:t>5/8/14</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6CB894F4-E464-5143-A356-58DCF8F194D2}" type="slidenum">
              <a:rPr kumimoji="1" lang="zh-CN" altLang="en-US" smtClean="0"/>
              <a:t>‹#›</a:t>
            </a:fld>
            <a:endParaRPr kumimoji="1" lang="zh-CN" altLang="en-US"/>
          </a:p>
        </p:txBody>
      </p:sp>
    </p:spTree>
    <p:extLst>
      <p:ext uri="{BB962C8B-B14F-4D97-AF65-F5344CB8AC3E}">
        <p14:creationId xmlns:p14="http://schemas.microsoft.com/office/powerpoint/2010/main" val="352558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9" y="273050"/>
            <a:ext cx="3008313" cy="1162050"/>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57209" y="1435103"/>
            <a:ext cx="3008313" cy="4691063"/>
          </a:xfrm>
        </p:spPr>
        <p:txBody>
          <a:bodyPr/>
          <a:lstStyle>
            <a:lvl1pPr marL="0" indent="0">
              <a:buNone/>
              <a:defRPr sz="1400"/>
            </a:lvl1pPr>
            <a:lvl2pPr marL="456597" indent="0">
              <a:buNone/>
              <a:defRPr sz="1200"/>
            </a:lvl2pPr>
            <a:lvl3pPr marL="913198" indent="0">
              <a:buNone/>
              <a:defRPr sz="1000"/>
            </a:lvl3pPr>
            <a:lvl4pPr marL="1369798" indent="0">
              <a:buNone/>
              <a:defRPr sz="900"/>
            </a:lvl4pPr>
            <a:lvl5pPr marL="1826397" indent="0">
              <a:buNone/>
              <a:defRPr sz="900"/>
            </a:lvl5pPr>
            <a:lvl6pPr marL="2282994" indent="0">
              <a:buNone/>
              <a:defRPr sz="900"/>
            </a:lvl6pPr>
            <a:lvl7pPr marL="2739592" indent="0">
              <a:buNone/>
              <a:defRPr sz="900"/>
            </a:lvl7pPr>
            <a:lvl8pPr marL="3196191" indent="0">
              <a:buNone/>
              <a:defRPr sz="900"/>
            </a:lvl8pPr>
            <a:lvl9pPr marL="3652791"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9D9AB80E-B505-644F-9421-E3D128A237C4}" type="datetimeFigureOut">
              <a:rPr kumimoji="1" lang="zh-CN" altLang="en-US" smtClean="0"/>
              <a:t>5/8/14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CB894F4-E464-5143-A356-58DCF8F194D2}" type="slidenum">
              <a:rPr kumimoji="1" lang="zh-CN" altLang="en-US" smtClean="0"/>
              <a:t>‹#›</a:t>
            </a:fld>
            <a:endParaRPr kumimoji="1" lang="zh-CN" altLang="en-US"/>
          </a:p>
        </p:txBody>
      </p:sp>
    </p:spTree>
    <p:extLst>
      <p:ext uri="{BB962C8B-B14F-4D97-AF65-F5344CB8AC3E}">
        <p14:creationId xmlns:p14="http://schemas.microsoft.com/office/powerpoint/2010/main" val="801020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6597" indent="0">
              <a:buNone/>
              <a:defRPr sz="2800"/>
            </a:lvl2pPr>
            <a:lvl3pPr marL="913198" indent="0">
              <a:buNone/>
              <a:defRPr sz="2400"/>
            </a:lvl3pPr>
            <a:lvl4pPr marL="1369798" indent="0">
              <a:buNone/>
              <a:defRPr sz="2000"/>
            </a:lvl4pPr>
            <a:lvl5pPr marL="1826397" indent="0">
              <a:buNone/>
              <a:defRPr sz="2000"/>
            </a:lvl5pPr>
            <a:lvl6pPr marL="2282994" indent="0">
              <a:buNone/>
              <a:defRPr sz="2000"/>
            </a:lvl6pPr>
            <a:lvl7pPr marL="2739592" indent="0">
              <a:buNone/>
              <a:defRPr sz="2000"/>
            </a:lvl7pPr>
            <a:lvl8pPr marL="3196191" indent="0">
              <a:buNone/>
              <a:defRPr sz="2000"/>
            </a:lvl8pPr>
            <a:lvl9pPr marL="3652791"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6597" indent="0">
              <a:buNone/>
              <a:defRPr sz="1200"/>
            </a:lvl2pPr>
            <a:lvl3pPr marL="913198" indent="0">
              <a:buNone/>
              <a:defRPr sz="1000"/>
            </a:lvl3pPr>
            <a:lvl4pPr marL="1369798" indent="0">
              <a:buNone/>
              <a:defRPr sz="900"/>
            </a:lvl4pPr>
            <a:lvl5pPr marL="1826397" indent="0">
              <a:buNone/>
              <a:defRPr sz="900"/>
            </a:lvl5pPr>
            <a:lvl6pPr marL="2282994" indent="0">
              <a:buNone/>
              <a:defRPr sz="900"/>
            </a:lvl6pPr>
            <a:lvl7pPr marL="2739592" indent="0">
              <a:buNone/>
              <a:defRPr sz="900"/>
            </a:lvl7pPr>
            <a:lvl8pPr marL="3196191" indent="0">
              <a:buNone/>
              <a:defRPr sz="900"/>
            </a:lvl8pPr>
            <a:lvl9pPr marL="3652791"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9D9AB80E-B505-644F-9421-E3D128A237C4}" type="datetimeFigureOut">
              <a:rPr kumimoji="1" lang="zh-CN" altLang="en-US" smtClean="0"/>
              <a:t>5/8/14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CB894F4-E464-5143-A356-58DCF8F194D2}" type="slidenum">
              <a:rPr kumimoji="1" lang="zh-CN" altLang="en-US" smtClean="0"/>
              <a:t>‹#›</a:t>
            </a:fld>
            <a:endParaRPr kumimoji="1" lang="zh-CN" altLang="en-US"/>
          </a:p>
        </p:txBody>
      </p:sp>
    </p:spTree>
    <p:extLst>
      <p:ext uri="{BB962C8B-B14F-4D97-AF65-F5344CB8AC3E}">
        <p14:creationId xmlns:p14="http://schemas.microsoft.com/office/powerpoint/2010/main" val="5542907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323" tIns="45657" rIns="91323" bIns="45657"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6"/>
            <a:ext cx="8229600" cy="4525963"/>
          </a:xfrm>
          <a:prstGeom prst="rect">
            <a:avLst/>
          </a:prstGeom>
        </p:spPr>
        <p:txBody>
          <a:bodyPr vert="horz" lIns="91323" tIns="45657" rIns="91323" bIns="45657"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9"/>
            <a:ext cx="2133600" cy="365125"/>
          </a:xfrm>
          <a:prstGeom prst="rect">
            <a:avLst/>
          </a:prstGeom>
        </p:spPr>
        <p:txBody>
          <a:bodyPr vert="horz" lIns="91323" tIns="45657" rIns="91323" bIns="45657" rtlCol="0" anchor="ctr"/>
          <a:lstStyle>
            <a:lvl1pPr algn="l">
              <a:defRPr sz="1200">
                <a:solidFill>
                  <a:schemeClr val="tx1">
                    <a:tint val="75000"/>
                  </a:schemeClr>
                </a:solidFill>
              </a:defRPr>
            </a:lvl1pPr>
          </a:lstStyle>
          <a:p>
            <a:fld id="{9D9AB80E-B505-644F-9421-E3D128A237C4}" type="datetimeFigureOut">
              <a:rPr kumimoji="1" lang="zh-CN" altLang="en-US" smtClean="0"/>
              <a:t>5/8/14</a:t>
            </a:fld>
            <a:endParaRPr kumimoji="1" lang="zh-CN" altLang="en-US"/>
          </a:p>
        </p:txBody>
      </p:sp>
      <p:sp>
        <p:nvSpPr>
          <p:cNvPr id="5" name="页脚占位符 4"/>
          <p:cNvSpPr>
            <a:spLocks noGrp="1"/>
          </p:cNvSpPr>
          <p:nvPr>
            <p:ph type="ftr" sz="quarter" idx="3"/>
          </p:nvPr>
        </p:nvSpPr>
        <p:spPr>
          <a:xfrm>
            <a:off x="3124200" y="6356359"/>
            <a:ext cx="2895600" cy="365125"/>
          </a:xfrm>
          <a:prstGeom prst="rect">
            <a:avLst/>
          </a:prstGeom>
        </p:spPr>
        <p:txBody>
          <a:bodyPr vert="horz" lIns="91323" tIns="45657" rIns="91323" bIns="45657"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9"/>
            <a:ext cx="2133600" cy="365125"/>
          </a:xfrm>
          <a:prstGeom prst="rect">
            <a:avLst/>
          </a:prstGeom>
        </p:spPr>
        <p:txBody>
          <a:bodyPr vert="horz" lIns="91323" tIns="45657" rIns="91323" bIns="45657" rtlCol="0" anchor="ctr"/>
          <a:lstStyle>
            <a:lvl1pPr algn="r">
              <a:defRPr sz="1200">
                <a:solidFill>
                  <a:schemeClr val="tx1">
                    <a:tint val="75000"/>
                  </a:schemeClr>
                </a:solidFill>
              </a:defRPr>
            </a:lvl1pPr>
          </a:lstStyle>
          <a:p>
            <a:fld id="{6CB894F4-E464-5143-A356-58DCF8F194D2}" type="slidenum">
              <a:rPr kumimoji="1" lang="zh-CN" altLang="en-US" smtClean="0"/>
              <a:t>‹#›</a:t>
            </a:fld>
            <a:endParaRPr kumimoji="1" lang="zh-CN" altLang="en-US"/>
          </a:p>
        </p:txBody>
      </p:sp>
    </p:spTree>
    <p:extLst>
      <p:ext uri="{BB962C8B-B14F-4D97-AF65-F5344CB8AC3E}">
        <p14:creationId xmlns:p14="http://schemas.microsoft.com/office/powerpoint/2010/main" val="1417481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6597" rtl="0" eaLnBrk="1" latinLnBrk="0" hangingPunct="1">
        <a:spcBef>
          <a:spcPct val="0"/>
        </a:spcBef>
        <a:buNone/>
        <a:defRPr sz="4400" kern="1200">
          <a:solidFill>
            <a:schemeClr val="tx1"/>
          </a:solidFill>
          <a:latin typeface="+mj-lt"/>
          <a:ea typeface="+mj-ea"/>
          <a:cs typeface="+mj-cs"/>
        </a:defRPr>
      </a:lvl1pPr>
    </p:titleStyle>
    <p:bodyStyle>
      <a:lvl1pPr marL="342450" indent="-342450" algn="l" defTabSz="456597" rtl="0" eaLnBrk="1" latinLnBrk="0" hangingPunct="1">
        <a:spcBef>
          <a:spcPct val="20000"/>
        </a:spcBef>
        <a:buFont typeface="Arial"/>
        <a:buChar char="•"/>
        <a:defRPr sz="3200" kern="1200">
          <a:solidFill>
            <a:schemeClr val="tx1"/>
          </a:solidFill>
          <a:latin typeface="+mn-lt"/>
          <a:ea typeface="+mn-ea"/>
          <a:cs typeface="+mn-cs"/>
        </a:defRPr>
      </a:lvl1pPr>
      <a:lvl2pPr marL="741974" indent="-285372" algn="l" defTabSz="456597" rtl="0" eaLnBrk="1" latinLnBrk="0" hangingPunct="1">
        <a:spcBef>
          <a:spcPct val="20000"/>
        </a:spcBef>
        <a:buFont typeface="Arial"/>
        <a:buChar char="–"/>
        <a:defRPr sz="2800" kern="1200">
          <a:solidFill>
            <a:schemeClr val="tx1"/>
          </a:solidFill>
          <a:latin typeface="+mn-lt"/>
          <a:ea typeface="+mn-ea"/>
          <a:cs typeface="+mn-cs"/>
        </a:defRPr>
      </a:lvl2pPr>
      <a:lvl3pPr marL="1141497" indent="-228303" algn="l" defTabSz="456597" rtl="0" eaLnBrk="1" latinLnBrk="0" hangingPunct="1">
        <a:spcBef>
          <a:spcPct val="20000"/>
        </a:spcBef>
        <a:buFont typeface="Arial"/>
        <a:buChar char="•"/>
        <a:defRPr sz="2400" kern="1200">
          <a:solidFill>
            <a:schemeClr val="tx1"/>
          </a:solidFill>
          <a:latin typeface="+mn-lt"/>
          <a:ea typeface="+mn-ea"/>
          <a:cs typeface="+mn-cs"/>
        </a:defRPr>
      </a:lvl3pPr>
      <a:lvl4pPr marL="1598094" indent="-228303" algn="l" defTabSz="456597" rtl="0" eaLnBrk="1" latinLnBrk="0" hangingPunct="1">
        <a:spcBef>
          <a:spcPct val="20000"/>
        </a:spcBef>
        <a:buFont typeface="Arial"/>
        <a:buChar char="–"/>
        <a:defRPr sz="2000" kern="1200">
          <a:solidFill>
            <a:schemeClr val="tx1"/>
          </a:solidFill>
          <a:latin typeface="+mn-lt"/>
          <a:ea typeface="+mn-ea"/>
          <a:cs typeface="+mn-cs"/>
        </a:defRPr>
      </a:lvl4pPr>
      <a:lvl5pPr marL="2054692" indent="-228303" algn="l" defTabSz="456597" rtl="0" eaLnBrk="1" latinLnBrk="0" hangingPunct="1">
        <a:spcBef>
          <a:spcPct val="20000"/>
        </a:spcBef>
        <a:buFont typeface="Arial"/>
        <a:buChar char="»"/>
        <a:defRPr sz="2000" kern="1200">
          <a:solidFill>
            <a:schemeClr val="tx1"/>
          </a:solidFill>
          <a:latin typeface="+mn-lt"/>
          <a:ea typeface="+mn-ea"/>
          <a:cs typeface="+mn-cs"/>
        </a:defRPr>
      </a:lvl5pPr>
      <a:lvl6pPr marL="2511295" indent="-228303" algn="l" defTabSz="456597" rtl="0" eaLnBrk="1" latinLnBrk="0" hangingPunct="1">
        <a:spcBef>
          <a:spcPct val="20000"/>
        </a:spcBef>
        <a:buFont typeface="Arial"/>
        <a:buChar char="•"/>
        <a:defRPr sz="2000" kern="1200">
          <a:solidFill>
            <a:schemeClr val="tx1"/>
          </a:solidFill>
          <a:latin typeface="+mn-lt"/>
          <a:ea typeface="+mn-ea"/>
          <a:cs typeface="+mn-cs"/>
        </a:defRPr>
      </a:lvl6pPr>
      <a:lvl7pPr marL="2967893" indent="-228303" algn="l" defTabSz="456597" rtl="0" eaLnBrk="1" latinLnBrk="0" hangingPunct="1">
        <a:spcBef>
          <a:spcPct val="20000"/>
        </a:spcBef>
        <a:buFont typeface="Arial"/>
        <a:buChar char="•"/>
        <a:defRPr sz="2000" kern="1200">
          <a:solidFill>
            <a:schemeClr val="tx1"/>
          </a:solidFill>
          <a:latin typeface="+mn-lt"/>
          <a:ea typeface="+mn-ea"/>
          <a:cs typeface="+mn-cs"/>
        </a:defRPr>
      </a:lvl7pPr>
      <a:lvl8pPr marL="3424491" indent="-228303" algn="l" defTabSz="456597" rtl="0" eaLnBrk="1" latinLnBrk="0" hangingPunct="1">
        <a:spcBef>
          <a:spcPct val="20000"/>
        </a:spcBef>
        <a:buFont typeface="Arial"/>
        <a:buChar char="•"/>
        <a:defRPr sz="2000" kern="1200">
          <a:solidFill>
            <a:schemeClr val="tx1"/>
          </a:solidFill>
          <a:latin typeface="+mn-lt"/>
          <a:ea typeface="+mn-ea"/>
          <a:cs typeface="+mn-cs"/>
        </a:defRPr>
      </a:lvl8pPr>
      <a:lvl9pPr marL="3881089" indent="-228303" algn="l" defTabSz="45659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6597" rtl="0" eaLnBrk="1" latinLnBrk="0" hangingPunct="1">
        <a:defRPr sz="1800" kern="1200">
          <a:solidFill>
            <a:schemeClr val="tx1"/>
          </a:solidFill>
          <a:latin typeface="+mn-lt"/>
          <a:ea typeface="+mn-ea"/>
          <a:cs typeface="+mn-cs"/>
        </a:defRPr>
      </a:lvl1pPr>
      <a:lvl2pPr marL="456597" algn="l" defTabSz="456597" rtl="0" eaLnBrk="1" latinLnBrk="0" hangingPunct="1">
        <a:defRPr sz="1800" kern="1200">
          <a:solidFill>
            <a:schemeClr val="tx1"/>
          </a:solidFill>
          <a:latin typeface="+mn-lt"/>
          <a:ea typeface="+mn-ea"/>
          <a:cs typeface="+mn-cs"/>
        </a:defRPr>
      </a:lvl2pPr>
      <a:lvl3pPr marL="913198" algn="l" defTabSz="456597" rtl="0" eaLnBrk="1" latinLnBrk="0" hangingPunct="1">
        <a:defRPr sz="1800" kern="1200">
          <a:solidFill>
            <a:schemeClr val="tx1"/>
          </a:solidFill>
          <a:latin typeface="+mn-lt"/>
          <a:ea typeface="+mn-ea"/>
          <a:cs typeface="+mn-cs"/>
        </a:defRPr>
      </a:lvl3pPr>
      <a:lvl4pPr marL="1369798" algn="l" defTabSz="456597" rtl="0" eaLnBrk="1" latinLnBrk="0" hangingPunct="1">
        <a:defRPr sz="1800" kern="1200">
          <a:solidFill>
            <a:schemeClr val="tx1"/>
          </a:solidFill>
          <a:latin typeface="+mn-lt"/>
          <a:ea typeface="+mn-ea"/>
          <a:cs typeface="+mn-cs"/>
        </a:defRPr>
      </a:lvl4pPr>
      <a:lvl5pPr marL="1826397" algn="l" defTabSz="456597" rtl="0" eaLnBrk="1" latinLnBrk="0" hangingPunct="1">
        <a:defRPr sz="1800" kern="1200">
          <a:solidFill>
            <a:schemeClr val="tx1"/>
          </a:solidFill>
          <a:latin typeface="+mn-lt"/>
          <a:ea typeface="+mn-ea"/>
          <a:cs typeface="+mn-cs"/>
        </a:defRPr>
      </a:lvl5pPr>
      <a:lvl6pPr marL="2282994" algn="l" defTabSz="456597" rtl="0" eaLnBrk="1" latinLnBrk="0" hangingPunct="1">
        <a:defRPr sz="1800" kern="1200">
          <a:solidFill>
            <a:schemeClr val="tx1"/>
          </a:solidFill>
          <a:latin typeface="+mn-lt"/>
          <a:ea typeface="+mn-ea"/>
          <a:cs typeface="+mn-cs"/>
        </a:defRPr>
      </a:lvl6pPr>
      <a:lvl7pPr marL="2739592" algn="l" defTabSz="456597" rtl="0" eaLnBrk="1" latinLnBrk="0" hangingPunct="1">
        <a:defRPr sz="1800" kern="1200">
          <a:solidFill>
            <a:schemeClr val="tx1"/>
          </a:solidFill>
          <a:latin typeface="+mn-lt"/>
          <a:ea typeface="+mn-ea"/>
          <a:cs typeface="+mn-cs"/>
        </a:defRPr>
      </a:lvl7pPr>
      <a:lvl8pPr marL="3196191" algn="l" defTabSz="456597" rtl="0" eaLnBrk="1" latinLnBrk="0" hangingPunct="1">
        <a:defRPr sz="1800" kern="1200">
          <a:solidFill>
            <a:schemeClr val="tx1"/>
          </a:solidFill>
          <a:latin typeface="+mn-lt"/>
          <a:ea typeface="+mn-ea"/>
          <a:cs typeface="+mn-cs"/>
        </a:defRPr>
      </a:lvl8pPr>
      <a:lvl9pPr marL="3652791" algn="l" defTabSz="45659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5" Type="http://schemas.openxmlformats.org/officeDocument/2006/relationships/image" Target="../media/image10.png"/><Relationship Id="rId1" Type="http://schemas.microsoft.com/office/2007/relationships/media" Target="../media/media1.m4a"/><Relationship Id="rId2" Type="http://schemas.openxmlformats.org/officeDocument/2006/relationships/audio" Target="../media/media1.m4a"/><Relationship Id="rId3" Type="http://schemas.microsoft.com/office/2007/relationships/media" Target="../media/media2.m4a"/><Relationship Id="rId4" Type="http://schemas.openxmlformats.org/officeDocument/2006/relationships/audio" Target="../media/media2.m4a"/><Relationship Id="rId5" Type="http://schemas.microsoft.com/office/2007/relationships/media" Target="../media/media3.m4a"/><Relationship Id="rId6" Type="http://schemas.openxmlformats.org/officeDocument/2006/relationships/audio" Target="../media/media3.m4a"/><Relationship Id="rId7" Type="http://schemas.microsoft.com/office/2007/relationships/media" Target="../media/media4.m4a"/><Relationship Id="rId8" Type="http://schemas.openxmlformats.org/officeDocument/2006/relationships/audio" Target="../media/media4.m4a"/><Relationship Id="rId9" Type="http://schemas.openxmlformats.org/officeDocument/2006/relationships/slideLayout" Target="../slideLayouts/slideLayout7.xml"/><Relationship Id="rId10"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microsoft.com/office/2007/relationships/hdphoto" Target="../media/hdphoto3.wdp"/><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4" Type="http://schemas.microsoft.com/office/2007/relationships/hdphoto" Target="../media/hdphoto4.wdp"/><Relationship Id="rId5" Type="http://schemas.openxmlformats.org/officeDocument/2006/relationships/image" Target="../media/image22.png"/><Relationship Id="rId6" Type="http://schemas.microsoft.com/office/2007/relationships/hdphoto" Target="../media/hdphoto5.wdp"/><Relationship Id="rId7"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hyperlink" Target="http://en.wikipedia.org/wiki/Laplace_pressure" TargetMode="External"/><Relationship Id="rId6" Type="http://schemas.openxmlformats.org/officeDocument/2006/relationships/hyperlink" Target="http://en.wikipedia.org/wiki/Surface_tension%23cite_note-Physics_and_Chemistry_of_Interfaces-8" TargetMode="External"/><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microsoft.com/office/2007/relationships/hdphoto" Target="../media/hdphoto1.wdp"/><Relationship Id="rId6" Type="http://schemas.openxmlformats.org/officeDocument/2006/relationships/image" Target="../media/image4.png"/><Relationship Id="rId7" Type="http://schemas.microsoft.com/office/2007/relationships/hdphoto" Target="../media/hdphoto2.wdp"/><Relationship Id="rId8"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microsoft.com/office/2007/relationships/hdphoto" Target="../media/hdphoto6.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7.wdp"/><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microsoft.com/office/2007/relationships/hdphoto" Target="../media/hdphoto3.wdp"/><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patents/US5686220" TargetMode="External"/><Relationship Id="rId4" Type="http://schemas.openxmlformats.org/officeDocument/2006/relationships/hyperlink" Target="http://vlassakgroup.seas.harvard.edu/files/vlassakgroup/files/35-bulge-xiang-jmr2005.pdf" TargetMode="External"/><Relationship Id="rId1" Type="http://schemas.openxmlformats.org/officeDocument/2006/relationships/slideLayout" Target="../slideLayouts/slideLayout2.xml"/><Relationship Id="rId2" Type="http://schemas.openxmlformats.org/officeDocument/2006/relationships/hyperlink" Target="http://en.wikipedia.org/wiki/Hooke's_law"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903396" y="5932747"/>
            <a:ext cx="1146468" cy="810478"/>
          </a:xfrm>
          <a:prstGeom prst="rect">
            <a:avLst/>
          </a:prstGeom>
          <a:noFill/>
        </p:spPr>
        <p:txBody>
          <a:bodyPr wrap="none" rtlCol="0">
            <a:spAutoFit/>
          </a:bodyPr>
          <a:lstStyle/>
          <a:p>
            <a:pPr>
              <a:lnSpc>
                <a:spcPct val="150000"/>
              </a:lnSpc>
            </a:pPr>
            <a:r>
              <a:rPr kumimoji="1" lang="en-US" altLang="zh-CN" sz="1600" dirty="0" smtClean="0">
                <a:solidFill>
                  <a:srgbClr val="FF6600"/>
                </a:solidFill>
                <a:latin typeface="Wawati SC Regular"/>
                <a:cs typeface="Wawati SC Regular"/>
              </a:rPr>
              <a:t>Maggie Wu</a:t>
            </a:r>
          </a:p>
          <a:p>
            <a:pPr>
              <a:lnSpc>
                <a:spcPct val="150000"/>
              </a:lnSpc>
            </a:pPr>
            <a:r>
              <a:rPr kumimoji="1" lang="en-US" altLang="zh-CN" sz="1600" dirty="0" smtClean="0">
                <a:solidFill>
                  <a:srgbClr val="FF6600"/>
                </a:solidFill>
                <a:latin typeface="Wawati SC Regular"/>
                <a:cs typeface="Wawati SC Regular"/>
              </a:rPr>
              <a:t>May </a:t>
            </a:r>
            <a:r>
              <a:rPr kumimoji="1" lang="en-US" altLang="zh-CN" sz="1600" dirty="0">
                <a:solidFill>
                  <a:srgbClr val="FF6600"/>
                </a:solidFill>
                <a:latin typeface="Wawati SC Regular"/>
                <a:cs typeface="Wawati SC Regular"/>
              </a:rPr>
              <a:t>8</a:t>
            </a:r>
            <a:r>
              <a:rPr kumimoji="1" lang="en-US" altLang="zh-CN" sz="1600" dirty="0" smtClean="0">
                <a:solidFill>
                  <a:srgbClr val="FF6600"/>
                </a:solidFill>
                <a:latin typeface="Wawati SC Regular"/>
                <a:cs typeface="Wawati SC Regular"/>
              </a:rPr>
              <a:t>th</a:t>
            </a:r>
          </a:p>
        </p:txBody>
      </p:sp>
      <p:pic>
        <p:nvPicPr>
          <p:cNvPr id="7" name="图片 6" descr="IMG_07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667" y="-310925"/>
            <a:ext cx="5721495" cy="7432045"/>
          </a:xfrm>
          <a:prstGeom prst="rect">
            <a:avLst/>
          </a:prstGeom>
        </p:spPr>
      </p:pic>
    </p:spTree>
    <p:extLst>
      <p:ext uri="{BB962C8B-B14F-4D97-AF65-F5344CB8AC3E}">
        <p14:creationId xmlns:p14="http://schemas.microsoft.com/office/powerpoint/2010/main" val="7613489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11156" y="2505670"/>
            <a:ext cx="3321699" cy="923330"/>
          </a:xfrm>
          <a:prstGeom prst="rect">
            <a:avLst/>
          </a:prstGeom>
          <a:noFill/>
        </p:spPr>
        <p:txBody>
          <a:bodyPr wrap="none" lIns="91440" tIns="45720" rIns="91440" bIns="45720">
            <a:spAutoFit/>
          </a:bodyPr>
          <a:lstStyle/>
          <a:p>
            <a:pPr algn="ctr"/>
            <a:r>
              <a:rPr lang="en-US" altLang="zh-CN" sz="5400" dirty="0" smtClean="0">
                <a:latin typeface="Gabriola"/>
                <a:cs typeface="Gabriola"/>
              </a:rPr>
              <a:t>How it Works?</a:t>
            </a:r>
            <a:endParaRPr lang="zh-CN" altLang="en-US" sz="5400" dirty="0">
              <a:latin typeface="Gabriola"/>
              <a:cs typeface="Gabriola"/>
            </a:endParaRPr>
          </a:p>
        </p:txBody>
      </p:sp>
    </p:spTree>
    <p:extLst>
      <p:ext uri="{BB962C8B-B14F-4D97-AF65-F5344CB8AC3E}">
        <p14:creationId xmlns:p14="http://schemas.microsoft.com/office/powerpoint/2010/main" val="3514331531"/>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0 at 2.43.36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 y="0"/>
            <a:ext cx="8501529" cy="6858000"/>
          </a:xfrm>
          <a:prstGeom prst="rect">
            <a:avLst/>
          </a:prstGeom>
          <a:ln>
            <a:noFill/>
          </a:ln>
          <a:effectLst>
            <a:softEdge rad="112500"/>
          </a:effectLst>
        </p:spPr>
      </p:pic>
      <p:pic>
        <p:nvPicPr>
          <p:cNvPr id="3" name="Picture 2" descr="Screen Shot 2014-02-10 at 2.45.49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00457" y="4798732"/>
            <a:ext cx="444500" cy="622300"/>
          </a:xfrm>
          <a:prstGeom prst="rect">
            <a:avLst/>
          </a:prstGeom>
        </p:spPr>
      </p:pic>
      <p:pic>
        <p:nvPicPr>
          <p:cNvPr id="5" name="Picture 4" descr="Screen Shot 2014-02-10 at 2.45.49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64504" y="1484779"/>
            <a:ext cx="444500" cy="622300"/>
          </a:xfrm>
          <a:prstGeom prst="rect">
            <a:avLst/>
          </a:prstGeom>
        </p:spPr>
      </p:pic>
      <p:pic>
        <p:nvPicPr>
          <p:cNvPr id="7" name="Picture 6" descr="Screen Shot 2014-02-10 at 4.07.52 PM.png"/>
          <p:cNvPicPr>
            <a:picLocks noChangeAspect="1"/>
          </p:cNvPicPr>
          <p:nvPr/>
        </p:nvPicPr>
        <p:blipFill rotWithShape="1">
          <a:blip r:embed="rId12">
            <a:alphaModFix amt="85000"/>
            <a:extLst>
              <a:ext uri="{28A0092B-C50C-407E-A947-70E740481C1C}">
                <a14:useLocalDpi xmlns:a14="http://schemas.microsoft.com/office/drawing/2010/main" val="0"/>
              </a:ext>
            </a:extLst>
          </a:blip>
          <a:srcRect l="58065" t="5866" r="36148" b="1819"/>
          <a:stretch/>
        </p:blipFill>
        <p:spPr>
          <a:xfrm>
            <a:off x="6144849" y="449392"/>
            <a:ext cx="579531" cy="5949461"/>
          </a:xfrm>
          <a:prstGeom prst="rect">
            <a:avLst/>
          </a:prstGeom>
        </p:spPr>
      </p:pic>
      <p:sp>
        <p:nvSpPr>
          <p:cNvPr id="11" name="Freeform 10"/>
          <p:cNvSpPr/>
          <p:nvPr/>
        </p:nvSpPr>
        <p:spPr>
          <a:xfrm>
            <a:off x="1465392" y="1768086"/>
            <a:ext cx="4542691" cy="1748692"/>
          </a:xfrm>
          <a:custGeom>
            <a:avLst/>
            <a:gdLst>
              <a:gd name="connsiteX0" fmla="*/ 0 w 2530230"/>
              <a:gd name="connsiteY0" fmla="*/ 1074616 h 1074616"/>
              <a:gd name="connsiteX1" fmla="*/ 1201615 w 2530230"/>
              <a:gd name="connsiteY1" fmla="*/ 439616 h 1074616"/>
              <a:gd name="connsiteX2" fmla="*/ 2530230 w 2530230"/>
              <a:gd name="connsiteY2" fmla="*/ 0 h 1074616"/>
            </a:gdLst>
            <a:ahLst/>
            <a:cxnLst>
              <a:cxn ang="0">
                <a:pos x="connsiteX0" y="connsiteY0"/>
              </a:cxn>
              <a:cxn ang="0">
                <a:pos x="connsiteX1" y="connsiteY1"/>
              </a:cxn>
              <a:cxn ang="0">
                <a:pos x="connsiteX2" y="connsiteY2"/>
              </a:cxn>
            </a:cxnLst>
            <a:rect l="l" t="t" r="r" b="b"/>
            <a:pathLst>
              <a:path w="2530230" h="1074616">
                <a:moveTo>
                  <a:pt x="0" y="1074616"/>
                </a:moveTo>
                <a:cubicBezTo>
                  <a:pt x="389955" y="846667"/>
                  <a:pt x="779910" y="618719"/>
                  <a:pt x="1201615" y="439616"/>
                </a:cubicBezTo>
                <a:cubicBezTo>
                  <a:pt x="1623320" y="260513"/>
                  <a:pt x="2263204" y="78154"/>
                  <a:pt x="2530230" y="0"/>
                </a:cubicBezTo>
              </a:path>
            </a:pathLst>
          </a:custGeom>
          <a:noFill/>
          <a:ln w="3175" cmpd="sng">
            <a:solidFill>
              <a:srgbClr val="00006B"/>
            </a:solidFill>
            <a:prstDash val="dash"/>
          </a:ln>
        </p:spPr>
        <p:style>
          <a:lnRef idx="2">
            <a:schemeClr val="accent1"/>
          </a:lnRef>
          <a:fillRef idx="0">
            <a:schemeClr val="accent1"/>
          </a:fillRef>
          <a:effectRef idx="1">
            <a:schemeClr val="accent1"/>
          </a:effectRef>
          <a:fontRef idx="minor">
            <a:schemeClr val="tx1"/>
          </a:fontRef>
        </p:style>
        <p:txBody>
          <a:bodyPr lIns="91349" tIns="45671" rIns="91349" bIns="45671" rtlCol="0" anchor="ctr"/>
          <a:lstStyle/>
          <a:p>
            <a:pPr algn="ctr"/>
            <a:endParaRPr lang="en-US"/>
          </a:p>
        </p:txBody>
      </p:sp>
      <p:sp>
        <p:nvSpPr>
          <p:cNvPr id="12" name="Freeform 11"/>
          <p:cNvSpPr/>
          <p:nvPr/>
        </p:nvSpPr>
        <p:spPr>
          <a:xfrm>
            <a:off x="2968841" y="2305544"/>
            <a:ext cx="333158" cy="4200771"/>
          </a:xfrm>
          <a:custGeom>
            <a:avLst/>
            <a:gdLst>
              <a:gd name="connsiteX0" fmla="*/ 522173 w 522173"/>
              <a:gd name="connsiteY0" fmla="*/ 0 h 3751385"/>
              <a:gd name="connsiteX1" fmla="*/ 268173 w 522173"/>
              <a:gd name="connsiteY1" fmla="*/ 547077 h 3751385"/>
              <a:gd name="connsiteX2" fmla="*/ 63020 w 522173"/>
              <a:gd name="connsiteY2" fmla="*/ 1436077 h 3751385"/>
              <a:gd name="connsiteX3" fmla="*/ 4404 w 522173"/>
              <a:gd name="connsiteY3" fmla="*/ 2618154 h 3751385"/>
              <a:gd name="connsiteX4" fmla="*/ 160712 w 522173"/>
              <a:gd name="connsiteY4" fmla="*/ 3751385 h 37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173" h="3751385">
                <a:moveTo>
                  <a:pt x="522173" y="0"/>
                </a:moveTo>
                <a:cubicBezTo>
                  <a:pt x="433435" y="153865"/>
                  <a:pt x="344698" y="307731"/>
                  <a:pt x="268173" y="547077"/>
                </a:cubicBezTo>
                <a:cubicBezTo>
                  <a:pt x="191648" y="786423"/>
                  <a:pt x="106981" y="1090898"/>
                  <a:pt x="63020" y="1436077"/>
                </a:cubicBezTo>
                <a:cubicBezTo>
                  <a:pt x="19059" y="1781256"/>
                  <a:pt x="-11878" y="2232269"/>
                  <a:pt x="4404" y="2618154"/>
                </a:cubicBezTo>
                <a:cubicBezTo>
                  <a:pt x="20686" y="3004039"/>
                  <a:pt x="120007" y="3485988"/>
                  <a:pt x="160712" y="3751385"/>
                </a:cubicBezTo>
              </a:path>
            </a:pathLst>
          </a:custGeom>
          <a:ln w="3175" cmpd="sng">
            <a:solidFill>
              <a:srgbClr val="00006B"/>
            </a:solidFill>
            <a:prstDash val="dash"/>
          </a:ln>
        </p:spPr>
        <p:style>
          <a:lnRef idx="2">
            <a:schemeClr val="accent1"/>
          </a:lnRef>
          <a:fillRef idx="0">
            <a:schemeClr val="accent1"/>
          </a:fillRef>
          <a:effectRef idx="1">
            <a:schemeClr val="accent1"/>
          </a:effectRef>
          <a:fontRef idx="minor">
            <a:schemeClr val="tx1"/>
          </a:fontRef>
        </p:style>
        <p:txBody>
          <a:bodyPr lIns="91349" tIns="45671" rIns="91349" bIns="45671" rtlCol="0" anchor="ctr"/>
          <a:lstStyle/>
          <a:p>
            <a:pPr algn="ctr"/>
            <a:endParaRPr lang="en-US"/>
          </a:p>
        </p:txBody>
      </p:sp>
      <p:cxnSp>
        <p:nvCxnSpPr>
          <p:cNvPr id="15" name="Straight Connector 14"/>
          <p:cNvCxnSpPr>
            <a:stCxn id="12" idx="0"/>
          </p:cNvCxnSpPr>
          <p:nvPr/>
        </p:nvCxnSpPr>
        <p:spPr>
          <a:xfrm flipH="1">
            <a:off x="3116385" y="2305544"/>
            <a:ext cx="185614" cy="4200771"/>
          </a:xfrm>
          <a:prstGeom prst="line">
            <a:avLst/>
          </a:prstGeom>
          <a:ln w="3175" cmpd="sng">
            <a:solidFill>
              <a:srgbClr val="00006B"/>
            </a:solidFill>
            <a:prstDash val="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1" idx="0"/>
            <a:endCxn id="11" idx="2"/>
          </p:cNvCxnSpPr>
          <p:nvPr/>
        </p:nvCxnSpPr>
        <p:spPr>
          <a:xfrm flipV="1">
            <a:off x="1465392" y="1768086"/>
            <a:ext cx="4542691" cy="1748692"/>
          </a:xfrm>
          <a:prstGeom prst="line">
            <a:avLst/>
          </a:prstGeom>
          <a:ln w="3175" cmpd="sng">
            <a:solidFill>
              <a:srgbClr val="00006B"/>
            </a:solidFill>
            <a:prstDash val="dash"/>
          </a:ln>
        </p:spPr>
        <p:style>
          <a:lnRef idx="2">
            <a:schemeClr val="accent1"/>
          </a:lnRef>
          <a:fillRef idx="0">
            <a:schemeClr val="accent1"/>
          </a:fillRef>
          <a:effectRef idx="1">
            <a:schemeClr val="accent1"/>
          </a:effectRef>
          <a:fontRef idx="minor">
            <a:schemeClr val="tx1"/>
          </a:fontRef>
        </p:style>
      </p:cxnSp>
      <p:sp>
        <p:nvSpPr>
          <p:cNvPr id="28" name="Right Arrow 27"/>
          <p:cNvSpPr/>
          <p:nvPr/>
        </p:nvSpPr>
        <p:spPr>
          <a:xfrm rot="711688">
            <a:off x="5366483" y="101160"/>
            <a:ext cx="539538" cy="453642"/>
          </a:xfrm>
          <a:prstGeom prst="rightArrow">
            <a:avLst/>
          </a:prstGeom>
          <a:ln/>
          <a:effectLst>
            <a:glow rad="228600">
              <a:schemeClr val="accent6">
                <a:satMod val="175000"/>
                <a:alpha val="40000"/>
              </a:schemeClr>
            </a:glow>
            <a:outerShdw blurRad="40000" dist="23000" dir="5400000" rotWithShape="0">
              <a:srgbClr val="000000">
                <a:alpha val="35000"/>
              </a:srgbClr>
            </a:outerShdw>
          </a:effectLst>
          <a:scene3d>
            <a:camera prst="perspectiveHeroicExtremeLeftFacing"/>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lIns="91349" tIns="45671" rIns="91349" bIns="45671" rtlCol="0" anchor="ctr">
            <a:scene3d>
              <a:camera prst="perspectiveContrastingLeftFacing"/>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en-US" b="1" dirty="0">
              <a:ln/>
              <a:solidFill>
                <a:schemeClr val="accent3"/>
              </a:solidFill>
            </a:endParaRPr>
          </a:p>
        </p:txBody>
      </p:sp>
      <p:pic>
        <p:nvPicPr>
          <p:cNvPr id="18" name="Picture 17" descr="Screen Shot 2014-02-08 at 11.10.08 PM.png"/>
          <p:cNvPicPr>
            <a:picLocks noChangeAspect="1"/>
          </p:cNvPicPr>
          <p:nvPr/>
        </p:nvPicPr>
        <p:blipFill>
          <a:blip r:embed="rId13">
            <a:biLevel thresh="50000"/>
            <a:alphaModFix amt="95000"/>
            <a:extLst>
              <a:ext uri="{28A0092B-C50C-407E-A947-70E740481C1C}">
                <a14:useLocalDpi xmlns:a14="http://schemas.microsoft.com/office/drawing/2010/main" val="0"/>
              </a:ext>
            </a:extLst>
          </a:blip>
          <a:stretch>
            <a:fillRect/>
          </a:stretch>
        </p:blipFill>
        <p:spPr>
          <a:xfrm>
            <a:off x="6274956" y="2746767"/>
            <a:ext cx="171524" cy="174760"/>
          </a:xfrm>
          <a:prstGeom prst="rect">
            <a:avLst/>
          </a:prstGeom>
        </p:spPr>
      </p:pic>
      <p:sp>
        <p:nvSpPr>
          <p:cNvPr id="32" name="Right Arrow 31"/>
          <p:cNvSpPr/>
          <p:nvPr/>
        </p:nvSpPr>
        <p:spPr>
          <a:xfrm rot="157820">
            <a:off x="5894408" y="2689125"/>
            <a:ext cx="461460" cy="221930"/>
          </a:xfrm>
          <a:prstGeom prst="rightArrow">
            <a:avLst/>
          </a:prstGeom>
          <a:ln/>
          <a:effectLst>
            <a:glow rad="228600">
              <a:schemeClr val="accent6">
                <a:satMod val="175000"/>
                <a:alpha val="40000"/>
              </a:schemeClr>
            </a:glow>
            <a:outerShdw blurRad="40000" dist="23000" dir="5400000" rotWithShape="0">
              <a:srgbClr val="000000">
                <a:alpha val="35000"/>
              </a:srgbClr>
            </a:outerShdw>
          </a:effectLst>
          <a:scene3d>
            <a:camera prst="perspectiveContrastingLeftFacing"/>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lIns="91349" tIns="45671" rIns="91349" bIns="45671"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3" name="Right Arrow 32"/>
          <p:cNvSpPr/>
          <p:nvPr/>
        </p:nvSpPr>
        <p:spPr>
          <a:xfrm rot="711688">
            <a:off x="383387" y="1831400"/>
            <a:ext cx="683234" cy="647237"/>
          </a:xfrm>
          <a:prstGeom prst="rightArrow">
            <a:avLst/>
          </a:prstGeom>
          <a:ln/>
          <a:effectLst>
            <a:glow rad="228600">
              <a:schemeClr val="accent6">
                <a:satMod val="175000"/>
                <a:alpha val="40000"/>
              </a:schemeClr>
            </a:glow>
            <a:outerShdw blurRad="40000" dist="23000" dir="5400000" rotWithShape="0">
              <a:srgbClr val="000000">
                <a:alpha val="35000"/>
              </a:srgbClr>
            </a:outerShdw>
          </a:effectLst>
          <a:scene3d>
            <a:camera prst="perspectiveHeroicExtremeLeftFacing"/>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lIns="91349" tIns="45671" rIns="91349" bIns="45671"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9" name="Picture 18" descr="Screen Shot 2014-02-08 at 11.10.08 PM.png"/>
          <p:cNvPicPr>
            <a:picLocks noChangeAspect="1"/>
          </p:cNvPicPr>
          <p:nvPr/>
        </p:nvPicPr>
        <p:blipFill>
          <a:blip r:embed="rId13">
            <a:biLevel thresh="50000"/>
            <a:alphaModFix amt="89000"/>
            <a:extLst>
              <a:ext uri="{28A0092B-C50C-407E-A947-70E740481C1C}">
                <a14:useLocalDpi xmlns:a14="http://schemas.microsoft.com/office/drawing/2010/main" val="0"/>
              </a:ext>
            </a:extLst>
          </a:blip>
          <a:stretch>
            <a:fillRect/>
          </a:stretch>
        </p:blipFill>
        <p:spPr>
          <a:xfrm>
            <a:off x="6249308" y="3785064"/>
            <a:ext cx="174116" cy="177401"/>
          </a:xfrm>
          <a:prstGeom prst="rect">
            <a:avLst/>
          </a:prstGeom>
        </p:spPr>
      </p:pic>
      <p:sp>
        <p:nvSpPr>
          <p:cNvPr id="34" name="Right Arrow 33"/>
          <p:cNvSpPr/>
          <p:nvPr/>
        </p:nvSpPr>
        <p:spPr>
          <a:xfrm rot="502894">
            <a:off x="5903270" y="3708083"/>
            <a:ext cx="461460" cy="221930"/>
          </a:xfrm>
          <a:prstGeom prst="rightArrow">
            <a:avLst/>
          </a:prstGeom>
          <a:ln/>
          <a:effectLst>
            <a:glow rad="228600">
              <a:schemeClr val="accent6">
                <a:satMod val="175000"/>
                <a:alpha val="40000"/>
              </a:schemeClr>
            </a:glow>
            <a:outerShdw blurRad="40000" dist="23000" dir="5400000" rotWithShape="0">
              <a:srgbClr val="000000">
                <a:alpha val="35000"/>
              </a:srgbClr>
            </a:outerShdw>
          </a:effectLst>
          <a:scene3d>
            <a:camera prst="perspectiveContrastingLeftFacing"/>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lIns="91349" tIns="45671" rIns="91349" bIns="45671"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New Recording 3.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87718" y="6454418"/>
            <a:ext cx="276793" cy="276793"/>
          </a:xfrm>
          <a:prstGeom prst="rect">
            <a:avLst/>
          </a:prstGeom>
        </p:spPr>
      </p:pic>
      <p:sp>
        <p:nvSpPr>
          <p:cNvPr id="20" name="Rectangle 19"/>
          <p:cNvSpPr/>
          <p:nvPr/>
        </p:nvSpPr>
        <p:spPr>
          <a:xfrm>
            <a:off x="6018652" y="80342"/>
            <a:ext cx="579436" cy="523121"/>
          </a:xfrm>
          <a:prstGeom prst="rect">
            <a:avLst/>
          </a:prstGeom>
          <a:noFill/>
          <a:effectLst>
            <a:outerShdw blurRad="76200" dir="13500000" sx="159000" sy="159000" kx="1200000" algn="br" rotWithShape="0">
              <a:prstClr val="black">
                <a:alpha val="20000"/>
              </a:prstClr>
            </a:outerShdw>
          </a:effectLst>
          <a:scene3d>
            <a:camera prst="isometricLeftDown"/>
            <a:lightRig rig="threePt" dir="t"/>
          </a:scene3d>
        </p:spPr>
        <p:txBody>
          <a:bodyPr wrap="square" lIns="91349" tIns="45671" rIns="91349" bIns="45671">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dirty="0">
                <a:ln>
                  <a:prstDash val="solid"/>
                </a:ln>
                <a:solidFill>
                  <a:schemeClr val="tx1">
                    <a:lumMod val="95000"/>
                    <a:lumOff val="5000"/>
                  </a:schemeClr>
                </a:solidFill>
                <a:effectLst>
                  <a:outerShdw blurRad="88000" dist="50800" dir="5040000" algn="tl">
                    <a:schemeClr val="accent4">
                      <a:tint val="80000"/>
                      <a:satMod val="250000"/>
                      <a:alpha val="45000"/>
                    </a:schemeClr>
                  </a:outerShdw>
                </a:effectLst>
              </a:rPr>
              <a:t>A</a:t>
            </a:r>
          </a:p>
        </p:txBody>
      </p:sp>
      <p:sp>
        <p:nvSpPr>
          <p:cNvPr id="38" name="Oval 37"/>
          <p:cNvSpPr/>
          <p:nvPr/>
        </p:nvSpPr>
        <p:spPr>
          <a:xfrm>
            <a:off x="6283420" y="2969946"/>
            <a:ext cx="140004" cy="129998"/>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349" tIns="45671" rIns="91349" bIns="45671" rtlCol="0" anchor="ctr"/>
          <a:lstStyle/>
          <a:p>
            <a:pPr algn="ctr"/>
            <a:endParaRPr lang="en-US"/>
          </a:p>
        </p:txBody>
      </p:sp>
      <p:sp>
        <p:nvSpPr>
          <p:cNvPr id="39" name="Oval 38"/>
          <p:cNvSpPr/>
          <p:nvPr/>
        </p:nvSpPr>
        <p:spPr>
          <a:xfrm>
            <a:off x="6274956" y="3187345"/>
            <a:ext cx="140004" cy="129998"/>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349" tIns="45671" rIns="91349" bIns="45671" rtlCol="0" anchor="ctr"/>
          <a:lstStyle/>
          <a:p>
            <a:pPr algn="ctr"/>
            <a:endParaRPr lang="en-US"/>
          </a:p>
        </p:txBody>
      </p:sp>
      <p:sp>
        <p:nvSpPr>
          <p:cNvPr id="40" name="Oval 39"/>
          <p:cNvSpPr/>
          <p:nvPr/>
        </p:nvSpPr>
        <p:spPr>
          <a:xfrm>
            <a:off x="6274956" y="3384183"/>
            <a:ext cx="140004" cy="129998"/>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349" tIns="45671" rIns="91349" bIns="45671" rtlCol="0" anchor="ctr"/>
          <a:lstStyle/>
          <a:p>
            <a:pPr algn="ctr"/>
            <a:endParaRPr lang="en-US"/>
          </a:p>
        </p:txBody>
      </p:sp>
      <p:sp>
        <p:nvSpPr>
          <p:cNvPr id="41" name="Oval 40"/>
          <p:cNvSpPr/>
          <p:nvPr/>
        </p:nvSpPr>
        <p:spPr>
          <a:xfrm>
            <a:off x="6274956" y="3563040"/>
            <a:ext cx="140004" cy="129998"/>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349" tIns="45671" rIns="91349" bIns="45671" rtlCol="0" anchor="ctr"/>
          <a:lstStyle/>
          <a:p>
            <a:pPr algn="ctr"/>
            <a:endParaRPr lang="en-US"/>
          </a:p>
        </p:txBody>
      </p:sp>
      <p:sp>
        <p:nvSpPr>
          <p:cNvPr id="42" name="Oval 41"/>
          <p:cNvSpPr/>
          <p:nvPr/>
        </p:nvSpPr>
        <p:spPr>
          <a:xfrm>
            <a:off x="6295816" y="2546058"/>
            <a:ext cx="140004" cy="129998"/>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349" tIns="45671" rIns="91349" bIns="45671" rtlCol="0" anchor="ctr"/>
          <a:lstStyle/>
          <a:p>
            <a:pPr algn="ctr"/>
            <a:endParaRPr lang="en-US"/>
          </a:p>
        </p:txBody>
      </p:sp>
      <p:sp>
        <p:nvSpPr>
          <p:cNvPr id="43" name="Oval 42"/>
          <p:cNvSpPr/>
          <p:nvPr/>
        </p:nvSpPr>
        <p:spPr>
          <a:xfrm>
            <a:off x="6290716" y="2350696"/>
            <a:ext cx="140004" cy="129998"/>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349" tIns="45671" rIns="91349" bIns="45671" rtlCol="0" anchor="ctr"/>
          <a:lstStyle/>
          <a:p>
            <a:pPr algn="ctr"/>
            <a:endParaRPr lang="en-US"/>
          </a:p>
        </p:txBody>
      </p:sp>
      <p:sp>
        <p:nvSpPr>
          <p:cNvPr id="44" name="Oval 43"/>
          <p:cNvSpPr/>
          <p:nvPr/>
        </p:nvSpPr>
        <p:spPr>
          <a:xfrm>
            <a:off x="6295816" y="2175539"/>
            <a:ext cx="140004" cy="129998"/>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349" tIns="45671" rIns="91349" bIns="45671" rtlCol="0" anchor="ctr"/>
          <a:lstStyle/>
          <a:p>
            <a:pPr algn="ctr"/>
            <a:endParaRPr lang="en-US"/>
          </a:p>
        </p:txBody>
      </p:sp>
      <p:sp>
        <p:nvSpPr>
          <p:cNvPr id="45" name="Oval 44"/>
          <p:cNvSpPr/>
          <p:nvPr/>
        </p:nvSpPr>
        <p:spPr>
          <a:xfrm>
            <a:off x="6295816" y="1977081"/>
            <a:ext cx="140004" cy="129998"/>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349" tIns="45671" rIns="91349" bIns="45671" rtlCol="0" anchor="ctr"/>
          <a:lstStyle/>
          <a:p>
            <a:pPr algn="ctr"/>
            <a:endParaRPr lang="en-US"/>
          </a:p>
        </p:txBody>
      </p:sp>
      <p:sp>
        <p:nvSpPr>
          <p:cNvPr id="46" name="Oval 45"/>
          <p:cNvSpPr/>
          <p:nvPr/>
        </p:nvSpPr>
        <p:spPr>
          <a:xfrm>
            <a:off x="6306476" y="1768086"/>
            <a:ext cx="140004" cy="129998"/>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349" tIns="45671" rIns="91349" bIns="45671" rtlCol="0" anchor="ctr"/>
          <a:lstStyle/>
          <a:p>
            <a:pPr algn="ctr"/>
            <a:endParaRPr lang="en-US"/>
          </a:p>
        </p:txBody>
      </p:sp>
      <p:sp>
        <p:nvSpPr>
          <p:cNvPr id="47" name="Oval 46"/>
          <p:cNvSpPr/>
          <p:nvPr/>
        </p:nvSpPr>
        <p:spPr>
          <a:xfrm>
            <a:off x="6290716" y="4022330"/>
            <a:ext cx="140004" cy="129998"/>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349" tIns="45671" rIns="91349" bIns="45671" rtlCol="0" anchor="ctr"/>
          <a:lstStyle/>
          <a:p>
            <a:pPr algn="ctr"/>
            <a:endParaRPr lang="en-US"/>
          </a:p>
        </p:txBody>
      </p:sp>
      <p:sp>
        <p:nvSpPr>
          <p:cNvPr id="48" name="Oval 47"/>
          <p:cNvSpPr/>
          <p:nvPr/>
        </p:nvSpPr>
        <p:spPr>
          <a:xfrm>
            <a:off x="6295816" y="4227325"/>
            <a:ext cx="140004" cy="129998"/>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349" tIns="45671" rIns="91349" bIns="45671" rtlCol="0" anchor="ctr"/>
          <a:lstStyle/>
          <a:p>
            <a:pPr algn="ctr"/>
            <a:endParaRPr lang="en-US"/>
          </a:p>
        </p:txBody>
      </p:sp>
      <p:sp>
        <p:nvSpPr>
          <p:cNvPr id="53" name="Right Arrow 52"/>
          <p:cNvSpPr/>
          <p:nvPr/>
        </p:nvSpPr>
        <p:spPr>
          <a:xfrm rot="711688">
            <a:off x="4124643" y="507266"/>
            <a:ext cx="623538" cy="580902"/>
          </a:xfrm>
          <a:prstGeom prst="rightArrow">
            <a:avLst/>
          </a:prstGeom>
          <a:ln/>
          <a:effectLst>
            <a:glow rad="228600">
              <a:schemeClr val="accent6">
                <a:satMod val="175000"/>
                <a:alpha val="40000"/>
              </a:schemeClr>
            </a:glow>
            <a:outerShdw blurRad="40000" dist="23000" dir="5400000" rotWithShape="0">
              <a:srgbClr val="000000">
                <a:alpha val="35000"/>
              </a:srgbClr>
            </a:outerShdw>
          </a:effectLst>
          <a:scene3d>
            <a:camera prst="perspectiveHeroicExtremeLeftFacing"/>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lIns="91349" tIns="45671" rIns="91349" bIns="45671"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5" name="Freeform 54"/>
          <p:cNvSpPr/>
          <p:nvPr/>
        </p:nvSpPr>
        <p:spPr>
          <a:xfrm>
            <a:off x="6457310" y="1708728"/>
            <a:ext cx="57448" cy="967328"/>
          </a:xfrm>
          <a:custGeom>
            <a:avLst/>
            <a:gdLst>
              <a:gd name="connsiteX0" fmla="*/ 208449 w 208449"/>
              <a:gd name="connsiteY0" fmla="*/ 0 h 1254977"/>
              <a:gd name="connsiteX1" fmla="*/ 68445 w 208449"/>
              <a:gd name="connsiteY1" fmla="*/ 259996 h 1254977"/>
              <a:gd name="connsiteX2" fmla="*/ 18444 w 208449"/>
              <a:gd name="connsiteY2" fmla="*/ 1254977 h 1254977"/>
            </a:gdLst>
            <a:ahLst/>
            <a:cxnLst>
              <a:cxn ang="0">
                <a:pos x="connsiteX0" y="connsiteY0"/>
              </a:cxn>
              <a:cxn ang="0">
                <a:pos x="connsiteX1" y="connsiteY1"/>
              </a:cxn>
              <a:cxn ang="0">
                <a:pos x="connsiteX2" y="connsiteY2"/>
              </a:cxn>
            </a:cxnLst>
            <a:rect l="l" t="t" r="r" b="b"/>
            <a:pathLst>
              <a:path w="208449" h="1254977">
                <a:moveTo>
                  <a:pt x="208449" y="0"/>
                </a:moveTo>
                <a:cubicBezTo>
                  <a:pt x="154280" y="25416"/>
                  <a:pt x="100112" y="50833"/>
                  <a:pt x="68445" y="259996"/>
                </a:cubicBezTo>
                <a:cubicBezTo>
                  <a:pt x="36778" y="469159"/>
                  <a:pt x="-33224" y="1243311"/>
                  <a:pt x="18444" y="1254977"/>
                </a:cubicBezTo>
              </a:path>
            </a:pathLst>
          </a:custGeom>
          <a:ln w="38100" cmpd="sng">
            <a:solidFill>
              <a:srgbClr val="FF0000"/>
            </a:soli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lIns="91349" tIns="45671" rIns="91349" bIns="45671" rtlCol="0" anchor="ctr"/>
          <a:lstStyle/>
          <a:p>
            <a:pPr algn="ctr"/>
            <a:endParaRPr lang="en-US"/>
          </a:p>
        </p:txBody>
      </p:sp>
      <p:cxnSp>
        <p:nvCxnSpPr>
          <p:cNvPr id="58" name="Straight Connector 57"/>
          <p:cNvCxnSpPr/>
          <p:nvPr/>
        </p:nvCxnSpPr>
        <p:spPr>
          <a:xfrm>
            <a:off x="6458290" y="3005074"/>
            <a:ext cx="0" cy="779986"/>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6449156" y="3774048"/>
            <a:ext cx="10919" cy="32642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55" idx="2"/>
          </p:cNvCxnSpPr>
          <p:nvPr/>
        </p:nvCxnSpPr>
        <p:spPr>
          <a:xfrm flipH="1">
            <a:off x="6458291" y="2676056"/>
            <a:ext cx="4102" cy="329018"/>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0" name="Freeform 59"/>
          <p:cNvSpPr/>
          <p:nvPr/>
        </p:nvSpPr>
        <p:spPr>
          <a:xfrm>
            <a:off x="6445400" y="3962462"/>
            <a:ext cx="69358" cy="522456"/>
          </a:xfrm>
          <a:custGeom>
            <a:avLst/>
            <a:gdLst>
              <a:gd name="connsiteX0" fmla="*/ 0 w 40001"/>
              <a:gd name="connsiteY0" fmla="*/ 0 h 404992"/>
              <a:gd name="connsiteX1" fmla="*/ 10000 w 40001"/>
              <a:gd name="connsiteY1" fmla="*/ 289994 h 404992"/>
              <a:gd name="connsiteX2" fmla="*/ 40001 w 40001"/>
              <a:gd name="connsiteY2" fmla="*/ 404992 h 404992"/>
            </a:gdLst>
            <a:ahLst/>
            <a:cxnLst>
              <a:cxn ang="0">
                <a:pos x="connsiteX0" y="connsiteY0"/>
              </a:cxn>
              <a:cxn ang="0">
                <a:pos x="connsiteX1" y="connsiteY1"/>
              </a:cxn>
              <a:cxn ang="0">
                <a:pos x="connsiteX2" y="connsiteY2"/>
              </a:cxn>
            </a:cxnLst>
            <a:rect l="l" t="t" r="r" b="b"/>
            <a:pathLst>
              <a:path w="40001" h="404992">
                <a:moveTo>
                  <a:pt x="0" y="0"/>
                </a:moveTo>
                <a:cubicBezTo>
                  <a:pt x="1666" y="111247"/>
                  <a:pt x="3333" y="222495"/>
                  <a:pt x="10000" y="289994"/>
                </a:cubicBezTo>
                <a:cubicBezTo>
                  <a:pt x="16667" y="357493"/>
                  <a:pt x="40001" y="404992"/>
                  <a:pt x="40001" y="404992"/>
                </a:cubicBezTo>
              </a:path>
            </a:pathLst>
          </a:custGeom>
          <a:noFill/>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lIns="91349" tIns="45671" rIns="91349" bIns="45671" rtlCol="0" anchor="ctr"/>
          <a:lstStyle/>
          <a:p>
            <a:pPr algn="ctr"/>
            <a:endParaRPr lang="en-US">
              <a:ln w="57150" cmpd="sng">
                <a:solidFill>
                  <a:srgbClr val="FF6600"/>
                </a:solidFill>
              </a:ln>
            </a:endParaRPr>
          </a:p>
        </p:txBody>
      </p:sp>
      <p:pic>
        <p:nvPicPr>
          <p:cNvPr id="6" name="图片 11" descr="finger.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21289366">
            <a:off x="6814605" y="7157484"/>
            <a:ext cx="3128939" cy="3806392"/>
          </a:xfrm>
          <a:prstGeom prst="rect">
            <a:avLst/>
          </a:prstGeom>
        </p:spPr>
      </p:pic>
      <p:sp>
        <p:nvSpPr>
          <p:cNvPr id="49" name="Rectangle 19"/>
          <p:cNvSpPr/>
          <p:nvPr/>
        </p:nvSpPr>
        <p:spPr>
          <a:xfrm>
            <a:off x="6249308" y="187776"/>
            <a:ext cx="579436" cy="523121"/>
          </a:xfrm>
          <a:prstGeom prst="rect">
            <a:avLst/>
          </a:prstGeom>
          <a:noFill/>
          <a:effectLst>
            <a:outerShdw blurRad="76200" dir="13500000" sx="159000" sy="159000" kx="1200000" algn="br" rotWithShape="0">
              <a:prstClr val="black">
                <a:alpha val="20000"/>
              </a:prstClr>
            </a:outerShdw>
          </a:effectLst>
          <a:scene3d>
            <a:camera prst="isometricLeftDown"/>
            <a:lightRig rig="threePt" dir="t"/>
          </a:scene3d>
        </p:spPr>
        <p:txBody>
          <a:bodyPr wrap="square" lIns="91349" tIns="45671" rIns="91349" bIns="45671">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zh-CN" altLang="zh-CN" sz="2800" b="1" dirty="0">
                <a:ln>
                  <a:prstDash val="solid"/>
                </a:ln>
                <a:solidFill>
                  <a:schemeClr val="tx1">
                    <a:lumMod val="95000"/>
                    <a:lumOff val="5000"/>
                  </a:schemeClr>
                </a:solidFill>
                <a:effectLst>
                  <a:outerShdw blurRad="88000" dist="50800" dir="5040000" algn="tl">
                    <a:schemeClr val="accent4">
                      <a:tint val="80000"/>
                      <a:satMod val="250000"/>
                      <a:alpha val="45000"/>
                    </a:schemeClr>
                  </a:outerShdw>
                </a:effectLst>
              </a:rPr>
              <a:t> </a:t>
            </a:r>
            <a:r>
              <a:rPr lang="en-US" altLang="zh-CN" sz="2800" b="1" dirty="0">
                <a:ln>
                  <a:prstDash val="solid"/>
                </a:ln>
                <a:solidFill>
                  <a:schemeClr val="tx1">
                    <a:lumMod val="95000"/>
                    <a:lumOff val="5000"/>
                  </a:schemeClr>
                </a:solidFill>
                <a:effectLst>
                  <a:outerShdw blurRad="88000" dist="50800" dir="5040000" algn="tl">
                    <a:schemeClr val="accent4">
                      <a:tint val="80000"/>
                      <a:satMod val="250000"/>
                      <a:alpha val="45000"/>
                    </a:schemeClr>
                  </a:outerShdw>
                </a:effectLst>
              </a:rPr>
              <a:t>B</a:t>
            </a:r>
            <a:endParaRPr lang="en-US" sz="2800" b="1" dirty="0">
              <a:ln>
                <a:prstDash val="solid"/>
              </a:ln>
              <a:solidFill>
                <a:schemeClr val="tx1">
                  <a:lumMod val="95000"/>
                  <a:lumOff val="5000"/>
                </a:schemeClr>
              </a:solidFill>
              <a:effectLst>
                <a:outerShdw blurRad="88000" dist="50800" dir="5040000" algn="tl">
                  <a:schemeClr val="accent4">
                    <a:tint val="80000"/>
                    <a:satMod val="250000"/>
                    <a:alpha val="45000"/>
                  </a:schemeClr>
                </a:outerShdw>
              </a:effectLst>
            </a:endParaRPr>
          </a:p>
        </p:txBody>
      </p:sp>
      <p:pic>
        <p:nvPicPr>
          <p:cNvPr id="10" name="1111.m4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2503" y="5611532"/>
            <a:ext cx="355600" cy="355600"/>
          </a:xfrm>
          <a:prstGeom prst="rect">
            <a:avLst/>
          </a:prstGeom>
        </p:spPr>
      </p:pic>
      <p:pic>
        <p:nvPicPr>
          <p:cNvPr id="13" name="222.m4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771803" y="5651224"/>
            <a:ext cx="315915" cy="315915"/>
          </a:xfrm>
          <a:prstGeom prst="rect">
            <a:avLst/>
          </a:prstGeom>
        </p:spPr>
      </p:pic>
      <p:pic>
        <p:nvPicPr>
          <p:cNvPr id="50" name="44444.m4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1586754" y="6286704"/>
            <a:ext cx="444500" cy="444500"/>
          </a:xfrm>
          <a:prstGeom prst="rect">
            <a:avLst/>
          </a:prstGeom>
        </p:spPr>
      </p:pic>
    </p:spTree>
    <p:extLst>
      <p:ext uri="{BB962C8B-B14F-4D97-AF65-F5344CB8AC3E}">
        <p14:creationId xmlns:p14="http://schemas.microsoft.com/office/powerpoint/2010/main" val="1380267061"/>
      </p:ext>
    </p:extLst>
  </p:cSld>
  <p:clrMapOvr>
    <a:masterClrMapping/>
  </p:clrMapOvr>
  <mc:AlternateContent xmlns:mc="http://schemas.openxmlformats.org/markup-compatibility/2006" xmlns:p14="http://schemas.microsoft.com/office/powerpoint/2010/main">
    <mc:Choice Requires="p14">
      <p:transition spd="slow" p14:dur="1200" advClick="0" advTm="0">
        <p:split orient="vert"/>
      </p:transition>
    </mc:Choice>
    <mc:Fallback xmlns="">
      <p:transition xmlns:p14="http://schemas.microsoft.com/office/powerpoint/2010/main" spd="slow" advClick="0" advTm="0">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14" fill="hold"/>
                                        <p:tgtEl>
                                          <p:spTgt spid="10"/>
                                        </p:tgtEl>
                                      </p:cBhvr>
                                    </p:cmd>
                                  </p:childTnLst>
                                </p:cTn>
                              </p:par>
                              <p:par>
                                <p:cTn id="7" presetID="0" presetClass="path" presetSubtype="0" accel="50000" decel="50000" fill="hold" nodeType="withEffect">
                                  <p:stCondLst>
                                    <p:cond delay="5500"/>
                                  </p:stCondLst>
                                  <p:childTnLst>
                                    <p:animMotion origin="layout" path="M -0.41625 -0.57913 L -0.16803 0.00579 " pathEditMode="relative" rAng="0" ptsTypes="AA">
                                      <p:cBhvr>
                                        <p:cTn id="8" dur="1000" spd="-100000" fill="hold"/>
                                        <p:tgtEl>
                                          <p:spTgt spid="6"/>
                                        </p:tgtEl>
                                        <p:attrNameLst>
                                          <p:attrName>ppt_x</p:attrName>
                                          <p:attrName>ppt_y</p:attrName>
                                        </p:attrNameLst>
                                      </p:cBhvr>
                                      <p:rCtr x="12411" y="29246"/>
                                    </p:animMotion>
                                  </p:childTnLst>
                                </p:cTn>
                              </p:par>
                              <p:par>
                                <p:cTn id="9" presetID="10" presetClass="exit" presetSubtype="0" fill="hold" nodeType="withEffect">
                                  <p:stCondLst>
                                    <p:cond delay="6000"/>
                                  </p:stCondLst>
                                  <p:childTnLst>
                                    <p:animEffect transition="out" filter="fade">
                                      <p:cBhvr>
                                        <p:cTn id="10" dur="800"/>
                                        <p:tgtEl>
                                          <p:spTgt spid="17"/>
                                        </p:tgtEl>
                                      </p:cBhvr>
                                    </p:animEffect>
                                    <p:set>
                                      <p:cBhvr>
                                        <p:cTn id="11" dur="1" fill="hold">
                                          <p:stCondLst>
                                            <p:cond delay="799"/>
                                          </p:stCondLst>
                                        </p:cTn>
                                        <p:tgtEl>
                                          <p:spTgt spid="17"/>
                                        </p:tgtEl>
                                        <p:attrNameLst>
                                          <p:attrName>style.visibility</p:attrName>
                                        </p:attrNameLst>
                                      </p:cBhvr>
                                      <p:to>
                                        <p:strVal val="hidden"/>
                                      </p:to>
                                    </p:set>
                                  </p:childTnLst>
                                </p:cTn>
                              </p:par>
                              <p:par>
                                <p:cTn id="12" presetID="10" presetClass="exit" presetSubtype="0" fill="hold" nodeType="withEffect">
                                  <p:stCondLst>
                                    <p:cond delay="6000"/>
                                  </p:stCondLst>
                                  <p:childTnLst>
                                    <p:animEffect transition="out" filter="fade">
                                      <p:cBhvr>
                                        <p:cTn id="13" dur="500"/>
                                        <p:tgtEl>
                                          <p:spTgt spid="15"/>
                                        </p:tgtEl>
                                      </p:cBhvr>
                                    </p:animEffect>
                                    <p:set>
                                      <p:cBhvr>
                                        <p:cTn id="14" dur="1" fill="hold">
                                          <p:stCondLst>
                                            <p:cond delay="499"/>
                                          </p:stCondLst>
                                        </p:cTn>
                                        <p:tgtEl>
                                          <p:spTgt spid="15"/>
                                        </p:tgtEl>
                                        <p:attrNameLst>
                                          <p:attrName>style.visibility</p:attrName>
                                        </p:attrNameLst>
                                      </p:cBhvr>
                                      <p:to>
                                        <p:strVal val="hidden"/>
                                      </p:to>
                                    </p:set>
                                  </p:childTnLst>
                                </p:cTn>
                              </p:par>
                              <p:par>
                                <p:cTn id="15" presetID="6" presetClass="entr" presetSubtype="32" fill="hold" grpId="0" nodeType="withEffect">
                                  <p:stCondLst>
                                    <p:cond delay="6100"/>
                                  </p:stCondLst>
                                  <p:childTnLst>
                                    <p:set>
                                      <p:cBhvr>
                                        <p:cTn id="16" dur="1" fill="hold">
                                          <p:stCondLst>
                                            <p:cond delay="0"/>
                                          </p:stCondLst>
                                        </p:cTn>
                                        <p:tgtEl>
                                          <p:spTgt spid="11"/>
                                        </p:tgtEl>
                                        <p:attrNameLst>
                                          <p:attrName>style.visibility</p:attrName>
                                        </p:attrNameLst>
                                      </p:cBhvr>
                                      <p:to>
                                        <p:strVal val="visible"/>
                                      </p:to>
                                    </p:set>
                                    <p:animEffect transition="in" filter="circle(out)">
                                      <p:cBhvr>
                                        <p:cTn id="17" dur="1000"/>
                                        <p:tgtEl>
                                          <p:spTgt spid="11"/>
                                        </p:tgtEl>
                                      </p:cBhvr>
                                    </p:animEffect>
                                  </p:childTnLst>
                                </p:cTn>
                              </p:par>
                              <p:par>
                                <p:cTn id="18" presetID="6" presetClass="entr" presetSubtype="32" fill="hold" grpId="0" nodeType="withEffect">
                                  <p:stCondLst>
                                    <p:cond delay="6100"/>
                                  </p:stCondLst>
                                  <p:childTnLst>
                                    <p:set>
                                      <p:cBhvr>
                                        <p:cTn id="19" dur="1" fill="hold">
                                          <p:stCondLst>
                                            <p:cond delay="0"/>
                                          </p:stCondLst>
                                        </p:cTn>
                                        <p:tgtEl>
                                          <p:spTgt spid="12"/>
                                        </p:tgtEl>
                                        <p:attrNameLst>
                                          <p:attrName>style.visibility</p:attrName>
                                        </p:attrNameLst>
                                      </p:cBhvr>
                                      <p:to>
                                        <p:strVal val="visible"/>
                                      </p:to>
                                    </p:set>
                                    <p:animEffect transition="in" filter="circle(out)">
                                      <p:cBhvr>
                                        <p:cTn id="20" dur="1000"/>
                                        <p:tgtEl>
                                          <p:spTgt spid="12"/>
                                        </p:tgtEl>
                                      </p:cBhvr>
                                    </p:animEffect>
                                  </p:childTnLst>
                                </p:cTn>
                              </p:par>
                              <p:par>
                                <p:cTn id="21" presetID="1" presetClass="entr" presetSubtype="0" fill="hold" grpId="0" nodeType="withEffect">
                                  <p:stCondLst>
                                    <p:cond delay="619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6190"/>
                                  </p:stCondLst>
                                  <p:childTnLst>
                                    <p:set>
                                      <p:cBhvr>
                                        <p:cTn id="24" dur="1" fill="hold">
                                          <p:stCondLst>
                                            <p:cond delay="0"/>
                                          </p:stCondLst>
                                        </p:cTn>
                                        <p:tgtEl>
                                          <p:spTgt spid="49"/>
                                        </p:tgtEl>
                                        <p:attrNameLst>
                                          <p:attrName>style.visibility</p:attrName>
                                        </p:attrNameLst>
                                      </p:cBhvr>
                                      <p:to>
                                        <p:strVal val="visible"/>
                                      </p:to>
                                    </p:set>
                                  </p:childTnLst>
                                </p:cTn>
                              </p:par>
                              <p:par>
                                <p:cTn id="25" presetID="10" presetClass="entr" presetSubtype="0" fill="hold" nodeType="withEffect">
                                  <p:stCondLst>
                                    <p:cond delay="7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par>
                          <p:cTn id="28" fill="hold">
                            <p:stCondLst>
                              <p:cond delay="13514"/>
                            </p:stCondLst>
                            <p:childTnLst>
                              <p:par>
                                <p:cTn id="29" presetID="1" presetClass="mediacall" presetSubtype="0" fill="hold" nodeType="afterEffect">
                                  <p:stCondLst>
                                    <p:cond delay="3000"/>
                                  </p:stCondLst>
                                  <p:childTnLst>
                                    <p:cmd type="call" cmd="playFrom(0.0)">
                                      <p:cBhvr>
                                        <p:cTn id="30" dur="7291" fill="hold"/>
                                        <p:tgtEl>
                                          <p:spTgt spid="13"/>
                                        </p:tgtEl>
                                      </p:cBhvr>
                                    </p:cmd>
                                  </p:childTnLst>
                                </p:cTn>
                              </p:par>
                              <p:par>
                                <p:cTn id="31" presetID="12" presetClass="entr" presetSubtype="8" repeatCount="300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1000"/>
                                        <p:tgtEl>
                                          <p:spTgt spid="32"/>
                                        </p:tgtEl>
                                        <p:attrNameLst>
                                          <p:attrName>ppt_x</p:attrName>
                                        </p:attrNameLst>
                                      </p:cBhvr>
                                      <p:tavLst>
                                        <p:tav tm="0">
                                          <p:val>
                                            <p:strVal val="#ppt_x-#ppt_w*1.125000"/>
                                          </p:val>
                                        </p:tav>
                                        <p:tav tm="100000">
                                          <p:val>
                                            <p:strVal val="#ppt_x"/>
                                          </p:val>
                                        </p:tav>
                                      </p:tavLst>
                                    </p:anim>
                                    <p:animEffect transition="in" filter="wipe(right)">
                                      <p:cBhvr>
                                        <p:cTn id="34" dur="10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par>
                                <p:cTn id="35" presetID="12" presetClass="entr" presetSubtype="8" repeatCount="300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000"/>
                                        <p:tgtEl>
                                          <p:spTgt spid="34"/>
                                        </p:tgtEl>
                                        <p:attrNameLst>
                                          <p:attrName>ppt_x</p:attrName>
                                        </p:attrNameLst>
                                      </p:cBhvr>
                                      <p:tavLst>
                                        <p:tav tm="0">
                                          <p:val>
                                            <p:strVal val="#ppt_x-#ppt_w*1.125000"/>
                                          </p:val>
                                        </p:tav>
                                        <p:tav tm="100000">
                                          <p:val>
                                            <p:strVal val="#ppt_x"/>
                                          </p:val>
                                        </p:tav>
                                      </p:tavLst>
                                    </p:anim>
                                    <p:animEffect transition="in" filter="wipe(right)">
                                      <p:cBhvr>
                                        <p:cTn id="38" dur="10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par>
                                <p:cTn id="39" presetID="6" presetClass="entr" presetSubtype="16" fill="hold" nodeType="withEffect">
                                  <p:stCondLst>
                                    <p:cond delay="5000"/>
                                  </p:stCondLst>
                                  <p:childTnLst>
                                    <p:set>
                                      <p:cBhvr>
                                        <p:cTn id="40" dur="1" fill="hold">
                                          <p:stCondLst>
                                            <p:cond delay="0"/>
                                          </p:stCondLst>
                                        </p:cTn>
                                        <p:tgtEl>
                                          <p:spTgt spid="18"/>
                                        </p:tgtEl>
                                        <p:attrNameLst>
                                          <p:attrName>style.visibility</p:attrName>
                                        </p:attrNameLst>
                                      </p:cBhvr>
                                      <p:to>
                                        <p:strVal val="visible"/>
                                      </p:to>
                                    </p:set>
                                    <p:animEffect transition="in" filter="circle(in)">
                                      <p:cBhvr>
                                        <p:cTn id="41" dur="1000"/>
                                        <p:tgtEl>
                                          <p:spTgt spid="18"/>
                                        </p:tgtEl>
                                      </p:cBhvr>
                                    </p:animEffect>
                                  </p:childTnLst>
                                </p:cTn>
                              </p:par>
                              <p:par>
                                <p:cTn id="42" presetID="9" presetClass="entr" presetSubtype="0" fill="hold" nodeType="withEffect">
                                  <p:stCondLst>
                                    <p:cond delay="5000"/>
                                  </p:stCondLst>
                                  <p:childTnLst>
                                    <p:set>
                                      <p:cBhvr>
                                        <p:cTn id="43" dur="1" fill="hold">
                                          <p:stCondLst>
                                            <p:cond delay="0"/>
                                          </p:stCondLst>
                                        </p:cTn>
                                        <p:tgtEl>
                                          <p:spTgt spid="19"/>
                                        </p:tgtEl>
                                        <p:attrNameLst>
                                          <p:attrName>style.visibility</p:attrName>
                                        </p:attrNameLst>
                                      </p:cBhvr>
                                      <p:to>
                                        <p:strVal val="visible"/>
                                      </p:to>
                                    </p:set>
                                    <p:animEffect transition="in" filter="dissolve">
                                      <p:cBhvr>
                                        <p:cTn id="44" dur="1000"/>
                                        <p:tgtEl>
                                          <p:spTgt spid="19"/>
                                        </p:tgtEl>
                                      </p:cBhvr>
                                    </p:animEffect>
                                  </p:childTnLst>
                                </p:cTn>
                              </p:par>
                              <p:par>
                                <p:cTn id="45" presetID="9" presetClass="entr" presetSubtype="0" fill="hold" grpId="1" nodeType="withEffect">
                                  <p:stCondLst>
                                    <p:cond delay="5000"/>
                                  </p:stCondLst>
                                  <p:childTnLst>
                                    <p:set>
                                      <p:cBhvr>
                                        <p:cTn id="46" dur="1" fill="hold">
                                          <p:stCondLst>
                                            <p:cond delay="0"/>
                                          </p:stCondLst>
                                        </p:cTn>
                                        <p:tgtEl>
                                          <p:spTgt spid="46"/>
                                        </p:tgtEl>
                                        <p:attrNameLst>
                                          <p:attrName>style.visibility</p:attrName>
                                        </p:attrNameLst>
                                      </p:cBhvr>
                                      <p:to>
                                        <p:strVal val="visible"/>
                                      </p:to>
                                    </p:set>
                                    <p:animEffect transition="in" filter="dissolve">
                                      <p:cBhvr>
                                        <p:cTn id="47" dur="500"/>
                                        <p:tgtEl>
                                          <p:spTgt spid="46"/>
                                        </p:tgtEl>
                                      </p:cBhvr>
                                    </p:animEffect>
                                  </p:childTnLst>
                                </p:cTn>
                              </p:par>
                              <p:par>
                                <p:cTn id="48" presetID="9" presetClass="entr" presetSubtype="0" fill="hold" grpId="1" nodeType="withEffect">
                                  <p:stCondLst>
                                    <p:cond delay="5000"/>
                                  </p:stCondLst>
                                  <p:childTnLst>
                                    <p:set>
                                      <p:cBhvr>
                                        <p:cTn id="49" dur="1" fill="hold">
                                          <p:stCondLst>
                                            <p:cond delay="0"/>
                                          </p:stCondLst>
                                        </p:cTn>
                                        <p:tgtEl>
                                          <p:spTgt spid="45"/>
                                        </p:tgtEl>
                                        <p:attrNameLst>
                                          <p:attrName>style.visibility</p:attrName>
                                        </p:attrNameLst>
                                      </p:cBhvr>
                                      <p:to>
                                        <p:strVal val="visible"/>
                                      </p:to>
                                    </p:set>
                                    <p:animEffect transition="in" filter="dissolve">
                                      <p:cBhvr>
                                        <p:cTn id="50" dur="500"/>
                                        <p:tgtEl>
                                          <p:spTgt spid="45"/>
                                        </p:tgtEl>
                                      </p:cBhvr>
                                    </p:animEffect>
                                  </p:childTnLst>
                                </p:cTn>
                              </p:par>
                              <p:par>
                                <p:cTn id="51" presetID="9" presetClass="entr" presetSubtype="0" fill="hold" grpId="1" nodeType="withEffect">
                                  <p:stCondLst>
                                    <p:cond delay="5000"/>
                                  </p:stCondLst>
                                  <p:childTnLst>
                                    <p:set>
                                      <p:cBhvr>
                                        <p:cTn id="52" dur="1" fill="hold">
                                          <p:stCondLst>
                                            <p:cond delay="0"/>
                                          </p:stCondLst>
                                        </p:cTn>
                                        <p:tgtEl>
                                          <p:spTgt spid="44"/>
                                        </p:tgtEl>
                                        <p:attrNameLst>
                                          <p:attrName>style.visibility</p:attrName>
                                        </p:attrNameLst>
                                      </p:cBhvr>
                                      <p:to>
                                        <p:strVal val="visible"/>
                                      </p:to>
                                    </p:set>
                                    <p:animEffect transition="in" filter="dissolve">
                                      <p:cBhvr>
                                        <p:cTn id="53" dur="500"/>
                                        <p:tgtEl>
                                          <p:spTgt spid="44"/>
                                        </p:tgtEl>
                                      </p:cBhvr>
                                    </p:animEffect>
                                  </p:childTnLst>
                                </p:cTn>
                              </p:par>
                              <p:par>
                                <p:cTn id="54" presetID="9" presetClass="entr" presetSubtype="0" fill="hold" grpId="1" nodeType="withEffect">
                                  <p:stCondLst>
                                    <p:cond delay="5000"/>
                                  </p:stCondLst>
                                  <p:childTnLst>
                                    <p:set>
                                      <p:cBhvr>
                                        <p:cTn id="55" dur="1" fill="hold">
                                          <p:stCondLst>
                                            <p:cond delay="0"/>
                                          </p:stCondLst>
                                        </p:cTn>
                                        <p:tgtEl>
                                          <p:spTgt spid="43"/>
                                        </p:tgtEl>
                                        <p:attrNameLst>
                                          <p:attrName>style.visibility</p:attrName>
                                        </p:attrNameLst>
                                      </p:cBhvr>
                                      <p:to>
                                        <p:strVal val="visible"/>
                                      </p:to>
                                    </p:set>
                                    <p:animEffect transition="in" filter="dissolve">
                                      <p:cBhvr>
                                        <p:cTn id="56" dur="500"/>
                                        <p:tgtEl>
                                          <p:spTgt spid="43"/>
                                        </p:tgtEl>
                                      </p:cBhvr>
                                    </p:animEffect>
                                  </p:childTnLst>
                                </p:cTn>
                              </p:par>
                              <p:par>
                                <p:cTn id="57" presetID="9" presetClass="entr" presetSubtype="0" fill="hold" grpId="1" nodeType="withEffect">
                                  <p:stCondLst>
                                    <p:cond delay="5000"/>
                                  </p:stCondLst>
                                  <p:childTnLst>
                                    <p:set>
                                      <p:cBhvr>
                                        <p:cTn id="58" dur="1" fill="hold">
                                          <p:stCondLst>
                                            <p:cond delay="0"/>
                                          </p:stCondLst>
                                        </p:cTn>
                                        <p:tgtEl>
                                          <p:spTgt spid="42"/>
                                        </p:tgtEl>
                                        <p:attrNameLst>
                                          <p:attrName>style.visibility</p:attrName>
                                        </p:attrNameLst>
                                      </p:cBhvr>
                                      <p:to>
                                        <p:strVal val="visible"/>
                                      </p:to>
                                    </p:set>
                                    <p:animEffect transition="in" filter="dissolve">
                                      <p:cBhvr>
                                        <p:cTn id="59" dur="500"/>
                                        <p:tgtEl>
                                          <p:spTgt spid="42"/>
                                        </p:tgtEl>
                                      </p:cBhvr>
                                    </p:animEffect>
                                  </p:childTnLst>
                                </p:cTn>
                              </p:par>
                              <p:par>
                                <p:cTn id="60" presetID="9" presetClass="entr" presetSubtype="0" fill="hold" grpId="1" nodeType="withEffect">
                                  <p:stCondLst>
                                    <p:cond delay="5000"/>
                                  </p:stCondLst>
                                  <p:childTnLst>
                                    <p:set>
                                      <p:cBhvr>
                                        <p:cTn id="61" dur="1" fill="hold">
                                          <p:stCondLst>
                                            <p:cond delay="0"/>
                                          </p:stCondLst>
                                        </p:cTn>
                                        <p:tgtEl>
                                          <p:spTgt spid="38"/>
                                        </p:tgtEl>
                                        <p:attrNameLst>
                                          <p:attrName>style.visibility</p:attrName>
                                        </p:attrNameLst>
                                      </p:cBhvr>
                                      <p:to>
                                        <p:strVal val="visible"/>
                                      </p:to>
                                    </p:set>
                                    <p:animEffect transition="in" filter="dissolve">
                                      <p:cBhvr>
                                        <p:cTn id="62" dur="500"/>
                                        <p:tgtEl>
                                          <p:spTgt spid="38"/>
                                        </p:tgtEl>
                                      </p:cBhvr>
                                    </p:animEffect>
                                  </p:childTnLst>
                                </p:cTn>
                              </p:par>
                              <p:par>
                                <p:cTn id="63" presetID="9" presetClass="entr" presetSubtype="0" fill="hold" grpId="1" nodeType="withEffect">
                                  <p:stCondLst>
                                    <p:cond delay="5000"/>
                                  </p:stCondLst>
                                  <p:childTnLst>
                                    <p:set>
                                      <p:cBhvr>
                                        <p:cTn id="64" dur="1" fill="hold">
                                          <p:stCondLst>
                                            <p:cond delay="0"/>
                                          </p:stCondLst>
                                        </p:cTn>
                                        <p:tgtEl>
                                          <p:spTgt spid="39"/>
                                        </p:tgtEl>
                                        <p:attrNameLst>
                                          <p:attrName>style.visibility</p:attrName>
                                        </p:attrNameLst>
                                      </p:cBhvr>
                                      <p:to>
                                        <p:strVal val="visible"/>
                                      </p:to>
                                    </p:set>
                                    <p:animEffect transition="in" filter="dissolve">
                                      <p:cBhvr>
                                        <p:cTn id="65" dur="500"/>
                                        <p:tgtEl>
                                          <p:spTgt spid="39"/>
                                        </p:tgtEl>
                                      </p:cBhvr>
                                    </p:animEffect>
                                  </p:childTnLst>
                                </p:cTn>
                              </p:par>
                              <p:par>
                                <p:cTn id="66" presetID="9" presetClass="entr" presetSubtype="0" fill="hold" grpId="1" nodeType="withEffect">
                                  <p:stCondLst>
                                    <p:cond delay="5000"/>
                                  </p:stCondLst>
                                  <p:childTnLst>
                                    <p:set>
                                      <p:cBhvr>
                                        <p:cTn id="67" dur="1" fill="hold">
                                          <p:stCondLst>
                                            <p:cond delay="0"/>
                                          </p:stCondLst>
                                        </p:cTn>
                                        <p:tgtEl>
                                          <p:spTgt spid="40"/>
                                        </p:tgtEl>
                                        <p:attrNameLst>
                                          <p:attrName>style.visibility</p:attrName>
                                        </p:attrNameLst>
                                      </p:cBhvr>
                                      <p:to>
                                        <p:strVal val="visible"/>
                                      </p:to>
                                    </p:set>
                                    <p:animEffect transition="in" filter="dissolve">
                                      <p:cBhvr>
                                        <p:cTn id="68" dur="500"/>
                                        <p:tgtEl>
                                          <p:spTgt spid="40"/>
                                        </p:tgtEl>
                                      </p:cBhvr>
                                    </p:animEffect>
                                  </p:childTnLst>
                                </p:cTn>
                              </p:par>
                              <p:par>
                                <p:cTn id="69" presetID="9" presetClass="entr" presetSubtype="0" fill="hold" grpId="1" nodeType="withEffect">
                                  <p:stCondLst>
                                    <p:cond delay="5000"/>
                                  </p:stCondLst>
                                  <p:childTnLst>
                                    <p:set>
                                      <p:cBhvr>
                                        <p:cTn id="70" dur="1" fill="hold">
                                          <p:stCondLst>
                                            <p:cond delay="0"/>
                                          </p:stCondLst>
                                        </p:cTn>
                                        <p:tgtEl>
                                          <p:spTgt spid="41"/>
                                        </p:tgtEl>
                                        <p:attrNameLst>
                                          <p:attrName>style.visibility</p:attrName>
                                        </p:attrNameLst>
                                      </p:cBhvr>
                                      <p:to>
                                        <p:strVal val="visible"/>
                                      </p:to>
                                    </p:set>
                                    <p:animEffect transition="in" filter="dissolve">
                                      <p:cBhvr>
                                        <p:cTn id="71" dur="500"/>
                                        <p:tgtEl>
                                          <p:spTgt spid="41"/>
                                        </p:tgtEl>
                                      </p:cBhvr>
                                    </p:animEffect>
                                  </p:childTnLst>
                                </p:cTn>
                              </p:par>
                              <p:par>
                                <p:cTn id="72" presetID="9" presetClass="entr" presetSubtype="0" fill="hold" grpId="1" nodeType="withEffect">
                                  <p:stCondLst>
                                    <p:cond delay="5000"/>
                                  </p:stCondLst>
                                  <p:childTnLst>
                                    <p:set>
                                      <p:cBhvr>
                                        <p:cTn id="73" dur="1" fill="hold">
                                          <p:stCondLst>
                                            <p:cond delay="0"/>
                                          </p:stCondLst>
                                        </p:cTn>
                                        <p:tgtEl>
                                          <p:spTgt spid="47"/>
                                        </p:tgtEl>
                                        <p:attrNameLst>
                                          <p:attrName>style.visibility</p:attrName>
                                        </p:attrNameLst>
                                      </p:cBhvr>
                                      <p:to>
                                        <p:strVal val="visible"/>
                                      </p:to>
                                    </p:set>
                                    <p:animEffect transition="in" filter="dissolve">
                                      <p:cBhvr>
                                        <p:cTn id="74" dur="500"/>
                                        <p:tgtEl>
                                          <p:spTgt spid="47"/>
                                        </p:tgtEl>
                                      </p:cBhvr>
                                    </p:animEffect>
                                  </p:childTnLst>
                                </p:cTn>
                              </p:par>
                              <p:par>
                                <p:cTn id="75" presetID="9" presetClass="entr" presetSubtype="0" fill="hold" grpId="1" nodeType="withEffect">
                                  <p:stCondLst>
                                    <p:cond delay="5000"/>
                                  </p:stCondLst>
                                  <p:childTnLst>
                                    <p:set>
                                      <p:cBhvr>
                                        <p:cTn id="76" dur="1" fill="hold">
                                          <p:stCondLst>
                                            <p:cond delay="0"/>
                                          </p:stCondLst>
                                        </p:cTn>
                                        <p:tgtEl>
                                          <p:spTgt spid="48"/>
                                        </p:tgtEl>
                                        <p:attrNameLst>
                                          <p:attrName>style.visibility</p:attrName>
                                        </p:attrNameLst>
                                      </p:cBhvr>
                                      <p:to>
                                        <p:strVal val="visible"/>
                                      </p:to>
                                    </p:set>
                                    <p:animEffect transition="in" filter="dissolve">
                                      <p:cBhvr>
                                        <p:cTn id="77" dur="500"/>
                                        <p:tgtEl>
                                          <p:spTgt spid="48"/>
                                        </p:tgtEl>
                                      </p:cBhvr>
                                    </p:animEffect>
                                  </p:childTnLst>
                                </p:cTn>
                              </p:par>
                            </p:childTnLst>
                          </p:cTn>
                        </p:par>
                        <p:par>
                          <p:cTn id="78" fill="hold">
                            <p:stCondLst>
                              <p:cond delay="23805"/>
                            </p:stCondLst>
                            <p:childTnLst>
                              <p:par>
                                <p:cTn id="79" presetID="1" presetClass="mediacall" presetSubtype="0" fill="hold" nodeType="afterEffect">
                                  <p:stCondLst>
                                    <p:cond delay="0"/>
                                  </p:stCondLst>
                                  <p:childTnLst>
                                    <p:cmd type="call" cmd="playFrom(0.0)">
                                      <p:cBhvr>
                                        <p:cTn id="80" dur="17298" fill="hold"/>
                                        <p:tgtEl>
                                          <p:spTgt spid="8"/>
                                        </p:tgtEl>
                                      </p:cBhvr>
                                    </p:cmd>
                                  </p:childTnLst>
                                </p:cTn>
                              </p:par>
                              <p:par>
                                <p:cTn id="81" presetID="0" presetClass="path" presetSubtype="0" accel="50000" decel="50000" fill="hold" nodeType="withEffect">
                                  <p:stCondLst>
                                    <p:cond delay="7000"/>
                                  </p:stCondLst>
                                  <p:childTnLst>
                                    <p:animMotion origin="layout" path="M -0.02673 -0.81639 L -0.41625 -0.5793 " pathEditMode="relative" rAng="0" ptsTypes="AA">
                                      <p:cBhvr>
                                        <p:cTn id="82" dur="2000" spd="-100000" fill="hold"/>
                                        <p:tgtEl>
                                          <p:spTgt spid="6"/>
                                        </p:tgtEl>
                                        <p:attrNameLst>
                                          <p:attrName>ppt_x</p:attrName>
                                          <p:attrName>ppt_y</p:attrName>
                                        </p:attrNameLst>
                                      </p:cBhvr>
                                      <p:rCtr x="-19476" y="11855"/>
                                    </p:animMotion>
                                  </p:childTnLst>
                                </p:cTn>
                              </p:par>
                              <p:par>
                                <p:cTn id="83" presetID="0" presetClass="path" presetSubtype="0" accel="50000" decel="50000" fill="hold" grpId="1" nodeType="withEffect">
                                  <p:stCondLst>
                                    <p:cond delay="7000"/>
                                  </p:stCondLst>
                                  <p:childTnLst>
                                    <p:animMotion origin="layout" path="M -3.52093E-6 3.05877E-6 L 0.38632 -0.19158 " pathEditMode="relative" rAng="0" ptsTypes="AA">
                                      <p:cBhvr>
                                        <p:cTn id="84" dur="2000" fill="hold"/>
                                        <p:tgtEl>
                                          <p:spTgt spid="11"/>
                                        </p:tgtEl>
                                        <p:attrNameLst>
                                          <p:attrName>ppt_x</p:attrName>
                                          <p:attrName>ppt_y</p:attrName>
                                        </p:attrNameLst>
                                      </p:cBhvr>
                                      <p:rCtr x="19316" y="-9579"/>
                                    </p:animMotion>
                                  </p:childTnLst>
                                </p:cTn>
                              </p:par>
                              <p:par>
                                <p:cTn id="85" presetID="0" presetClass="path" presetSubtype="0" accel="50000" decel="50000" fill="hold" grpId="1" nodeType="withEffect">
                                  <p:stCondLst>
                                    <p:cond delay="7000"/>
                                  </p:stCondLst>
                                  <p:childTnLst>
                                    <p:animMotion origin="layout" path="M -6.21852E-7 -3.85932E-6 L 0.38527 -0.19666 " pathEditMode="relative" rAng="0" ptsTypes="AA">
                                      <p:cBhvr>
                                        <p:cTn id="86" dur="2000" fill="hold"/>
                                        <p:tgtEl>
                                          <p:spTgt spid="12"/>
                                        </p:tgtEl>
                                        <p:attrNameLst>
                                          <p:attrName>ppt_x</p:attrName>
                                          <p:attrName>ppt_y</p:attrName>
                                        </p:attrNameLst>
                                      </p:cBhvr>
                                      <p:rCtr x="19264" y="-9833"/>
                                    </p:animMotion>
                                  </p:childTnLst>
                                </p:cTn>
                              </p:par>
                              <p:par>
                                <p:cTn id="87" presetID="22" presetClass="exit" presetSubtype="2" fill="hold" grpId="0" nodeType="withEffect">
                                  <p:stCondLst>
                                    <p:cond delay="9000"/>
                                  </p:stCondLst>
                                  <p:childTnLst>
                                    <p:animEffect transition="out" filter="wipe(right)">
                                      <p:cBhvr>
                                        <p:cTn id="88" dur="500"/>
                                        <p:tgtEl>
                                          <p:spTgt spid="46"/>
                                        </p:tgtEl>
                                      </p:cBhvr>
                                    </p:animEffect>
                                    <p:set>
                                      <p:cBhvr>
                                        <p:cTn id="89" dur="1" fill="hold">
                                          <p:stCondLst>
                                            <p:cond delay="499"/>
                                          </p:stCondLst>
                                        </p:cTn>
                                        <p:tgtEl>
                                          <p:spTgt spid="46"/>
                                        </p:tgtEl>
                                        <p:attrNameLst>
                                          <p:attrName>style.visibility</p:attrName>
                                        </p:attrNameLst>
                                      </p:cBhvr>
                                      <p:to>
                                        <p:strVal val="hidden"/>
                                      </p:to>
                                    </p:set>
                                  </p:childTnLst>
                                </p:cTn>
                              </p:par>
                              <p:par>
                                <p:cTn id="90" presetID="22" presetClass="exit" presetSubtype="2" fill="hold" grpId="0" nodeType="withEffect">
                                  <p:stCondLst>
                                    <p:cond delay="9000"/>
                                  </p:stCondLst>
                                  <p:childTnLst>
                                    <p:animEffect transition="out" filter="wipe(right)">
                                      <p:cBhvr>
                                        <p:cTn id="91" dur="500"/>
                                        <p:tgtEl>
                                          <p:spTgt spid="45"/>
                                        </p:tgtEl>
                                      </p:cBhvr>
                                    </p:animEffect>
                                    <p:set>
                                      <p:cBhvr>
                                        <p:cTn id="92" dur="1" fill="hold">
                                          <p:stCondLst>
                                            <p:cond delay="499"/>
                                          </p:stCondLst>
                                        </p:cTn>
                                        <p:tgtEl>
                                          <p:spTgt spid="45"/>
                                        </p:tgtEl>
                                        <p:attrNameLst>
                                          <p:attrName>style.visibility</p:attrName>
                                        </p:attrNameLst>
                                      </p:cBhvr>
                                      <p:to>
                                        <p:strVal val="hidden"/>
                                      </p:to>
                                    </p:set>
                                  </p:childTnLst>
                                </p:cTn>
                              </p:par>
                              <p:par>
                                <p:cTn id="93" presetID="22" presetClass="exit" presetSubtype="2" fill="hold" grpId="0" nodeType="withEffect">
                                  <p:stCondLst>
                                    <p:cond delay="9000"/>
                                  </p:stCondLst>
                                  <p:childTnLst>
                                    <p:animEffect transition="out" filter="wipe(right)">
                                      <p:cBhvr>
                                        <p:cTn id="94" dur="500"/>
                                        <p:tgtEl>
                                          <p:spTgt spid="44"/>
                                        </p:tgtEl>
                                      </p:cBhvr>
                                    </p:animEffect>
                                    <p:set>
                                      <p:cBhvr>
                                        <p:cTn id="95" dur="1" fill="hold">
                                          <p:stCondLst>
                                            <p:cond delay="499"/>
                                          </p:stCondLst>
                                        </p:cTn>
                                        <p:tgtEl>
                                          <p:spTgt spid="44"/>
                                        </p:tgtEl>
                                        <p:attrNameLst>
                                          <p:attrName>style.visibility</p:attrName>
                                        </p:attrNameLst>
                                      </p:cBhvr>
                                      <p:to>
                                        <p:strVal val="hidden"/>
                                      </p:to>
                                    </p:set>
                                  </p:childTnLst>
                                </p:cTn>
                              </p:par>
                              <p:par>
                                <p:cTn id="96" presetID="22" presetClass="exit" presetSubtype="2" fill="hold" grpId="0" nodeType="withEffect">
                                  <p:stCondLst>
                                    <p:cond delay="9000"/>
                                  </p:stCondLst>
                                  <p:childTnLst>
                                    <p:animEffect transition="out" filter="wipe(right)">
                                      <p:cBhvr>
                                        <p:cTn id="97" dur="500"/>
                                        <p:tgtEl>
                                          <p:spTgt spid="43"/>
                                        </p:tgtEl>
                                      </p:cBhvr>
                                    </p:animEffect>
                                    <p:set>
                                      <p:cBhvr>
                                        <p:cTn id="98" dur="1" fill="hold">
                                          <p:stCondLst>
                                            <p:cond delay="499"/>
                                          </p:stCondLst>
                                        </p:cTn>
                                        <p:tgtEl>
                                          <p:spTgt spid="43"/>
                                        </p:tgtEl>
                                        <p:attrNameLst>
                                          <p:attrName>style.visibility</p:attrName>
                                        </p:attrNameLst>
                                      </p:cBhvr>
                                      <p:to>
                                        <p:strVal val="hidden"/>
                                      </p:to>
                                    </p:set>
                                  </p:childTnLst>
                                </p:cTn>
                              </p:par>
                              <p:par>
                                <p:cTn id="99" presetID="22" presetClass="exit" presetSubtype="2" fill="hold" grpId="0" nodeType="withEffect">
                                  <p:stCondLst>
                                    <p:cond delay="9000"/>
                                  </p:stCondLst>
                                  <p:childTnLst>
                                    <p:animEffect transition="out" filter="wipe(right)">
                                      <p:cBhvr>
                                        <p:cTn id="100" dur="500"/>
                                        <p:tgtEl>
                                          <p:spTgt spid="42"/>
                                        </p:tgtEl>
                                      </p:cBhvr>
                                    </p:animEffect>
                                    <p:set>
                                      <p:cBhvr>
                                        <p:cTn id="101" dur="1" fill="hold">
                                          <p:stCondLst>
                                            <p:cond delay="499"/>
                                          </p:stCondLst>
                                        </p:cTn>
                                        <p:tgtEl>
                                          <p:spTgt spid="42"/>
                                        </p:tgtEl>
                                        <p:attrNameLst>
                                          <p:attrName>style.visibility</p:attrName>
                                        </p:attrNameLst>
                                      </p:cBhvr>
                                      <p:to>
                                        <p:strVal val="hidden"/>
                                      </p:to>
                                    </p:set>
                                  </p:childTnLst>
                                </p:cTn>
                              </p:par>
                              <p:par>
                                <p:cTn id="102" presetID="22" presetClass="exit" presetSubtype="2" fill="hold" grpId="0" nodeType="withEffect">
                                  <p:stCondLst>
                                    <p:cond delay="9000"/>
                                  </p:stCondLst>
                                  <p:childTnLst>
                                    <p:animEffect transition="out" filter="wipe(right)">
                                      <p:cBhvr>
                                        <p:cTn id="103" dur="500"/>
                                        <p:tgtEl>
                                          <p:spTgt spid="38"/>
                                        </p:tgtEl>
                                      </p:cBhvr>
                                    </p:animEffect>
                                    <p:set>
                                      <p:cBhvr>
                                        <p:cTn id="104" dur="1" fill="hold">
                                          <p:stCondLst>
                                            <p:cond delay="499"/>
                                          </p:stCondLst>
                                        </p:cTn>
                                        <p:tgtEl>
                                          <p:spTgt spid="38"/>
                                        </p:tgtEl>
                                        <p:attrNameLst>
                                          <p:attrName>style.visibility</p:attrName>
                                        </p:attrNameLst>
                                      </p:cBhvr>
                                      <p:to>
                                        <p:strVal val="hidden"/>
                                      </p:to>
                                    </p:set>
                                  </p:childTnLst>
                                </p:cTn>
                              </p:par>
                              <p:par>
                                <p:cTn id="105" presetID="22" presetClass="exit" presetSubtype="2" fill="hold" grpId="0" nodeType="withEffect">
                                  <p:stCondLst>
                                    <p:cond delay="9000"/>
                                  </p:stCondLst>
                                  <p:childTnLst>
                                    <p:animEffect transition="out" filter="wipe(right)">
                                      <p:cBhvr>
                                        <p:cTn id="106" dur="500"/>
                                        <p:tgtEl>
                                          <p:spTgt spid="39"/>
                                        </p:tgtEl>
                                      </p:cBhvr>
                                    </p:animEffect>
                                    <p:set>
                                      <p:cBhvr>
                                        <p:cTn id="107" dur="1" fill="hold">
                                          <p:stCondLst>
                                            <p:cond delay="499"/>
                                          </p:stCondLst>
                                        </p:cTn>
                                        <p:tgtEl>
                                          <p:spTgt spid="39"/>
                                        </p:tgtEl>
                                        <p:attrNameLst>
                                          <p:attrName>style.visibility</p:attrName>
                                        </p:attrNameLst>
                                      </p:cBhvr>
                                      <p:to>
                                        <p:strVal val="hidden"/>
                                      </p:to>
                                    </p:set>
                                  </p:childTnLst>
                                </p:cTn>
                              </p:par>
                              <p:par>
                                <p:cTn id="108" presetID="22" presetClass="exit" presetSubtype="2" fill="hold" grpId="0" nodeType="withEffect">
                                  <p:stCondLst>
                                    <p:cond delay="9000"/>
                                  </p:stCondLst>
                                  <p:childTnLst>
                                    <p:animEffect transition="out" filter="wipe(right)">
                                      <p:cBhvr>
                                        <p:cTn id="109" dur="500"/>
                                        <p:tgtEl>
                                          <p:spTgt spid="40"/>
                                        </p:tgtEl>
                                      </p:cBhvr>
                                    </p:animEffect>
                                    <p:set>
                                      <p:cBhvr>
                                        <p:cTn id="110" dur="1" fill="hold">
                                          <p:stCondLst>
                                            <p:cond delay="499"/>
                                          </p:stCondLst>
                                        </p:cTn>
                                        <p:tgtEl>
                                          <p:spTgt spid="40"/>
                                        </p:tgtEl>
                                        <p:attrNameLst>
                                          <p:attrName>style.visibility</p:attrName>
                                        </p:attrNameLst>
                                      </p:cBhvr>
                                      <p:to>
                                        <p:strVal val="hidden"/>
                                      </p:to>
                                    </p:set>
                                  </p:childTnLst>
                                </p:cTn>
                              </p:par>
                              <p:par>
                                <p:cTn id="111" presetID="22" presetClass="exit" presetSubtype="2" fill="hold" grpId="0" nodeType="withEffect">
                                  <p:stCondLst>
                                    <p:cond delay="9000"/>
                                  </p:stCondLst>
                                  <p:childTnLst>
                                    <p:animEffect transition="out" filter="wipe(right)">
                                      <p:cBhvr>
                                        <p:cTn id="112" dur="500"/>
                                        <p:tgtEl>
                                          <p:spTgt spid="41"/>
                                        </p:tgtEl>
                                      </p:cBhvr>
                                    </p:animEffect>
                                    <p:set>
                                      <p:cBhvr>
                                        <p:cTn id="113" dur="1" fill="hold">
                                          <p:stCondLst>
                                            <p:cond delay="499"/>
                                          </p:stCondLst>
                                        </p:cTn>
                                        <p:tgtEl>
                                          <p:spTgt spid="41"/>
                                        </p:tgtEl>
                                        <p:attrNameLst>
                                          <p:attrName>style.visibility</p:attrName>
                                        </p:attrNameLst>
                                      </p:cBhvr>
                                      <p:to>
                                        <p:strVal val="hidden"/>
                                      </p:to>
                                    </p:set>
                                  </p:childTnLst>
                                </p:cTn>
                              </p:par>
                              <p:par>
                                <p:cTn id="114" presetID="22" presetClass="exit" presetSubtype="2" fill="hold" grpId="0" nodeType="withEffect">
                                  <p:stCondLst>
                                    <p:cond delay="9000"/>
                                  </p:stCondLst>
                                  <p:childTnLst>
                                    <p:animEffect transition="out" filter="wipe(right)">
                                      <p:cBhvr>
                                        <p:cTn id="115" dur="500"/>
                                        <p:tgtEl>
                                          <p:spTgt spid="47"/>
                                        </p:tgtEl>
                                      </p:cBhvr>
                                    </p:animEffect>
                                    <p:set>
                                      <p:cBhvr>
                                        <p:cTn id="116" dur="1" fill="hold">
                                          <p:stCondLst>
                                            <p:cond delay="499"/>
                                          </p:stCondLst>
                                        </p:cTn>
                                        <p:tgtEl>
                                          <p:spTgt spid="47"/>
                                        </p:tgtEl>
                                        <p:attrNameLst>
                                          <p:attrName>style.visibility</p:attrName>
                                        </p:attrNameLst>
                                      </p:cBhvr>
                                      <p:to>
                                        <p:strVal val="hidden"/>
                                      </p:to>
                                    </p:set>
                                  </p:childTnLst>
                                </p:cTn>
                              </p:par>
                              <p:par>
                                <p:cTn id="117" presetID="22" presetClass="exit" presetSubtype="2" fill="hold" grpId="0" nodeType="withEffect">
                                  <p:stCondLst>
                                    <p:cond delay="9000"/>
                                  </p:stCondLst>
                                  <p:childTnLst>
                                    <p:animEffect transition="out" filter="wipe(right)">
                                      <p:cBhvr>
                                        <p:cTn id="118" dur="500"/>
                                        <p:tgtEl>
                                          <p:spTgt spid="48"/>
                                        </p:tgtEl>
                                      </p:cBhvr>
                                    </p:animEffect>
                                    <p:set>
                                      <p:cBhvr>
                                        <p:cTn id="119" dur="1" fill="hold">
                                          <p:stCondLst>
                                            <p:cond delay="499"/>
                                          </p:stCondLst>
                                        </p:cTn>
                                        <p:tgtEl>
                                          <p:spTgt spid="48"/>
                                        </p:tgtEl>
                                        <p:attrNameLst>
                                          <p:attrName>style.visibility</p:attrName>
                                        </p:attrNameLst>
                                      </p:cBhvr>
                                      <p:to>
                                        <p:strVal val="hidden"/>
                                      </p:to>
                                    </p:set>
                                  </p:childTnLst>
                                </p:cTn>
                              </p:par>
                              <p:par>
                                <p:cTn id="120" presetID="9" presetClass="entr" presetSubtype="0" fill="hold" grpId="0" nodeType="withEffect">
                                  <p:stCondLst>
                                    <p:cond delay="9500"/>
                                  </p:stCondLst>
                                  <p:childTnLst>
                                    <p:set>
                                      <p:cBhvr>
                                        <p:cTn id="121" dur="1" fill="hold">
                                          <p:stCondLst>
                                            <p:cond delay="0"/>
                                          </p:stCondLst>
                                        </p:cTn>
                                        <p:tgtEl>
                                          <p:spTgt spid="55"/>
                                        </p:tgtEl>
                                        <p:attrNameLst>
                                          <p:attrName>style.visibility</p:attrName>
                                        </p:attrNameLst>
                                      </p:cBhvr>
                                      <p:to>
                                        <p:strVal val="visible"/>
                                      </p:to>
                                    </p:set>
                                    <p:animEffect transition="in" filter="dissolve">
                                      <p:cBhvr>
                                        <p:cTn id="122" dur="1000"/>
                                        <p:tgtEl>
                                          <p:spTgt spid="55"/>
                                        </p:tgtEl>
                                      </p:cBhvr>
                                    </p:animEffect>
                                  </p:childTnLst>
                                </p:cTn>
                              </p:par>
                              <p:par>
                                <p:cTn id="123" presetID="9" presetClass="entr" presetSubtype="0" fill="hold" nodeType="withEffect">
                                  <p:stCondLst>
                                    <p:cond delay="9500"/>
                                  </p:stCondLst>
                                  <p:childTnLst>
                                    <p:set>
                                      <p:cBhvr>
                                        <p:cTn id="124" dur="1" fill="hold">
                                          <p:stCondLst>
                                            <p:cond delay="0"/>
                                          </p:stCondLst>
                                        </p:cTn>
                                        <p:tgtEl>
                                          <p:spTgt spid="62"/>
                                        </p:tgtEl>
                                        <p:attrNameLst>
                                          <p:attrName>style.visibility</p:attrName>
                                        </p:attrNameLst>
                                      </p:cBhvr>
                                      <p:to>
                                        <p:strVal val="visible"/>
                                      </p:to>
                                    </p:set>
                                    <p:animEffect transition="in" filter="dissolve">
                                      <p:cBhvr>
                                        <p:cTn id="125" dur="1000"/>
                                        <p:tgtEl>
                                          <p:spTgt spid="62"/>
                                        </p:tgtEl>
                                      </p:cBhvr>
                                    </p:animEffect>
                                  </p:childTnLst>
                                </p:cTn>
                              </p:par>
                              <p:par>
                                <p:cTn id="126" presetID="9" presetClass="entr" presetSubtype="0" fill="hold" nodeType="withEffect">
                                  <p:stCondLst>
                                    <p:cond delay="9500"/>
                                  </p:stCondLst>
                                  <p:childTnLst>
                                    <p:set>
                                      <p:cBhvr>
                                        <p:cTn id="127" dur="1" fill="hold">
                                          <p:stCondLst>
                                            <p:cond delay="0"/>
                                          </p:stCondLst>
                                        </p:cTn>
                                        <p:tgtEl>
                                          <p:spTgt spid="58"/>
                                        </p:tgtEl>
                                        <p:attrNameLst>
                                          <p:attrName>style.visibility</p:attrName>
                                        </p:attrNameLst>
                                      </p:cBhvr>
                                      <p:to>
                                        <p:strVal val="visible"/>
                                      </p:to>
                                    </p:set>
                                    <p:animEffect transition="in" filter="dissolve">
                                      <p:cBhvr>
                                        <p:cTn id="128" dur="1000"/>
                                        <p:tgtEl>
                                          <p:spTgt spid="58"/>
                                        </p:tgtEl>
                                      </p:cBhvr>
                                    </p:animEffect>
                                  </p:childTnLst>
                                </p:cTn>
                              </p:par>
                              <p:par>
                                <p:cTn id="129" presetID="9" presetClass="entr" presetSubtype="0" fill="hold" nodeType="withEffect">
                                  <p:stCondLst>
                                    <p:cond delay="9500"/>
                                  </p:stCondLst>
                                  <p:childTnLst>
                                    <p:set>
                                      <p:cBhvr>
                                        <p:cTn id="130" dur="1" fill="hold">
                                          <p:stCondLst>
                                            <p:cond delay="0"/>
                                          </p:stCondLst>
                                        </p:cTn>
                                        <p:tgtEl>
                                          <p:spTgt spid="63"/>
                                        </p:tgtEl>
                                        <p:attrNameLst>
                                          <p:attrName>style.visibility</p:attrName>
                                        </p:attrNameLst>
                                      </p:cBhvr>
                                      <p:to>
                                        <p:strVal val="visible"/>
                                      </p:to>
                                    </p:set>
                                    <p:animEffect transition="in" filter="dissolve">
                                      <p:cBhvr>
                                        <p:cTn id="131" dur="1000"/>
                                        <p:tgtEl>
                                          <p:spTgt spid="63"/>
                                        </p:tgtEl>
                                      </p:cBhvr>
                                    </p:animEffect>
                                  </p:childTnLst>
                                </p:cTn>
                              </p:par>
                              <p:par>
                                <p:cTn id="132" presetID="9" presetClass="entr" presetSubtype="0" fill="hold" grpId="0" nodeType="withEffect">
                                  <p:stCondLst>
                                    <p:cond delay="9500"/>
                                  </p:stCondLst>
                                  <p:childTnLst>
                                    <p:set>
                                      <p:cBhvr>
                                        <p:cTn id="133" dur="1" fill="hold">
                                          <p:stCondLst>
                                            <p:cond delay="0"/>
                                          </p:stCondLst>
                                        </p:cTn>
                                        <p:tgtEl>
                                          <p:spTgt spid="60"/>
                                        </p:tgtEl>
                                        <p:attrNameLst>
                                          <p:attrName>style.visibility</p:attrName>
                                        </p:attrNameLst>
                                      </p:cBhvr>
                                      <p:to>
                                        <p:strVal val="visible"/>
                                      </p:to>
                                    </p:set>
                                    <p:animEffect transition="in" filter="dissolve">
                                      <p:cBhvr>
                                        <p:cTn id="134" dur="1000"/>
                                        <p:tgtEl>
                                          <p:spTgt spid="60"/>
                                        </p:tgtEl>
                                      </p:cBhvr>
                                    </p:animEffect>
                                  </p:childTnLst>
                                </p:cTn>
                              </p:par>
                              <p:par>
                                <p:cTn id="135" presetID="1" presetClass="mediacall" presetSubtype="0" fill="hold" nodeType="withEffect">
                                  <p:stCondLst>
                                    <p:cond delay="17000"/>
                                  </p:stCondLst>
                                  <p:childTnLst>
                                    <p:cmd type="call" cmd="playFrom(0.0)">
                                      <p:cBhvr>
                                        <p:cTn id="136" dur="1" fill="hold"/>
                                        <p:tgtEl>
                                          <p:spTgt spid="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37" fill="hold" display="0">
                  <p:stCondLst>
                    <p:cond delay="indefinite"/>
                  </p:stCondLst>
                  <p:endCondLst>
                    <p:cond evt="onStopAudio" delay="0">
                      <p:tgtEl>
                        <p:sldTgt/>
                      </p:tgtEl>
                    </p:cond>
                  </p:endCondLst>
                </p:cTn>
                <p:tgtEl>
                  <p:spTgt spid="8"/>
                </p:tgtEl>
              </p:cMediaNode>
            </p:audio>
            <p:audio>
              <p:cMediaNode vol="80000" showWhenStopped="0">
                <p:cTn id="138" fill="hold" display="0">
                  <p:stCondLst>
                    <p:cond delay="indefinite"/>
                  </p:stCondLst>
                  <p:endCondLst>
                    <p:cond evt="onStopAudio" delay="0">
                      <p:tgtEl>
                        <p:sldTgt/>
                      </p:tgtEl>
                    </p:cond>
                  </p:endCondLst>
                </p:cTn>
                <p:tgtEl>
                  <p:spTgt spid="13"/>
                </p:tgtEl>
              </p:cMediaNode>
            </p:audio>
            <p:audio>
              <p:cMediaNode vol="80000" numSld="999" showWhenStopped="0">
                <p:cTn id="139" fill="hold" display="0">
                  <p:stCondLst>
                    <p:cond delay="indefinite"/>
                  </p:stCondLst>
                  <p:endCondLst>
                    <p:cond evt="onStopAudio" delay="0">
                      <p:tgtEl>
                        <p:sldTgt/>
                      </p:tgtEl>
                    </p:cond>
                  </p:endCondLst>
                </p:cTn>
                <p:tgtEl>
                  <p:spTgt spid="50"/>
                </p:tgtEl>
              </p:cMediaNode>
            </p:audio>
            <p:audio>
              <p:cMediaNode vol="80000" showWhenStopped="0">
                <p:cTn id="140" fill="hold" display="0">
                  <p:stCondLst>
                    <p:cond delay="indefinite"/>
                  </p:stCondLst>
                  <p:endCondLst>
                    <p:cond evt="onStopAudio" delay="0">
                      <p:tgtEl>
                        <p:sldTgt/>
                      </p:tgtEl>
                    </p:cond>
                  </p:endCondLst>
                </p:cTn>
                <p:tgtEl>
                  <p:spTgt spid="10"/>
                </p:tgtEl>
              </p:cMediaNode>
            </p:audio>
          </p:childTnLst>
        </p:cTn>
      </p:par>
    </p:tnLst>
    <p:bldLst>
      <p:bldP spid="11" grpId="0" animBg="1"/>
      <p:bldP spid="11" grpId="1" animBg="1"/>
      <p:bldP spid="12" grpId="0" animBg="1"/>
      <p:bldP spid="12" grpId="1" animBg="1"/>
      <p:bldP spid="32" grpId="0" animBg="1"/>
      <p:bldP spid="34" grpId="0" animBg="1"/>
      <p:bldP spid="20" grpId="0"/>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55" grpId="0" animBg="1"/>
      <p:bldP spid="60" grpId="0" animBg="1"/>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Screen Shot 2014-02-07 at 10.56.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926" y="1447110"/>
            <a:ext cx="5771874" cy="4316433"/>
          </a:xfrm>
          <a:prstGeom prst="rect">
            <a:avLst/>
          </a:prstGeom>
        </p:spPr>
      </p:pic>
      <p:pic>
        <p:nvPicPr>
          <p:cNvPr id="10" name="图片 9" descr="Screen Shot 2014-02-07 at 9.22.56 PM.png"/>
          <p:cNvPicPr>
            <a:picLocks noChangeAspect="1"/>
          </p:cNvPicPr>
          <p:nvPr/>
        </p:nvPicPr>
        <p:blipFill>
          <a:blip r:embed="rId4">
            <a:extLst>
              <a:ext uri="{BEBA8EAE-BF5A-486C-A8C5-ECC9F3942E4B}">
                <a14:imgProps xmlns:a14="http://schemas.microsoft.com/office/drawing/2010/main">
                  <a14:imgLayer r:embed="rId5">
                    <a14:imgEffect>
                      <a14:artisticPhotocopy/>
                    </a14:imgEffect>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847863" y="2272799"/>
            <a:ext cx="3690849" cy="2280215"/>
          </a:xfrm>
          <a:prstGeom prst="rect">
            <a:avLst/>
          </a:prstGeom>
          <a:ln>
            <a:noFill/>
          </a:ln>
        </p:spPr>
      </p:pic>
      <p:pic>
        <p:nvPicPr>
          <p:cNvPr id="2" name="图片 1" descr="Screen Shot 2014-02-07 at 11.29.33 PM.png"/>
          <p:cNvPicPr>
            <a:picLocks noChangeAspect="1"/>
          </p:cNvPicPr>
          <p:nvPr/>
        </p:nvPicPr>
        <p:blipFill rotWithShape="1">
          <a:blip r:embed="rId6">
            <a:extLst>
              <a:ext uri="{28A0092B-C50C-407E-A947-70E740481C1C}">
                <a14:useLocalDpi xmlns:a14="http://schemas.microsoft.com/office/drawing/2010/main" val="0"/>
              </a:ext>
            </a:extLst>
          </a:blip>
          <a:srcRect r="7402"/>
          <a:stretch/>
        </p:blipFill>
        <p:spPr>
          <a:xfrm rot="21387232">
            <a:off x="2364866" y="2952468"/>
            <a:ext cx="2235705" cy="946567"/>
          </a:xfrm>
          <a:prstGeom prst="rect">
            <a:avLst/>
          </a:prstGeom>
        </p:spPr>
      </p:pic>
      <p:pic>
        <p:nvPicPr>
          <p:cNvPr id="3" name="Picture 2" descr="Screen Shot 2014-02-11 at 6.32.49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5511" y="2019669"/>
            <a:ext cx="266447" cy="253124"/>
          </a:xfrm>
          <a:prstGeom prst="rect">
            <a:avLst/>
          </a:prstGeom>
        </p:spPr>
      </p:pic>
      <p:pic>
        <p:nvPicPr>
          <p:cNvPr id="8" name="Picture 7" descr="Screen Shot 2014-02-11 at 6.32.49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9421" y="3522636"/>
            <a:ext cx="266447" cy="253124"/>
          </a:xfrm>
          <a:prstGeom prst="rect">
            <a:avLst/>
          </a:prstGeom>
        </p:spPr>
      </p:pic>
      <p:pic>
        <p:nvPicPr>
          <p:cNvPr id="9" name="Picture 8" descr="Screen Shot 2014-02-11 at 6.32.49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5511" y="3840703"/>
            <a:ext cx="266447" cy="253124"/>
          </a:xfrm>
          <a:prstGeom prst="rect">
            <a:avLst/>
          </a:prstGeom>
        </p:spPr>
      </p:pic>
      <p:pic>
        <p:nvPicPr>
          <p:cNvPr id="13" name="Picture 12" descr="Screen Shot 2014-02-11 at 6.32.49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87772" y="2704871"/>
            <a:ext cx="266447" cy="253124"/>
          </a:xfrm>
          <a:prstGeom prst="rect">
            <a:avLst/>
          </a:prstGeom>
        </p:spPr>
      </p:pic>
      <p:pic>
        <p:nvPicPr>
          <p:cNvPr id="12" name="图片 11" descr="fing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46419">
            <a:off x="7030572" y="3609737"/>
            <a:ext cx="1432106" cy="1635755"/>
          </a:xfrm>
          <a:prstGeom prst="rect">
            <a:avLst/>
          </a:prstGeom>
        </p:spPr>
      </p:pic>
    </p:spTree>
    <p:extLst>
      <p:ext uri="{BB962C8B-B14F-4D97-AF65-F5344CB8AC3E}">
        <p14:creationId xmlns:p14="http://schemas.microsoft.com/office/powerpoint/2010/main" val="26477164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2500"/>
                                  </p:stCondLst>
                                  <p:childTnLst>
                                    <p:animMotion origin="layout" path="M -3.71374E-6 -0.00023 L -0.50842 -0.11915 " pathEditMode="relative" rAng="0" ptsTypes="AA">
                                      <p:cBhvr>
                                        <p:cTn id="6" dur="2500" fill="hold"/>
                                        <p:tgtEl>
                                          <p:spTgt spid="12"/>
                                        </p:tgtEl>
                                        <p:attrNameLst>
                                          <p:attrName>ppt_x</p:attrName>
                                          <p:attrName>ppt_y</p:attrName>
                                        </p:attrNameLst>
                                      </p:cBhvr>
                                      <p:rCtr x="-25430" y="-5946"/>
                                    </p:animMotion>
                                  </p:childTnLst>
                                </p:cTn>
                              </p:par>
                            </p:childTnLst>
                          </p:cTn>
                        </p:par>
                        <p:par>
                          <p:cTn id="7" fill="hold">
                            <p:stCondLst>
                              <p:cond delay="5000"/>
                            </p:stCondLst>
                            <p:childTnLst>
                              <p:par>
                                <p:cTn id="8" presetID="0" presetClass="path" presetSubtype="0" accel="50000" decel="50000" fill="hold" nodeType="afterEffect">
                                  <p:stCondLst>
                                    <p:cond delay="2500"/>
                                  </p:stCondLst>
                                  <p:childTnLst>
                                    <p:animMotion origin="layout" path="M -0.50833 -0.11921 C -0.41493 -0.12431 -0.32136 -0.12917 -0.28681 -0.13032 " pathEditMode="relative" rAng="0" ptsTypes="aA">
                                      <p:cBhvr>
                                        <p:cTn id="9" dur="2700" fill="hold"/>
                                        <p:tgtEl>
                                          <p:spTgt spid="12"/>
                                        </p:tgtEl>
                                        <p:attrNameLst>
                                          <p:attrName>ppt_x</p:attrName>
                                          <p:attrName>ppt_y</p:attrName>
                                        </p:attrNameLst>
                                      </p:cBhvr>
                                      <p:rCtr x="11076" y="-556"/>
                                    </p:animMotion>
                                  </p:childTnLst>
                                </p:cTn>
                              </p:par>
                              <p:par>
                                <p:cTn id="10" presetID="22" presetClass="entr" presetSubtype="8" fill="hold" nodeType="withEffect">
                                  <p:stCondLst>
                                    <p:cond delay="270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252937382"/>
              </p:ext>
            </p:extLst>
          </p:nvPr>
        </p:nvGraphicFramePr>
        <p:xfrm>
          <a:off x="321649" y="959454"/>
          <a:ext cx="8567540" cy="4424640"/>
        </p:xfrm>
        <a:graphic>
          <a:graphicData uri="http://schemas.openxmlformats.org/drawingml/2006/table">
            <a:tbl>
              <a:tblPr firstRow="1" bandRow="1">
                <a:effectLst>
                  <a:innerShdw blurRad="63500" dist="50800" dir="13500000">
                    <a:srgbClr val="000000">
                      <a:alpha val="50000"/>
                    </a:srgbClr>
                  </a:innerShdw>
                </a:effectLst>
                <a:tableStyleId>{2D5ABB26-0587-4C30-8999-92F81FD0307C}</a:tableStyleId>
              </a:tblPr>
              <a:tblGrid>
                <a:gridCol w="1783208"/>
                <a:gridCol w="2835848"/>
                <a:gridCol w="1739542"/>
                <a:gridCol w="2208942"/>
              </a:tblGrid>
              <a:tr h="884928">
                <a:tc>
                  <a:txBody>
                    <a:bodyPr/>
                    <a:lstStyle/>
                    <a:p>
                      <a:r>
                        <a:rPr lang="en-US" altLang="zh-CN" sz="3200" dirty="0" smtClean="0">
                          <a:solidFill>
                            <a:srgbClr val="0000FF"/>
                          </a:solidFill>
                          <a:latin typeface="Optima"/>
                          <a:cs typeface="Optima"/>
                        </a:rPr>
                        <a:t>Slide</a:t>
                      </a:r>
                      <a:endParaRPr lang="zh-CN" altLang="en-US" sz="3200" dirty="0">
                        <a:solidFill>
                          <a:srgbClr val="0000FF"/>
                        </a:solidFill>
                        <a:latin typeface="Optima"/>
                        <a:cs typeface="Optima"/>
                      </a:endParaRPr>
                    </a:p>
                  </a:txBody>
                  <a:tcPr>
                    <a:lnR w="12700" cap="flat" cmpd="sng" algn="ctr">
                      <a:solidFill>
                        <a:prstClr val="black"/>
                      </a:solidFill>
                      <a:prstDash val="dot"/>
                      <a:round/>
                      <a:headEnd type="none" w="med" len="med"/>
                      <a:tailEnd type="none" w="med" len="med"/>
                    </a:lnR>
                    <a:lnB w="12700" cap="flat" cmpd="sng" algn="ctr">
                      <a:solidFill>
                        <a:prstClr val="black"/>
                      </a:solidFill>
                      <a:prstDash val="lgDashDot"/>
                      <a:round/>
                      <a:headEnd type="none" w="med" len="med"/>
                      <a:tailEnd type="none" w="med" len="med"/>
                    </a:lnB>
                    <a:noFill/>
                  </a:tcPr>
                </a:tc>
                <a:tc>
                  <a:txBody>
                    <a:bodyPr/>
                    <a:lstStyle/>
                    <a:p>
                      <a:r>
                        <a:rPr lang="en-US" altLang="zh-CN" sz="3200" dirty="0" smtClean="0">
                          <a:solidFill>
                            <a:srgbClr val="0000FF"/>
                          </a:solidFill>
                          <a:latin typeface="Optima"/>
                          <a:cs typeface="Optima"/>
                        </a:rPr>
                        <a:t>External</a:t>
                      </a:r>
                      <a:endParaRPr lang="zh-CN" altLang="en-US" sz="3200" dirty="0">
                        <a:solidFill>
                          <a:srgbClr val="0000FF"/>
                        </a:solidFill>
                        <a:latin typeface="Optima"/>
                        <a:cs typeface="Optima"/>
                      </a:endParaRPr>
                    </a:p>
                  </a:txBody>
                  <a:tcPr>
                    <a:lnL w="12700" cap="flat" cmpd="sng" algn="ctr">
                      <a:solidFill>
                        <a:prstClr val="black"/>
                      </a:solidFill>
                      <a:prstDash val="dot"/>
                      <a:round/>
                      <a:headEnd type="none" w="med" len="med"/>
                      <a:tailEnd type="none" w="med" len="med"/>
                    </a:lnL>
                    <a:lnR w="12700" cap="flat" cmpd="sng" algn="ctr">
                      <a:solidFill>
                        <a:prstClr val="black"/>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lgDashDot"/>
                      <a:round/>
                      <a:headEnd type="none" w="med" len="med"/>
                      <a:tailEnd type="none" w="med" len="med"/>
                    </a:lnB>
                    <a:lnTlToBr w="12700" cmpd="sng">
                      <a:noFill/>
                      <a:prstDash val="solid"/>
                    </a:lnTlToBr>
                    <a:lnBlToTr w="12700" cmpd="sng">
                      <a:noFill/>
                      <a:prstDash val="solid"/>
                    </a:lnBlToTr>
                    <a:noFill/>
                  </a:tcPr>
                </a:tc>
                <a:tc>
                  <a:txBody>
                    <a:bodyPr/>
                    <a:lstStyle/>
                    <a:p>
                      <a:r>
                        <a:rPr lang="en-US" altLang="zh-CN" sz="3200" dirty="0" smtClean="0">
                          <a:solidFill>
                            <a:srgbClr val="0000FF"/>
                          </a:solidFill>
                          <a:latin typeface="Optima"/>
                          <a:cs typeface="Optima"/>
                        </a:rPr>
                        <a:t>Internal</a:t>
                      </a:r>
                      <a:endParaRPr lang="zh-CN" altLang="en-US" sz="3200" dirty="0">
                        <a:solidFill>
                          <a:srgbClr val="0000FF"/>
                        </a:solidFill>
                        <a:latin typeface="Optima"/>
                        <a:cs typeface="Optima"/>
                      </a:endParaRPr>
                    </a:p>
                  </a:txBody>
                  <a:tcPr>
                    <a:lnL w="12700" cap="flat" cmpd="sng" algn="ctr">
                      <a:solidFill>
                        <a:prstClr val="black"/>
                      </a:solidFill>
                      <a:prstDash val="dot"/>
                      <a:round/>
                      <a:headEnd type="none" w="med" len="med"/>
                      <a:tailEnd type="none" w="med" len="med"/>
                    </a:lnL>
                    <a:lnB w="12700" cap="flat" cmpd="sng" algn="ctr">
                      <a:solidFill>
                        <a:prstClr val="black"/>
                      </a:solidFill>
                      <a:prstDash val="lgDashDot"/>
                      <a:round/>
                      <a:headEnd type="none" w="med" len="med"/>
                      <a:tailEnd type="none" w="med" len="med"/>
                    </a:lnB>
                    <a:noFill/>
                  </a:tcPr>
                </a:tc>
                <a:tc>
                  <a:txBody>
                    <a:bodyPr/>
                    <a:lstStyle/>
                    <a:p>
                      <a:endParaRPr lang="zh-CN" altLang="en-US" sz="3200" dirty="0">
                        <a:solidFill>
                          <a:srgbClr val="0000FF"/>
                        </a:solidFill>
                        <a:latin typeface="Optima"/>
                        <a:cs typeface="Optima"/>
                      </a:endParaRPr>
                    </a:p>
                  </a:txBody>
                  <a:tcPr>
                    <a:lnB w="12700" cap="flat" cmpd="sng" algn="ctr">
                      <a:solidFill>
                        <a:prstClr val="black"/>
                      </a:solidFill>
                      <a:prstDash val="lgDashDot"/>
                      <a:round/>
                      <a:headEnd type="none" w="med" len="med"/>
                      <a:tailEnd type="none" w="med" len="med"/>
                    </a:lnB>
                    <a:noFill/>
                  </a:tcPr>
                </a:tc>
              </a:tr>
              <a:tr h="884928">
                <a:tc>
                  <a:txBody>
                    <a:bodyPr/>
                    <a:lstStyle/>
                    <a:p>
                      <a:r>
                        <a:rPr lang="en-US" altLang="zh-CN" sz="2800" dirty="0" smtClean="0">
                          <a:solidFill>
                            <a:srgbClr val="008000"/>
                          </a:solidFill>
                          <a:latin typeface="Optima"/>
                          <a:cs typeface="Optima"/>
                        </a:rPr>
                        <a:t>Deform</a:t>
                      </a:r>
                      <a:endParaRPr lang="zh-CN" altLang="en-US" sz="2800" dirty="0">
                        <a:solidFill>
                          <a:srgbClr val="008000"/>
                        </a:solidFill>
                        <a:latin typeface="Optima"/>
                        <a:cs typeface="Optima"/>
                      </a:endParaRPr>
                    </a:p>
                  </a:txBody>
                  <a:tcPr>
                    <a:lnR w="12700" cap="flat" cmpd="sng" algn="ctr">
                      <a:solidFill>
                        <a:prstClr val="black"/>
                      </a:solidFill>
                      <a:prstDash val="dot"/>
                      <a:round/>
                      <a:headEnd type="none" w="med" len="med"/>
                      <a:tailEnd type="none" w="med" len="med"/>
                    </a:lnR>
                    <a:lnT w="12700" cap="flat" cmpd="sng" algn="ctr">
                      <a:solidFill>
                        <a:prstClr val="black"/>
                      </a:solidFill>
                      <a:prstDash val="lgDashDot"/>
                      <a:round/>
                      <a:headEnd type="none" w="med" len="med"/>
                      <a:tailEnd type="none" w="med" len="med"/>
                    </a:lnT>
                  </a:tcPr>
                </a:tc>
                <a:tc>
                  <a:txBody>
                    <a:bodyPr/>
                    <a:lstStyle/>
                    <a:p>
                      <a:r>
                        <a:rPr lang="en-US" altLang="zh-CN" sz="2400" dirty="0" smtClean="0">
                          <a:solidFill>
                            <a:schemeClr val="tx1"/>
                          </a:solidFill>
                          <a:latin typeface="Optima"/>
                          <a:cs typeface="Optima"/>
                        </a:rPr>
                        <a:t>Indirect Finger </a:t>
                      </a:r>
                      <a:r>
                        <a:rPr lang="en-US" altLang="zh-CN" sz="2400" baseline="0" dirty="0" smtClean="0">
                          <a:solidFill>
                            <a:schemeClr val="tx1"/>
                          </a:solidFill>
                          <a:latin typeface="Optima"/>
                          <a:cs typeface="Optima"/>
                        </a:rPr>
                        <a:t>Press</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lnR w="12700" cap="flat" cmpd="sng" algn="ctr">
                      <a:solidFill>
                        <a:prstClr val="black"/>
                      </a:solidFill>
                      <a:prstDash val="dot"/>
                      <a:round/>
                      <a:headEnd type="none" w="med" len="med"/>
                      <a:tailEnd type="none" w="med" len="med"/>
                    </a:lnR>
                    <a:lnT w="12700" cap="flat" cmpd="sng" algn="ctr">
                      <a:solidFill>
                        <a:prstClr val="black"/>
                      </a:solidFill>
                      <a:prstDash val="lgDashDot"/>
                      <a:round/>
                      <a:headEnd type="none" w="med" len="med"/>
                      <a:tailEnd type="none" w="med" len="med"/>
                    </a:lnT>
                    <a:lnB>
                      <a:noFill/>
                    </a:lnB>
                    <a:lnTlToBr w="12700" cmpd="sng">
                      <a:noFill/>
                      <a:prstDash val="solid"/>
                    </a:lnTlToBr>
                    <a:lnBlToTr w="12700" cmpd="sng">
                      <a:noFill/>
                      <a:prstDash val="solid"/>
                    </a:lnBlToTr>
                  </a:tcPr>
                </a:tc>
                <a:tc>
                  <a:txBody>
                    <a:bodyPr/>
                    <a:lstStyle/>
                    <a:p>
                      <a:r>
                        <a:rPr lang="en-US" altLang="zh-CN" sz="2400" dirty="0" smtClean="0">
                          <a:solidFill>
                            <a:schemeClr val="tx1"/>
                          </a:solidFill>
                          <a:latin typeface="Optima"/>
                          <a:cs typeface="Optima"/>
                        </a:rPr>
                        <a:t>Deformed</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lnT w="12700" cap="flat" cmpd="sng" algn="ctr">
                      <a:solidFill>
                        <a:prstClr val="black"/>
                      </a:solidFill>
                      <a:prstDash val="lgDashDot"/>
                      <a:round/>
                      <a:headEnd type="none" w="med" len="med"/>
                      <a:tailEnd type="none" w="med" len="med"/>
                    </a:lnT>
                  </a:tcPr>
                </a:tc>
                <a:tc>
                  <a:txBody>
                    <a:bodyPr/>
                    <a:lstStyle/>
                    <a:p>
                      <a:r>
                        <a:rPr lang="en-US" altLang="zh-CN" sz="2400" dirty="0" smtClean="0">
                          <a:solidFill>
                            <a:schemeClr val="tx1"/>
                          </a:solidFill>
                          <a:latin typeface="Optima"/>
                          <a:cs typeface="Optima"/>
                        </a:rPr>
                        <a:t>Transparent</a:t>
                      </a:r>
                      <a:endParaRPr lang="zh-CN" altLang="en-US" sz="2400" dirty="0">
                        <a:solidFill>
                          <a:schemeClr val="tx1"/>
                        </a:solidFill>
                        <a:latin typeface="Optima"/>
                        <a:cs typeface="Optima"/>
                      </a:endParaRPr>
                    </a:p>
                  </a:txBody>
                  <a:tcPr>
                    <a:lnT w="12700" cap="flat" cmpd="sng" algn="ctr">
                      <a:solidFill>
                        <a:prstClr val="black"/>
                      </a:solidFill>
                      <a:prstDash val="lgDashDot"/>
                      <a:round/>
                      <a:headEnd type="none" w="med" len="med"/>
                      <a:tailEnd type="none" w="med" len="med"/>
                    </a:lnT>
                  </a:tcPr>
                </a:tc>
              </a:tr>
              <a:tr h="884928">
                <a:tc>
                  <a:txBody>
                    <a:bodyPr/>
                    <a:lstStyle/>
                    <a:p>
                      <a:r>
                        <a:rPr lang="en-US" altLang="zh-CN" sz="2800" dirty="0" smtClean="0">
                          <a:solidFill>
                            <a:srgbClr val="008000"/>
                          </a:solidFill>
                          <a:latin typeface="Optima"/>
                          <a:cs typeface="Optima"/>
                        </a:rPr>
                        <a:t>Cure</a:t>
                      </a:r>
                      <a:endParaRPr lang="zh-CN" altLang="en-US" sz="2800" dirty="0">
                        <a:solidFill>
                          <a:srgbClr val="008000"/>
                        </a:solidFill>
                        <a:latin typeface="Optima"/>
                        <a:cs typeface="Optima"/>
                      </a:endParaRPr>
                    </a:p>
                  </a:txBody>
                  <a:tcPr>
                    <a:lnR w="12700" cap="flat" cmpd="sng" algn="ctr">
                      <a:solidFill>
                        <a:prstClr val="black"/>
                      </a:solidFill>
                      <a:prstDash val="dot"/>
                      <a:round/>
                      <a:headEnd type="none" w="med" len="med"/>
                      <a:tailEnd type="none" w="med" len="med"/>
                    </a:lnR>
                  </a:tcPr>
                </a:tc>
                <a:tc>
                  <a:txBody>
                    <a:bodyPr/>
                    <a:lstStyle/>
                    <a:p>
                      <a:r>
                        <a:rPr lang="en-US" altLang="zh-CN" sz="2400" dirty="0" smtClean="0">
                          <a:solidFill>
                            <a:schemeClr val="tx1"/>
                          </a:solidFill>
                          <a:latin typeface="Optima"/>
                          <a:cs typeface="Optima"/>
                        </a:rPr>
                        <a:t>Light Transmit</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lnR w="12700" cap="flat" cmpd="sng" algn="ctr">
                      <a:solidFill>
                        <a:prstClr val="black"/>
                      </a:solid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altLang="zh-CN" sz="2400" dirty="0" smtClean="0">
                          <a:solidFill>
                            <a:schemeClr val="tx1"/>
                          </a:solidFill>
                          <a:latin typeface="Optima"/>
                          <a:cs typeface="Optima"/>
                        </a:rPr>
                        <a:t>Hardened</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tcPr>
                </a:tc>
                <a:tc>
                  <a:txBody>
                    <a:bodyPr/>
                    <a:lstStyle/>
                    <a:p>
                      <a:endParaRPr lang="zh-CN" altLang="en-US" sz="2400" dirty="0">
                        <a:solidFill>
                          <a:schemeClr val="tx1"/>
                        </a:solidFill>
                        <a:latin typeface="Optima"/>
                        <a:cs typeface="Optima"/>
                      </a:endParaRPr>
                    </a:p>
                  </a:txBody>
                  <a:tcPr/>
                </a:tc>
              </a:tr>
              <a:tr h="884928">
                <a:tc>
                  <a:txBody>
                    <a:bodyPr/>
                    <a:lstStyle/>
                    <a:p>
                      <a:r>
                        <a:rPr lang="en-US" altLang="zh-CN" sz="2800" dirty="0" smtClean="0">
                          <a:solidFill>
                            <a:srgbClr val="008000"/>
                          </a:solidFill>
                          <a:latin typeface="Optima"/>
                          <a:cs typeface="Optima"/>
                        </a:rPr>
                        <a:t>Press</a:t>
                      </a:r>
                      <a:endParaRPr lang="zh-CN" altLang="en-US" sz="2800" dirty="0">
                        <a:solidFill>
                          <a:srgbClr val="008000"/>
                        </a:solidFill>
                        <a:latin typeface="Optima"/>
                        <a:cs typeface="Optima"/>
                      </a:endParaRPr>
                    </a:p>
                  </a:txBody>
                  <a:tcPr>
                    <a:lnR w="12700" cap="flat" cmpd="sng" algn="ctr">
                      <a:solidFill>
                        <a:prstClr val="black"/>
                      </a:solidFill>
                      <a:prstDash val="dot"/>
                      <a:round/>
                      <a:headEnd type="none" w="med" len="med"/>
                      <a:tailEnd type="none" w="med" len="med"/>
                    </a:lnR>
                  </a:tcPr>
                </a:tc>
                <a:tc>
                  <a:txBody>
                    <a:bodyPr/>
                    <a:lstStyle/>
                    <a:p>
                      <a:pPr marL="0" marR="0" indent="0" algn="l" defTabSz="456597" rtl="0" eaLnBrk="1" fontAlgn="auto" latinLnBrk="0" hangingPunct="1">
                        <a:lnSpc>
                          <a:spcPct val="100000"/>
                        </a:lnSpc>
                        <a:spcBef>
                          <a:spcPts val="0"/>
                        </a:spcBef>
                        <a:spcAft>
                          <a:spcPts val="0"/>
                        </a:spcAft>
                        <a:buClrTx/>
                        <a:buSzTx/>
                        <a:buFontTx/>
                        <a:buNone/>
                        <a:tabLst/>
                        <a:defRPr/>
                      </a:pPr>
                      <a:r>
                        <a:rPr lang="en-US" altLang="zh-CN" sz="2400" dirty="0" smtClean="0">
                          <a:solidFill>
                            <a:schemeClr val="tx1"/>
                          </a:solidFill>
                          <a:latin typeface="Optima"/>
                          <a:cs typeface="Optima"/>
                        </a:rPr>
                        <a:t>Direct</a:t>
                      </a:r>
                      <a:r>
                        <a:rPr lang="en-US" altLang="zh-CN" sz="2400" baseline="0" dirty="0" smtClean="0">
                          <a:solidFill>
                            <a:schemeClr val="tx1"/>
                          </a:solidFill>
                          <a:latin typeface="Optima"/>
                          <a:cs typeface="Optima"/>
                        </a:rPr>
                        <a:t> </a:t>
                      </a:r>
                      <a:r>
                        <a:rPr lang="en-US" altLang="zh-CN" sz="2400" dirty="0" smtClean="0">
                          <a:solidFill>
                            <a:schemeClr val="tx1"/>
                          </a:solidFill>
                          <a:latin typeface="Optima"/>
                          <a:cs typeface="Optima"/>
                        </a:rPr>
                        <a:t>Finger</a:t>
                      </a:r>
                      <a:r>
                        <a:rPr lang="en-US" altLang="zh-CN" sz="2400" baseline="0" dirty="0" smtClean="0">
                          <a:solidFill>
                            <a:schemeClr val="tx1"/>
                          </a:solidFill>
                          <a:latin typeface="Optima"/>
                          <a:cs typeface="Optima"/>
                        </a:rPr>
                        <a:t> Press</a:t>
                      </a:r>
                      <a:endParaRPr lang="zh-CN" altLang="en-US" sz="2400" dirty="0" smtClean="0">
                        <a:solidFill>
                          <a:schemeClr val="tx1"/>
                        </a:solidFill>
                        <a:latin typeface="Optima"/>
                        <a:cs typeface="Optima"/>
                      </a:endParaRPr>
                    </a:p>
                    <a:p>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lnR w="12700" cap="flat" cmpd="sng" algn="ctr">
                      <a:solidFill>
                        <a:prstClr val="black"/>
                      </a:solid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altLang="zh-CN" sz="2400" dirty="0" smtClean="0">
                          <a:solidFill>
                            <a:schemeClr val="tx1"/>
                          </a:solidFill>
                          <a:latin typeface="Optima"/>
                          <a:cs typeface="Optima"/>
                        </a:rPr>
                        <a:t>Rupture</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tcPr>
                </a:tc>
                <a:tc>
                  <a:txBody>
                    <a:bodyPr/>
                    <a:lstStyle/>
                    <a:p>
                      <a:r>
                        <a:rPr lang="en-US" altLang="zh-CN" sz="2400" dirty="0" smtClean="0">
                          <a:solidFill>
                            <a:schemeClr val="tx1"/>
                          </a:solidFill>
                          <a:latin typeface="Optima"/>
                          <a:cs typeface="Optima"/>
                        </a:rPr>
                        <a:t>Release</a:t>
                      </a:r>
                      <a:endParaRPr lang="zh-CN" altLang="en-US" sz="2400" dirty="0">
                        <a:solidFill>
                          <a:schemeClr val="tx1"/>
                        </a:solidFill>
                        <a:latin typeface="Optima"/>
                        <a:cs typeface="Optima"/>
                      </a:endParaRPr>
                    </a:p>
                  </a:txBody>
                  <a:tcPr/>
                </a:tc>
              </a:tr>
              <a:tr h="884928">
                <a:tc>
                  <a:txBody>
                    <a:bodyPr/>
                    <a:lstStyle/>
                    <a:p>
                      <a:r>
                        <a:rPr lang="en-US" altLang="zh-CN" sz="2800" dirty="0" smtClean="0">
                          <a:solidFill>
                            <a:srgbClr val="008000"/>
                          </a:solidFill>
                          <a:latin typeface="Optima"/>
                          <a:cs typeface="Optima"/>
                        </a:rPr>
                        <a:t>React</a:t>
                      </a:r>
                      <a:endParaRPr lang="zh-CN" altLang="en-US" sz="2800" dirty="0">
                        <a:solidFill>
                          <a:srgbClr val="008000"/>
                        </a:solidFill>
                        <a:latin typeface="Optima"/>
                        <a:cs typeface="Optima"/>
                      </a:endParaRPr>
                    </a:p>
                  </a:txBody>
                  <a:tcPr>
                    <a:lnR w="12700" cap="flat" cmpd="sng" algn="ctr">
                      <a:solidFill>
                        <a:prstClr val="black"/>
                      </a:solidFill>
                      <a:prstDash val="dot"/>
                      <a:round/>
                      <a:headEnd type="none" w="med" len="med"/>
                      <a:tailEnd type="none" w="med" len="med"/>
                    </a:lnR>
                  </a:tcPr>
                </a:tc>
                <a:tc>
                  <a:txBody>
                    <a:bodyPr/>
                    <a:lstStyle/>
                    <a:p>
                      <a:r>
                        <a:rPr lang="en-US" altLang="zh-CN" sz="2400" dirty="0" smtClean="0">
                          <a:solidFill>
                            <a:schemeClr val="tx1"/>
                          </a:solidFill>
                          <a:latin typeface="Optima"/>
                          <a:cs typeface="Optima"/>
                        </a:rPr>
                        <a:t>Image Formed</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lnR w="12700" cap="flat" cmpd="sng" algn="ctr">
                      <a:solidFill>
                        <a:prstClr val="black"/>
                      </a:solidFill>
                      <a:prstDash val="dot"/>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2400" dirty="0" smtClean="0">
                          <a:solidFill>
                            <a:schemeClr val="tx1"/>
                          </a:solidFill>
                          <a:latin typeface="Optima"/>
                          <a:cs typeface="Optima"/>
                        </a:rPr>
                        <a:t>Color Contrast</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tcPr>
                </a:tc>
                <a:tc>
                  <a:txBody>
                    <a:bodyPr/>
                    <a:lstStyle/>
                    <a:p>
                      <a:endParaRPr lang="zh-CN" altLang="en-US" sz="2400" dirty="0">
                        <a:solidFill>
                          <a:schemeClr val="tx1"/>
                        </a:solidFill>
                        <a:latin typeface="Optima"/>
                        <a:cs typeface="Optima"/>
                      </a:endParaRPr>
                    </a:p>
                  </a:txBody>
                  <a:tcPr/>
                </a:tc>
              </a:tr>
            </a:tbl>
          </a:graphicData>
        </a:graphic>
      </p:graphicFrame>
      <p:cxnSp>
        <p:nvCxnSpPr>
          <p:cNvPr id="9" name="直线箭头连接符 8"/>
          <p:cNvCxnSpPr/>
          <p:nvPr/>
        </p:nvCxnSpPr>
        <p:spPr>
          <a:xfrm>
            <a:off x="6441278" y="2105657"/>
            <a:ext cx="317487" cy="0"/>
          </a:xfrm>
          <a:prstGeom prst="straightConnector1">
            <a:avLst/>
          </a:prstGeom>
          <a:ln>
            <a:solidFill>
              <a:srgbClr val="0000FF"/>
            </a:solidFill>
            <a:tailEnd type="arrow"/>
          </a:ln>
        </p:spPr>
        <p:style>
          <a:lnRef idx="3">
            <a:schemeClr val="accent1"/>
          </a:lnRef>
          <a:fillRef idx="0">
            <a:schemeClr val="accent1"/>
          </a:fillRef>
          <a:effectRef idx="2">
            <a:schemeClr val="accent1"/>
          </a:effectRef>
          <a:fontRef idx="minor">
            <a:schemeClr val="tx1"/>
          </a:fontRef>
        </p:style>
      </p:cxnSp>
      <p:cxnSp>
        <p:nvCxnSpPr>
          <p:cNvPr id="13" name="直线箭头连接符 12"/>
          <p:cNvCxnSpPr/>
          <p:nvPr/>
        </p:nvCxnSpPr>
        <p:spPr>
          <a:xfrm flipH="1">
            <a:off x="4411176" y="4783496"/>
            <a:ext cx="568106" cy="0"/>
          </a:xfrm>
          <a:prstGeom prst="straightConnector1">
            <a:avLst/>
          </a:prstGeom>
          <a:ln w="28575" cmpd="sng">
            <a:solidFill>
              <a:srgbClr val="0000FF"/>
            </a:solidFill>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9004552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24563259"/>
              </p:ext>
            </p:extLst>
          </p:nvPr>
        </p:nvGraphicFramePr>
        <p:xfrm>
          <a:off x="321649" y="959454"/>
          <a:ext cx="8567540" cy="4424640"/>
        </p:xfrm>
        <a:graphic>
          <a:graphicData uri="http://schemas.openxmlformats.org/drawingml/2006/table">
            <a:tbl>
              <a:tblPr firstRow="1" bandRow="1">
                <a:effectLst>
                  <a:innerShdw blurRad="63500" dist="50800" dir="13500000">
                    <a:srgbClr val="000000">
                      <a:alpha val="50000"/>
                    </a:srgbClr>
                  </a:innerShdw>
                </a:effectLst>
                <a:tableStyleId>{2D5ABB26-0587-4C30-8999-92F81FD0307C}</a:tableStyleId>
              </a:tblPr>
              <a:tblGrid>
                <a:gridCol w="1783208"/>
                <a:gridCol w="2835848"/>
                <a:gridCol w="1739542"/>
                <a:gridCol w="2208942"/>
              </a:tblGrid>
              <a:tr h="884928">
                <a:tc>
                  <a:txBody>
                    <a:bodyPr/>
                    <a:lstStyle/>
                    <a:p>
                      <a:r>
                        <a:rPr lang="en-US" altLang="zh-CN" sz="3200" dirty="0" smtClean="0">
                          <a:solidFill>
                            <a:srgbClr val="0000FF"/>
                          </a:solidFill>
                          <a:latin typeface="Optima"/>
                          <a:cs typeface="Optima"/>
                        </a:rPr>
                        <a:t>Slide</a:t>
                      </a:r>
                      <a:endParaRPr lang="zh-CN" altLang="en-US" sz="3200" dirty="0">
                        <a:solidFill>
                          <a:srgbClr val="0000FF"/>
                        </a:solidFill>
                        <a:latin typeface="Optima"/>
                        <a:cs typeface="Optima"/>
                      </a:endParaRPr>
                    </a:p>
                  </a:txBody>
                  <a:tcPr>
                    <a:lnR w="12700" cap="flat" cmpd="sng" algn="ctr">
                      <a:solidFill>
                        <a:prstClr val="black"/>
                      </a:solidFill>
                      <a:prstDash val="dot"/>
                      <a:round/>
                      <a:headEnd type="none" w="med" len="med"/>
                      <a:tailEnd type="none" w="med" len="med"/>
                    </a:lnR>
                    <a:lnB w="12700" cap="flat" cmpd="sng" algn="ctr">
                      <a:solidFill>
                        <a:prstClr val="black"/>
                      </a:solidFill>
                      <a:prstDash val="lgDashDot"/>
                      <a:round/>
                      <a:headEnd type="none" w="med" len="med"/>
                      <a:tailEnd type="none" w="med" len="med"/>
                    </a:lnB>
                    <a:noFill/>
                  </a:tcPr>
                </a:tc>
                <a:tc>
                  <a:txBody>
                    <a:bodyPr/>
                    <a:lstStyle/>
                    <a:p>
                      <a:r>
                        <a:rPr lang="en-US" altLang="zh-CN" sz="3200" dirty="0" smtClean="0">
                          <a:solidFill>
                            <a:srgbClr val="0000FF"/>
                          </a:solidFill>
                          <a:latin typeface="Optima"/>
                          <a:cs typeface="Optima"/>
                        </a:rPr>
                        <a:t>External</a:t>
                      </a:r>
                      <a:endParaRPr lang="zh-CN" altLang="en-US" sz="3200" dirty="0">
                        <a:solidFill>
                          <a:srgbClr val="0000FF"/>
                        </a:solidFill>
                        <a:latin typeface="Optima"/>
                        <a:cs typeface="Optima"/>
                      </a:endParaRPr>
                    </a:p>
                  </a:txBody>
                  <a:tcPr>
                    <a:lnL w="12700" cap="flat" cmpd="sng" algn="ctr">
                      <a:solidFill>
                        <a:prstClr val="black"/>
                      </a:solidFill>
                      <a:prstDash val="dot"/>
                      <a:round/>
                      <a:headEnd type="none" w="med" len="med"/>
                      <a:tailEnd type="none" w="med" len="med"/>
                    </a:lnL>
                    <a:lnR w="12700" cap="flat" cmpd="sng" algn="ctr">
                      <a:solidFill>
                        <a:prstClr val="black"/>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lgDashDot"/>
                      <a:round/>
                      <a:headEnd type="none" w="med" len="med"/>
                      <a:tailEnd type="none" w="med" len="med"/>
                    </a:lnB>
                    <a:lnTlToBr w="12700" cmpd="sng">
                      <a:noFill/>
                      <a:prstDash val="solid"/>
                    </a:lnTlToBr>
                    <a:lnBlToTr w="12700" cmpd="sng">
                      <a:noFill/>
                      <a:prstDash val="solid"/>
                    </a:lnBlToTr>
                    <a:noFill/>
                  </a:tcPr>
                </a:tc>
                <a:tc>
                  <a:txBody>
                    <a:bodyPr/>
                    <a:lstStyle/>
                    <a:p>
                      <a:r>
                        <a:rPr lang="en-US" altLang="zh-CN" sz="3200" dirty="0" smtClean="0">
                          <a:solidFill>
                            <a:srgbClr val="0000FF"/>
                          </a:solidFill>
                          <a:latin typeface="Optima"/>
                          <a:cs typeface="Optima"/>
                        </a:rPr>
                        <a:t>Internal</a:t>
                      </a:r>
                      <a:endParaRPr lang="zh-CN" altLang="en-US" sz="3200" dirty="0">
                        <a:solidFill>
                          <a:srgbClr val="0000FF"/>
                        </a:solidFill>
                        <a:latin typeface="Optima"/>
                        <a:cs typeface="Optima"/>
                      </a:endParaRPr>
                    </a:p>
                  </a:txBody>
                  <a:tcPr>
                    <a:lnL w="12700" cap="flat" cmpd="sng" algn="ctr">
                      <a:solidFill>
                        <a:prstClr val="black"/>
                      </a:solidFill>
                      <a:prstDash val="dot"/>
                      <a:round/>
                      <a:headEnd type="none" w="med" len="med"/>
                      <a:tailEnd type="none" w="med" len="med"/>
                    </a:lnL>
                    <a:lnB w="12700" cap="flat" cmpd="sng" algn="ctr">
                      <a:solidFill>
                        <a:prstClr val="black"/>
                      </a:solidFill>
                      <a:prstDash val="lgDashDot"/>
                      <a:round/>
                      <a:headEnd type="none" w="med" len="med"/>
                      <a:tailEnd type="none" w="med" len="med"/>
                    </a:lnB>
                    <a:noFill/>
                  </a:tcPr>
                </a:tc>
                <a:tc>
                  <a:txBody>
                    <a:bodyPr/>
                    <a:lstStyle/>
                    <a:p>
                      <a:endParaRPr lang="zh-CN" altLang="en-US" sz="3200" dirty="0">
                        <a:solidFill>
                          <a:srgbClr val="0000FF"/>
                        </a:solidFill>
                        <a:latin typeface="Optima"/>
                        <a:cs typeface="Optima"/>
                      </a:endParaRPr>
                    </a:p>
                  </a:txBody>
                  <a:tcPr>
                    <a:lnB w="12700" cap="flat" cmpd="sng" algn="ctr">
                      <a:solidFill>
                        <a:prstClr val="black"/>
                      </a:solidFill>
                      <a:prstDash val="lgDashDot"/>
                      <a:round/>
                      <a:headEnd type="none" w="med" len="med"/>
                      <a:tailEnd type="none" w="med" len="med"/>
                    </a:lnB>
                    <a:noFill/>
                  </a:tcPr>
                </a:tc>
              </a:tr>
              <a:tr h="884928">
                <a:tc>
                  <a:txBody>
                    <a:bodyPr/>
                    <a:lstStyle/>
                    <a:p>
                      <a:r>
                        <a:rPr lang="en-US" altLang="zh-CN" sz="2800" dirty="0" smtClean="0">
                          <a:solidFill>
                            <a:srgbClr val="008000"/>
                          </a:solidFill>
                          <a:latin typeface="Optima"/>
                          <a:cs typeface="Optima"/>
                        </a:rPr>
                        <a:t>Deform</a:t>
                      </a:r>
                      <a:endParaRPr lang="zh-CN" altLang="en-US" sz="2800" dirty="0">
                        <a:solidFill>
                          <a:srgbClr val="008000"/>
                        </a:solidFill>
                        <a:latin typeface="Optima"/>
                        <a:cs typeface="Optima"/>
                      </a:endParaRPr>
                    </a:p>
                  </a:txBody>
                  <a:tcPr>
                    <a:lnR w="12700" cap="flat" cmpd="sng" algn="ctr">
                      <a:solidFill>
                        <a:prstClr val="black"/>
                      </a:solidFill>
                      <a:prstDash val="dot"/>
                      <a:round/>
                      <a:headEnd type="none" w="med" len="med"/>
                      <a:tailEnd type="none" w="med" len="med"/>
                    </a:lnR>
                    <a:lnT w="12700" cap="flat" cmpd="sng" algn="ctr">
                      <a:solidFill>
                        <a:prstClr val="black"/>
                      </a:solidFill>
                      <a:prstDash val="lgDashDot"/>
                      <a:round/>
                      <a:headEnd type="none" w="med" len="med"/>
                      <a:tailEnd type="none" w="med" len="med"/>
                    </a:lnT>
                  </a:tcPr>
                </a:tc>
                <a:tc>
                  <a:txBody>
                    <a:bodyPr/>
                    <a:lstStyle/>
                    <a:p>
                      <a:r>
                        <a:rPr lang="en-US" altLang="zh-CN" sz="2400" dirty="0" smtClean="0">
                          <a:solidFill>
                            <a:schemeClr val="tx1"/>
                          </a:solidFill>
                          <a:latin typeface="Optima"/>
                          <a:cs typeface="Optima"/>
                        </a:rPr>
                        <a:t>Indirect Finger </a:t>
                      </a:r>
                      <a:r>
                        <a:rPr lang="en-US" altLang="zh-CN" sz="2400" baseline="0" dirty="0" smtClean="0">
                          <a:solidFill>
                            <a:schemeClr val="tx1"/>
                          </a:solidFill>
                          <a:latin typeface="Optima"/>
                          <a:cs typeface="Optima"/>
                        </a:rPr>
                        <a:t>Press</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lnR w="12700" cap="flat" cmpd="sng" algn="ctr">
                      <a:solidFill>
                        <a:prstClr val="black"/>
                      </a:solidFill>
                      <a:prstDash val="dot"/>
                      <a:round/>
                      <a:headEnd type="none" w="med" len="med"/>
                      <a:tailEnd type="none" w="med" len="med"/>
                    </a:lnR>
                    <a:lnT w="12700" cap="flat" cmpd="sng" algn="ctr">
                      <a:solidFill>
                        <a:prstClr val="black"/>
                      </a:solidFill>
                      <a:prstDash val="lgDashDot"/>
                      <a:round/>
                      <a:headEnd type="none" w="med" len="med"/>
                      <a:tailEnd type="none" w="med" len="med"/>
                    </a:lnT>
                    <a:lnB>
                      <a:noFill/>
                    </a:lnB>
                    <a:lnTlToBr w="12700" cmpd="sng">
                      <a:noFill/>
                      <a:prstDash val="solid"/>
                    </a:lnTlToBr>
                    <a:lnBlToTr w="12700" cmpd="sng">
                      <a:noFill/>
                      <a:prstDash val="solid"/>
                    </a:lnBlToTr>
                  </a:tcPr>
                </a:tc>
                <a:tc>
                  <a:txBody>
                    <a:bodyPr/>
                    <a:lstStyle/>
                    <a:p>
                      <a:r>
                        <a:rPr lang="en-US" altLang="zh-CN" sz="2400" dirty="0" smtClean="0">
                          <a:solidFill>
                            <a:schemeClr val="tx1"/>
                          </a:solidFill>
                          <a:latin typeface="Optima"/>
                          <a:cs typeface="Optima"/>
                        </a:rPr>
                        <a:t>Deformed</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lnT w="12700" cap="flat" cmpd="sng" algn="ctr">
                      <a:solidFill>
                        <a:prstClr val="black"/>
                      </a:solidFill>
                      <a:prstDash val="lgDashDot"/>
                      <a:round/>
                      <a:headEnd type="none" w="med" len="med"/>
                      <a:tailEnd type="none" w="med" len="med"/>
                    </a:lnT>
                  </a:tcPr>
                </a:tc>
                <a:tc>
                  <a:txBody>
                    <a:bodyPr/>
                    <a:lstStyle/>
                    <a:p>
                      <a:r>
                        <a:rPr lang="en-US" altLang="zh-CN" sz="2400" dirty="0" smtClean="0">
                          <a:solidFill>
                            <a:schemeClr val="tx1"/>
                          </a:solidFill>
                          <a:latin typeface="Optima"/>
                          <a:cs typeface="Optima"/>
                        </a:rPr>
                        <a:t>Transparent</a:t>
                      </a:r>
                      <a:endParaRPr lang="zh-CN" altLang="en-US" sz="2400" dirty="0">
                        <a:solidFill>
                          <a:schemeClr val="tx1"/>
                        </a:solidFill>
                        <a:latin typeface="Optima"/>
                        <a:cs typeface="Optima"/>
                      </a:endParaRPr>
                    </a:p>
                  </a:txBody>
                  <a:tcPr>
                    <a:lnT w="12700" cap="flat" cmpd="sng" algn="ctr">
                      <a:solidFill>
                        <a:prstClr val="black"/>
                      </a:solidFill>
                      <a:prstDash val="lgDashDot"/>
                      <a:round/>
                      <a:headEnd type="none" w="med" len="med"/>
                      <a:tailEnd type="none" w="med" len="med"/>
                    </a:lnT>
                  </a:tcPr>
                </a:tc>
              </a:tr>
              <a:tr h="884928">
                <a:tc>
                  <a:txBody>
                    <a:bodyPr/>
                    <a:lstStyle/>
                    <a:p>
                      <a:r>
                        <a:rPr lang="en-US" altLang="zh-CN" sz="2800" dirty="0" smtClean="0">
                          <a:solidFill>
                            <a:srgbClr val="008000"/>
                          </a:solidFill>
                          <a:latin typeface="Optima"/>
                          <a:cs typeface="Optima"/>
                        </a:rPr>
                        <a:t>Cure</a:t>
                      </a:r>
                      <a:endParaRPr lang="zh-CN" altLang="en-US" sz="2800" dirty="0">
                        <a:solidFill>
                          <a:srgbClr val="008000"/>
                        </a:solidFill>
                        <a:latin typeface="Optima"/>
                        <a:cs typeface="Optima"/>
                      </a:endParaRPr>
                    </a:p>
                  </a:txBody>
                  <a:tcPr>
                    <a:lnR w="12700" cap="flat" cmpd="sng" algn="ctr">
                      <a:solidFill>
                        <a:prstClr val="black"/>
                      </a:solidFill>
                      <a:prstDash val="dot"/>
                      <a:round/>
                      <a:headEnd type="none" w="med" len="med"/>
                      <a:tailEnd type="none" w="med" len="med"/>
                    </a:lnR>
                  </a:tcPr>
                </a:tc>
                <a:tc>
                  <a:txBody>
                    <a:bodyPr/>
                    <a:lstStyle/>
                    <a:p>
                      <a:r>
                        <a:rPr lang="en-US" altLang="zh-CN" sz="2400" dirty="0" smtClean="0">
                          <a:solidFill>
                            <a:schemeClr val="tx1"/>
                          </a:solidFill>
                          <a:latin typeface="Optima"/>
                          <a:cs typeface="Optima"/>
                        </a:rPr>
                        <a:t>Light Transmit</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lnR w="12700" cap="flat" cmpd="sng" algn="ctr">
                      <a:solidFill>
                        <a:prstClr val="black"/>
                      </a:solid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altLang="zh-CN" sz="2400" dirty="0" smtClean="0">
                          <a:solidFill>
                            <a:schemeClr val="tx1"/>
                          </a:solidFill>
                          <a:latin typeface="Optima"/>
                          <a:cs typeface="Optima"/>
                        </a:rPr>
                        <a:t>Hardened</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tcPr>
                </a:tc>
                <a:tc>
                  <a:txBody>
                    <a:bodyPr/>
                    <a:lstStyle/>
                    <a:p>
                      <a:endParaRPr lang="zh-CN" altLang="en-US" sz="2400" dirty="0">
                        <a:solidFill>
                          <a:schemeClr val="tx1"/>
                        </a:solidFill>
                        <a:latin typeface="Optima"/>
                        <a:cs typeface="Optima"/>
                      </a:endParaRPr>
                    </a:p>
                  </a:txBody>
                  <a:tcPr/>
                </a:tc>
              </a:tr>
              <a:tr h="884928">
                <a:tc>
                  <a:txBody>
                    <a:bodyPr/>
                    <a:lstStyle/>
                    <a:p>
                      <a:r>
                        <a:rPr lang="en-US" altLang="zh-CN" sz="2800" dirty="0" smtClean="0">
                          <a:solidFill>
                            <a:srgbClr val="008000"/>
                          </a:solidFill>
                          <a:latin typeface="Optima"/>
                          <a:cs typeface="Optima"/>
                        </a:rPr>
                        <a:t>Press</a:t>
                      </a:r>
                      <a:endParaRPr lang="zh-CN" altLang="en-US" sz="2800" dirty="0">
                        <a:solidFill>
                          <a:srgbClr val="008000"/>
                        </a:solidFill>
                        <a:latin typeface="Optima"/>
                        <a:cs typeface="Optima"/>
                      </a:endParaRPr>
                    </a:p>
                  </a:txBody>
                  <a:tcPr>
                    <a:lnR w="12700" cap="flat" cmpd="sng" algn="ctr">
                      <a:solidFill>
                        <a:prstClr val="black"/>
                      </a:solidFill>
                      <a:prstDash val="dot"/>
                      <a:round/>
                      <a:headEnd type="none" w="med" len="med"/>
                      <a:tailEnd type="none" w="med" len="med"/>
                    </a:lnR>
                  </a:tcPr>
                </a:tc>
                <a:tc>
                  <a:txBody>
                    <a:bodyPr/>
                    <a:lstStyle/>
                    <a:p>
                      <a:pPr marL="0" marR="0" indent="0" algn="l" defTabSz="456597" rtl="0" eaLnBrk="1" fontAlgn="auto" latinLnBrk="0" hangingPunct="1">
                        <a:lnSpc>
                          <a:spcPct val="100000"/>
                        </a:lnSpc>
                        <a:spcBef>
                          <a:spcPts val="0"/>
                        </a:spcBef>
                        <a:spcAft>
                          <a:spcPts val="0"/>
                        </a:spcAft>
                        <a:buClrTx/>
                        <a:buSzTx/>
                        <a:buFontTx/>
                        <a:buNone/>
                        <a:tabLst/>
                        <a:defRPr/>
                      </a:pPr>
                      <a:r>
                        <a:rPr lang="en-US" altLang="zh-CN" sz="2400" dirty="0" smtClean="0">
                          <a:solidFill>
                            <a:schemeClr val="tx1"/>
                          </a:solidFill>
                          <a:latin typeface="Optima"/>
                          <a:cs typeface="Optima"/>
                        </a:rPr>
                        <a:t>Direct</a:t>
                      </a:r>
                      <a:r>
                        <a:rPr lang="en-US" altLang="zh-CN" sz="2400" baseline="0" dirty="0" smtClean="0">
                          <a:solidFill>
                            <a:schemeClr val="tx1"/>
                          </a:solidFill>
                          <a:latin typeface="Optima"/>
                          <a:cs typeface="Optima"/>
                        </a:rPr>
                        <a:t> </a:t>
                      </a:r>
                      <a:r>
                        <a:rPr lang="en-US" altLang="zh-CN" sz="2400" dirty="0" smtClean="0">
                          <a:solidFill>
                            <a:schemeClr val="tx1"/>
                          </a:solidFill>
                          <a:latin typeface="Optima"/>
                          <a:cs typeface="Optima"/>
                        </a:rPr>
                        <a:t>Finger</a:t>
                      </a:r>
                      <a:r>
                        <a:rPr lang="en-US" altLang="zh-CN" sz="2400" baseline="0" dirty="0" smtClean="0">
                          <a:solidFill>
                            <a:schemeClr val="tx1"/>
                          </a:solidFill>
                          <a:latin typeface="Optima"/>
                          <a:cs typeface="Optima"/>
                        </a:rPr>
                        <a:t> Press</a:t>
                      </a:r>
                      <a:endParaRPr lang="zh-CN" altLang="en-US" sz="2400" dirty="0" smtClean="0">
                        <a:solidFill>
                          <a:schemeClr val="tx1"/>
                        </a:solidFill>
                        <a:latin typeface="Optima"/>
                        <a:cs typeface="Optima"/>
                      </a:endParaRPr>
                    </a:p>
                    <a:p>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lnR w="12700" cap="flat" cmpd="sng" algn="ctr">
                      <a:solidFill>
                        <a:prstClr val="black"/>
                      </a:solid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altLang="zh-CN" sz="2400" dirty="0" smtClean="0">
                          <a:solidFill>
                            <a:schemeClr val="tx1"/>
                          </a:solidFill>
                          <a:latin typeface="Optima"/>
                          <a:cs typeface="Optima"/>
                        </a:rPr>
                        <a:t>Rupture</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tcPr>
                </a:tc>
                <a:tc>
                  <a:txBody>
                    <a:bodyPr/>
                    <a:lstStyle/>
                    <a:p>
                      <a:r>
                        <a:rPr lang="en-US" altLang="zh-CN" sz="2400" dirty="0" smtClean="0">
                          <a:solidFill>
                            <a:schemeClr val="tx1"/>
                          </a:solidFill>
                          <a:latin typeface="Optima"/>
                          <a:cs typeface="Optima"/>
                        </a:rPr>
                        <a:t>Release</a:t>
                      </a:r>
                      <a:endParaRPr lang="zh-CN" altLang="en-US" sz="2400" dirty="0">
                        <a:solidFill>
                          <a:schemeClr val="tx1"/>
                        </a:solidFill>
                        <a:latin typeface="Optima"/>
                        <a:cs typeface="Optima"/>
                      </a:endParaRPr>
                    </a:p>
                  </a:txBody>
                  <a:tcPr/>
                </a:tc>
              </a:tr>
              <a:tr h="884928">
                <a:tc>
                  <a:txBody>
                    <a:bodyPr/>
                    <a:lstStyle/>
                    <a:p>
                      <a:r>
                        <a:rPr lang="en-US" altLang="zh-CN" sz="2800" dirty="0" smtClean="0">
                          <a:solidFill>
                            <a:srgbClr val="008000"/>
                          </a:solidFill>
                          <a:latin typeface="Optima"/>
                          <a:cs typeface="Optima"/>
                        </a:rPr>
                        <a:t>React</a:t>
                      </a:r>
                      <a:endParaRPr lang="zh-CN" altLang="en-US" sz="2800" dirty="0">
                        <a:solidFill>
                          <a:srgbClr val="008000"/>
                        </a:solidFill>
                        <a:latin typeface="Optima"/>
                        <a:cs typeface="Optima"/>
                      </a:endParaRPr>
                    </a:p>
                  </a:txBody>
                  <a:tcPr>
                    <a:lnR w="12700" cap="flat" cmpd="sng" algn="ctr">
                      <a:solidFill>
                        <a:prstClr val="black"/>
                      </a:solidFill>
                      <a:prstDash val="dot"/>
                      <a:round/>
                      <a:headEnd type="none" w="med" len="med"/>
                      <a:tailEnd type="none" w="med" len="med"/>
                    </a:lnR>
                  </a:tcPr>
                </a:tc>
                <a:tc>
                  <a:txBody>
                    <a:bodyPr/>
                    <a:lstStyle/>
                    <a:p>
                      <a:r>
                        <a:rPr lang="en-US" altLang="zh-CN" sz="2400" dirty="0" smtClean="0">
                          <a:solidFill>
                            <a:schemeClr val="tx1"/>
                          </a:solidFill>
                          <a:latin typeface="Optima"/>
                          <a:cs typeface="Optima"/>
                        </a:rPr>
                        <a:t>Image Formed</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lnR w="12700" cap="flat" cmpd="sng" algn="ctr">
                      <a:solidFill>
                        <a:prstClr val="black"/>
                      </a:solidFill>
                      <a:prstDash val="dot"/>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2400" dirty="0" smtClean="0">
                          <a:solidFill>
                            <a:schemeClr val="tx1"/>
                          </a:solidFill>
                          <a:latin typeface="Optima"/>
                          <a:cs typeface="Optima"/>
                        </a:rPr>
                        <a:t>Color Contrast</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tcPr>
                </a:tc>
                <a:tc>
                  <a:txBody>
                    <a:bodyPr/>
                    <a:lstStyle/>
                    <a:p>
                      <a:endParaRPr lang="zh-CN" altLang="en-US" sz="2400" dirty="0">
                        <a:solidFill>
                          <a:schemeClr val="tx1"/>
                        </a:solidFill>
                        <a:latin typeface="Optima"/>
                        <a:cs typeface="Optima"/>
                      </a:endParaRPr>
                    </a:p>
                  </a:txBody>
                  <a:tcPr/>
                </a:tc>
              </a:tr>
            </a:tbl>
          </a:graphicData>
        </a:graphic>
      </p:graphicFrame>
      <p:cxnSp>
        <p:nvCxnSpPr>
          <p:cNvPr id="9" name="直线箭头连接符 8"/>
          <p:cNvCxnSpPr/>
          <p:nvPr/>
        </p:nvCxnSpPr>
        <p:spPr>
          <a:xfrm>
            <a:off x="6441278" y="2105657"/>
            <a:ext cx="317487" cy="0"/>
          </a:xfrm>
          <a:prstGeom prst="straightConnector1">
            <a:avLst/>
          </a:prstGeom>
          <a:ln>
            <a:solidFill>
              <a:srgbClr val="0000FF"/>
            </a:solidFill>
            <a:tailEnd type="arrow"/>
          </a:ln>
        </p:spPr>
        <p:style>
          <a:lnRef idx="3">
            <a:schemeClr val="accent1"/>
          </a:lnRef>
          <a:fillRef idx="0">
            <a:schemeClr val="accent1"/>
          </a:fillRef>
          <a:effectRef idx="2">
            <a:schemeClr val="accent1"/>
          </a:effectRef>
          <a:fontRef idx="minor">
            <a:schemeClr val="tx1"/>
          </a:fontRef>
        </p:style>
      </p:cxnSp>
      <p:cxnSp>
        <p:nvCxnSpPr>
          <p:cNvPr id="13" name="直线箭头连接符 12"/>
          <p:cNvCxnSpPr/>
          <p:nvPr/>
        </p:nvCxnSpPr>
        <p:spPr>
          <a:xfrm flipH="1">
            <a:off x="4279539" y="4921183"/>
            <a:ext cx="568106" cy="0"/>
          </a:xfrm>
          <a:prstGeom prst="straightConnector1">
            <a:avLst/>
          </a:prstGeom>
          <a:ln w="28575" cmpd="sng">
            <a:solidFill>
              <a:srgbClr val="0000FF"/>
            </a:solidFill>
            <a:tailEnd type="arrow"/>
          </a:ln>
        </p:spPr>
        <p:style>
          <a:lnRef idx="2">
            <a:schemeClr val="accent6"/>
          </a:lnRef>
          <a:fillRef idx="0">
            <a:schemeClr val="accent6"/>
          </a:fillRef>
          <a:effectRef idx="1">
            <a:schemeClr val="accent6"/>
          </a:effectRef>
          <a:fontRef idx="minor">
            <a:schemeClr val="tx1"/>
          </a:fontRef>
        </p:style>
      </p:cxnSp>
      <p:sp>
        <p:nvSpPr>
          <p:cNvPr id="2" name="圆角矩形 1"/>
          <p:cNvSpPr/>
          <p:nvPr/>
        </p:nvSpPr>
        <p:spPr>
          <a:xfrm>
            <a:off x="2071914" y="1804847"/>
            <a:ext cx="2723585" cy="6517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dirty="0" smtClean="0">
                <a:latin typeface="Arial"/>
                <a:cs typeface="Arial"/>
              </a:rPr>
              <a:t>Strain-Stress</a:t>
            </a:r>
            <a:endParaRPr kumimoji="1" lang="zh-CN" altLang="en-US" dirty="0">
              <a:latin typeface="Arial"/>
              <a:cs typeface="Arial"/>
            </a:endParaRPr>
          </a:p>
        </p:txBody>
      </p:sp>
      <p:sp>
        <p:nvSpPr>
          <p:cNvPr id="3" name="圆角矩形 2"/>
          <p:cNvSpPr/>
          <p:nvPr/>
        </p:nvSpPr>
        <p:spPr>
          <a:xfrm>
            <a:off x="4611699" y="1721288"/>
            <a:ext cx="2389371" cy="81886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0000"/>
              </a:lnSpc>
            </a:pPr>
            <a:r>
              <a:rPr kumimoji="1" lang="en-US" altLang="zh-CN" dirty="0" smtClean="0">
                <a:latin typeface="Arial"/>
                <a:cs typeface="Arial"/>
              </a:rPr>
              <a:t>Young’s Modulus</a:t>
            </a:r>
          </a:p>
          <a:p>
            <a:pPr algn="ctr">
              <a:lnSpc>
                <a:spcPct val="120000"/>
              </a:lnSpc>
            </a:pPr>
            <a:r>
              <a:rPr kumimoji="1" lang="en-US" altLang="zh-CN" dirty="0" smtClean="0">
                <a:latin typeface="Arial"/>
                <a:cs typeface="Arial"/>
              </a:rPr>
              <a:t>Surface Tension</a:t>
            </a:r>
          </a:p>
        </p:txBody>
      </p:sp>
      <p:sp>
        <p:nvSpPr>
          <p:cNvPr id="8" name="圆角矩形 7"/>
          <p:cNvSpPr/>
          <p:nvPr/>
        </p:nvSpPr>
        <p:spPr>
          <a:xfrm>
            <a:off x="6846348" y="1771424"/>
            <a:ext cx="2130424" cy="6517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0000"/>
              </a:lnSpc>
            </a:pPr>
            <a:r>
              <a:rPr kumimoji="1" lang="en-US" altLang="zh-CN" dirty="0" smtClean="0">
                <a:latin typeface="Arial"/>
                <a:cs typeface="Arial"/>
              </a:rPr>
              <a:t>Transparency</a:t>
            </a:r>
          </a:p>
        </p:txBody>
      </p:sp>
      <p:sp>
        <p:nvSpPr>
          <p:cNvPr id="10" name="圆角矩形 9"/>
          <p:cNvSpPr/>
          <p:nvPr/>
        </p:nvSpPr>
        <p:spPr>
          <a:xfrm>
            <a:off x="2071914" y="2776112"/>
            <a:ext cx="2723585" cy="6517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dirty="0" smtClean="0">
                <a:latin typeface="Arial"/>
                <a:cs typeface="Arial"/>
              </a:rPr>
              <a:t>Photon Energy</a:t>
            </a:r>
            <a:endParaRPr kumimoji="1" lang="zh-CN" altLang="en-US" dirty="0">
              <a:latin typeface="Arial"/>
              <a:cs typeface="Arial"/>
            </a:endParaRPr>
          </a:p>
        </p:txBody>
      </p:sp>
      <p:sp>
        <p:nvSpPr>
          <p:cNvPr id="11" name="圆角矩形 10"/>
          <p:cNvSpPr/>
          <p:nvPr/>
        </p:nvSpPr>
        <p:spPr>
          <a:xfrm>
            <a:off x="4795499" y="2717646"/>
            <a:ext cx="2015412" cy="6517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0000"/>
              </a:lnSpc>
            </a:pPr>
            <a:r>
              <a:rPr kumimoji="1" lang="en-US" altLang="zh-CN" dirty="0" smtClean="0">
                <a:latin typeface="Arial"/>
                <a:cs typeface="Arial"/>
              </a:rPr>
              <a:t>Curing Degree</a:t>
            </a:r>
          </a:p>
          <a:p>
            <a:pPr algn="ctr">
              <a:lnSpc>
                <a:spcPct val="120000"/>
              </a:lnSpc>
            </a:pPr>
            <a:r>
              <a:rPr kumimoji="1" lang="en-US" altLang="zh-CN" dirty="0" smtClean="0">
                <a:latin typeface="Arial"/>
                <a:cs typeface="Arial"/>
              </a:rPr>
              <a:t>Efficiency (Time)</a:t>
            </a:r>
          </a:p>
        </p:txBody>
      </p:sp>
      <p:sp>
        <p:nvSpPr>
          <p:cNvPr id="12" name="圆角矩形 11"/>
          <p:cNvSpPr/>
          <p:nvPr/>
        </p:nvSpPr>
        <p:spPr>
          <a:xfrm>
            <a:off x="2071914" y="3661825"/>
            <a:ext cx="2723585" cy="6517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dirty="0" smtClean="0">
                <a:latin typeface="Arial"/>
                <a:cs typeface="Arial"/>
              </a:rPr>
              <a:t>Strain-Stress</a:t>
            </a:r>
            <a:endParaRPr kumimoji="1" lang="zh-CN" altLang="en-US" dirty="0">
              <a:latin typeface="Arial"/>
              <a:cs typeface="Arial"/>
            </a:endParaRPr>
          </a:p>
        </p:txBody>
      </p:sp>
      <p:sp>
        <p:nvSpPr>
          <p:cNvPr id="14" name="圆角矩形 13"/>
          <p:cNvSpPr/>
          <p:nvPr/>
        </p:nvSpPr>
        <p:spPr>
          <a:xfrm>
            <a:off x="4795499" y="3448630"/>
            <a:ext cx="1963266" cy="114667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0000"/>
              </a:lnSpc>
            </a:pPr>
            <a:endParaRPr kumimoji="1" lang="en-US" altLang="zh-CN" dirty="0" smtClean="0">
              <a:latin typeface="Arial"/>
              <a:cs typeface="Arial"/>
            </a:endParaRPr>
          </a:p>
          <a:p>
            <a:pPr algn="ctr">
              <a:lnSpc>
                <a:spcPct val="120000"/>
              </a:lnSpc>
            </a:pPr>
            <a:r>
              <a:rPr kumimoji="1" lang="en-US" altLang="zh-CN" dirty="0" smtClean="0">
                <a:latin typeface="Arial"/>
                <a:cs typeface="Arial"/>
              </a:rPr>
              <a:t>Hardness </a:t>
            </a:r>
          </a:p>
          <a:p>
            <a:pPr algn="ctr">
              <a:lnSpc>
                <a:spcPct val="120000"/>
              </a:lnSpc>
            </a:pPr>
            <a:r>
              <a:rPr kumimoji="1" lang="en-US" altLang="zh-CN" dirty="0" smtClean="0">
                <a:latin typeface="Arial"/>
                <a:cs typeface="Arial"/>
              </a:rPr>
              <a:t>Rupturing Point</a:t>
            </a:r>
          </a:p>
          <a:p>
            <a:pPr algn="ctr">
              <a:lnSpc>
                <a:spcPct val="120000"/>
              </a:lnSpc>
            </a:pPr>
            <a:r>
              <a:rPr kumimoji="1" lang="en-US" altLang="zh-CN" dirty="0">
                <a:latin typeface="Arial"/>
                <a:cs typeface="Arial"/>
              </a:rPr>
              <a:t>Surface Tension</a:t>
            </a:r>
          </a:p>
          <a:p>
            <a:pPr algn="ctr">
              <a:lnSpc>
                <a:spcPct val="120000"/>
              </a:lnSpc>
            </a:pPr>
            <a:endParaRPr kumimoji="1" lang="en-US" altLang="zh-CN" dirty="0" smtClean="0">
              <a:latin typeface="Arial"/>
              <a:cs typeface="Arial"/>
            </a:endParaRPr>
          </a:p>
        </p:txBody>
      </p:sp>
      <p:sp>
        <p:nvSpPr>
          <p:cNvPr id="15" name="圆角矩形 14"/>
          <p:cNvSpPr/>
          <p:nvPr/>
        </p:nvSpPr>
        <p:spPr>
          <a:xfrm>
            <a:off x="6725347" y="3617746"/>
            <a:ext cx="1963266" cy="6517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0000"/>
              </a:lnSpc>
            </a:pPr>
            <a:r>
              <a:rPr kumimoji="1" lang="en-US" altLang="zh-CN" dirty="0" smtClean="0">
                <a:latin typeface="Arial"/>
                <a:cs typeface="Arial"/>
              </a:rPr>
              <a:t>Curing Degree</a:t>
            </a:r>
          </a:p>
        </p:txBody>
      </p:sp>
      <p:sp>
        <p:nvSpPr>
          <p:cNvPr id="17" name="圆角矩形 16"/>
          <p:cNvSpPr/>
          <p:nvPr/>
        </p:nvSpPr>
        <p:spPr>
          <a:xfrm>
            <a:off x="2071914" y="4407485"/>
            <a:ext cx="2742313" cy="122430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20000"/>
              </a:lnSpc>
            </a:pPr>
            <a:endParaRPr kumimoji="1" lang="en-US" altLang="zh-CN" dirty="0" smtClean="0">
              <a:latin typeface="Arial"/>
              <a:cs typeface="Arial"/>
            </a:endParaRPr>
          </a:p>
          <a:p>
            <a:pPr algn="ctr">
              <a:lnSpc>
                <a:spcPct val="120000"/>
              </a:lnSpc>
            </a:pPr>
            <a:r>
              <a:rPr kumimoji="1" lang="en-US" altLang="zh-CN" dirty="0" smtClean="0">
                <a:latin typeface="Arial"/>
                <a:cs typeface="Arial"/>
              </a:rPr>
              <a:t>Resolution</a:t>
            </a:r>
          </a:p>
          <a:p>
            <a:pPr algn="ctr">
              <a:lnSpc>
                <a:spcPct val="120000"/>
              </a:lnSpc>
            </a:pPr>
            <a:r>
              <a:rPr kumimoji="1" lang="en-US" altLang="zh-CN" dirty="0" smtClean="0">
                <a:latin typeface="Arial"/>
                <a:cs typeface="Arial"/>
              </a:rPr>
              <a:t>Stability</a:t>
            </a:r>
          </a:p>
          <a:p>
            <a:pPr algn="ctr">
              <a:lnSpc>
                <a:spcPct val="120000"/>
              </a:lnSpc>
            </a:pPr>
            <a:r>
              <a:rPr kumimoji="1" lang="en-US" altLang="zh-CN" dirty="0">
                <a:latin typeface="Arial"/>
                <a:cs typeface="Arial"/>
              </a:rPr>
              <a:t>Discoloration</a:t>
            </a:r>
          </a:p>
          <a:p>
            <a:pPr algn="ctr">
              <a:lnSpc>
                <a:spcPct val="120000"/>
              </a:lnSpc>
            </a:pPr>
            <a:endParaRPr kumimoji="1" lang="en-US" altLang="zh-CN" dirty="0" smtClean="0">
              <a:latin typeface="Arial"/>
              <a:cs typeface="Arial"/>
            </a:endParaRPr>
          </a:p>
        </p:txBody>
      </p:sp>
      <p:sp>
        <p:nvSpPr>
          <p:cNvPr id="16" name="圆角矩形 15"/>
          <p:cNvSpPr/>
          <p:nvPr/>
        </p:nvSpPr>
        <p:spPr>
          <a:xfrm>
            <a:off x="4795499" y="4595308"/>
            <a:ext cx="1963266" cy="6517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0000"/>
              </a:lnSpc>
            </a:pPr>
            <a:r>
              <a:rPr kumimoji="1" lang="en-US" altLang="zh-CN" dirty="0" smtClean="0">
                <a:latin typeface="Arial"/>
                <a:cs typeface="Arial"/>
              </a:rPr>
              <a:t>Reaction Rate</a:t>
            </a:r>
          </a:p>
        </p:txBody>
      </p:sp>
      <p:sp>
        <p:nvSpPr>
          <p:cNvPr id="7" name="椭圆 6"/>
          <p:cNvSpPr/>
          <p:nvPr/>
        </p:nvSpPr>
        <p:spPr>
          <a:xfrm>
            <a:off x="116963" y="1640054"/>
            <a:ext cx="6884107" cy="1077592"/>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Tree>
    <p:extLst>
      <p:ext uri="{BB962C8B-B14F-4D97-AF65-F5344CB8AC3E}">
        <p14:creationId xmlns:p14="http://schemas.microsoft.com/office/powerpoint/2010/main" val="3022378427"/>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071995" y="-75903"/>
            <a:ext cx="2699251"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altLang="zh-CN" sz="3600" dirty="0" smtClean="0">
                <a:solidFill>
                  <a:schemeClr val="tx1"/>
                </a:solidFill>
                <a:latin typeface="Arial"/>
                <a:cs typeface="Arial"/>
              </a:rPr>
              <a:t>Deformation</a:t>
            </a:r>
            <a:endParaRPr lang="zh-CN" altLang="en-US" sz="3600" dirty="0">
              <a:solidFill>
                <a:schemeClr val="tx1"/>
              </a:solidFill>
              <a:latin typeface="Arial"/>
              <a:cs typeface="Arial"/>
            </a:endParaRPr>
          </a:p>
        </p:txBody>
      </p:sp>
      <p:pic>
        <p:nvPicPr>
          <p:cNvPr id="8" name="图片 7" descr="Screen Shot 2014-05-06 at 5.47.15 PM.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270454" y="3382835"/>
            <a:ext cx="5892242" cy="3892954"/>
          </a:xfrm>
          <a:prstGeom prst="rect">
            <a:avLst/>
          </a:prstGeom>
        </p:spPr>
      </p:pic>
      <p:pic>
        <p:nvPicPr>
          <p:cNvPr id="9" name="图片 8" descr="stress (2).PNG"/>
          <p:cNvPicPr>
            <a:picLocks noChangeAspect="1"/>
          </p:cNvPicPr>
          <p:nvPr/>
        </p:nvPicPr>
        <p:blipFill>
          <a:blip r:embed="rId5">
            <a:extLst>
              <a:ext uri="{BEBA8EAE-BF5A-486C-A8C5-ECC9F3942E4B}">
                <a14:imgProps xmlns:a14="http://schemas.microsoft.com/office/drawing/2010/main">
                  <a14:imgLayer r:embed="rId6">
                    <a14:imgEffect>
                      <a14:backgroundRemoval t="10293" b="95558" l="2843" r="92347"/>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559860" y="452047"/>
            <a:ext cx="3378375" cy="2272770"/>
          </a:xfrm>
          <a:prstGeom prst="rect">
            <a:avLst/>
          </a:prstGeom>
        </p:spPr>
      </p:pic>
      <p:cxnSp>
        <p:nvCxnSpPr>
          <p:cNvPr id="11" name="直线箭头连接符 10"/>
          <p:cNvCxnSpPr>
            <a:stCxn id="9" idx="2"/>
          </p:cNvCxnSpPr>
          <p:nvPr/>
        </p:nvCxnSpPr>
        <p:spPr>
          <a:xfrm>
            <a:off x="6249048" y="2724817"/>
            <a:ext cx="118" cy="6580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3" name="图片 12" descr="Screen Shot 2014-05-06 at 5.53.22 PM.png"/>
          <p:cNvPicPr>
            <a:picLocks noChangeAspect="1"/>
          </p:cNvPicPr>
          <p:nvPr/>
        </p:nvPicPr>
        <p:blipFill rotWithShape="1">
          <a:blip r:embed="rId7">
            <a:alphaModFix/>
            <a:extLst>
              <a:ext uri="{28A0092B-C50C-407E-A947-70E740481C1C}">
                <a14:useLocalDpi xmlns:a14="http://schemas.microsoft.com/office/drawing/2010/main" val="0"/>
              </a:ext>
            </a:extLst>
          </a:blip>
          <a:srcRect l="1" r="29637"/>
          <a:stretch/>
        </p:blipFill>
        <p:spPr>
          <a:xfrm>
            <a:off x="79375" y="540626"/>
            <a:ext cx="3251758" cy="3564391"/>
          </a:xfrm>
          <a:prstGeom prst="rect">
            <a:avLst/>
          </a:prstGeom>
          <a:ln w="6350" cap="sq" cmpd="sng">
            <a:solidFill>
              <a:schemeClr val="accent3">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30865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Screen Shot 2014-05-07 at 1.33.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548" y="1040011"/>
            <a:ext cx="4942193" cy="3112631"/>
          </a:xfrm>
          <a:prstGeom prst="rect">
            <a:avLst/>
          </a:prstGeom>
        </p:spPr>
      </p:pic>
      <p:sp>
        <p:nvSpPr>
          <p:cNvPr id="11" name="文本框 10"/>
          <p:cNvSpPr txBox="1"/>
          <p:nvPr/>
        </p:nvSpPr>
        <p:spPr>
          <a:xfrm>
            <a:off x="3644549" y="757874"/>
            <a:ext cx="4102451" cy="461665"/>
          </a:xfrm>
          <a:prstGeom prst="rect">
            <a:avLst/>
          </a:prstGeom>
          <a:noFill/>
        </p:spPr>
        <p:txBody>
          <a:bodyPr wrap="square" rtlCol="0">
            <a:spAutoFit/>
          </a:bodyPr>
          <a:lstStyle/>
          <a:p>
            <a:r>
              <a:rPr kumimoji="1" lang="en-US" altLang="zh-CN" sz="2400" dirty="0" smtClean="0">
                <a:solidFill>
                  <a:srgbClr val="FF6600"/>
                </a:solidFill>
                <a:latin typeface="Wawati SC Regular"/>
                <a:cs typeface="Wawati SC Regular"/>
              </a:rPr>
              <a:t>Finger Pressure</a:t>
            </a:r>
            <a:r>
              <a:rPr kumimoji="1" lang="en-US" altLang="zh-CN" sz="2400" baseline="75000" dirty="0" smtClean="0">
                <a:solidFill>
                  <a:srgbClr val="FF6600"/>
                </a:solidFill>
                <a:latin typeface="Wawati SC Regular"/>
                <a:cs typeface="Wawati SC Regular"/>
              </a:rPr>
              <a:t>[1]</a:t>
            </a:r>
            <a:endParaRPr kumimoji="1" lang="zh-CN" altLang="en-US" sz="2400" baseline="75000" dirty="0">
              <a:solidFill>
                <a:srgbClr val="FF6600"/>
              </a:solidFill>
              <a:latin typeface="Wawati SC Regular"/>
              <a:cs typeface="Wawati SC Regular"/>
            </a:endParaRPr>
          </a:p>
        </p:txBody>
      </p:sp>
      <p:sp>
        <p:nvSpPr>
          <p:cNvPr id="14" name="文本框 13"/>
          <p:cNvSpPr txBox="1"/>
          <p:nvPr/>
        </p:nvSpPr>
        <p:spPr>
          <a:xfrm>
            <a:off x="161574" y="4152642"/>
            <a:ext cx="3838925" cy="461665"/>
          </a:xfrm>
          <a:prstGeom prst="rect">
            <a:avLst/>
          </a:prstGeom>
          <a:noFill/>
        </p:spPr>
        <p:txBody>
          <a:bodyPr wrap="square" rtlCol="0">
            <a:spAutoFit/>
          </a:bodyPr>
          <a:lstStyle/>
          <a:p>
            <a:r>
              <a:rPr kumimoji="1" lang="en-US" altLang="zh-CN" sz="2400" dirty="0" smtClean="0">
                <a:solidFill>
                  <a:srgbClr val="0000FF"/>
                </a:solidFill>
                <a:latin typeface="Wawati SC Regular"/>
                <a:cs typeface="Wawati SC Regular"/>
              </a:rPr>
              <a:t>Deformation of Layer A</a:t>
            </a:r>
            <a:endParaRPr kumimoji="1" lang="zh-CN" altLang="en-US" sz="2400" baseline="70000" dirty="0">
              <a:solidFill>
                <a:srgbClr val="0000FF"/>
              </a:solidFill>
              <a:latin typeface="Wawati SC Regular"/>
              <a:cs typeface="Wawati SC Regular"/>
            </a:endParaRPr>
          </a:p>
        </p:txBody>
      </p:sp>
      <p:graphicFrame>
        <p:nvGraphicFramePr>
          <p:cNvPr id="17" name="表格 16"/>
          <p:cNvGraphicFramePr>
            <a:graphicFrameLocks noGrp="1"/>
          </p:cNvGraphicFramePr>
          <p:nvPr>
            <p:extLst>
              <p:ext uri="{D42A27DB-BD31-4B8C-83A1-F6EECF244321}">
                <p14:modId xmlns:p14="http://schemas.microsoft.com/office/powerpoint/2010/main" val="1974238001"/>
              </p:ext>
            </p:extLst>
          </p:nvPr>
        </p:nvGraphicFramePr>
        <p:xfrm>
          <a:off x="198437" y="4684235"/>
          <a:ext cx="8628063" cy="1958550"/>
        </p:xfrm>
        <a:graphic>
          <a:graphicData uri="http://schemas.openxmlformats.org/drawingml/2006/table">
            <a:tbl>
              <a:tblPr firstRow="1" bandRow="1">
                <a:tableStyleId>{2D5ABB26-0587-4C30-8999-92F81FD0307C}</a:tableStyleId>
              </a:tblPr>
              <a:tblGrid>
                <a:gridCol w="2041499"/>
                <a:gridCol w="2586064"/>
                <a:gridCol w="1664958"/>
                <a:gridCol w="2335542"/>
              </a:tblGrid>
              <a:tr h="433863">
                <a:tc>
                  <a:txBody>
                    <a:bodyPr/>
                    <a:lstStyle/>
                    <a:p>
                      <a:r>
                        <a:rPr lang="en-US" altLang="zh-CN" dirty="0" smtClean="0">
                          <a:latin typeface="Arial"/>
                          <a:cs typeface="Arial"/>
                        </a:rPr>
                        <a:t>Stiffness</a:t>
                      </a:r>
                      <a:endParaRPr lang="zh-CN" altLang="en-US" dirty="0">
                        <a:latin typeface="Arial"/>
                        <a:cs typeface="Arial"/>
                      </a:endParaRPr>
                    </a:p>
                  </a:txBody>
                  <a:tcPr>
                    <a:lnL w="9525" cap="flat" cmpd="sng" algn="ctr">
                      <a:solidFill>
                        <a:srgbClr val="4F81BD"/>
                      </a:solidFill>
                      <a:prstDash val="dot"/>
                      <a:round/>
                      <a:headEnd type="none" w="med" len="med"/>
                      <a:tailEnd type="none" w="med" len="med"/>
                    </a:lnL>
                    <a:lnR w="9525" cap="flat" cmpd="sng" algn="ctr">
                      <a:solidFill>
                        <a:srgbClr val="4F81BD"/>
                      </a:solidFill>
                      <a:prstDash val="dot"/>
                      <a:round/>
                      <a:headEnd type="none" w="med" len="med"/>
                      <a:tailEnd type="none" w="med" len="med"/>
                    </a:lnR>
                    <a:lnT w="9525" cap="flat" cmpd="sng" algn="ctr">
                      <a:solidFill>
                        <a:srgbClr val="4F81BD"/>
                      </a:solidFill>
                      <a:prstDash val="dot"/>
                      <a:round/>
                      <a:headEnd type="none" w="med" len="med"/>
                      <a:tailEnd type="none" w="med" len="med"/>
                    </a:lnT>
                    <a:lnB w="9525" cap="flat" cmpd="sng" algn="ctr">
                      <a:solidFill>
                        <a:srgbClr val="4F81BD"/>
                      </a:solidFill>
                      <a:prstDash val="dot"/>
                      <a:round/>
                      <a:headEnd type="none" w="med" len="med"/>
                      <a:tailEnd type="none" w="med" len="med"/>
                    </a:lnB>
                  </a:tcPr>
                </a:tc>
                <a:tc>
                  <a:txBody>
                    <a:bodyPr/>
                    <a:lstStyle/>
                    <a:p>
                      <a:r>
                        <a:rPr lang="en-US" altLang="zh-CN" dirty="0" smtClean="0">
                          <a:latin typeface="Arial"/>
                          <a:cs typeface="Arial"/>
                        </a:rPr>
                        <a:t>Compressive</a:t>
                      </a:r>
                      <a:r>
                        <a:rPr lang="en-US" altLang="zh-CN" baseline="0" dirty="0" smtClean="0">
                          <a:latin typeface="Arial"/>
                          <a:cs typeface="Arial"/>
                        </a:rPr>
                        <a:t> Force (F)</a:t>
                      </a:r>
                      <a:endParaRPr lang="zh-CN" altLang="en-US" dirty="0">
                        <a:latin typeface="Arial"/>
                        <a:cs typeface="Arial"/>
                      </a:endParaRPr>
                    </a:p>
                  </a:txBody>
                  <a:tcPr>
                    <a:lnL w="9525" cap="flat" cmpd="sng" algn="ctr">
                      <a:solidFill>
                        <a:srgbClr val="4F81BD"/>
                      </a:solidFill>
                      <a:prstDash val="dot"/>
                      <a:round/>
                      <a:headEnd type="none" w="med" len="med"/>
                      <a:tailEnd type="none" w="med" len="med"/>
                    </a:lnL>
                    <a:lnR w="9525" cap="flat" cmpd="sng" algn="ctr">
                      <a:solidFill>
                        <a:srgbClr val="4F81BD"/>
                      </a:solidFill>
                      <a:prstDash val="dot"/>
                      <a:round/>
                      <a:headEnd type="none" w="med" len="med"/>
                      <a:tailEnd type="none" w="med" len="med"/>
                    </a:lnR>
                    <a:lnT w="9525" cap="flat" cmpd="sng" algn="ctr">
                      <a:solidFill>
                        <a:srgbClr val="4F81BD"/>
                      </a:solidFill>
                      <a:prstDash val="dot"/>
                      <a:round/>
                      <a:headEnd type="none" w="med" len="med"/>
                      <a:tailEnd type="none" w="med" len="med"/>
                    </a:lnT>
                    <a:lnB w="9525" cap="flat" cmpd="sng" algn="ctr">
                      <a:solidFill>
                        <a:srgbClr val="4F81BD"/>
                      </a:solidFill>
                      <a:prstDash val="dot"/>
                      <a:round/>
                      <a:headEnd type="none" w="med" len="med"/>
                      <a:tailEnd type="none" w="med" len="med"/>
                    </a:lnB>
                  </a:tcPr>
                </a:tc>
                <a:tc>
                  <a:txBody>
                    <a:bodyPr/>
                    <a:lstStyle/>
                    <a:p>
                      <a:r>
                        <a:rPr lang="en-US" altLang="zh-CN" dirty="0" smtClean="0">
                          <a:latin typeface="Arial"/>
                          <a:cs typeface="Arial"/>
                        </a:rPr>
                        <a:t>Deformation x</a:t>
                      </a:r>
                      <a:endParaRPr lang="zh-CN" altLang="en-US" dirty="0">
                        <a:latin typeface="Arial"/>
                        <a:cs typeface="Arial"/>
                      </a:endParaRPr>
                    </a:p>
                  </a:txBody>
                  <a:tcPr>
                    <a:lnL w="9525" cap="flat" cmpd="sng" algn="ctr">
                      <a:solidFill>
                        <a:srgbClr val="4F81BD"/>
                      </a:solidFill>
                      <a:prstDash val="dot"/>
                      <a:round/>
                      <a:headEnd type="none" w="med" len="med"/>
                      <a:tailEnd type="none" w="med" len="med"/>
                    </a:lnL>
                    <a:lnR w="9525" cap="flat" cmpd="sng" algn="ctr">
                      <a:solidFill>
                        <a:srgbClr val="4F81BD"/>
                      </a:solidFill>
                      <a:prstDash val="dot"/>
                      <a:round/>
                      <a:headEnd type="none" w="med" len="med"/>
                      <a:tailEnd type="none" w="med" len="med"/>
                    </a:lnR>
                    <a:lnT w="9525" cap="flat" cmpd="sng" algn="ctr">
                      <a:solidFill>
                        <a:srgbClr val="4F81BD"/>
                      </a:solidFill>
                      <a:prstDash val="dot"/>
                      <a:round/>
                      <a:headEnd type="none" w="med" len="med"/>
                      <a:tailEnd type="none" w="med" len="med"/>
                    </a:lnT>
                    <a:lnB w="9525" cap="flat" cmpd="sng" algn="ctr">
                      <a:solidFill>
                        <a:srgbClr val="4F81BD"/>
                      </a:solidFill>
                      <a:prstDash val="dot"/>
                      <a:round/>
                      <a:headEnd type="none" w="med" len="med"/>
                      <a:tailEnd type="none" w="med" len="med"/>
                    </a:lnB>
                  </a:tcPr>
                </a:tc>
                <a:tc>
                  <a:txBody>
                    <a:bodyPr/>
                    <a:lstStyle/>
                    <a:p>
                      <a:r>
                        <a:rPr lang="en-US" altLang="zh-CN" dirty="0" smtClean="0">
                          <a:latin typeface="Arial"/>
                          <a:cs typeface="Arial"/>
                        </a:rPr>
                        <a:t>Hooke’s Law</a:t>
                      </a:r>
                      <a:endParaRPr lang="zh-CN" altLang="en-US" dirty="0">
                        <a:latin typeface="Arial"/>
                        <a:cs typeface="Arial"/>
                      </a:endParaRPr>
                    </a:p>
                  </a:txBody>
                  <a:tcPr>
                    <a:lnL w="9525" cap="flat" cmpd="sng" algn="ctr">
                      <a:solidFill>
                        <a:srgbClr val="4F81BD"/>
                      </a:solidFill>
                      <a:prstDash val="dot"/>
                      <a:round/>
                      <a:headEnd type="none" w="med" len="med"/>
                      <a:tailEnd type="none" w="med" len="med"/>
                    </a:lnL>
                    <a:lnR w="9525" cap="flat" cmpd="sng" algn="ctr">
                      <a:solidFill>
                        <a:srgbClr val="4F81BD"/>
                      </a:solidFill>
                      <a:prstDash val="dot"/>
                      <a:round/>
                      <a:headEnd type="none" w="med" len="med"/>
                      <a:tailEnd type="none" w="med" len="med"/>
                    </a:lnR>
                    <a:lnT w="9525" cap="flat" cmpd="sng" algn="ctr">
                      <a:solidFill>
                        <a:srgbClr val="4F81BD"/>
                      </a:solidFill>
                      <a:prstDash val="dot"/>
                      <a:round/>
                      <a:headEnd type="none" w="med" len="med"/>
                      <a:tailEnd type="none" w="med" len="med"/>
                    </a:lnT>
                    <a:lnB w="9525" cap="flat" cmpd="sng" algn="ctr">
                      <a:solidFill>
                        <a:srgbClr val="4F81BD"/>
                      </a:solidFill>
                      <a:prstDash val="dot"/>
                      <a:round/>
                      <a:headEnd type="none" w="med" len="med"/>
                      <a:tailEnd type="none" w="med" len="med"/>
                    </a:lnB>
                  </a:tcPr>
                </a:tc>
              </a:tr>
              <a:tr h="610288">
                <a:tc>
                  <a:txBody>
                    <a:bodyPr/>
                    <a:lstStyle/>
                    <a:p>
                      <a:r>
                        <a:rPr lang="en-US" altLang="zh-CN" dirty="0" smtClean="0">
                          <a:latin typeface="Arial"/>
                          <a:cs typeface="Arial"/>
                        </a:rPr>
                        <a:t>Surface Tension</a:t>
                      </a:r>
                      <a:br>
                        <a:rPr lang="en-US" altLang="zh-CN" dirty="0" smtClean="0">
                          <a:latin typeface="Arial"/>
                          <a:cs typeface="Arial"/>
                        </a:rPr>
                      </a:br>
                      <a:endParaRPr lang="zh-CN" altLang="en-US" dirty="0">
                        <a:latin typeface="Arial"/>
                        <a:cs typeface="Arial"/>
                      </a:endParaRPr>
                    </a:p>
                  </a:txBody>
                  <a:tcPr>
                    <a:lnL w="9525" cap="flat" cmpd="sng" algn="ctr">
                      <a:solidFill>
                        <a:srgbClr val="4F81BD"/>
                      </a:solidFill>
                      <a:prstDash val="dot"/>
                      <a:round/>
                      <a:headEnd type="none" w="med" len="med"/>
                      <a:tailEnd type="none" w="med" len="med"/>
                    </a:lnL>
                    <a:lnR w="9525" cap="flat" cmpd="sng" algn="ctr">
                      <a:solidFill>
                        <a:srgbClr val="4F81BD"/>
                      </a:solidFill>
                      <a:prstDash val="dot"/>
                      <a:round/>
                      <a:headEnd type="none" w="med" len="med"/>
                      <a:tailEnd type="none" w="med" len="med"/>
                    </a:lnR>
                    <a:lnT w="9525" cap="flat" cmpd="sng" algn="ctr">
                      <a:solidFill>
                        <a:srgbClr val="4F81BD"/>
                      </a:solidFill>
                      <a:prstDash val="dot"/>
                      <a:round/>
                      <a:headEnd type="none" w="med" len="med"/>
                      <a:tailEnd type="none" w="med" len="med"/>
                    </a:lnT>
                    <a:lnB w="9525" cap="flat" cmpd="sng" algn="ctr">
                      <a:solidFill>
                        <a:srgbClr val="4F81BD"/>
                      </a:solidFill>
                      <a:prstDash val="dot"/>
                      <a:round/>
                      <a:headEnd type="none" w="med" len="med"/>
                      <a:tailEnd type="none" w="med" len="med"/>
                    </a:lnB>
                  </a:tcPr>
                </a:tc>
                <a:tc>
                  <a:txBody>
                    <a:bodyPr/>
                    <a:lstStyle/>
                    <a:p>
                      <a:r>
                        <a:rPr lang="en-US" altLang="zh-CN" dirty="0" smtClean="0">
                          <a:latin typeface="Arial"/>
                          <a:cs typeface="Arial"/>
                        </a:rPr>
                        <a:t>X axis</a:t>
                      </a:r>
                      <a:endParaRPr lang="zh-CN" altLang="en-US" dirty="0">
                        <a:latin typeface="Arial"/>
                        <a:cs typeface="Arial"/>
                      </a:endParaRPr>
                    </a:p>
                  </a:txBody>
                  <a:tcPr>
                    <a:lnL w="9525" cap="flat" cmpd="sng" algn="ctr">
                      <a:solidFill>
                        <a:srgbClr val="4F81BD"/>
                      </a:solidFill>
                      <a:prstDash val="dot"/>
                      <a:round/>
                      <a:headEnd type="none" w="med" len="med"/>
                      <a:tailEnd type="none" w="med" len="med"/>
                    </a:lnL>
                    <a:lnR w="9525" cap="flat" cmpd="sng" algn="ctr">
                      <a:solidFill>
                        <a:srgbClr val="4F81BD"/>
                      </a:solidFill>
                      <a:prstDash val="dot"/>
                      <a:round/>
                      <a:headEnd type="none" w="med" len="med"/>
                      <a:tailEnd type="none" w="med" len="med"/>
                    </a:lnR>
                    <a:lnT w="9525" cap="flat" cmpd="sng" algn="ctr">
                      <a:solidFill>
                        <a:srgbClr val="4F81BD"/>
                      </a:solidFill>
                      <a:prstDash val="dot"/>
                      <a:round/>
                      <a:headEnd type="none" w="med" len="med"/>
                      <a:tailEnd type="none" w="med" len="med"/>
                    </a:lnT>
                    <a:lnB w="9525" cap="flat" cmpd="sng" algn="ctr">
                      <a:solidFill>
                        <a:srgbClr val="4F81BD"/>
                      </a:solidFill>
                      <a:prstDash val="dot"/>
                      <a:round/>
                      <a:headEnd type="none" w="med" len="med"/>
                      <a:tailEnd type="none" w="med" len="med"/>
                    </a:lnB>
                  </a:tcPr>
                </a:tc>
                <a:tc>
                  <a:txBody>
                    <a:bodyPr/>
                    <a:lstStyle/>
                    <a:p>
                      <a:r>
                        <a:rPr lang="en-US" altLang="zh-CN" dirty="0" smtClean="0">
                          <a:latin typeface="Arial"/>
                          <a:cs typeface="Arial"/>
                        </a:rPr>
                        <a:t>Y axis</a:t>
                      </a:r>
                      <a:endParaRPr lang="zh-CN" altLang="en-US" dirty="0">
                        <a:latin typeface="Arial"/>
                        <a:cs typeface="Arial"/>
                      </a:endParaRPr>
                    </a:p>
                  </a:txBody>
                  <a:tcPr>
                    <a:lnL w="9525" cap="flat" cmpd="sng" algn="ctr">
                      <a:solidFill>
                        <a:srgbClr val="4F81BD"/>
                      </a:solidFill>
                      <a:prstDash val="dot"/>
                      <a:round/>
                      <a:headEnd type="none" w="med" len="med"/>
                      <a:tailEnd type="none" w="med" len="med"/>
                    </a:lnL>
                    <a:lnR w="9525" cap="flat" cmpd="sng" algn="ctr">
                      <a:solidFill>
                        <a:srgbClr val="4F81BD"/>
                      </a:solidFill>
                      <a:prstDash val="dot"/>
                      <a:round/>
                      <a:headEnd type="none" w="med" len="med"/>
                      <a:tailEnd type="none" w="med" len="med"/>
                    </a:lnR>
                    <a:lnT w="9525" cap="flat" cmpd="sng" algn="ctr">
                      <a:solidFill>
                        <a:srgbClr val="4F81BD"/>
                      </a:solidFill>
                      <a:prstDash val="dot"/>
                      <a:round/>
                      <a:headEnd type="none" w="med" len="med"/>
                      <a:tailEnd type="none" w="med" len="med"/>
                    </a:lnT>
                    <a:lnB w="9525" cap="flat" cmpd="sng" algn="ctr">
                      <a:solidFill>
                        <a:srgbClr val="4F81BD"/>
                      </a:solidFill>
                      <a:prstDash val="dot"/>
                      <a:round/>
                      <a:headEnd type="none" w="med" len="med"/>
                      <a:tailEnd type="none" w="med" len="med"/>
                    </a:lnB>
                  </a:tcPr>
                </a:tc>
                <a:tc>
                  <a:txBody>
                    <a:bodyPr/>
                    <a:lstStyle/>
                    <a:p>
                      <a:pPr marL="0" marR="0" indent="0" algn="l" defTabSz="456597" rtl="0" eaLnBrk="1" fontAlgn="auto" latinLnBrk="0" hangingPunct="1">
                        <a:lnSpc>
                          <a:spcPct val="100000"/>
                        </a:lnSpc>
                        <a:spcBef>
                          <a:spcPts val="0"/>
                        </a:spcBef>
                        <a:spcAft>
                          <a:spcPts val="0"/>
                        </a:spcAft>
                        <a:buClrTx/>
                        <a:buSzTx/>
                        <a:buFontTx/>
                        <a:buNone/>
                        <a:tabLst/>
                        <a:defRPr/>
                      </a:pPr>
                      <a:r>
                        <a:rPr kumimoji="1" lang="en-US" altLang="zh-CN" sz="1800" dirty="0" smtClean="0">
                          <a:latin typeface="Arial"/>
                          <a:cs typeface="Arial"/>
                        </a:rPr>
                        <a:t>Young–Laplace equation</a:t>
                      </a:r>
                      <a:endParaRPr kumimoji="1" lang="zh-CN" altLang="en-US" sz="1800" dirty="0" smtClean="0">
                        <a:latin typeface="Arial"/>
                        <a:cs typeface="Arial"/>
                      </a:endParaRPr>
                    </a:p>
                    <a:p>
                      <a:endParaRPr lang="zh-CN" altLang="en-US" dirty="0">
                        <a:latin typeface="Arial"/>
                        <a:cs typeface="Arial"/>
                      </a:endParaRPr>
                    </a:p>
                  </a:txBody>
                  <a:tcPr>
                    <a:lnL w="9525" cap="flat" cmpd="sng" algn="ctr">
                      <a:solidFill>
                        <a:srgbClr val="4F81BD"/>
                      </a:solidFill>
                      <a:prstDash val="dot"/>
                      <a:round/>
                      <a:headEnd type="none" w="med" len="med"/>
                      <a:tailEnd type="none" w="med" len="med"/>
                    </a:lnL>
                    <a:lnR w="9525" cap="flat" cmpd="sng" algn="ctr">
                      <a:solidFill>
                        <a:srgbClr val="4F81BD"/>
                      </a:solidFill>
                      <a:prstDash val="dot"/>
                      <a:round/>
                      <a:headEnd type="none" w="med" len="med"/>
                      <a:tailEnd type="none" w="med" len="med"/>
                    </a:lnR>
                    <a:lnT w="9525" cap="flat" cmpd="sng" algn="ctr">
                      <a:solidFill>
                        <a:srgbClr val="4F81BD"/>
                      </a:solidFill>
                      <a:prstDash val="dot"/>
                      <a:round/>
                      <a:headEnd type="none" w="med" len="med"/>
                      <a:tailEnd type="none" w="med" len="med"/>
                    </a:lnT>
                    <a:lnB w="9525" cap="flat" cmpd="sng" algn="ctr">
                      <a:solidFill>
                        <a:srgbClr val="4F81BD"/>
                      </a:solidFill>
                      <a:prstDash val="dot"/>
                      <a:round/>
                      <a:headEnd type="none" w="med" len="med"/>
                      <a:tailEnd type="none" w="med" len="med"/>
                    </a:lnB>
                  </a:tcPr>
                </a:tc>
              </a:tr>
              <a:tr h="610288">
                <a:tc>
                  <a:txBody>
                    <a:bodyPr/>
                    <a:lstStyle/>
                    <a:p>
                      <a:endParaRPr lang="zh-CN" altLang="en-US" dirty="0">
                        <a:latin typeface="Arial"/>
                        <a:cs typeface="Arial"/>
                      </a:endParaRPr>
                    </a:p>
                  </a:txBody>
                  <a:tcPr>
                    <a:lnL w="9525" cap="flat" cmpd="sng" algn="ctr">
                      <a:solidFill>
                        <a:srgbClr val="4F81BD"/>
                      </a:solidFill>
                      <a:prstDash val="dot"/>
                      <a:round/>
                      <a:headEnd type="none" w="med" len="med"/>
                      <a:tailEnd type="none" w="med" len="med"/>
                    </a:lnL>
                    <a:lnR w="9525" cap="flat" cmpd="sng" algn="ctr">
                      <a:solidFill>
                        <a:srgbClr val="4F81BD"/>
                      </a:solidFill>
                      <a:prstDash val="dot"/>
                      <a:round/>
                      <a:headEnd type="none" w="med" len="med"/>
                      <a:tailEnd type="none" w="med" len="med"/>
                    </a:lnR>
                    <a:lnT w="9525" cap="flat" cmpd="sng" algn="ctr">
                      <a:solidFill>
                        <a:srgbClr val="4F81BD"/>
                      </a:solidFill>
                      <a:prstDash val="dot"/>
                      <a:round/>
                      <a:headEnd type="none" w="med" len="med"/>
                      <a:tailEnd type="none" w="med" len="med"/>
                    </a:lnT>
                    <a:lnB w="9525" cap="flat" cmpd="sng" algn="ctr">
                      <a:solidFill>
                        <a:srgbClr val="4F81BD"/>
                      </a:solidFill>
                      <a:prstDash val="dot"/>
                      <a:round/>
                      <a:headEnd type="none" w="med" len="med"/>
                      <a:tailEnd type="none" w="med" len="med"/>
                    </a:lnB>
                  </a:tcPr>
                </a:tc>
                <a:tc>
                  <a:txBody>
                    <a:bodyPr/>
                    <a:lstStyle/>
                    <a:p>
                      <a:endParaRPr lang="zh-CN" altLang="en-US" dirty="0">
                        <a:latin typeface="Arial"/>
                        <a:cs typeface="Arial"/>
                      </a:endParaRPr>
                    </a:p>
                  </a:txBody>
                  <a:tcPr>
                    <a:lnL w="9525" cap="flat" cmpd="sng" algn="ctr">
                      <a:solidFill>
                        <a:srgbClr val="4F81BD"/>
                      </a:solidFill>
                      <a:prstDash val="dot"/>
                      <a:round/>
                      <a:headEnd type="none" w="med" len="med"/>
                      <a:tailEnd type="none" w="med" len="med"/>
                    </a:lnL>
                    <a:lnR w="9525" cap="flat" cmpd="sng" algn="ctr">
                      <a:solidFill>
                        <a:srgbClr val="4F81BD"/>
                      </a:solidFill>
                      <a:prstDash val="dot"/>
                      <a:round/>
                      <a:headEnd type="none" w="med" len="med"/>
                      <a:tailEnd type="none" w="med" len="med"/>
                    </a:lnR>
                    <a:lnT w="9525" cap="flat" cmpd="sng" algn="ctr">
                      <a:solidFill>
                        <a:srgbClr val="4F81BD"/>
                      </a:solidFill>
                      <a:prstDash val="dot"/>
                      <a:round/>
                      <a:headEnd type="none" w="med" len="med"/>
                      <a:tailEnd type="none" w="med" len="med"/>
                    </a:lnT>
                    <a:lnB w="9525" cap="flat" cmpd="sng" algn="ctr">
                      <a:solidFill>
                        <a:srgbClr val="4F81BD"/>
                      </a:solidFill>
                      <a:prstDash val="dot"/>
                      <a:round/>
                      <a:headEnd type="none" w="med" len="med"/>
                      <a:tailEnd type="none" w="med" len="med"/>
                    </a:lnB>
                  </a:tcPr>
                </a:tc>
                <a:tc>
                  <a:txBody>
                    <a:bodyPr/>
                    <a:lstStyle/>
                    <a:p>
                      <a:endParaRPr lang="zh-CN" altLang="en-US" dirty="0">
                        <a:latin typeface="Arial"/>
                        <a:cs typeface="Arial"/>
                      </a:endParaRPr>
                    </a:p>
                  </a:txBody>
                  <a:tcPr>
                    <a:lnL w="9525" cap="flat" cmpd="sng" algn="ctr">
                      <a:solidFill>
                        <a:srgbClr val="4F81BD"/>
                      </a:solidFill>
                      <a:prstDash val="dot"/>
                      <a:round/>
                      <a:headEnd type="none" w="med" len="med"/>
                      <a:tailEnd type="none" w="med" len="med"/>
                    </a:lnL>
                    <a:lnR w="9525" cap="flat" cmpd="sng" algn="ctr">
                      <a:solidFill>
                        <a:srgbClr val="4F81BD"/>
                      </a:solidFill>
                      <a:prstDash val="dot"/>
                      <a:round/>
                      <a:headEnd type="none" w="med" len="med"/>
                      <a:tailEnd type="none" w="med" len="med"/>
                    </a:lnR>
                    <a:lnT w="9525" cap="flat" cmpd="sng" algn="ctr">
                      <a:solidFill>
                        <a:srgbClr val="4F81BD"/>
                      </a:solidFill>
                      <a:prstDash val="dot"/>
                      <a:round/>
                      <a:headEnd type="none" w="med" len="med"/>
                      <a:tailEnd type="none" w="med" len="med"/>
                    </a:lnT>
                    <a:lnB w="9525" cap="flat" cmpd="sng" algn="ctr">
                      <a:solidFill>
                        <a:srgbClr val="4F81BD"/>
                      </a:solidFill>
                      <a:prstDash val="dot"/>
                      <a:round/>
                      <a:headEnd type="none" w="med" len="med"/>
                      <a:tailEnd type="none" w="med" len="med"/>
                    </a:lnB>
                  </a:tcPr>
                </a:tc>
                <a:tc>
                  <a:txBody>
                    <a:bodyPr/>
                    <a:lstStyle/>
                    <a:p>
                      <a:endParaRPr lang="zh-CN" altLang="en-US" dirty="0">
                        <a:latin typeface="Arial"/>
                        <a:cs typeface="Arial"/>
                      </a:endParaRPr>
                    </a:p>
                  </a:txBody>
                  <a:tcPr>
                    <a:lnL w="9525" cap="flat" cmpd="sng" algn="ctr">
                      <a:solidFill>
                        <a:srgbClr val="4F81BD"/>
                      </a:solidFill>
                      <a:prstDash val="dot"/>
                      <a:round/>
                      <a:headEnd type="none" w="med" len="med"/>
                      <a:tailEnd type="none" w="med" len="med"/>
                    </a:lnL>
                    <a:lnR w="9525" cap="flat" cmpd="sng" algn="ctr">
                      <a:solidFill>
                        <a:srgbClr val="4F81BD"/>
                      </a:solidFill>
                      <a:prstDash val="dot"/>
                      <a:round/>
                      <a:headEnd type="none" w="med" len="med"/>
                      <a:tailEnd type="none" w="med" len="med"/>
                    </a:lnR>
                    <a:lnT w="9525" cap="flat" cmpd="sng" algn="ctr">
                      <a:solidFill>
                        <a:srgbClr val="4F81BD"/>
                      </a:solidFill>
                      <a:prstDash val="dot"/>
                      <a:round/>
                      <a:headEnd type="none" w="med" len="med"/>
                      <a:tailEnd type="none" w="med" len="med"/>
                    </a:lnT>
                    <a:lnB w="9525" cap="flat" cmpd="sng" algn="ctr">
                      <a:solidFill>
                        <a:srgbClr val="4F81BD"/>
                      </a:solidFill>
                      <a:prstDash val="dot"/>
                      <a:round/>
                      <a:headEnd type="none" w="med" len="med"/>
                      <a:tailEnd type="none" w="med" len="med"/>
                    </a:lnB>
                  </a:tcPr>
                </a:tc>
              </a:tr>
            </a:tbl>
          </a:graphicData>
        </a:graphic>
      </p:graphicFrame>
      <p:sp>
        <p:nvSpPr>
          <p:cNvPr id="19" name="矩形 18"/>
          <p:cNvSpPr/>
          <p:nvPr/>
        </p:nvSpPr>
        <p:spPr>
          <a:xfrm>
            <a:off x="3071995" y="-75903"/>
            <a:ext cx="2699251"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altLang="zh-CN" sz="3600" dirty="0" smtClean="0">
                <a:solidFill>
                  <a:schemeClr val="tx1"/>
                </a:solidFill>
                <a:latin typeface="Arial"/>
                <a:cs typeface="Arial"/>
              </a:rPr>
              <a:t>Deformation</a:t>
            </a:r>
            <a:endParaRPr lang="zh-CN" altLang="en-US" sz="3600" dirty="0">
              <a:solidFill>
                <a:schemeClr val="tx1"/>
              </a:solidFill>
              <a:latin typeface="Arial"/>
              <a:cs typeface="Arial"/>
            </a:endParaRPr>
          </a:p>
        </p:txBody>
      </p:sp>
      <p:pic>
        <p:nvPicPr>
          <p:cNvPr id="18" name="图片 17" descr="Screen Shot 2014-05-06 at 5.53.22 PM.png"/>
          <p:cNvPicPr>
            <a:picLocks noChangeAspect="1"/>
          </p:cNvPicPr>
          <p:nvPr/>
        </p:nvPicPr>
        <p:blipFill rotWithShape="1">
          <a:blip r:embed="rId3">
            <a:alphaModFix/>
            <a:extLst>
              <a:ext uri="{28A0092B-C50C-407E-A947-70E740481C1C}">
                <a14:useLocalDpi xmlns:a14="http://schemas.microsoft.com/office/drawing/2010/main" val="0"/>
              </a:ext>
            </a:extLst>
          </a:blip>
          <a:srcRect l="1" r="29637"/>
          <a:stretch/>
        </p:blipFill>
        <p:spPr>
          <a:xfrm>
            <a:off x="79375" y="540626"/>
            <a:ext cx="3251758" cy="3564391"/>
          </a:xfrm>
          <a:prstGeom prst="rect">
            <a:avLst/>
          </a:prstGeom>
          <a:ln w="6350" cap="sq" cmpd="sng">
            <a:solidFill>
              <a:schemeClr val="accent3">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9224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612775" y="1353175"/>
            <a:ext cx="4907492" cy="1519739"/>
          </a:xfrm>
          <a:prstGeom prst="rect">
            <a:avLst/>
          </a:prstGeom>
        </p:spPr>
      </p:pic>
      <p:sp>
        <p:nvSpPr>
          <p:cNvPr id="9" name="矩形 8"/>
          <p:cNvSpPr/>
          <p:nvPr/>
        </p:nvSpPr>
        <p:spPr>
          <a:xfrm>
            <a:off x="406400" y="829955"/>
            <a:ext cx="8048626" cy="523220"/>
          </a:xfrm>
          <a:prstGeom prst="rect">
            <a:avLst/>
          </a:prstGeom>
        </p:spPr>
        <p:txBody>
          <a:bodyPr wrap="square">
            <a:spAutoFit/>
          </a:bodyPr>
          <a:lstStyle/>
          <a:p>
            <a:r>
              <a:rPr lang="en-US" altLang="zh-CN" sz="1400" dirty="0">
                <a:latin typeface="Arial"/>
                <a:cs typeface="Arial"/>
              </a:rPr>
              <a:t>A transversely isotropic material is symmetric with respect to a rotation about an axis of symmetry. For such a material, if </a:t>
            </a:r>
            <a:r>
              <a:rPr lang="en-US" altLang="zh-CN" sz="1400" dirty="0" smtClean="0">
                <a:latin typeface="Arial"/>
                <a:cs typeface="Arial"/>
              </a:rPr>
              <a:t>e3 is </a:t>
            </a:r>
            <a:r>
              <a:rPr lang="en-US" altLang="zh-CN" sz="1400" dirty="0">
                <a:latin typeface="Arial"/>
                <a:cs typeface="Arial"/>
              </a:rPr>
              <a:t>the axis of symmetry, Hooke's law can be expressed as</a:t>
            </a:r>
            <a:endParaRPr lang="zh-CN" altLang="en-US" sz="1400" dirty="0">
              <a:latin typeface="Arial"/>
              <a:cs typeface="Arial"/>
            </a:endParaRPr>
          </a:p>
        </p:txBody>
      </p:sp>
      <p:sp>
        <p:nvSpPr>
          <p:cNvPr id="11" name="矩形 10"/>
          <p:cNvSpPr/>
          <p:nvPr/>
        </p:nvSpPr>
        <p:spPr>
          <a:xfrm>
            <a:off x="3006212" y="82847"/>
            <a:ext cx="2830823" cy="584776"/>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altLang="zh-CN" sz="3200" dirty="0" smtClean="0">
                <a:solidFill>
                  <a:schemeClr val="tx1"/>
                </a:solidFill>
                <a:latin typeface="Arial"/>
                <a:cs typeface="Arial"/>
              </a:rPr>
              <a:t>Hooke’s Law</a:t>
            </a:r>
            <a:r>
              <a:rPr lang="en-US" altLang="zh-CN" sz="3200" baseline="70000" dirty="0" smtClean="0">
                <a:solidFill>
                  <a:schemeClr val="tx1"/>
                </a:solidFill>
                <a:latin typeface="Arial"/>
                <a:cs typeface="Arial"/>
              </a:rPr>
              <a:t>[2]</a:t>
            </a:r>
            <a:endParaRPr lang="zh-CN" altLang="en-US" sz="3200" dirty="0">
              <a:solidFill>
                <a:schemeClr val="tx1"/>
              </a:solidFill>
              <a:latin typeface="Arial"/>
              <a:cs typeface="Arial"/>
            </a:endParaRPr>
          </a:p>
        </p:txBody>
      </p:sp>
      <p:sp>
        <p:nvSpPr>
          <p:cNvPr id="6" name="矩形 5"/>
          <p:cNvSpPr/>
          <p:nvPr/>
        </p:nvSpPr>
        <p:spPr>
          <a:xfrm>
            <a:off x="4012522" y="3906579"/>
            <a:ext cx="184666" cy="584776"/>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endParaRPr lang="zh-CN" altLang="en-US" sz="3200" dirty="0">
              <a:solidFill>
                <a:schemeClr val="tx1"/>
              </a:solidFill>
              <a:latin typeface="Arial"/>
              <a:cs typeface="Arial"/>
            </a:endParaRPr>
          </a:p>
        </p:txBody>
      </p:sp>
      <p:sp>
        <p:nvSpPr>
          <p:cNvPr id="3" name="文本框 2"/>
          <p:cNvSpPr txBox="1"/>
          <p:nvPr/>
        </p:nvSpPr>
        <p:spPr>
          <a:xfrm>
            <a:off x="2289048" y="3388419"/>
            <a:ext cx="4794501" cy="584776"/>
          </a:xfrm>
          <a:prstGeom prst="rect">
            <a:avLst/>
          </a:prstGeom>
          <a:noFill/>
        </p:spPr>
        <p:txBody>
          <a:bodyPr wrap="none" rtlCol="0">
            <a:spAutoFit/>
          </a:bodyPr>
          <a:lstStyle/>
          <a:p>
            <a:r>
              <a:rPr kumimoji="1" lang="en-US" altLang="zh-CN" sz="3200" dirty="0" smtClean="0">
                <a:latin typeface="Arial"/>
                <a:cs typeface="Arial"/>
              </a:rPr>
              <a:t> Young–Laplace equation</a:t>
            </a:r>
            <a:endParaRPr kumimoji="1" lang="zh-CN" altLang="en-US" sz="3200" dirty="0">
              <a:latin typeface="Arial"/>
              <a:cs typeface="Arial"/>
            </a:endParaRPr>
          </a:p>
        </p:txBody>
      </p:sp>
      <p:pic>
        <p:nvPicPr>
          <p:cNvPr id="10" name="图片 9"/>
          <p:cNvPicPr/>
          <p:nvPr/>
        </p:nvPicPr>
        <p:blipFill>
          <a:blip r:embed="rId3">
            <a:extLst>
              <a:ext uri="{28A0092B-C50C-407E-A947-70E740481C1C}">
                <a14:useLocalDpi xmlns:a14="http://schemas.microsoft.com/office/drawing/2010/main" val="0"/>
              </a:ext>
            </a:extLst>
          </a:blip>
          <a:srcRect/>
          <a:stretch>
            <a:fillRect/>
          </a:stretch>
        </p:blipFill>
        <p:spPr bwMode="auto">
          <a:xfrm>
            <a:off x="523333" y="4623435"/>
            <a:ext cx="2316480" cy="650240"/>
          </a:xfrm>
          <a:prstGeom prst="rect">
            <a:avLst/>
          </a:prstGeom>
          <a:noFill/>
          <a:ln>
            <a:noFill/>
          </a:ln>
        </p:spPr>
      </p:pic>
      <p:pic>
        <p:nvPicPr>
          <p:cNvPr id="12" name="图片 11"/>
          <p:cNvPicPr/>
          <p:nvPr/>
        </p:nvPicPr>
        <p:blipFill>
          <a:blip r:embed="rId4">
            <a:extLst>
              <a:ext uri="{28A0092B-C50C-407E-A947-70E740481C1C}">
                <a14:useLocalDpi xmlns:a14="http://schemas.microsoft.com/office/drawing/2010/main" val="0"/>
              </a:ext>
            </a:extLst>
          </a:blip>
          <a:srcRect/>
          <a:stretch>
            <a:fillRect/>
          </a:stretch>
        </p:blipFill>
        <p:spPr bwMode="auto">
          <a:xfrm>
            <a:off x="3568066" y="3973195"/>
            <a:ext cx="4886960" cy="2336800"/>
          </a:xfrm>
          <a:prstGeom prst="rect">
            <a:avLst/>
          </a:prstGeom>
          <a:noFill/>
          <a:ln>
            <a:noFill/>
          </a:ln>
        </p:spPr>
      </p:pic>
      <p:sp>
        <p:nvSpPr>
          <p:cNvPr id="5" name="文本框 4"/>
          <p:cNvSpPr txBox="1"/>
          <p:nvPr/>
        </p:nvSpPr>
        <p:spPr>
          <a:xfrm>
            <a:off x="0" y="5663075"/>
            <a:ext cx="5243073" cy="1015663"/>
          </a:xfrm>
          <a:prstGeom prst="rect">
            <a:avLst/>
          </a:prstGeom>
          <a:noFill/>
        </p:spPr>
        <p:txBody>
          <a:bodyPr wrap="square" rtlCol="0">
            <a:spAutoFit/>
          </a:bodyPr>
          <a:lstStyle/>
          <a:p>
            <a:r>
              <a:rPr lang="en-US" altLang="zh-CN" sz="1200" dirty="0"/>
              <a:t>where:</a:t>
            </a:r>
          </a:p>
          <a:p>
            <a:pPr lvl="0"/>
            <a:r>
              <a:rPr lang="en-US" altLang="zh-CN" sz="1200" dirty="0" err="1"/>
              <a:t>Δ</a:t>
            </a:r>
            <a:r>
              <a:rPr lang="en-US" altLang="zh-CN" sz="1200" i="1" dirty="0" err="1"/>
              <a:t>p</a:t>
            </a:r>
            <a:r>
              <a:rPr lang="en-US" altLang="zh-CN" sz="1200" dirty="0"/>
              <a:t> is the pressure difference, known as the </a:t>
            </a:r>
            <a:r>
              <a:rPr lang="en-US" altLang="zh-CN" sz="1200" dirty="0">
                <a:hlinkClick r:id="rId5" tooltip="Laplace pressure"/>
              </a:rPr>
              <a:t>Laplace pressure</a:t>
            </a:r>
            <a:r>
              <a:rPr lang="en-US" altLang="zh-CN" sz="1200" dirty="0"/>
              <a:t>.</a:t>
            </a:r>
            <a:r>
              <a:rPr lang="en-US" altLang="zh-CN" sz="1200" baseline="30000" dirty="0">
                <a:hlinkClick r:id="rId6"/>
              </a:rPr>
              <a:t>[8]</a:t>
            </a:r>
            <a:endParaRPr lang="en-US" altLang="zh-CN" sz="1200" dirty="0"/>
          </a:p>
          <a:p>
            <a:pPr lvl="0"/>
            <a:r>
              <a:rPr lang="en-US" altLang="zh-CN" sz="1200" dirty="0"/>
              <a:t> is surface tension.</a:t>
            </a:r>
          </a:p>
          <a:p>
            <a:pPr lvl="0"/>
            <a:r>
              <a:rPr lang="en-US" altLang="zh-CN" sz="1200" i="1" dirty="0"/>
              <a:t>R</a:t>
            </a:r>
            <a:r>
              <a:rPr lang="en-US" altLang="zh-CN" sz="1200" i="1" baseline="-25000" dirty="0"/>
              <a:t>x</a:t>
            </a:r>
            <a:r>
              <a:rPr lang="en-US" altLang="zh-CN" sz="1200" dirty="0"/>
              <a:t> and </a:t>
            </a:r>
            <a:r>
              <a:rPr lang="en-US" altLang="zh-CN" sz="1200" i="1" dirty="0" err="1"/>
              <a:t>R</a:t>
            </a:r>
            <a:r>
              <a:rPr lang="en-US" altLang="zh-CN" sz="1200" i="1" baseline="-25000" dirty="0" err="1"/>
              <a:t>y</a:t>
            </a:r>
            <a:r>
              <a:rPr lang="en-US" altLang="zh-CN" sz="1200" dirty="0"/>
              <a:t> are radii of curvature in each of the axes that are parallel to the surface.</a:t>
            </a:r>
          </a:p>
          <a:p>
            <a:endParaRPr kumimoji="1" lang="zh-CN" altLang="en-US" sz="1200" dirty="0"/>
          </a:p>
        </p:txBody>
      </p:sp>
    </p:spTree>
    <p:extLst>
      <p:ext uri="{BB962C8B-B14F-4D97-AF65-F5344CB8AC3E}">
        <p14:creationId xmlns:p14="http://schemas.microsoft.com/office/powerpoint/2010/main" val="2085931729"/>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489209064"/>
              </p:ext>
            </p:extLst>
          </p:nvPr>
        </p:nvGraphicFramePr>
        <p:xfrm>
          <a:off x="321649" y="959454"/>
          <a:ext cx="8567540" cy="4424640"/>
        </p:xfrm>
        <a:graphic>
          <a:graphicData uri="http://schemas.openxmlformats.org/drawingml/2006/table">
            <a:tbl>
              <a:tblPr firstRow="1" bandRow="1">
                <a:effectLst>
                  <a:innerShdw blurRad="63500" dist="50800" dir="13500000">
                    <a:srgbClr val="000000">
                      <a:alpha val="50000"/>
                    </a:srgbClr>
                  </a:innerShdw>
                </a:effectLst>
                <a:tableStyleId>{2D5ABB26-0587-4C30-8999-92F81FD0307C}</a:tableStyleId>
              </a:tblPr>
              <a:tblGrid>
                <a:gridCol w="1783208"/>
                <a:gridCol w="2835848"/>
                <a:gridCol w="1739542"/>
                <a:gridCol w="2208942"/>
              </a:tblGrid>
              <a:tr h="884928">
                <a:tc>
                  <a:txBody>
                    <a:bodyPr/>
                    <a:lstStyle/>
                    <a:p>
                      <a:r>
                        <a:rPr lang="en-US" altLang="zh-CN" sz="3200" dirty="0" smtClean="0">
                          <a:solidFill>
                            <a:srgbClr val="0000FF"/>
                          </a:solidFill>
                          <a:latin typeface="Optima"/>
                          <a:cs typeface="Optima"/>
                        </a:rPr>
                        <a:t>Slide</a:t>
                      </a:r>
                      <a:endParaRPr lang="zh-CN" altLang="en-US" sz="3200" dirty="0">
                        <a:solidFill>
                          <a:srgbClr val="0000FF"/>
                        </a:solidFill>
                        <a:latin typeface="Optima"/>
                        <a:cs typeface="Optima"/>
                      </a:endParaRPr>
                    </a:p>
                  </a:txBody>
                  <a:tcPr>
                    <a:lnR w="12700" cap="flat" cmpd="sng" algn="ctr">
                      <a:solidFill>
                        <a:prstClr val="black"/>
                      </a:solidFill>
                      <a:prstDash val="dot"/>
                      <a:round/>
                      <a:headEnd type="none" w="med" len="med"/>
                      <a:tailEnd type="none" w="med" len="med"/>
                    </a:lnR>
                    <a:lnB w="12700" cap="flat" cmpd="sng" algn="ctr">
                      <a:solidFill>
                        <a:prstClr val="black"/>
                      </a:solidFill>
                      <a:prstDash val="lgDashDot"/>
                      <a:round/>
                      <a:headEnd type="none" w="med" len="med"/>
                      <a:tailEnd type="none" w="med" len="med"/>
                    </a:lnB>
                    <a:noFill/>
                  </a:tcPr>
                </a:tc>
                <a:tc>
                  <a:txBody>
                    <a:bodyPr/>
                    <a:lstStyle/>
                    <a:p>
                      <a:r>
                        <a:rPr lang="en-US" altLang="zh-CN" sz="3200" dirty="0" smtClean="0">
                          <a:solidFill>
                            <a:srgbClr val="0000FF"/>
                          </a:solidFill>
                          <a:latin typeface="Optima"/>
                          <a:cs typeface="Optima"/>
                        </a:rPr>
                        <a:t>External</a:t>
                      </a:r>
                      <a:endParaRPr lang="zh-CN" altLang="en-US" sz="3200" dirty="0">
                        <a:solidFill>
                          <a:srgbClr val="0000FF"/>
                        </a:solidFill>
                        <a:latin typeface="Optima"/>
                        <a:cs typeface="Optima"/>
                      </a:endParaRPr>
                    </a:p>
                  </a:txBody>
                  <a:tcPr>
                    <a:lnL w="12700" cap="flat" cmpd="sng" algn="ctr">
                      <a:solidFill>
                        <a:prstClr val="black"/>
                      </a:solidFill>
                      <a:prstDash val="dot"/>
                      <a:round/>
                      <a:headEnd type="none" w="med" len="med"/>
                      <a:tailEnd type="none" w="med" len="med"/>
                    </a:lnL>
                    <a:lnR w="12700" cap="flat" cmpd="sng" algn="ctr">
                      <a:solidFill>
                        <a:prstClr val="black"/>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lgDashDot"/>
                      <a:round/>
                      <a:headEnd type="none" w="med" len="med"/>
                      <a:tailEnd type="none" w="med" len="med"/>
                    </a:lnB>
                    <a:lnTlToBr w="12700" cmpd="sng">
                      <a:noFill/>
                      <a:prstDash val="solid"/>
                    </a:lnTlToBr>
                    <a:lnBlToTr w="12700" cmpd="sng">
                      <a:noFill/>
                      <a:prstDash val="solid"/>
                    </a:lnBlToTr>
                    <a:noFill/>
                  </a:tcPr>
                </a:tc>
                <a:tc>
                  <a:txBody>
                    <a:bodyPr/>
                    <a:lstStyle/>
                    <a:p>
                      <a:r>
                        <a:rPr lang="en-US" altLang="zh-CN" sz="3200" dirty="0" smtClean="0">
                          <a:solidFill>
                            <a:srgbClr val="0000FF"/>
                          </a:solidFill>
                          <a:latin typeface="Optima"/>
                          <a:cs typeface="Optima"/>
                        </a:rPr>
                        <a:t>Internal</a:t>
                      </a:r>
                      <a:endParaRPr lang="zh-CN" altLang="en-US" sz="3200" dirty="0">
                        <a:solidFill>
                          <a:srgbClr val="0000FF"/>
                        </a:solidFill>
                        <a:latin typeface="Optima"/>
                        <a:cs typeface="Optima"/>
                      </a:endParaRPr>
                    </a:p>
                  </a:txBody>
                  <a:tcPr>
                    <a:lnL w="12700" cap="flat" cmpd="sng" algn="ctr">
                      <a:solidFill>
                        <a:prstClr val="black"/>
                      </a:solidFill>
                      <a:prstDash val="dot"/>
                      <a:round/>
                      <a:headEnd type="none" w="med" len="med"/>
                      <a:tailEnd type="none" w="med" len="med"/>
                    </a:lnL>
                    <a:lnB w="12700" cap="flat" cmpd="sng" algn="ctr">
                      <a:solidFill>
                        <a:prstClr val="black"/>
                      </a:solidFill>
                      <a:prstDash val="lgDashDot"/>
                      <a:round/>
                      <a:headEnd type="none" w="med" len="med"/>
                      <a:tailEnd type="none" w="med" len="med"/>
                    </a:lnB>
                    <a:noFill/>
                  </a:tcPr>
                </a:tc>
                <a:tc>
                  <a:txBody>
                    <a:bodyPr/>
                    <a:lstStyle/>
                    <a:p>
                      <a:endParaRPr lang="zh-CN" altLang="en-US" sz="3200" dirty="0">
                        <a:solidFill>
                          <a:srgbClr val="0000FF"/>
                        </a:solidFill>
                        <a:latin typeface="Optima"/>
                        <a:cs typeface="Optima"/>
                      </a:endParaRPr>
                    </a:p>
                  </a:txBody>
                  <a:tcPr>
                    <a:lnB w="12700" cap="flat" cmpd="sng" algn="ctr">
                      <a:solidFill>
                        <a:prstClr val="black"/>
                      </a:solidFill>
                      <a:prstDash val="lgDashDot"/>
                      <a:round/>
                      <a:headEnd type="none" w="med" len="med"/>
                      <a:tailEnd type="none" w="med" len="med"/>
                    </a:lnB>
                    <a:noFill/>
                  </a:tcPr>
                </a:tc>
              </a:tr>
              <a:tr h="884928">
                <a:tc>
                  <a:txBody>
                    <a:bodyPr/>
                    <a:lstStyle/>
                    <a:p>
                      <a:r>
                        <a:rPr lang="en-US" altLang="zh-CN" sz="2800" dirty="0" smtClean="0">
                          <a:solidFill>
                            <a:srgbClr val="008000"/>
                          </a:solidFill>
                          <a:latin typeface="Optima"/>
                          <a:cs typeface="Optima"/>
                        </a:rPr>
                        <a:t>Deform</a:t>
                      </a:r>
                      <a:endParaRPr lang="zh-CN" altLang="en-US" sz="2800" dirty="0">
                        <a:solidFill>
                          <a:srgbClr val="008000"/>
                        </a:solidFill>
                        <a:latin typeface="Optima"/>
                        <a:cs typeface="Optima"/>
                      </a:endParaRPr>
                    </a:p>
                  </a:txBody>
                  <a:tcPr>
                    <a:lnR w="12700" cap="flat" cmpd="sng" algn="ctr">
                      <a:solidFill>
                        <a:prstClr val="black"/>
                      </a:solidFill>
                      <a:prstDash val="dot"/>
                      <a:round/>
                      <a:headEnd type="none" w="med" len="med"/>
                      <a:tailEnd type="none" w="med" len="med"/>
                    </a:lnR>
                    <a:lnT w="12700" cap="flat" cmpd="sng" algn="ctr">
                      <a:solidFill>
                        <a:prstClr val="black"/>
                      </a:solidFill>
                      <a:prstDash val="lgDashDot"/>
                      <a:round/>
                      <a:headEnd type="none" w="med" len="med"/>
                      <a:tailEnd type="none" w="med" len="med"/>
                    </a:lnT>
                  </a:tcPr>
                </a:tc>
                <a:tc>
                  <a:txBody>
                    <a:bodyPr/>
                    <a:lstStyle/>
                    <a:p>
                      <a:r>
                        <a:rPr lang="en-US" altLang="zh-CN" sz="2400" dirty="0" smtClean="0">
                          <a:solidFill>
                            <a:schemeClr val="tx1"/>
                          </a:solidFill>
                          <a:latin typeface="Optima"/>
                          <a:cs typeface="Optima"/>
                        </a:rPr>
                        <a:t>Indirect Finger </a:t>
                      </a:r>
                      <a:r>
                        <a:rPr lang="en-US" altLang="zh-CN" sz="2400" baseline="0" dirty="0" smtClean="0">
                          <a:solidFill>
                            <a:schemeClr val="tx1"/>
                          </a:solidFill>
                          <a:latin typeface="Optima"/>
                          <a:cs typeface="Optima"/>
                        </a:rPr>
                        <a:t>Press</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lnR w="12700" cap="flat" cmpd="sng" algn="ctr">
                      <a:solidFill>
                        <a:prstClr val="black"/>
                      </a:solidFill>
                      <a:prstDash val="dot"/>
                      <a:round/>
                      <a:headEnd type="none" w="med" len="med"/>
                      <a:tailEnd type="none" w="med" len="med"/>
                    </a:lnR>
                    <a:lnT w="12700" cap="flat" cmpd="sng" algn="ctr">
                      <a:solidFill>
                        <a:prstClr val="black"/>
                      </a:solidFill>
                      <a:prstDash val="lgDashDot"/>
                      <a:round/>
                      <a:headEnd type="none" w="med" len="med"/>
                      <a:tailEnd type="none" w="med" len="med"/>
                    </a:lnT>
                    <a:lnB>
                      <a:noFill/>
                    </a:lnB>
                    <a:lnTlToBr w="12700" cmpd="sng">
                      <a:noFill/>
                      <a:prstDash val="solid"/>
                    </a:lnTlToBr>
                    <a:lnBlToTr w="12700" cmpd="sng">
                      <a:noFill/>
                      <a:prstDash val="solid"/>
                    </a:lnBlToTr>
                  </a:tcPr>
                </a:tc>
                <a:tc>
                  <a:txBody>
                    <a:bodyPr/>
                    <a:lstStyle/>
                    <a:p>
                      <a:r>
                        <a:rPr lang="en-US" altLang="zh-CN" sz="2400" dirty="0" smtClean="0">
                          <a:solidFill>
                            <a:schemeClr val="tx1"/>
                          </a:solidFill>
                          <a:latin typeface="Optima"/>
                          <a:cs typeface="Optima"/>
                        </a:rPr>
                        <a:t>Deformed</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lnT w="12700" cap="flat" cmpd="sng" algn="ctr">
                      <a:solidFill>
                        <a:prstClr val="black"/>
                      </a:solidFill>
                      <a:prstDash val="lgDashDot"/>
                      <a:round/>
                      <a:headEnd type="none" w="med" len="med"/>
                      <a:tailEnd type="none" w="med" len="med"/>
                    </a:lnT>
                  </a:tcPr>
                </a:tc>
                <a:tc>
                  <a:txBody>
                    <a:bodyPr/>
                    <a:lstStyle/>
                    <a:p>
                      <a:r>
                        <a:rPr lang="en-US" altLang="zh-CN" sz="2400" dirty="0" smtClean="0">
                          <a:solidFill>
                            <a:schemeClr val="tx1"/>
                          </a:solidFill>
                          <a:latin typeface="Optima"/>
                          <a:cs typeface="Optima"/>
                        </a:rPr>
                        <a:t>Transparent</a:t>
                      </a:r>
                      <a:endParaRPr lang="zh-CN" altLang="en-US" sz="2400" dirty="0">
                        <a:solidFill>
                          <a:schemeClr val="tx1"/>
                        </a:solidFill>
                        <a:latin typeface="Optima"/>
                        <a:cs typeface="Optima"/>
                      </a:endParaRPr>
                    </a:p>
                  </a:txBody>
                  <a:tcPr>
                    <a:lnT w="12700" cap="flat" cmpd="sng" algn="ctr">
                      <a:solidFill>
                        <a:prstClr val="black"/>
                      </a:solidFill>
                      <a:prstDash val="lgDashDot"/>
                      <a:round/>
                      <a:headEnd type="none" w="med" len="med"/>
                      <a:tailEnd type="none" w="med" len="med"/>
                    </a:lnT>
                  </a:tcPr>
                </a:tc>
              </a:tr>
              <a:tr h="884928">
                <a:tc>
                  <a:txBody>
                    <a:bodyPr/>
                    <a:lstStyle/>
                    <a:p>
                      <a:r>
                        <a:rPr lang="en-US" altLang="zh-CN" sz="2800" dirty="0" smtClean="0">
                          <a:solidFill>
                            <a:srgbClr val="008000"/>
                          </a:solidFill>
                          <a:latin typeface="Optima"/>
                          <a:cs typeface="Optima"/>
                        </a:rPr>
                        <a:t>Cure</a:t>
                      </a:r>
                      <a:endParaRPr lang="zh-CN" altLang="en-US" sz="2800" dirty="0">
                        <a:solidFill>
                          <a:srgbClr val="008000"/>
                        </a:solidFill>
                        <a:latin typeface="Optima"/>
                        <a:cs typeface="Optima"/>
                      </a:endParaRPr>
                    </a:p>
                  </a:txBody>
                  <a:tcPr>
                    <a:lnR w="12700" cap="flat" cmpd="sng" algn="ctr">
                      <a:solidFill>
                        <a:prstClr val="black"/>
                      </a:solidFill>
                      <a:prstDash val="dot"/>
                      <a:round/>
                      <a:headEnd type="none" w="med" len="med"/>
                      <a:tailEnd type="none" w="med" len="med"/>
                    </a:lnR>
                  </a:tcPr>
                </a:tc>
                <a:tc>
                  <a:txBody>
                    <a:bodyPr/>
                    <a:lstStyle/>
                    <a:p>
                      <a:r>
                        <a:rPr lang="en-US" altLang="zh-CN" sz="2400" dirty="0" smtClean="0">
                          <a:solidFill>
                            <a:schemeClr val="tx1"/>
                          </a:solidFill>
                          <a:latin typeface="Optima"/>
                          <a:cs typeface="Optima"/>
                        </a:rPr>
                        <a:t>Light Transmit</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lnR w="12700" cap="flat" cmpd="sng" algn="ctr">
                      <a:solidFill>
                        <a:prstClr val="black"/>
                      </a:solid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altLang="zh-CN" sz="2400" dirty="0" smtClean="0">
                          <a:solidFill>
                            <a:schemeClr val="tx1"/>
                          </a:solidFill>
                          <a:latin typeface="Optima"/>
                          <a:cs typeface="Optima"/>
                        </a:rPr>
                        <a:t>Hardened</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tcPr>
                </a:tc>
                <a:tc>
                  <a:txBody>
                    <a:bodyPr/>
                    <a:lstStyle/>
                    <a:p>
                      <a:endParaRPr lang="zh-CN" altLang="en-US" sz="2400" dirty="0">
                        <a:solidFill>
                          <a:schemeClr val="tx1"/>
                        </a:solidFill>
                        <a:latin typeface="Optima"/>
                        <a:cs typeface="Optima"/>
                      </a:endParaRPr>
                    </a:p>
                  </a:txBody>
                  <a:tcPr/>
                </a:tc>
              </a:tr>
              <a:tr h="884928">
                <a:tc>
                  <a:txBody>
                    <a:bodyPr/>
                    <a:lstStyle/>
                    <a:p>
                      <a:r>
                        <a:rPr lang="en-US" altLang="zh-CN" sz="2800" dirty="0" smtClean="0">
                          <a:solidFill>
                            <a:srgbClr val="008000"/>
                          </a:solidFill>
                          <a:latin typeface="Optima"/>
                          <a:cs typeface="Optima"/>
                        </a:rPr>
                        <a:t>Press</a:t>
                      </a:r>
                      <a:endParaRPr lang="zh-CN" altLang="en-US" sz="2800" dirty="0">
                        <a:solidFill>
                          <a:srgbClr val="008000"/>
                        </a:solidFill>
                        <a:latin typeface="Optima"/>
                        <a:cs typeface="Optima"/>
                      </a:endParaRPr>
                    </a:p>
                  </a:txBody>
                  <a:tcPr>
                    <a:lnR w="12700" cap="flat" cmpd="sng" algn="ctr">
                      <a:solidFill>
                        <a:prstClr val="black"/>
                      </a:solidFill>
                      <a:prstDash val="dot"/>
                      <a:round/>
                      <a:headEnd type="none" w="med" len="med"/>
                      <a:tailEnd type="none" w="med" len="med"/>
                    </a:lnR>
                  </a:tcPr>
                </a:tc>
                <a:tc>
                  <a:txBody>
                    <a:bodyPr/>
                    <a:lstStyle/>
                    <a:p>
                      <a:pPr marL="0" marR="0" indent="0" algn="l" defTabSz="456597" rtl="0" eaLnBrk="1" fontAlgn="auto" latinLnBrk="0" hangingPunct="1">
                        <a:lnSpc>
                          <a:spcPct val="100000"/>
                        </a:lnSpc>
                        <a:spcBef>
                          <a:spcPts val="0"/>
                        </a:spcBef>
                        <a:spcAft>
                          <a:spcPts val="0"/>
                        </a:spcAft>
                        <a:buClrTx/>
                        <a:buSzTx/>
                        <a:buFontTx/>
                        <a:buNone/>
                        <a:tabLst/>
                        <a:defRPr/>
                      </a:pPr>
                      <a:r>
                        <a:rPr lang="en-US" altLang="zh-CN" sz="2400" dirty="0" smtClean="0">
                          <a:solidFill>
                            <a:schemeClr val="tx1"/>
                          </a:solidFill>
                          <a:latin typeface="Optima"/>
                          <a:cs typeface="Optima"/>
                        </a:rPr>
                        <a:t>Direct</a:t>
                      </a:r>
                      <a:r>
                        <a:rPr lang="en-US" altLang="zh-CN" sz="2400" baseline="0" dirty="0" smtClean="0">
                          <a:solidFill>
                            <a:schemeClr val="tx1"/>
                          </a:solidFill>
                          <a:latin typeface="Optima"/>
                          <a:cs typeface="Optima"/>
                        </a:rPr>
                        <a:t> </a:t>
                      </a:r>
                      <a:r>
                        <a:rPr lang="en-US" altLang="zh-CN" sz="2400" dirty="0" smtClean="0">
                          <a:solidFill>
                            <a:schemeClr val="tx1"/>
                          </a:solidFill>
                          <a:latin typeface="Optima"/>
                          <a:cs typeface="Optima"/>
                        </a:rPr>
                        <a:t>Finger</a:t>
                      </a:r>
                      <a:r>
                        <a:rPr lang="en-US" altLang="zh-CN" sz="2400" baseline="0" dirty="0" smtClean="0">
                          <a:solidFill>
                            <a:schemeClr val="tx1"/>
                          </a:solidFill>
                          <a:latin typeface="Optima"/>
                          <a:cs typeface="Optima"/>
                        </a:rPr>
                        <a:t> Press</a:t>
                      </a:r>
                      <a:endParaRPr lang="zh-CN" altLang="en-US" sz="2400" dirty="0" smtClean="0">
                        <a:solidFill>
                          <a:schemeClr val="tx1"/>
                        </a:solidFill>
                        <a:latin typeface="Optima"/>
                        <a:cs typeface="Optima"/>
                      </a:endParaRPr>
                    </a:p>
                    <a:p>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lnR w="12700" cap="flat" cmpd="sng" algn="ctr">
                      <a:solidFill>
                        <a:prstClr val="black"/>
                      </a:solid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altLang="zh-CN" sz="2400" dirty="0" smtClean="0">
                          <a:solidFill>
                            <a:schemeClr val="tx1"/>
                          </a:solidFill>
                          <a:latin typeface="Optima"/>
                          <a:cs typeface="Optima"/>
                        </a:rPr>
                        <a:t>Rupture</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tcPr>
                </a:tc>
                <a:tc>
                  <a:txBody>
                    <a:bodyPr/>
                    <a:lstStyle/>
                    <a:p>
                      <a:r>
                        <a:rPr lang="en-US" altLang="zh-CN" sz="2400" dirty="0" smtClean="0">
                          <a:solidFill>
                            <a:schemeClr val="tx1"/>
                          </a:solidFill>
                          <a:latin typeface="Optima"/>
                          <a:cs typeface="Optima"/>
                        </a:rPr>
                        <a:t>Release</a:t>
                      </a:r>
                      <a:endParaRPr lang="zh-CN" altLang="en-US" sz="2400" dirty="0">
                        <a:solidFill>
                          <a:schemeClr val="tx1"/>
                        </a:solidFill>
                        <a:latin typeface="Optima"/>
                        <a:cs typeface="Optima"/>
                      </a:endParaRPr>
                    </a:p>
                  </a:txBody>
                  <a:tcPr/>
                </a:tc>
              </a:tr>
              <a:tr h="884928">
                <a:tc>
                  <a:txBody>
                    <a:bodyPr/>
                    <a:lstStyle/>
                    <a:p>
                      <a:r>
                        <a:rPr lang="en-US" altLang="zh-CN" sz="2800" dirty="0" smtClean="0">
                          <a:solidFill>
                            <a:srgbClr val="008000"/>
                          </a:solidFill>
                          <a:latin typeface="Optima"/>
                          <a:cs typeface="Optima"/>
                        </a:rPr>
                        <a:t>React</a:t>
                      </a:r>
                      <a:endParaRPr lang="zh-CN" altLang="en-US" sz="2800" dirty="0">
                        <a:solidFill>
                          <a:srgbClr val="008000"/>
                        </a:solidFill>
                        <a:latin typeface="Optima"/>
                        <a:cs typeface="Optima"/>
                      </a:endParaRPr>
                    </a:p>
                  </a:txBody>
                  <a:tcPr>
                    <a:lnR w="12700" cap="flat" cmpd="sng" algn="ctr">
                      <a:solidFill>
                        <a:prstClr val="black"/>
                      </a:solidFill>
                      <a:prstDash val="dot"/>
                      <a:round/>
                      <a:headEnd type="none" w="med" len="med"/>
                      <a:tailEnd type="none" w="med" len="med"/>
                    </a:lnR>
                  </a:tcPr>
                </a:tc>
                <a:tc>
                  <a:txBody>
                    <a:bodyPr/>
                    <a:lstStyle/>
                    <a:p>
                      <a:r>
                        <a:rPr lang="en-US" altLang="zh-CN" sz="2400" dirty="0" smtClean="0">
                          <a:solidFill>
                            <a:schemeClr val="tx1"/>
                          </a:solidFill>
                          <a:latin typeface="Optima"/>
                          <a:cs typeface="Optima"/>
                        </a:rPr>
                        <a:t>Image Formed</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lnR w="12700" cap="flat" cmpd="sng" algn="ctr">
                      <a:solidFill>
                        <a:prstClr val="black"/>
                      </a:solidFill>
                      <a:prstDash val="dot"/>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2400" dirty="0" smtClean="0">
                          <a:solidFill>
                            <a:schemeClr val="tx1"/>
                          </a:solidFill>
                          <a:latin typeface="Optima"/>
                          <a:cs typeface="Optima"/>
                        </a:rPr>
                        <a:t>Color Contrast</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tcPr>
                </a:tc>
                <a:tc>
                  <a:txBody>
                    <a:bodyPr/>
                    <a:lstStyle/>
                    <a:p>
                      <a:endParaRPr lang="zh-CN" altLang="en-US" sz="2400" dirty="0">
                        <a:solidFill>
                          <a:schemeClr val="tx1"/>
                        </a:solidFill>
                        <a:latin typeface="Optima"/>
                        <a:cs typeface="Optima"/>
                      </a:endParaRPr>
                    </a:p>
                  </a:txBody>
                  <a:tcPr/>
                </a:tc>
              </a:tr>
            </a:tbl>
          </a:graphicData>
        </a:graphic>
      </p:graphicFrame>
      <p:cxnSp>
        <p:nvCxnSpPr>
          <p:cNvPr id="9" name="直线箭头连接符 8"/>
          <p:cNvCxnSpPr/>
          <p:nvPr/>
        </p:nvCxnSpPr>
        <p:spPr>
          <a:xfrm>
            <a:off x="6441278" y="2105657"/>
            <a:ext cx="317487" cy="0"/>
          </a:xfrm>
          <a:prstGeom prst="straightConnector1">
            <a:avLst/>
          </a:prstGeom>
          <a:ln>
            <a:solidFill>
              <a:srgbClr val="0000FF"/>
            </a:solidFill>
            <a:tailEnd type="arrow"/>
          </a:ln>
        </p:spPr>
        <p:style>
          <a:lnRef idx="3">
            <a:schemeClr val="accent1"/>
          </a:lnRef>
          <a:fillRef idx="0">
            <a:schemeClr val="accent1"/>
          </a:fillRef>
          <a:effectRef idx="2">
            <a:schemeClr val="accent1"/>
          </a:effectRef>
          <a:fontRef idx="minor">
            <a:schemeClr val="tx1"/>
          </a:fontRef>
        </p:style>
      </p:cxnSp>
      <p:cxnSp>
        <p:nvCxnSpPr>
          <p:cNvPr id="13" name="直线箭头连接符 12"/>
          <p:cNvCxnSpPr/>
          <p:nvPr/>
        </p:nvCxnSpPr>
        <p:spPr>
          <a:xfrm flipH="1">
            <a:off x="4279539" y="4921183"/>
            <a:ext cx="568106" cy="0"/>
          </a:xfrm>
          <a:prstGeom prst="straightConnector1">
            <a:avLst/>
          </a:prstGeom>
          <a:ln w="28575" cmpd="sng">
            <a:solidFill>
              <a:srgbClr val="0000FF"/>
            </a:solidFill>
            <a:tailEnd type="arrow"/>
          </a:ln>
        </p:spPr>
        <p:style>
          <a:lnRef idx="2">
            <a:schemeClr val="accent6"/>
          </a:lnRef>
          <a:fillRef idx="0">
            <a:schemeClr val="accent6"/>
          </a:fillRef>
          <a:effectRef idx="1">
            <a:schemeClr val="accent6"/>
          </a:effectRef>
          <a:fontRef idx="minor">
            <a:schemeClr val="tx1"/>
          </a:fontRef>
        </p:style>
      </p:cxnSp>
      <p:sp>
        <p:nvSpPr>
          <p:cNvPr id="2" name="圆角矩形 1"/>
          <p:cNvSpPr/>
          <p:nvPr/>
        </p:nvSpPr>
        <p:spPr>
          <a:xfrm>
            <a:off x="2071914" y="1804847"/>
            <a:ext cx="2723585" cy="6517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dirty="0" smtClean="0">
                <a:latin typeface="Arial"/>
                <a:cs typeface="Arial"/>
              </a:rPr>
              <a:t>Strain-Stress</a:t>
            </a:r>
            <a:endParaRPr kumimoji="1" lang="zh-CN" altLang="en-US" dirty="0">
              <a:latin typeface="Arial"/>
              <a:cs typeface="Arial"/>
            </a:endParaRPr>
          </a:p>
        </p:txBody>
      </p:sp>
      <p:sp>
        <p:nvSpPr>
          <p:cNvPr id="3" name="圆角矩形 2"/>
          <p:cNvSpPr/>
          <p:nvPr/>
        </p:nvSpPr>
        <p:spPr>
          <a:xfrm>
            <a:off x="4611699" y="1721288"/>
            <a:ext cx="2389371" cy="81886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0000"/>
              </a:lnSpc>
            </a:pPr>
            <a:r>
              <a:rPr kumimoji="1" lang="en-US" altLang="zh-CN" dirty="0" smtClean="0">
                <a:latin typeface="Arial"/>
                <a:cs typeface="Arial"/>
              </a:rPr>
              <a:t>Young’s Modulus</a:t>
            </a:r>
          </a:p>
          <a:p>
            <a:pPr algn="ctr">
              <a:lnSpc>
                <a:spcPct val="120000"/>
              </a:lnSpc>
            </a:pPr>
            <a:r>
              <a:rPr kumimoji="1" lang="en-US" altLang="zh-CN" dirty="0" smtClean="0">
                <a:latin typeface="Arial"/>
                <a:cs typeface="Arial"/>
              </a:rPr>
              <a:t>Surface Tension</a:t>
            </a:r>
          </a:p>
        </p:txBody>
      </p:sp>
      <p:sp>
        <p:nvSpPr>
          <p:cNvPr id="8" name="圆角矩形 7"/>
          <p:cNvSpPr/>
          <p:nvPr/>
        </p:nvSpPr>
        <p:spPr>
          <a:xfrm>
            <a:off x="6846348" y="1771424"/>
            <a:ext cx="2130424" cy="6517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0000"/>
              </a:lnSpc>
            </a:pPr>
            <a:r>
              <a:rPr kumimoji="1" lang="en-US" altLang="zh-CN" dirty="0" smtClean="0">
                <a:latin typeface="Arial"/>
                <a:cs typeface="Arial"/>
              </a:rPr>
              <a:t>Transparency</a:t>
            </a:r>
          </a:p>
        </p:txBody>
      </p:sp>
      <p:sp>
        <p:nvSpPr>
          <p:cNvPr id="10" name="圆角矩形 9"/>
          <p:cNvSpPr/>
          <p:nvPr/>
        </p:nvSpPr>
        <p:spPr>
          <a:xfrm>
            <a:off x="2071914" y="2776112"/>
            <a:ext cx="2723585" cy="6517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dirty="0" smtClean="0">
                <a:latin typeface="Arial"/>
                <a:cs typeface="Arial"/>
              </a:rPr>
              <a:t>Photon Energy</a:t>
            </a:r>
            <a:endParaRPr kumimoji="1" lang="zh-CN" altLang="en-US" dirty="0">
              <a:latin typeface="Arial"/>
              <a:cs typeface="Arial"/>
            </a:endParaRPr>
          </a:p>
        </p:txBody>
      </p:sp>
      <p:sp>
        <p:nvSpPr>
          <p:cNvPr id="11" name="圆角矩形 10"/>
          <p:cNvSpPr/>
          <p:nvPr/>
        </p:nvSpPr>
        <p:spPr>
          <a:xfrm>
            <a:off x="4847645" y="2717646"/>
            <a:ext cx="1963266" cy="6517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0000"/>
              </a:lnSpc>
            </a:pPr>
            <a:r>
              <a:rPr kumimoji="1" lang="en-US" altLang="zh-CN" dirty="0" smtClean="0">
                <a:latin typeface="Arial"/>
                <a:cs typeface="Arial"/>
              </a:rPr>
              <a:t>Curing Degree</a:t>
            </a:r>
          </a:p>
          <a:p>
            <a:pPr algn="ctr">
              <a:lnSpc>
                <a:spcPct val="120000"/>
              </a:lnSpc>
            </a:pPr>
            <a:r>
              <a:rPr kumimoji="1" lang="en-US" altLang="zh-CN" dirty="0" smtClean="0">
                <a:latin typeface="Arial"/>
                <a:cs typeface="Arial"/>
              </a:rPr>
              <a:t>Efficiency (Time)</a:t>
            </a:r>
          </a:p>
        </p:txBody>
      </p:sp>
      <p:sp>
        <p:nvSpPr>
          <p:cNvPr id="12" name="圆角矩形 11"/>
          <p:cNvSpPr/>
          <p:nvPr/>
        </p:nvSpPr>
        <p:spPr>
          <a:xfrm>
            <a:off x="2071914" y="3661825"/>
            <a:ext cx="2723585" cy="6517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dirty="0" smtClean="0">
                <a:latin typeface="Arial"/>
                <a:cs typeface="Arial"/>
              </a:rPr>
              <a:t>Strain-Stress</a:t>
            </a:r>
            <a:endParaRPr kumimoji="1" lang="zh-CN" altLang="en-US" dirty="0">
              <a:latin typeface="Arial"/>
              <a:cs typeface="Arial"/>
            </a:endParaRPr>
          </a:p>
        </p:txBody>
      </p:sp>
      <p:sp>
        <p:nvSpPr>
          <p:cNvPr id="15" name="圆角矩形 14"/>
          <p:cNvSpPr/>
          <p:nvPr/>
        </p:nvSpPr>
        <p:spPr>
          <a:xfrm>
            <a:off x="6725347" y="3617746"/>
            <a:ext cx="1963266" cy="6517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0000"/>
              </a:lnSpc>
            </a:pPr>
            <a:r>
              <a:rPr kumimoji="1" lang="en-US" altLang="zh-CN" dirty="0" smtClean="0">
                <a:latin typeface="Arial"/>
                <a:cs typeface="Arial"/>
              </a:rPr>
              <a:t>Curing Degree</a:t>
            </a:r>
          </a:p>
        </p:txBody>
      </p:sp>
      <p:sp>
        <p:nvSpPr>
          <p:cNvPr id="17" name="圆角矩形 16"/>
          <p:cNvSpPr/>
          <p:nvPr/>
        </p:nvSpPr>
        <p:spPr>
          <a:xfrm>
            <a:off x="2071914" y="4407485"/>
            <a:ext cx="2742313" cy="122430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20000"/>
              </a:lnSpc>
            </a:pPr>
            <a:endParaRPr kumimoji="1" lang="en-US" altLang="zh-CN" dirty="0" smtClean="0">
              <a:latin typeface="Arial"/>
              <a:cs typeface="Arial"/>
            </a:endParaRPr>
          </a:p>
          <a:p>
            <a:pPr algn="ctr">
              <a:lnSpc>
                <a:spcPct val="120000"/>
              </a:lnSpc>
            </a:pPr>
            <a:r>
              <a:rPr kumimoji="1" lang="en-US" altLang="zh-CN" dirty="0" smtClean="0">
                <a:latin typeface="Arial"/>
                <a:cs typeface="Arial"/>
              </a:rPr>
              <a:t>Resolution</a:t>
            </a:r>
          </a:p>
          <a:p>
            <a:pPr algn="ctr">
              <a:lnSpc>
                <a:spcPct val="120000"/>
              </a:lnSpc>
            </a:pPr>
            <a:r>
              <a:rPr kumimoji="1" lang="en-US" altLang="zh-CN" dirty="0" smtClean="0">
                <a:latin typeface="Arial"/>
                <a:cs typeface="Arial"/>
              </a:rPr>
              <a:t>Stability</a:t>
            </a:r>
          </a:p>
          <a:p>
            <a:pPr algn="ctr">
              <a:lnSpc>
                <a:spcPct val="120000"/>
              </a:lnSpc>
            </a:pPr>
            <a:r>
              <a:rPr kumimoji="1" lang="en-US" altLang="zh-CN" dirty="0">
                <a:latin typeface="Arial"/>
                <a:cs typeface="Arial"/>
              </a:rPr>
              <a:t>Discoloration</a:t>
            </a:r>
          </a:p>
          <a:p>
            <a:pPr algn="ctr">
              <a:lnSpc>
                <a:spcPct val="120000"/>
              </a:lnSpc>
            </a:pPr>
            <a:endParaRPr kumimoji="1" lang="en-US" altLang="zh-CN" dirty="0" smtClean="0">
              <a:latin typeface="Arial"/>
              <a:cs typeface="Arial"/>
            </a:endParaRPr>
          </a:p>
        </p:txBody>
      </p:sp>
      <p:sp>
        <p:nvSpPr>
          <p:cNvPr id="16" name="圆角矩形 15"/>
          <p:cNvSpPr/>
          <p:nvPr/>
        </p:nvSpPr>
        <p:spPr>
          <a:xfrm>
            <a:off x="4795499" y="4595308"/>
            <a:ext cx="1963266" cy="6517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0000"/>
              </a:lnSpc>
            </a:pPr>
            <a:r>
              <a:rPr kumimoji="1" lang="en-US" altLang="zh-CN" dirty="0" smtClean="0">
                <a:latin typeface="Arial"/>
                <a:cs typeface="Arial"/>
              </a:rPr>
              <a:t>Reaction Efficiency</a:t>
            </a:r>
          </a:p>
        </p:txBody>
      </p:sp>
      <p:sp>
        <p:nvSpPr>
          <p:cNvPr id="18" name="圆角矩形 17"/>
          <p:cNvSpPr/>
          <p:nvPr/>
        </p:nvSpPr>
        <p:spPr>
          <a:xfrm>
            <a:off x="4795499" y="3448630"/>
            <a:ext cx="1963266" cy="114667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0000"/>
              </a:lnSpc>
            </a:pPr>
            <a:endParaRPr kumimoji="1" lang="en-US" altLang="zh-CN" dirty="0" smtClean="0">
              <a:latin typeface="Arial"/>
              <a:cs typeface="Arial"/>
            </a:endParaRPr>
          </a:p>
          <a:p>
            <a:pPr algn="ctr">
              <a:lnSpc>
                <a:spcPct val="120000"/>
              </a:lnSpc>
            </a:pPr>
            <a:r>
              <a:rPr kumimoji="1" lang="en-US" altLang="zh-CN" dirty="0" smtClean="0">
                <a:latin typeface="Arial"/>
                <a:cs typeface="Arial"/>
              </a:rPr>
              <a:t>Hardness </a:t>
            </a:r>
          </a:p>
          <a:p>
            <a:pPr algn="ctr">
              <a:lnSpc>
                <a:spcPct val="120000"/>
              </a:lnSpc>
            </a:pPr>
            <a:r>
              <a:rPr kumimoji="1" lang="en-US" altLang="zh-CN" dirty="0" smtClean="0">
                <a:latin typeface="Arial"/>
                <a:cs typeface="Arial"/>
              </a:rPr>
              <a:t>Rupturing Point</a:t>
            </a:r>
          </a:p>
          <a:p>
            <a:pPr algn="ctr">
              <a:lnSpc>
                <a:spcPct val="120000"/>
              </a:lnSpc>
            </a:pPr>
            <a:r>
              <a:rPr kumimoji="1" lang="en-US" altLang="zh-CN" dirty="0">
                <a:latin typeface="Arial"/>
                <a:cs typeface="Arial"/>
              </a:rPr>
              <a:t>Surface Tension</a:t>
            </a:r>
          </a:p>
          <a:p>
            <a:pPr algn="ctr">
              <a:lnSpc>
                <a:spcPct val="120000"/>
              </a:lnSpc>
            </a:pPr>
            <a:endParaRPr kumimoji="1" lang="en-US" altLang="zh-CN" dirty="0" smtClean="0">
              <a:latin typeface="Arial"/>
              <a:cs typeface="Arial"/>
            </a:endParaRPr>
          </a:p>
        </p:txBody>
      </p:sp>
      <p:sp>
        <p:nvSpPr>
          <p:cNvPr id="7" name="椭圆 6"/>
          <p:cNvSpPr/>
          <p:nvPr/>
        </p:nvSpPr>
        <p:spPr>
          <a:xfrm>
            <a:off x="132838" y="2540154"/>
            <a:ext cx="6884107" cy="1077592"/>
          </a:xfrm>
          <a:prstGeom prst="ellipse">
            <a:avLst/>
          </a:prstGeom>
          <a:noFill/>
          <a:ln w="38100" cmpd="sng"/>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Tree>
    <p:extLst>
      <p:ext uri="{BB962C8B-B14F-4D97-AF65-F5344CB8AC3E}">
        <p14:creationId xmlns:p14="http://schemas.microsoft.com/office/powerpoint/2010/main" val="203686888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xmlns:p14="http://schemas.microsoft.com/office/powerpoint/2010/main" spd="slow">
        <p:blind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433944861"/>
              </p:ext>
            </p:extLst>
          </p:nvPr>
        </p:nvGraphicFramePr>
        <p:xfrm>
          <a:off x="321649" y="959454"/>
          <a:ext cx="8519970" cy="4424640"/>
        </p:xfrm>
        <a:graphic>
          <a:graphicData uri="http://schemas.openxmlformats.org/drawingml/2006/table">
            <a:tbl>
              <a:tblPr firstRow="1" bandRow="1">
                <a:effectLst>
                  <a:innerShdw blurRad="63500" dist="50800" dir="13500000">
                    <a:srgbClr val="000000">
                      <a:alpha val="50000"/>
                    </a:srgbClr>
                  </a:innerShdw>
                </a:effectLst>
                <a:tableStyleId>{2D5ABB26-0587-4C30-8999-92F81FD0307C}</a:tableStyleId>
              </a:tblPr>
              <a:tblGrid>
                <a:gridCol w="1816736"/>
                <a:gridCol w="6703234"/>
              </a:tblGrid>
              <a:tr h="884928">
                <a:tc>
                  <a:txBody>
                    <a:bodyPr/>
                    <a:lstStyle/>
                    <a:p>
                      <a:endParaRPr lang="zh-CN" altLang="en-US" sz="3200" dirty="0">
                        <a:solidFill>
                          <a:srgbClr val="0000FF"/>
                        </a:solidFill>
                        <a:latin typeface="Optima"/>
                        <a:cs typeface="Optima"/>
                      </a:endParaRPr>
                    </a:p>
                  </a:txBody>
                  <a:tcPr>
                    <a:lnL>
                      <a:noFill/>
                    </a:lnL>
                    <a:lnR w="12700" cap="flat" cmpd="sng" algn="ctr">
                      <a:noFill/>
                      <a:prstDash val="dot"/>
                      <a:round/>
                      <a:headEnd type="none" w="med" len="med"/>
                      <a:tailEnd type="none" w="med" len="med"/>
                    </a:lnR>
                    <a:lnT>
                      <a:noFill/>
                    </a:lnT>
                    <a:lnB w="12700" cap="flat" cmpd="sng" algn="ctr">
                      <a:noFill/>
                      <a:prstDash val="lgDashDot"/>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endParaRPr lang="zh-CN" altLang="en-US" sz="1000" dirty="0"/>
                    </a:p>
                  </a:txBody>
                  <a:tcP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lgDashDot"/>
                      <a:round/>
                      <a:headEnd type="none" w="med" len="med"/>
                      <a:tailEnd type="none" w="med" len="med"/>
                    </a:lnB>
                    <a:lnTlToBr w="12700" cmpd="sng">
                      <a:noFill/>
                      <a:prstDash val="solid"/>
                    </a:lnTlToBr>
                    <a:lnBlToTr w="12700" cmpd="sng">
                      <a:noFill/>
                      <a:prstDash val="solid"/>
                    </a:lnBlToTr>
                    <a:noFill/>
                  </a:tcPr>
                </a:tc>
              </a:tr>
              <a:tr h="884928">
                <a:tc>
                  <a:txBody>
                    <a:bodyPr/>
                    <a:lstStyle/>
                    <a:p>
                      <a:endParaRPr lang="zh-CN" altLang="en-US" sz="2800" dirty="0">
                        <a:solidFill>
                          <a:srgbClr val="008000"/>
                        </a:solidFill>
                        <a:latin typeface="Optima"/>
                        <a:cs typeface="Optima"/>
                      </a:endParaRPr>
                    </a:p>
                  </a:txBody>
                  <a:tcPr>
                    <a:lnL>
                      <a:noFill/>
                    </a:lnL>
                    <a:lnR w="12700" cap="flat" cmpd="sng" algn="ctr">
                      <a:noFill/>
                      <a:prstDash val="dot"/>
                      <a:round/>
                      <a:headEnd type="none" w="med" len="med"/>
                      <a:tailEnd type="none" w="med" len="med"/>
                    </a:lnR>
                    <a:lnT w="12700" cap="flat" cmpd="sng" algn="ctr">
                      <a:noFill/>
                      <a:prstDash val="lgDashDot"/>
                      <a:round/>
                      <a:headEnd type="none" w="med" len="med"/>
                      <a:tailEnd type="none" w="med" len="med"/>
                    </a:lnT>
                    <a:lnB>
                      <a:noFill/>
                    </a:lnB>
                    <a:lnTlToBr w="12700" cmpd="sng">
                      <a:noFill/>
                      <a:prstDash val="solid"/>
                    </a:lnTlToBr>
                    <a:lnBlToTr w="12700" cmpd="sng">
                      <a:noFill/>
                      <a:prstDash val="solid"/>
                    </a:lnBlToTr>
                  </a:tcPr>
                </a:tc>
                <a:tc>
                  <a:txBody>
                    <a:bodyPr/>
                    <a:lstStyle/>
                    <a:p>
                      <a:endParaRPr lang="zh-CN" altLang="en-US" sz="2400" dirty="0">
                        <a:solidFill>
                          <a:schemeClr val="tx1"/>
                        </a:solidFill>
                        <a:latin typeface="Optima"/>
                        <a:cs typeface="Optima"/>
                      </a:endParaRPr>
                    </a:p>
                  </a:txBody>
                  <a:tcPr>
                    <a:lnL w="12700" cap="flat" cmpd="sng" algn="ctr">
                      <a:no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lgDashDot"/>
                      <a:round/>
                      <a:headEnd type="none" w="med" len="med"/>
                      <a:tailEnd type="none" w="med" len="med"/>
                    </a:lnT>
                    <a:lnB>
                      <a:noFill/>
                    </a:lnB>
                    <a:lnTlToBr w="12700" cmpd="sng">
                      <a:noFill/>
                      <a:prstDash val="solid"/>
                    </a:lnTlToBr>
                    <a:lnBlToTr w="12700" cmpd="sng">
                      <a:noFill/>
                      <a:prstDash val="solid"/>
                    </a:lnBlToTr>
                  </a:tcPr>
                </a:tc>
              </a:tr>
              <a:tr h="884928">
                <a:tc>
                  <a:txBody>
                    <a:bodyPr/>
                    <a:lstStyle/>
                    <a:p>
                      <a:r>
                        <a:rPr lang="en-US" altLang="zh-CN" sz="2800" dirty="0" smtClean="0">
                          <a:solidFill>
                            <a:srgbClr val="008000"/>
                          </a:solidFill>
                          <a:latin typeface="Optima"/>
                          <a:cs typeface="Optima"/>
                        </a:rPr>
                        <a:t>Cure</a:t>
                      </a:r>
                      <a:endParaRPr lang="zh-CN" altLang="en-US" sz="2800" dirty="0">
                        <a:solidFill>
                          <a:srgbClr val="008000"/>
                        </a:solidFill>
                        <a:latin typeface="Optima"/>
                        <a:cs typeface="Optima"/>
                      </a:endParaRPr>
                    </a:p>
                  </a:txBody>
                  <a:tcPr>
                    <a:lnL>
                      <a:noFill/>
                    </a:lnL>
                    <a:lnR w="1270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zh-CN" altLang="en-US" dirty="0"/>
                    </a:p>
                  </a:txBody>
                  <a:tcPr>
                    <a:lnL w="12700" cap="flat" cmpd="sng" algn="ctr">
                      <a:noFill/>
                      <a:prstDash val="dot"/>
                      <a:round/>
                      <a:headEnd type="none" w="med" len="med"/>
                      <a:tailEnd type="none" w="med" len="med"/>
                    </a:lnL>
                    <a:lnR w="1270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tcPr>
                </a:tc>
              </a:tr>
              <a:tr h="884928">
                <a:tc>
                  <a:txBody>
                    <a:bodyPr/>
                    <a:lstStyle/>
                    <a:p>
                      <a:endParaRPr lang="zh-CN" altLang="en-US" dirty="0"/>
                    </a:p>
                  </a:txBody>
                  <a:tcPr>
                    <a:lnL>
                      <a:noFill/>
                    </a:lnL>
                    <a:lnR w="1270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zh-CN" altLang="en-US" dirty="0"/>
                    </a:p>
                  </a:txBody>
                  <a:tcPr>
                    <a:lnL w="12700" cap="flat" cmpd="sng" algn="ctr">
                      <a:noFill/>
                      <a:prstDash val="dot"/>
                      <a:round/>
                      <a:headEnd type="none" w="med" len="med"/>
                      <a:tailEnd type="none" w="med" len="med"/>
                    </a:lnL>
                    <a:lnR w="1270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tcPr>
                </a:tc>
              </a:tr>
              <a:tr h="884928">
                <a:tc>
                  <a:txBody>
                    <a:bodyPr/>
                    <a:lstStyle/>
                    <a:p>
                      <a:endParaRPr lang="zh-CN" altLang="en-US" dirty="0"/>
                    </a:p>
                  </a:txBody>
                  <a:tcPr>
                    <a:lnL>
                      <a:noFill/>
                    </a:lnL>
                    <a:lnR w="12700" cap="flat" cmpd="sng" algn="ctr">
                      <a:no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zh-CN" altLang="en-US" dirty="0"/>
                    </a:p>
                  </a:txBody>
                  <a:tcPr>
                    <a:lnL w="12700" cap="flat" cmpd="sng" algn="ctr">
                      <a:noFill/>
                      <a:prstDash val="dot"/>
                      <a:round/>
                      <a:headEnd type="none" w="med" len="med"/>
                      <a:tailEnd type="none" w="med" len="med"/>
                    </a:lnL>
                    <a:lnR w="12700" cap="flat" cmpd="sng" algn="ctr">
                      <a:noFill/>
                      <a:prstDash val="dot"/>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椭圆 3"/>
          <p:cNvSpPr/>
          <p:nvPr/>
        </p:nvSpPr>
        <p:spPr>
          <a:xfrm>
            <a:off x="321649" y="4475831"/>
            <a:ext cx="907561" cy="907343"/>
          </a:xfrm>
          <a:prstGeom prst="ellipse">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zh-CN" altLang="en-US"/>
          </a:p>
        </p:txBody>
      </p:sp>
      <p:sp>
        <p:nvSpPr>
          <p:cNvPr id="6" name="圆角矩形 5"/>
          <p:cNvSpPr/>
          <p:nvPr/>
        </p:nvSpPr>
        <p:spPr>
          <a:xfrm>
            <a:off x="0" y="5403782"/>
            <a:ext cx="7853231" cy="2339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a:p>
        </p:txBody>
      </p:sp>
      <p:sp>
        <p:nvSpPr>
          <p:cNvPr id="19" name="椭圆 18"/>
          <p:cNvSpPr/>
          <p:nvPr/>
        </p:nvSpPr>
        <p:spPr>
          <a:xfrm>
            <a:off x="321649" y="4475831"/>
            <a:ext cx="907561" cy="90826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zh-CN" altLang="en-US"/>
          </a:p>
        </p:txBody>
      </p:sp>
      <p:pic>
        <p:nvPicPr>
          <p:cNvPr id="2" name="图片 1"/>
          <p:cNvPicPr>
            <a:picLocks noChangeAspect="1"/>
          </p:cNvPicPr>
          <p:nvPr/>
        </p:nvPicPr>
        <p:blipFill>
          <a:blip r:embed="rId3"/>
          <a:stretch>
            <a:fillRect/>
          </a:stretch>
        </p:blipFill>
        <p:spPr>
          <a:xfrm>
            <a:off x="2104571" y="1906435"/>
            <a:ext cx="6737048" cy="2800086"/>
          </a:xfrm>
          <a:prstGeom prst="rect">
            <a:avLst/>
          </a:prstGeom>
        </p:spPr>
      </p:pic>
      <p:sp>
        <p:nvSpPr>
          <p:cNvPr id="3" name="文本框 2"/>
          <p:cNvSpPr txBox="1"/>
          <p:nvPr/>
        </p:nvSpPr>
        <p:spPr>
          <a:xfrm>
            <a:off x="2268178" y="544291"/>
            <a:ext cx="6392006" cy="1441420"/>
          </a:xfrm>
          <a:prstGeom prst="rect">
            <a:avLst/>
          </a:prstGeom>
          <a:noFill/>
        </p:spPr>
        <p:txBody>
          <a:bodyPr wrap="square" rtlCol="0">
            <a:spAutoFit/>
          </a:bodyPr>
          <a:lstStyle/>
          <a:p>
            <a:pPr>
              <a:lnSpc>
                <a:spcPct val="110000"/>
              </a:lnSpc>
            </a:pPr>
            <a:r>
              <a:rPr lang="en-US" altLang="zh-CN" sz="2000" dirty="0">
                <a:latin typeface="Times New Roman"/>
                <a:cs typeface="Times New Roman"/>
              </a:rPr>
              <a:t>Upon radiation, oligomers are cross-linked and form </a:t>
            </a:r>
            <a:r>
              <a:rPr lang="en-US" altLang="zh-CN" sz="2000" dirty="0" smtClean="0">
                <a:latin typeface="Times New Roman"/>
                <a:cs typeface="Times New Roman"/>
              </a:rPr>
              <a:t>a polymer network, </a:t>
            </a:r>
            <a:r>
              <a:rPr lang="en-US" altLang="zh-CN" sz="2000" dirty="0">
                <a:latin typeface="Times New Roman"/>
                <a:cs typeface="Times New Roman"/>
              </a:rPr>
              <a:t>u</a:t>
            </a:r>
            <a:r>
              <a:rPr lang="en-US" altLang="zh-CN" sz="2000" dirty="0" smtClean="0">
                <a:latin typeface="Times New Roman"/>
                <a:cs typeface="Times New Roman"/>
              </a:rPr>
              <a:t>sually requiring photo initiator to start the reaction.</a:t>
            </a:r>
            <a:endParaRPr lang="en-US" altLang="zh-CN" sz="2000" dirty="0">
              <a:latin typeface="Times New Roman"/>
              <a:cs typeface="Times New Roman"/>
            </a:endParaRPr>
          </a:p>
          <a:p>
            <a:pPr>
              <a:lnSpc>
                <a:spcPct val="110000"/>
              </a:lnSpc>
            </a:pPr>
            <a:endParaRPr kumimoji="1" lang="zh-CN" altLang="en-US" sz="2000" dirty="0">
              <a:latin typeface="Times New Roman"/>
              <a:cs typeface="Times New Roman"/>
            </a:endParaRPr>
          </a:p>
        </p:txBody>
      </p:sp>
    </p:spTree>
    <p:extLst>
      <p:ext uri="{BB962C8B-B14F-4D97-AF65-F5344CB8AC3E}">
        <p14:creationId xmlns:p14="http://schemas.microsoft.com/office/powerpoint/2010/main" val="111241310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descr="Screen Shot 2014-02-13 at 3.25.2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506034">
            <a:off x="4322229" y="3722004"/>
            <a:ext cx="1382492" cy="1140200"/>
          </a:xfrm>
          <a:prstGeom prst="rect">
            <a:avLst/>
          </a:prstGeom>
        </p:spPr>
      </p:pic>
      <p:pic>
        <p:nvPicPr>
          <p:cNvPr id="3" name="图片 2" descr="screen-shot-2013-06-05-at-1-08-25-pm.png"/>
          <p:cNvPicPr>
            <a:picLocks noChangeAspect="1"/>
          </p:cNvPicPr>
          <p:nvPr/>
        </p:nvPicPr>
        <p:blipFill>
          <a:blip r:embed="rId4">
            <a:extLst>
              <a:ext uri="{BEBA8EAE-BF5A-486C-A8C5-ECC9F3942E4B}">
                <a14:imgProps xmlns:a14="http://schemas.microsoft.com/office/drawing/2010/main">
                  <a14:imgLayer r:embed="rId5">
                    <a14:imgEffect>
                      <a14:backgroundRemoval t="3976" b="90000" l="2599" r="99629"/>
                    </a14:imgEffect>
                  </a14:imgLayer>
                </a14:imgProps>
              </a:ext>
              <a:ext uri="{28A0092B-C50C-407E-A947-70E740481C1C}">
                <a14:useLocalDpi xmlns:a14="http://schemas.microsoft.com/office/drawing/2010/main" val="0"/>
              </a:ext>
            </a:extLst>
          </a:blip>
          <a:stretch>
            <a:fillRect/>
          </a:stretch>
        </p:blipFill>
        <p:spPr>
          <a:xfrm>
            <a:off x="660963" y="1022549"/>
            <a:ext cx="3780282" cy="1941605"/>
          </a:xfrm>
          <a:prstGeom prst="rect">
            <a:avLst/>
          </a:prstGeom>
        </p:spPr>
      </p:pic>
      <p:pic>
        <p:nvPicPr>
          <p:cNvPr id="13" name="图片 12" descr="OOOPIC_vipvip_2008091715151957106158d18ff50e15.jpg"/>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rot="5400000">
            <a:off x="793819" y="2767908"/>
            <a:ext cx="3511629" cy="4401174"/>
          </a:xfrm>
          <a:prstGeom prst="rect">
            <a:avLst/>
          </a:prstGeom>
          <a:scene3d>
            <a:camera prst="orthographicFront">
              <a:rot lat="0" lon="1200000" rev="0"/>
            </a:camera>
            <a:lightRig rig="threePt" dir="t"/>
          </a:scene3d>
        </p:spPr>
      </p:pic>
      <p:cxnSp>
        <p:nvCxnSpPr>
          <p:cNvPr id="4" name="直线箭头连接符 3"/>
          <p:cNvCxnSpPr/>
          <p:nvPr/>
        </p:nvCxnSpPr>
        <p:spPr>
          <a:xfrm flipH="1">
            <a:off x="2472938" y="2964149"/>
            <a:ext cx="1" cy="124716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0" name="图片 9"/>
          <p:cNvPicPr>
            <a:picLocks noChangeAspect="1"/>
          </p:cNvPicPr>
          <p:nvPr/>
        </p:nvPicPr>
        <p:blipFill>
          <a:blip r:embed="rId8"/>
          <a:stretch>
            <a:fillRect/>
          </a:stretch>
        </p:blipFill>
        <p:spPr>
          <a:xfrm>
            <a:off x="5786777" y="2139083"/>
            <a:ext cx="3139524" cy="3139524"/>
          </a:xfrm>
          <a:prstGeom prst="rect">
            <a:avLst/>
          </a:prstGeom>
        </p:spPr>
      </p:pic>
      <p:pic>
        <p:nvPicPr>
          <p:cNvPr id="11" name="图片 10" descr="Screen Shot 2014-02-13 at 3.25.2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8425">
            <a:off x="4604327" y="1762565"/>
            <a:ext cx="1382492" cy="1140200"/>
          </a:xfrm>
          <a:prstGeom prst="rect">
            <a:avLst/>
          </a:prstGeom>
        </p:spPr>
      </p:pic>
      <p:sp>
        <p:nvSpPr>
          <p:cNvPr id="2" name="矩形标注 1"/>
          <p:cNvSpPr/>
          <p:nvPr/>
        </p:nvSpPr>
        <p:spPr>
          <a:xfrm>
            <a:off x="3137104" y="5955781"/>
            <a:ext cx="3518641" cy="825281"/>
          </a:xfrm>
          <a:prstGeom prst="wedgeRectCallout">
            <a:avLst>
              <a:gd name="adj1" fmla="val -65353"/>
              <a:gd name="adj2" fmla="val -85809"/>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en-US" altLang="zh-CN" sz="3200" dirty="0" smtClean="0"/>
              <a:t>Thickness:0.0103cm</a:t>
            </a:r>
            <a:endParaRPr kumimoji="1" lang="zh-CN" altLang="en-US" sz="3200" dirty="0"/>
          </a:p>
        </p:txBody>
      </p:sp>
      <p:sp>
        <p:nvSpPr>
          <p:cNvPr id="14" name="矩形标注 13"/>
          <p:cNvSpPr/>
          <p:nvPr/>
        </p:nvSpPr>
        <p:spPr>
          <a:xfrm>
            <a:off x="1025627" y="79381"/>
            <a:ext cx="3013722" cy="1022543"/>
          </a:xfrm>
          <a:prstGeom prst="wedgeRectCallout">
            <a:avLst>
              <a:gd name="adj1" fmla="val -14667"/>
              <a:gd name="adj2" fmla="val 125531"/>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en-US" altLang="zh-CN" sz="3200" dirty="0" smtClean="0"/>
              <a:t>Thickness:1.7 cm</a:t>
            </a:r>
            <a:endParaRPr kumimoji="1" lang="zh-CN" altLang="en-US" sz="3200" dirty="0"/>
          </a:p>
        </p:txBody>
      </p:sp>
      <p:sp>
        <p:nvSpPr>
          <p:cNvPr id="15" name="矩形标注 14"/>
          <p:cNvSpPr/>
          <p:nvPr/>
        </p:nvSpPr>
        <p:spPr>
          <a:xfrm>
            <a:off x="5370987" y="1022544"/>
            <a:ext cx="3258532" cy="1050093"/>
          </a:xfrm>
          <a:prstGeom prst="wedgeRectCallout">
            <a:avLst>
              <a:gd name="adj1" fmla="val -7818"/>
              <a:gd name="adj2" fmla="val 164462"/>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en-US" altLang="zh-CN" sz="3200" dirty="0" smtClean="0"/>
              <a:t>Height:</a:t>
            </a:r>
          </a:p>
          <a:p>
            <a:pPr algn="ctr"/>
            <a:r>
              <a:rPr kumimoji="1" lang="en-US" altLang="zh-CN" sz="3200" dirty="0" smtClean="0"/>
              <a:t>34-40 cm</a:t>
            </a:r>
            <a:endParaRPr kumimoji="1" lang="zh-CN" altLang="en-US" sz="3200" dirty="0"/>
          </a:p>
        </p:txBody>
      </p:sp>
    </p:spTree>
    <p:extLst>
      <p:ext uri="{BB962C8B-B14F-4D97-AF65-F5344CB8AC3E}">
        <p14:creationId xmlns:p14="http://schemas.microsoft.com/office/powerpoint/2010/main" val="121955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par>
                                <p:cTn id="30" presetID="22" presetClass="entr" presetSubtype="1"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710"/>
            <a:ext cx="8229600" cy="1143000"/>
          </a:xfrm>
        </p:spPr>
        <p:txBody>
          <a:bodyPr>
            <a:normAutofit/>
          </a:bodyPr>
          <a:lstStyle/>
          <a:p>
            <a:r>
              <a:rPr kumimoji="1" lang="en-US" altLang="zh-CN" sz="2800" dirty="0" smtClean="0">
                <a:latin typeface="Century Gothic"/>
                <a:cs typeface="Century Gothic"/>
              </a:rPr>
              <a:t>Mac Computer Display</a:t>
            </a:r>
            <a:endParaRPr kumimoji="1" lang="zh-CN" altLang="en-US" sz="2800" dirty="0">
              <a:latin typeface="Century Gothic"/>
              <a:cs typeface="Century Gothic"/>
            </a:endParaRPr>
          </a:p>
        </p:txBody>
      </p:sp>
      <p:sp>
        <p:nvSpPr>
          <p:cNvPr id="3" name="内容占位符 2"/>
          <p:cNvSpPr>
            <a:spLocks noGrp="1"/>
          </p:cNvSpPr>
          <p:nvPr>
            <p:ph idx="1"/>
          </p:nvPr>
        </p:nvSpPr>
        <p:spPr>
          <a:xfrm>
            <a:off x="457200" y="1600206"/>
            <a:ext cx="8229600" cy="4936061"/>
          </a:xfrm>
        </p:spPr>
        <p:txBody>
          <a:bodyPr>
            <a:normAutofit/>
          </a:bodyPr>
          <a:lstStyle/>
          <a:p>
            <a:pPr marL="456602" lvl="1" indent="0">
              <a:buNone/>
            </a:pPr>
            <a:r>
              <a:rPr kumimoji="1" lang="en-US" altLang="zh-CN" dirty="0" smtClean="0">
                <a:latin typeface="Times New Roman"/>
                <a:cs typeface="Times New Roman"/>
              </a:rPr>
              <a:t>Pixels: 220 </a:t>
            </a:r>
            <a:r>
              <a:rPr kumimoji="1" lang="en-US" altLang="zh-CN" dirty="0" err="1" smtClean="0">
                <a:latin typeface="Times New Roman"/>
                <a:cs typeface="Times New Roman"/>
              </a:rPr>
              <a:t>ppi</a:t>
            </a:r>
            <a:endParaRPr kumimoji="1" lang="en-US" altLang="zh-CN" dirty="0" smtClean="0">
              <a:latin typeface="Times New Roman"/>
              <a:cs typeface="Times New Roman"/>
            </a:endParaRPr>
          </a:p>
          <a:p>
            <a:pPr marL="456602" lvl="1" indent="0">
              <a:buNone/>
            </a:pPr>
            <a:endParaRPr kumimoji="1" lang="en-US" altLang="zh-CN" dirty="0" smtClean="0">
              <a:latin typeface="Times New Roman"/>
              <a:cs typeface="Times New Roman"/>
            </a:endParaRPr>
          </a:p>
          <a:p>
            <a:pPr marL="456602" lvl="1" indent="0">
              <a:buNone/>
            </a:pPr>
            <a:r>
              <a:rPr kumimoji="1" lang="en-US" altLang="zh-CN" dirty="0" smtClean="0">
                <a:latin typeface="Times New Roman"/>
                <a:cs typeface="Times New Roman"/>
              </a:rPr>
              <a:t>Resolutions: 2880*1880</a:t>
            </a:r>
          </a:p>
          <a:p>
            <a:pPr marL="456602" lvl="1" indent="0">
              <a:buNone/>
            </a:pPr>
            <a:endParaRPr kumimoji="1" lang="en-US" altLang="zh-CN" dirty="0" smtClean="0">
              <a:latin typeface="Times New Roman"/>
              <a:cs typeface="Times New Roman"/>
            </a:endParaRPr>
          </a:p>
          <a:p>
            <a:pPr marL="456602" lvl="1" indent="0">
              <a:buNone/>
            </a:pPr>
            <a:r>
              <a:rPr kumimoji="1" lang="en-US" altLang="zh-CN" dirty="0" smtClean="0">
                <a:latin typeface="Times New Roman"/>
                <a:cs typeface="Times New Roman"/>
              </a:rPr>
              <a:t>Largest Brightness: 325 cd/m^2</a:t>
            </a:r>
            <a:endParaRPr kumimoji="1" lang="en-US" altLang="zh-CN" dirty="0">
              <a:latin typeface="Times New Roman"/>
              <a:cs typeface="Times New Roman"/>
            </a:endParaRPr>
          </a:p>
          <a:p>
            <a:pPr marL="456602" lvl="1" indent="0">
              <a:buNone/>
            </a:pPr>
            <a:endParaRPr kumimoji="1" lang="en-US" altLang="zh-CN" dirty="0" smtClean="0">
              <a:latin typeface="Times New Roman"/>
              <a:cs typeface="Times New Roman"/>
            </a:endParaRPr>
          </a:p>
          <a:p>
            <a:pPr marL="456602" lvl="1" indent="0">
              <a:buNone/>
            </a:pPr>
            <a:r>
              <a:rPr kumimoji="1" lang="en-US" altLang="zh-CN" dirty="0" smtClean="0">
                <a:latin typeface="Times New Roman"/>
                <a:cs typeface="Times New Roman"/>
              </a:rPr>
              <a:t>Lowest Brightness: 0.61 cd/m^2</a:t>
            </a:r>
            <a:endParaRPr kumimoji="1" lang="en-US" altLang="zh-CN" dirty="0">
              <a:latin typeface="Times New Roman"/>
              <a:cs typeface="Times New Roman"/>
            </a:endParaRPr>
          </a:p>
          <a:p>
            <a:pPr marL="456602" lvl="1" indent="0">
              <a:buNone/>
            </a:pPr>
            <a:endParaRPr kumimoji="1" lang="en-US" altLang="zh-CN" dirty="0" smtClean="0">
              <a:latin typeface="Times New Roman"/>
              <a:cs typeface="Times New Roman"/>
            </a:endParaRPr>
          </a:p>
          <a:p>
            <a:pPr marL="456602" lvl="1" indent="0">
              <a:buNone/>
            </a:pPr>
            <a:r>
              <a:rPr kumimoji="1" lang="en-US" altLang="zh-CN" dirty="0" smtClean="0">
                <a:latin typeface="Times New Roman"/>
                <a:cs typeface="Times New Roman"/>
              </a:rPr>
              <a:t>Auto Brightness Adjustment</a:t>
            </a:r>
            <a:endParaRPr kumimoji="1" lang="en-US" altLang="zh-CN" dirty="0">
              <a:latin typeface="Times New Roman"/>
              <a:cs typeface="Times New Roman"/>
            </a:endParaRPr>
          </a:p>
          <a:p>
            <a:pPr marL="456602" lvl="1" indent="0">
              <a:buNone/>
            </a:pPr>
            <a:endParaRPr kumimoji="1" lang="en-US" altLang="zh-CN" dirty="0">
              <a:latin typeface="Times New Roman"/>
              <a:cs typeface="Times New Roman"/>
            </a:endParaRPr>
          </a:p>
        </p:txBody>
      </p:sp>
    </p:spTree>
    <p:extLst>
      <p:ext uri="{BB962C8B-B14F-4D97-AF65-F5344CB8AC3E}">
        <p14:creationId xmlns:p14="http://schemas.microsoft.com/office/powerpoint/2010/main" val="2003646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57200" y="-267223"/>
            <a:ext cx="8229600" cy="1143000"/>
          </a:xfrm>
          <a:prstGeom prst="rect">
            <a:avLst/>
          </a:prstGeom>
        </p:spPr>
        <p:txBody>
          <a:bodyPr vert="horz" lIns="91323" tIns="45657" rIns="91323" bIns="45657" rtlCol="0" anchor="ctr">
            <a:normAutofit/>
          </a:bodyPr>
          <a:lstStyle>
            <a:lvl1pPr algn="ctr" defTabSz="456597" rtl="0" eaLnBrk="1" latinLnBrk="0" hangingPunct="1">
              <a:spcBef>
                <a:spcPct val="0"/>
              </a:spcBef>
              <a:buNone/>
              <a:defRPr sz="4400" kern="1200">
                <a:solidFill>
                  <a:schemeClr val="tx1"/>
                </a:solidFill>
                <a:latin typeface="+mj-lt"/>
                <a:ea typeface="+mj-ea"/>
                <a:cs typeface="+mj-cs"/>
              </a:defRPr>
            </a:lvl1pPr>
          </a:lstStyle>
          <a:p>
            <a:r>
              <a:rPr kumimoji="1" lang="en-US" altLang="zh-CN" sz="2800" dirty="0" smtClean="0">
                <a:latin typeface="Century Gothic"/>
                <a:cs typeface="Century Gothic"/>
              </a:rPr>
              <a:t>Mac Display Spectrum</a:t>
            </a:r>
            <a:endParaRPr kumimoji="1" lang="zh-CN" altLang="en-US" sz="2800" dirty="0">
              <a:latin typeface="Century Gothic"/>
              <a:cs typeface="Century Gothic"/>
            </a:endParaRPr>
          </a:p>
        </p:txBody>
      </p:sp>
      <p:pic>
        <p:nvPicPr>
          <p:cNvPr id="5" name="图片 4"/>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0" y="1233175"/>
            <a:ext cx="8161867" cy="5569273"/>
          </a:xfrm>
          <a:prstGeom prst="rect">
            <a:avLst/>
          </a:prstGeom>
        </p:spPr>
      </p:pic>
      <p:sp>
        <p:nvSpPr>
          <p:cNvPr id="6" name="文本框 5"/>
          <p:cNvSpPr txBox="1"/>
          <p:nvPr/>
        </p:nvSpPr>
        <p:spPr>
          <a:xfrm>
            <a:off x="5399486" y="906688"/>
            <a:ext cx="3744514" cy="1569660"/>
          </a:xfrm>
          <a:prstGeom prst="rect">
            <a:avLst/>
          </a:prstGeom>
          <a:noFill/>
        </p:spPr>
        <p:txBody>
          <a:bodyPr wrap="square" rtlCol="0">
            <a:spAutoFit/>
          </a:bodyPr>
          <a:lstStyle/>
          <a:p>
            <a:r>
              <a:rPr lang="en-US" altLang="zh-CN" sz="2400" dirty="0" smtClean="0">
                <a:latin typeface="Times New Roman"/>
                <a:cs typeface="Times New Roman"/>
              </a:rPr>
              <a:t>blue</a:t>
            </a:r>
            <a:r>
              <a:rPr lang="en-US" altLang="zh-CN" sz="2400" dirty="0">
                <a:latin typeface="Times New Roman"/>
                <a:cs typeface="Times New Roman"/>
              </a:rPr>
              <a:t>:    475      427.5-522.5</a:t>
            </a:r>
          </a:p>
          <a:p>
            <a:r>
              <a:rPr lang="en-US" altLang="zh-CN" sz="2400" dirty="0">
                <a:latin typeface="Times New Roman"/>
                <a:cs typeface="Times New Roman"/>
              </a:rPr>
              <a:t>green: 510      459-561</a:t>
            </a:r>
          </a:p>
          <a:p>
            <a:r>
              <a:rPr lang="en-US" altLang="zh-CN" sz="2400" dirty="0">
                <a:latin typeface="Times New Roman"/>
                <a:cs typeface="Times New Roman"/>
              </a:rPr>
              <a:t>red:     650      585-715 </a:t>
            </a:r>
          </a:p>
          <a:p>
            <a:endParaRPr kumimoji="1" lang="zh-CN" altLang="en-US" sz="2400" dirty="0">
              <a:latin typeface="Times New Roman"/>
              <a:cs typeface="Times New Roman"/>
            </a:endParaRPr>
          </a:p>
        </p:txBody>
      </p:sp>
    </p:spTree>
    <p:extLst>
      <p:ext uri="{BB962C8B-B14F-4D97-AF65-F5344CB8AC3E}">
        <p14:creationId xmlns:p14="http://schemas.microsoft.com/office/powerpoint/2010/main" val="3005663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https://lh3.googleusercontent.com/8zlbqDwHkpbHSfv9X3HycLCJnofwb9Sc8dM2cebXEyouiOeXssqhe8CAU4no_gELEcpIdhxfevOKeZep_GXLJvMjxB9l8ZAR4OKBmbu9llrBjLerzBSF3Jx0j4Xnb4GZCg"/>
          <p:cNvPicPr/>
          <p:nvPr/>
        </p:nvPicPr>
        <p:blipFill>
          <a:blip r:embed="rId2">
            <a:extLst>
              <a:ext uri="{28A0092B-C50C-407E-A947-70E740481C1C}">
                <a14:useLocalDpi xmlns:a14="http://schemas.microsoft.com/office/drawing/2010/main" val="0"/>
              </a:ext>
            </a:extLst>
          </a:blip>
          <a:srcRect/>
          <a:stretch>
            <a:fillRect/>
          </a:stretch>
        </p:blipFill>
        <p:spPr bwMode="auto">
          <a:xfrm>
            <a:off x="858752" y="1015988"/>
            <a:ext cx="7015238" cy="5188857"/>
          </a:xfrm>
          <a:prstGeom prst="rect">
            <a:avLst/>
          </a:prstGeom>
          <a:noFill/>
          <a:ln>
            <a:noFill/>
          </a:ln>
        </p:spPr>
      </p:pic>
      <p:sp>
        <p:nvSpPr>
          <p:cNvPr id="8" name="文本框 7"/>
          <p:cNvSpPr txBox="1"/>
          <p:nvPr/>
        </p:nvSpPr>
        <p:spPr>
          <a:xfrm>
            <a:off x="2140857" y="266102"/>
            <a:ext cx="4923944" cy="461665"/>
          </a:xfrm>
          <a:prstGeom prst="rect">
            <a:avLst/>
          </a:prstGeom>
          <a:noFill/>
        </p:spPr>
        <p:txBody>
          <a:bodyPr wrap="none" rtlCol="0">
            <a:spAutoFit/>
          </a:bodyPr>
          <a:lstStyle/>
          <a:p>
            <a:r>
              <a:rPr kumimoji="1" lang="en-US" altLang="zh-CN" sz="2400" dirty="0" smtClean="0">
                <a:latin typeface="Century Gothic"/>
                <a:cs typeface="Century Gothic"/>
              </a:rPr>
              <a:t>Suitable </a:t>
            </a:r>
            <a:r>
              <a:rPr kumimoji="1" lang="en-US" altLang="zh-CN" sz="2400" dirty="0" err="1">
                <a:latin typeface="Century Gothic"/>
                <a:cs typeface="Century Gothic"/>
              </a:rPr>
              <a:t>P</a:t>
            </a:r>
            <a:r>
              <a:rPr kumimoji="1" lang="en-US" altLang="zh-CN" sz="2400" dirty="0" err="1" smtClean="0">
                <a:latin typeface="Century Gothic"/>
                <a:cs typeface="Century Gothic"/>
              </a:rPr>
              <a:t>hotocurable</a:t>
            </a:r>
            <a:r>
              <a:rPr kumimoji="1" lang="en-US" altLang="zh-CN" sz="2400" dirty="0" smtClean="0">
                <a:latin typeface="Century Gothic"/>
                <a:cs typeface="Century Gothic"/>
              </a:rPr>
              <a:t> Materials</a:t>
            </a:r>
            <a:endParaRPr kumimoji="1" lang="zh-CN" altLang="en-US" sz="2400" dirty="0">
              <a:latin typeface="Century Gothic"/>
              <a:cs typeface="Century Gothic"/>
            </a:endParaRPr>
          </a:p>
        </p:txBody>
      </p:sp>
    </p:spTree>
    <p:extLst>
      <p:ext uri="{BB962C8B-B14F-4D97-AF65-F5344CB8AC3E}">
        <p14:creationId xmlns:p14="http://schemas.microsoft.com/office/powerpoint/2010/main" val="173752791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https://lh6.googleusercontent.com/qV8s4YqRjDAHu7mQTAkP_GwnlYyVMyYckRtBtG8VnWPWL39P2Wh5dKq8v0kAP6YLlVlfEmOtVdXttsP2kJI0k-N3HwRURyXdQxm1aANC2UuQYClKVYl1BUoJwXqpGpt0Lw"/>
          <p:cNvPicPr/>
          <p:nvPr/>
        </p:nvPicPr>
        <p:blipFill>
          <a:blip r:embed="rId2">
            <a:extLst>
              <a:ext uri="{28A0092B-C50C-407E-A947-70E740481C1C}">
                <a14:useLocalDpi xmlns:a14="http://schemas.microsoft.com/office/drawing/2010/main" val="0"/>
              </a:ext>
            </a:extLst>
          </a:blip>
          <a:srcRect/>
          <a:stretch>
            <a:fillRect/>
          </a:stretch>
        </p:blipFill>
        <p:spPr bwMode="auto">
          <a:xfrm>
            <a:off x="846666" y="761994"/>
            <a:ext cx="7683863" cy="5375366"/>
          </a:xfrm>
          <a:prstGeom prst="rect">
            <a:avLst/>
          </a:prstGeom>
          <a:noFill/>
          <a:ln>
            <a:noFill/>
          </a:ln>
        </p:spPr>
      </p:pic>
    </p:spTree>
    <p:extLst>
      <p:ext uri="{BB962C8B-B14F-4D97-AF65-F5344CB8AC3E}">
        <p14:creationId xmlns:p14="http://schemas.microsoft.com/office/powerpoint/2010/main" val="347701405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https://lh6.googleusercontent.com/ogA2lu_m5wsJ99xQuWQ2g8T0d_5bwLazIPazM4E4VoADjVP_eaZPbQ9kvinqb-EmcGnZNMldIo97_ZBDwf4CEolWlj8X3PMUq2-OgkMi9IEekaC45D-pGzj0nyf-jKupgw"/>
          <p:cNvPicPr/>
          <p:nvPr/>
        </p:nvPicPr>
        <p:blipFill>
          <a:blip r:embed="rId2">
            <a:extLst>
              <a:ext uri="{28A0092B-C50C-407E-A947-70E740481C1C}">
                <a14:useLocalDpi xmlns:a14="http://schemas.microsoft.com/office/drawing/2010/main" val="0"/>
              </a:ext>
            </a:extLst>
          </a:blip>
          <a:srcRect/>
          <a:stretch>
            <a:fillRect/>
          </a:stretch>
        </p:blipFill>
        <p:spPr bwMode="auto">
          <a:xfrm>
            <a:off x="1439333" y="290281"/>
            <a:ext cx="6378786" cy="5890381"/>
          </a:xfrm>
          <a:prstGeom prst="rect">
            <a:avLst/>
          </a:prstGeom>
          <a:noFill/>
          <a:ln>
            <a:noFill/>
          </a:ln>
        </p:spPr>
      </p:pic>
    </p:spTree>
    <p:extLst>
      <p:ext uri="{BB962C8B-B14F-4D97-AF65-F5344CB8AC3E}">
        <p14:creationId xmlns:p14="http://schemas.microsoft.com/office/powerpoint/2010/main" val="153497149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https://lh5.googleusercontent.com/I5IIMZzn2_74UeBygmGLn1pR0zviUyz1mdDEFhnZCCxw1wSWZE5tfTunclY_eC62jP7pByf-XNG0NlWH6vbpHKoTjgZs9G3zHt7wfSbF-1LvopKvNDIvu22cF0Ld0z7Q3g"/>
          <p:cNvPicPr/>
          <p:nvPr/>
        </p:nvPicPr>
        <p:blipFill>
          <a:blip r:embed="rId2">
            <a:extLst>
              <a:ext uri="{28A0092B-C50C-407E-A947-70E740481C1C}">
                <a14:useLocalDpi xmlns:a14="http://schemas.microsoft.com/office/drawing/2010/main" val="0"/>
              </a:ext>
            </a:extLst>
          </a:blip>
          <a:srcRect/>
          <a:stretch>
            <a:fillRect/>
          </a:stretch>
        </p:blipFill>
        <p:spPr bwMode="auto">
          <a:xfrm>
            <a:off x="919238" y="725721"/>
            <a:ext cx="7112242" cy="6037943"/>
          </a:xfrm>
          <a:prstGeom prst="rect">
            <a:avLst/>
          </a:prstGeom>
          <a:noFill/>
          <a:ln>
            <a:noFill/>
          </a:ln>
        </p:spPr>
      </p:pic>
    </p:spTree>
    <p:extLst>
      <p:ext uri="{BB962C8B-B14F-4D97-AF65-F5344CB8AC3E}">
        <p14:creationId xmlns:p14="http://schemas.microsoft.com/office/powerpoint/2010/main" val="319976241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638144388"/>
              </p:ext>
            </p:extLst>
          </p:nvPr>
        </p:nvGraphicFramePr>
        <p:xfrm>
          <a:off x="321649" y="959454"/>
          <a:ext cx="8567540" cy="4424640"/>
        </p:xfrm>
        <a:graphic>
          <a:graphicData uri="http://schemas.openxmlformats.org/drawingml/2006/table">
            <a:tbl>
              <a:tblPr firstRow="1" bandRow="1">
                <a:effectLst>
                  <a:innerShdw blurRad="63500" dist="50800" dir="13500000">
                    <a:srgbClr val="000000">
                      <a:alpha val="50000"/>
                    </a:srgbClr>
                  </a:innerShdw>
                </a:effectLst>
                <a:tableStyleId>{2D5ABB26-0587-4C30-8999-92F81FD0307C}</a:tableStyleId>
              </a:tblPr>
              <a:tblGrid>
                <a:gridCol w="1783208"/>
                <a:gridCol w="2835848"/>
                <a:gridCol w="1739542"/>
                <a:gridCol w="2208942"/>
              </a:tblGrid>
              <a:tr h="884928">
                <a:tc>
                  <a:txBody>
                    <a:bodyPr/>
                    <a:lstStyle/>
                    <a:p>
                      <a:r>
                        <a:rPr lang="en-US" altLang="zh-CN" sz="3200" dirty="0" smtClean="0">
                          <a:solidFill>
                            <a:srgbClr val="0000FF"/>
                          </a:solidFill>
                          <a:latin typeface="Optima"/>
                          <a:cs typeface="Optima"/>
                        </a:rPr>
                        <a:t>Slide</a:t>
                      </a:r>
                      <a:endParaRPr lang="zh-CN" altLang="en-US" sz="3200" dirty="0">
                        <a:solidFill>
                          <a:srgbClr val="0000FF"/>
                        </a:solidFill>
                        <a:latin typeface="Optima"/>
                        <a:cs typeface="Optima"/>
                      </a:endParaRPr>
                    </a:p>
                  </a:txBody>
                  <a:tcPr>
                    <a:lnR w="12700" cap="flat" cmpd="sng" algn="ctr">
                      <a:solidFill>
                        <a:prstClr val="black"/>
                      </a:solidFill>
                      <a:prstDash val="dot"/>
                      <a:round/>
                      <a:headEnd type="none" w="med" len="med"/>
                      <a:tailEnd type="none" w="med" len="med"/>
                    </a:lnR>
                    <a:lnB w="12700" cap="flat" cmpd="sng" algn="ctr">
                      <a:solidFill>
                        <a:prstClr val="black"/>
                      </a:solidFill>
                      <a:prstDash val="lgDashDot"/>
                      <a:round/>
                      <a:headEnd type="none" w="med" len="med"/>
                      <a:tailEnd type="none" w="med" len="med"/>
                    </a:lnB>
                    <a:noFill/>
                  </a:tcPr>
                </a:tc>
                <a:tc>
                  <a:txBody>
                    <a:bodyPr/>
                    <a:lstStyle/>
                    <a:p>
                      <a:r>
                        <a:rPr lang="en-US" altLang="zh-CN" sz="3200" dirty="0" smtClean="0">
                          <a:solidFill>
                            <a:srgbClr val="0000FF"/>
                          </a:solidFill>
                          <a:latin typeface="Optima"/>
                          <a:cs typeface="Optima"/>
                        </a:rPr>
                        <a:t>External</a:t>
                      </a:r>
                      <a:endParaRPr lang="zh-CN" altLang="en-US" sz="3200" dirty="0">
                        <a:solidFill>
                          <a:srgbClr val="0000FF"/>
                        </a:solidFill>
                        <a:latin typeface="Optima"/>
                        <a:cs typeface="Optima"/>
                      </a:endParaRPr>
                    </a:p>
                  </a:txBody>
                  <a:tcPr>
                    <a:lnL w="12700" cap="flat" cmpd="sng" algn="ctr">
                      <a:solidFill>
                        <a:prstClr val="black"/>
                      </a:solidFill>
                      <a:prstDash val="dot"/>
                      <a:round/>
                      <a:headEnd type="none" w="med" len="med"/>
                      <a:tailEnd type="none" w="med" len="med"/>
                    </a:lnL>
                    <a:lnR w="12700" cap="flat" cmpd="sng" algn="ctr">
                      <a:solidFill>
                        <a:prstClr val="black"/>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lgDashDot"/>
                      <a:round/>
                      <a:headEnd type="none" w="med" len="med"/>
                      <a:tailEnd type="none" w="med" len="med"/>
                    </a:lnB>
                    <a:lnTlToBr w="12700" cmpd="sng">
                      <a:noFill/>
                      <a:prstDash val="solid"/>
                    </a:lnTlToBr>
                    <a:lnBlToTr w="12700" cmpd="sng">
                      <a:noFill/>
                      <a:prstDash val="solid"/>
                    </a:lnBlToTr>
                    <a:noFill/>
                  </a:tcPr>
                </a:tc>
                <a:tc>
                  <a:txBody>
                    <a:bodyPr/>
                    <a:lstStyle/>
                    <a:p>
                      <a:r>
                        <a:rPr lang="en-US" altLang="zh-CN" sz="3200" dirty="0" smtClean="0">
                          <a:solidFill>
                            <a:srgbClr val="0000FF"/>
                          </a:solidFill>
                          <a:latin typeface="Optima"/>
                          <a:cs typeface="Optima"/>
                        </a:rPr>
                        <a:t>Internal</a:t>
                      </a:r>
                      <a:endParaRPr lang="zh-CN" altLang="en-US" sz="3200" dirty="0">
                        <a:solidFill>
                          <a:srgbClr val="0000FF"/>
                        </a:solidFill>
                        <a:latin typeface="Optima"/>
                        <a:cs typeface="Optima"/>
                      </a:endParaRPr>
                    </a:p>
                  </a:txBody>
                  <a:tcPr>
                    <a:lnL w="12700" cap="flat" cmpd="sng" algn="ctr">
                      <a:solidFill>
                        <a:prstClr val="black"/>
                      </a:solidFill>
                      <a:prstDash val="dot"/>
                      <a:round/>
                      <a:headEnd type="none" w="med" len="med"/>
                      <a:tailEnd type="none" w="med" len="med"/>
                    </a:lnL>
                    <a:lnB w="12700" cap="flat" cmpd="sng" algn="ctr">
                      <a:solidFill>
                        <a:prstClr val="black"/>
                      </a:solidFill>
                      <a:prstDash val="lgDashDot"/>
                      <a:round/>
                      <a:headEnd type="none" w="med" len="med"/>
                      <a:tailEnd type="none" w="med" len="med"/>
                    </a:lnB>
                    <a:noFill/>
                  </a:tcPr>
                </a:tc>
                <a:tc>
                  <a:txBody>
                    <a:bodyPr/>
                    <a:lstStyle/>
                    <a:p>
                      <a:endParaRPr lang="zh-CN" altLang="en-US" sz="3200" dirty="0">
                        <a:solidFill>
                          <a:srgbClr val="0000FF"/>
                        </a:solidFill>
                        <a:latin typeface="Optima"/>
                        <a:cs typeface="Optima"/>
                      </a:endParaRPr>
                    </a:p>
                  </a:txBody>
                  <a:tcPr>
                    <a:lnB w="12700" cap="flat" cmpd="sng" algn="ctr">
                      <a:solidFill>
                        <a:prstClr val="black"/>
                      </a:solidFill>
                      <a:prstDash val="lgDashDot"/>
                      <a:round/>
                      <a:headEnd type="none" w="med" len="med"/>
                      <a:tailEnd type="none" w="med" len="med"/>
                    </a:lnB>
                    <a:noFill/>
                  </a:tcPr>
                </a:tc>
              </a:tr>
              <a:tr h="884928">
                <a:tc>
                  <a:txBody>
                    <a:bodyPr/>
                    <a:lstStyle/>
                    <a:p>
                      <a:r>
                        <a:rPr lang="en-US" altLang="zh-CN" sz="2800" dirty="0" smtClean="0">
                          <a:solidFill>
                            <a:srgbClr val="008000"/>
                          </a:solidFill>
                          <a:latin typeface="Optima"/>
                          <a:cs typeface="Optima"/>
                        </a:rPr>
                        <a:t>Deform</a:t>
                      </a:r>
                      <a:endParaRPr lang="zh-CN" altLang="en-US" sz="2800" dirty="0">
                        <a:solidFill>
                          <a:srgbClr val="008000"/>
                        </a:solidFill>
                        <a:latin typeface="Optima"/>
                        <a:cs typeface="Optima"/>
                      </a:endParaRPr>
                    </a:p>
                  </a:txBody>
                  <a:tcPr>
                    <a:lnR w="12700" cap="flat" cmpd="sng" algn="ctr">
                      <a:solidFill>
                        <a:prstClr val="black"/>
                      </a:solidFill>
                      <a:prstDash val="dot"/>
                      <a:round/>
                      <a:headEnd type="none" w="med" len="med"/>
                      <a:tailEnd type="none" w="med" len="med"/>
                    </a:lnR>
                    <a:lnT w="12700" cap="flat" cmpd="sng" algn="ctr">
                      <a:solidFill>
                        <a:prstClr val="black"/>
                      </a:solidFill>
                      <a:prstDash val="lgDashDot"/>
                      <a:round/>
                      <a:headEnd type="none" w="med" len="med"/>
                      <a:tailEnd type="none" w="med" len="med"/>
                    </a:lnT>
                  </a:tcPr>
                </a:tc>
                <a:tc>
                  <a:txBody>
                    <a:bodyPr/>
                    <a:lstStyle/>
                    <a:p>
                      <a:r>
                        <a:rPr lang="en-US" altLang="zh-CN" sz="2400" dirty="0" smtClean="0">
                          <a:solidFill>
                            <a:schemeClr val="tx1"/>
                          </a:solidFill>
                          <a:latin typeface="Optima"/>
                          <a:cs typeface="Optima"/>
                        </a:rPr>
                        <a:t>Indirect Finger </a:t>
                      </a:r>
                      <a:r>
                        <a:rPr lang="en-US" altLang="zh-CN" sz="2400" baseline="0" dirty="0" smtClean="0">
                          <a:solidFill>
                            <a:schemeClr val="tx1"/>
                          </a:solidFill>
                          <a:latin typeface="Optima"/>
                          <a:cs typeface="Optima"/>
                        </a:rPr>
                        <a:t>Press</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lnR w="12700" cap="flat" cmpd="sng" algn="ctr">
                      <a:solidFill>
                        <a:prstClr val="black"/>
                      </a:solidFill>
                      <a:prstDash val="dot"/>
                      <a:round/>
                      <a:headEnd type="none" w="med" len="med"/>
                      <a:tailEnd type="none" w="med" len="med"/>
                    </a:lnR>
                    <a:lnT w="12700" cap="flat" cmpd="sng" algn="ctr">
                      <a:solidFill>
                        <a:prstClr val="black"/>
                      </a:solidFill>
                      <a:prstDash val="lgDashDot"/>
                      <a:round/>
                      <a:headEnd type="none" w="med" len="med"/>
                      <a:tailEnd type="none" w="med" len="med"/>
                    </a:lnT>
                    <a:lnB>
                      <a:noFill/>
                    </a:lnB>
                    <a:lnTlToBr w="12700" cmpd="sng">
                      <a:noFill/>
                      <a:prstDash val="solid"/>
                    </a:lnTlToBr>
                    <a:lnBlToTr w="12700" cmpd="sng">
                      <a:noFill/>
                      <a:prstDash val="solid"/>
                    </a:lnBlToTr>
                  </a:tcPr>
                </a:tc>
                <a:tc>
                  <a:txBody>
                    <a:bodyPr/>
                    <a:lstStyle/>
                    <a:p>
                      <a:r>
                        <a:rPr lang="en-US" altLang="zh-CN" sz="2400" dirty="0" smtClean="0">
                          <a:solidFill>
                            <a:schemeClr val="tx1"/>
                          </a:solidFill>
                          <a:latin typeface="Optima"/>
                          <a:cs typeface="Optima"/>
                        </a:rPr>
                        <a:t>Deformed</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lnT w="12700" cap="flat" cmpd="sng" algn="ctr">
                      <a:solidFill>
                        <a:prstClr val="black"/>
                      </a:solidFill>
                      <a:prstDash val="lgDashDot"/>
                      <a:round/>
                      <a:headEnd type="none" w="med" len="med"/>
                      <a:tailEnd type="none" w="med" len="med"/>
                    </a:lnT>
                  </a:tcPr>
                </a:tc>
                <a:tc>
                  <a:txBody>
                    <a:bodyPr/>
                    <a:lstStyle/>
                    <a:p>
                      <a:r>
                        <a:rPr lang="en-US" altLang="zh-CN" sz="2400" dirty="0" smtClean="0">
                          <a:solidFill>
                            <a:schemeClr val="tx1"/>
                          </a:solidFill>
                          <a:latin typeface="Optima"/>
                          <a:cs typeface="Optima"/>
                        </a:rPr>
                        <a:t>Transparent</a:t>
                      </a:r>
                      <a:endParaRPr lang="zh-CN" altLang="en-US" sz="2400" dirty="0">
                        <a:solidFill>
                          <a:schemeClr val="tx1"/>
                        </a:solidFill>
                        <a:latin typeface="Optima"/>
                        <a:cs typeface="Optima"/>
                      </a:endParaRPr>
                    </a:p>
                  </a:txBody>
                  <a:tcPr>
                    <a:lnT w="12700" cap="flat" cmpd="sng" algn="ctr">
                      <a:solidFill>
                        <a:prstClr val="black"/>
                      </a:solidFill>
                      <a:prstDash val="lgDashDot"/>
                      <a:round/>
                      <a:headEnd type="none" w="med" len="med"/>
                      <a:tailEnd type="none" w="med" len="med"/>
                    </a:lnT>
                  </a:tcPr>
                </a:tc>
              </a:tr>
              <a:tr h="884928">
                <a:tc>
                  <a:txBody>
                    <a:bodyPr/>
                    <a:lstStyle/>
                    <a:p>
                      <a:r>
                        <a:rPr lang="en-US" altLang="zh-CN" sz="2800" dirty="0" smtClean="0">
                          <a:solidFill>
                            <a:srgbClr val="008000"/>
                          </a:solidFill>
                          <a:latin typeface="Optima"/>
                          <a:cs typeface="Optima"/>
                        </a:rPr>
                        <a:t>Cure</a:t>
                      </a:r>
                      <a:endParaRPr lang="zh-CN" altLang="en-US" sz="2800" dirty="0">
                        <a:solidFill>
                          <a:srgbClr val="008000"/>
                        </a:solidFill>
                        <a:latin typeface="Optima"/>
                        <a:cs typeface="Optima"/>
                      </a:endParaRPr>
                    </a:p>
                  </a:txBody>
                  <a:tcPr>
                    <a:lnR w="12700" cap="flat" cmpd="sng" algn="ctr">
                      <a:solidFill>
                        <a:prstClr val="black"/>
                      </a:solidFill>
                      <a:prstDash val="dot"/>
                      <a:round/>
                      <a:headEnd type="none" w="med" len="med"/>
                      <a:tailEnd type="none" w="med" len="med"/>
                    </a:lnR>
                  </a:tcPr>
                </a:tc>
                <a:tc>
                  <a:txBody>
                    <a:bodyPr/>
                    <a:lstStyle/>
                    <a:p>
                      <a:r>
                        <a:rPr lang="en-US" altLang="zh-CN" sz="2400" dirty="0" smtClean="0">
                          <a:solidFill>
                            <a:schemeClr val="tx1"/>
                          </a:solidFill>
                          <a:latin typeface="Optima"/>
                          <a:cs typeface="Optima"/>
                        </a:rPr>
                        <a:t>Light Transmit</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lnR w="12700" cap="flat" cmpd="sng" algn="ctr">
                      <a:solidFill>
                        <a:prstClr val="black"/>
                      </a:solid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altLang="zh-CN" sz="2400" dirty="0" smtClean="0">
                          <a:solidFill>
                            <a:schemeClr val="tx1"/>
                          </a:solidFill>
                          <a:latin typeface="Optima"/>
                          <a:cs typeface="Optima"/>
                        </a:rPr>
                        <a:t>Hardened</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tcPr>
                </a:tc>
                <a:tc>
                  <a:txBody>
                    <a:bodyPr/>
                    <a:lstStyle/>
                    <a:p>
                      <a:endParaRPr lang="zh-CN" altLang="en-US" sz="2400" dirty="0">
                        <a:solidFill>
                          <a:schemeClr val="tx1"/>
                        </a:solidFill>
                        <a:latin typeface="Optima"/>
                        <a:cs typeface="Optima"/>
                      </a:endParaRPr>
                    </a:p>
                  </a:txBody>
                  <a:tcPr/>
                </a:tc>
              </a:tr>
              <a:tr h="884928">
                <a:tc>
                  <a:txBody>
                    <a:bodyPr/>
                    <a:lstStyle/>
                    <a:p>
                      <a:r>
                        <a:rPr lang="en-US" altLang="zh-CN" sz="2800" dirty="0" smtClean="0">
                          <a:solidFill>
                            <a:srgbClr val="008000"/>
                          </a:solidFill>
                          <a:latin typeface="Optima"/>
                          <a:cs typeface="Optima"/>
                        </a:rPr>
                        <a:t>Press</a:t>
                      </a:r>
                      <a:endParaRPr lang="zh-CN" altLang="en-US" sz="2800" dirty="0">
                        <a:solidFill>
                          <a:srgbClr val="008000"/>
                        </a:solidFill>
                        <a:latin typeface="Optima"/>
                        <a:cs typeface="Optima"/>
                      </a:endParaRPr>
                    </a:p>
                  </a:txBody>
                  <a:tcPr>
                    <a:lnR w="12700" cap="flat" cmpd="sng" algn="ctr">
                      <a:solidFill>
                        <a:prstClr val="black"/>
                      </a:solidFill>
                      <a:prstDash val="dot"/>
                      <a:round/>
                      <a:headEnd type="none" w="med" len="med"/>
                      <a:tailEnd type="none" w="med" len="med"/>
                    </a:lnR>
                  </a:tcPr>
                </a:tc>
                <a:tc>
                  <a:txBody>
                    <a:bodyPr/>
                    <a:lstStyle/>
                    <a:p>
                      <a:pPr marL="0" marR="0" indent="0" algn="l" defTabSz="456597" rtl="0" eaLnBrk="1" fontAlgn="auto" latinLnBrk="0" hangingPunct="1">
                        <a:lnSpc>
                          <a:spcPct val="100000"/>
                        </a:lnSpc>
                        <a:spcBef>
                          <a:spcPts val="0"/>
                        </a:spcBef>
                        <a:spcAft>
                          <a:spcPts val="0"/>
                        </a:spcAft>
                        <a:buClrTx/>
                        <a:buSzTx/>
                        <a:buFontTx/>
                        <a:buNone/>
                        <a:tabLst/>
                        <a:defRPr/>
                      </a:pPr>
                      <a:r>
                        <a:rPr lang="en-US" altLang="zh-CN" sz="2400" dirty="0" smtClean="0">
                          <a:solidFill>
                            <a:schemeClr val="tx1"/>
                          </a:solidFill>
                          <a:latin typeface="Optima"/>
                          <a:cs typeface="Optima"/>
                        </a:rPr>
                        <a:t>Direct</a:t>
                      </a:r>
                      <a:r>
                        <a:rPr lang="en-US" altLang="zh-CN" sz="2400" baseline="0" dirty="0" smtClean="0">
                          <a:solidFill>
                            <a:schemeClr val="tx1"/>
                          </a:solidFill>
                          <a:latin typeface="Optima"/>
                          <a:cs typeface="Optima"/>
                        </a:rPr>
                        <a:t> </a:t>
                      </a:r>
                      <a:r>
                        <a:rPr lang="en-US" altLang="zh-CN" sz="2400" dirty="0" smtClean="0">
                          <a:solidFill>
                            <a:schemeClr val="tx1"/>
                          </a:solidFill>
                          <a:latin typeface="Optima"/>
                          <a:cs typeface="Optima"/>
                        </a:rPr>
                        <a:t>Finger</a:t>
                      </a:r>
                      <a:r>
                        <a:rPr lang="en-US" altLang="zh-CN" sz="2400" baseline="0" dirty="0" smtClean="0">
                          <a:solidFill>
                            <a:schemeClr val="tx1"/>
                          </a:solidFill>
                          <a:latin typeface="Optima"/>
                          <a:cs typeface="Optima"/>
                        </a:rPr>
                        <a:t> Press</a:t>
                      </a:r>
                      <a:endParaRPr lang="zh-CN" altLang="en-US" sz="2400" dirty="0" smtClean="0">
                        <a:solidFill>
                          <a:schemeClr val="tx1"/>
                        </a:solidFill>
                        <a:latin typeface="Optima"/>
                        <a:cs typeface="Optima"/>
                      </a:endParaRPr>
                    </a:p>
                    <a:p>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lnR w="12700" cap="flat" cmpd="sng" algn="ctr">
                      <a:solidFill>
                        <a:prstClr val="black"/>
                      </a:solidFill>
                      <a:prstDash val="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altLang="zh-CN" sz="2400" dirty="0" smtClean="0">
                          <a:solidFill>
                            <a:schemeClr val="tx1"/>
                          </a:solidFill>
                          <a:latin typeface="Optima"/>
                          <a:cs typeface="Optima"/>
                        </a:rPr>
                        <a:t>Rupture</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tcPr>
                </a:tc>
                <a:tc>
                  <a:txBody>
                    <a:bodyPr/>
                    <a:lstStyle/>
                    <a:p>
                      <a:r>
                        <a:rPr lang="en-US" altLang="zh-CN" sz="2400" dirty="0" smtClean="0">
                          <a:solidFill>
                            <a:schemeClr val="tx1"/>
                          </a:solidFill>
                          <a:latin typeface="Optima"/>
                          <a:cs typeface="Optima"/>
                        </a:rPr>
                        <a:t>Release</a:t>
                      </a:r>
                      <a:endParaRPr lang="zh-CN" altLang="en-US" sz="2400" dirty="0">
                        <a:solidFill>
                          <a:schemeClr val="tx1"/>
                        </a:solidFill>
                        <a:latin typeface="Optima"/>
                        <a:cs typeface="Optima"/>
                      </a:endParaRPr>
                    </a:p>
                  </a:txBody>
                  <a:tcPr/>
                </a:tc>
              </a:tr>
              <a:tr h="884928">
                <a:tc>
                  <a:txBody>
                    <a:bodyPr/>
                    <a:lstStyle/>
                    <a:p>
                      <a:r>
                        <a:rPr lang="en-US" altLang="zh-CN" sz="2800" dirty="0" smtClean="0">
                          <a:solidFill>
                            <a:srgbClr val="008000"/>
                          </a:solidFill>
                          <a:latin typeface="Optima"/>
                          <a:cs typeface="Optima"/>
                        </a:rPr>
                        <a:t>React</a:t>
                      </a:r>
                      <a:endParaRPr lang="zh-CN" altLang="en-US" sz="2800" dirty="0">
                        <a:solidFill>
                          <a:srgbClr val="008000"/>
                        </a:solidFill>
                        <a:latin typeface="Optima"/>
                        <a:cs typeface="Optima"/>
                      </a:endParaRPr>
                    </a:p>
                  </a:txBody>
                  <a:tcPr>
                    <a:lnR w="12700" cap="flat" cmpd="sng" algn="ctr">
                      <a:solidFill>
                        <a:prstClr val="black"/>
                      </a:solidFill>
                      <a:prstDash val="dot"/>
                      <a:round/>
                      <a:headEnd type="none" w="med" len="med"/>
                      <a:tailEnd type="none" w="med" len="med"/>
                    </a:lnR>
                  </a:tcPr>
                </a:tc>
                <a:tc>
                  <a:txBody>
                    <a:bodyPr/>
                    <a:lstStyle/>
                    <a:p>
                      <a:r>
                        <a:rPr lang="en-US" altLang="zh-CN" sz="2400" dirty="0" smtClean="0">
                          <a:solidFill>
                            <a:schemeClr val="tx1"/>
                          </a:solidFill>
                          <a:latin typeface="Optima"/>
                          <a:cs typeface="Optima"/>
                        </a:rPr>
                        <a:t>Image Formed</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lnR w="12700" cap="flat" cmpd="sng" algn="ctr">
                      <a:solidFill>
                        <a:prstClr val="black"/>
                      </a:solidFill>
                      <a:prstDash val="dot"/>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2400" dirty="0" smtClean="0">
                          <a:solidFill>
                            <a:schemeClr val="tx1"/>
                          </a:solidFill>
                          <a:latin typeface="Optima"/>
                          <a:cs typeface="Optima"/>
                        </a:rPr>
                        <a:t>Color Contrast</a:t>
                      </a:r>
                      <a:endParaRPr lang="zh-CN" altLang="en-US" sz="2400" dirty="0">
                        <a:solidFill>
                          <a:schemeClr val="tx1"/>
                        </a:solidFill>
                        <a:latin typeface="Optima"/>
                        <a:cs typeface="Optima"/>
                      </a:endParaRPr>
                    </a:p>
                  </a:txBody>
                  <a:tcPr>
                    <a:lnL w="12700" cap="flat" cmpd="sng" algn="ctr">
                      <a:solidFill>
                        <a:prstClr val="black"/>
                      </a:solidFill>
                      <a:prstDash val="dot"/>
                      <a:round/>
                      <a:headEnd type="none" w="med" len="med"/>
                      <a:tailEnd type="none" w="med" len="med"/>
                    </a:lnL>
                  </a:tcPr>
                </a:tc>
                <a:tc>
                  <a:txBody>
                    <a:bodyPr/>
                    <a:lstStyle/>
                    <a:p>
                      <a:endParaRPr lang="zh-CN" altLang="en-US" sz="2400" dirty="0">
                        <a:solidFill>
                          <a:schemeClr val="tx1"/>
                        </a:solidFill>
                        <a:latin typeface="Optima"/>
                        <a:cs typeface="Optima"/>
                      </a:endParaRPr>
                    </a:p>
                  </a:txBody>
                  <a:tcPr/>
                </a:tc>
              </a:tr>
            </a:tbl>
          </a:graphicData>
        </a:graphic>
      </p:graphicFrame>
      <p:sp>
        <p:nvSpPr>
          <p:cNvPr id="19" name="圆角矩形 18"/>
          <p:cNvSpPr/>
          <p:nvPr/>
        </p:nvSpPr>
        <p:spPr>
          <a:xfrm>
            <a:off x="4795499" y="3448630"/>
            <a:ext cx="1963266" cy="114667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0000"/>
              </a:lnSpc>
            </a:pPr>
            <a:endParaRPr kumimoji="1" lang="en-US" altLang="zh-CN" dirty="0" smtClean="0">
              <a:latin typeface="Arial"/>
              <a:cs typeface="Arial"/>
            </a:endParaRPr>
          </a:p>
          <a:p>
            <a:pPr algn="ctr">
              <a:lnSpc>
                <a:spcPct val="120000"/>
              </a:lnSpc>
            </a:pPr>
            <a:r>
              <a:rPr kumimoji="1" lang="en-US" altLang="zh-CN" dirty="0" smtClean="0">
                <a:latin typeface="Arial"/>
                <a:cs typeface="Arial"/>
              </a:rPr>
              <a:t>Hardness </a:t>
            </a:r>
          </a:p>
          <a:p>
            <a:pPr algn="ctr">
              <a:lnSpc>
                <a:spcPct val="120000"/>
              </a:lnSpc>
            </a:pPr>
            <a:r>
              <a:rPr kumimoji="1" lang="en-US" altLang="zh-CN" dirty="0" smtClean="0">
                <a:latin typeface="Arial"/>
                <a:cs typeface="Arial"/>
              </a:rPr>
              <a:t>Rupturing Point</a:t>
            </a:r>
          </a:p>
          <a:p>
            <a:pPr algn="ctr">
              <a:lnSpc>
                <a:spcPct val="120000"/>
              </a:lnSpc>
            </a:pPr>
            <a:r>
              <a:rPr kumimoji="1" lang="en-US" altLang="zh-CN" dirty="0">
                <a:latin typeface="Arial"/>
                <a:cs typeface="Arial"/>
              </a:rPr>
              <a:t>Surface Tension</a:t>
            </a:r>
          </a:p>
          <a:p>
            <a:pPr algn="ctr">
              <a:lnSpc>
                <a:spcPct val="120000"/>
              </a:lnSpc>
            </a:pPr>
            <a:endParaRPr kumimoji="1" lang="en-US" altLang="zh-CN" dirty="0" smtClean="0">
              <a:latin typeface="Arial"/>
              <a:cs typeface="Arial"/>
            </a:endParaRPr>
          </a:p>
        </p:txBody>
      </p:sp>
      <p:cxnSp>
        <p:nvCxnSpPr>
          <p:cNvPr id="9" name="直线箭头连接符 8"/>
          <p:cNvCxnSpPr/>
          <p:nvPr/>
        </p:nvCxnSpPr>
        <p:spPr>
          <a:xfrm>
            <a:off x="6441278" y="2105657"/>
            <a:ext cx="317487" cy="0"/>
          </a:xfrm>
          <a:prstGeom prst="straightConnector1">
            <a:avLst/>
          </a:prstGeom>
          <a:ln>
            <a:solidFill>
              <a:srgbClr val="0000FF"/>
            </a:solidFill>
            <a:tailEnd type="arrow"/>
          </a:ln>
        </p:spPr>
        <p:style>
          <a:lnRef idx="3">
            <a:schemeClr val="accent1"/>
          </a:lnRef>
          <a:fillRef idx="0">
            <a:schemeClr val="accent1"/>
          </a:fillRef>
          <a:effectRef idx="2">
            <a:schemeClr val="accent1"/>
          </a:effectRef>
          <a:fontRef idx="minor">
            <a:schemeClr val="tx1"/>
          </a:fontRef>
        </p:style>
      </p:cxnSp>
      <p:cxnSp>
        <p:nvCxnSpPr>
          <p:cNvPr id="13" name="直线箭头连接符 12"/>
          <p:cNvCxnSpPr/>
          <p:nvPr/>
        </p:nvCxnSpPr>
        <p:spPr>
          <a:xfrm flipH="1">
            <a:off x="4279539" y="4921183"/>
            <a:ext cx="568106" cy="0"/>
          </a:xfrm>
          <a:prstGeom prst="straightConnector1">
            <a:avLst/>
          </a:prstGeom>
          <a:ln w="28575" cmpd="sng">
            <a:solidFill>
              <a:srgbClr val="0000FF"/>
            </a:solidFill>
            <a:tailEnd type="arrow"/>
          </a:ln>
        </p:spPr>
        <p:style>
          <a:lnRef idx="2">
            <a:schemeClr val="accent6"/>
          </a:lnRef>
          <a:fillRef idx="0">
            <a:schemeClr val="accent6"/>
          </a:fillRef>
          <a:effectRef idx="1">
            <a:schemeClr val="accent6"/>
          </a:effectRef>
          <a:fontRef idx="minor">
            <a:schemeClr val="tx1"/>
          </a:fontRef>
        </p:style>
      </p:cxnSp>
      <p:sp>
        <p:nvSpPr>
          <p:cNvPr id="2" name="圆角矩形 1"/>
          <p:cNvSpPr/>
          <p:nvPr/>
        </p:nvSpPr>
        <p:spPr>
          <a:xfrm>
            <a:off x="2071914" y="1804847"/>
            <a:ext cx="2723585" cy="6517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dirty="0" smtClean="0">
                <a:latin typeface="Arial"/>
                <a:cs typeface="Arial"/>
              </a:rPr>
              <a:t>Strain-Stress</a:t>
            </a:r>
            <a:endParaRPr kumimoji="1" lang="zh-CN" altLang="en-US" dirty="0">
              <a:latin typeface="Arial"/>
              <a:cs typeface="Arial"/>
            </a:endParaRPr>
          </a:p>
        </p:txBody>
      </p:sp>
      <p:sp>
        <p:nvSpPr>
          <p:cNvPr id="3" name="圆角矩形 2"/>
          <p:cNvSpPr/>
          <p:nvPr/>
        </p:nvSpPr>
        <p:spPr>
          <a:xfrm>
            <a:off x="4611699" y="1721288"/>
            <a:ext cx="2389371" cy="81886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0000"/>
              </a:lnSpc>
            </a:pPr>
            <a:r>
              <a:rPr kumimoji="1" lang="en-US" altLang="zh-CN" dirty="0" smtClean="0">
                <a:latin typeface="Arial"/>
                <a:cs typeface="Arial"/>
              </a:rPr>
              <a:t>Young’s Modulus</a:t>
            </a:r>
          </a:p>
          <a:p>
            <a:pPr algn="ctr">
              <a:lnSpc>
                <a:spcPct val="120000"/>
              </a:lnSpc>
            </a:pPr>
            <a:r>
              <a:rPr kumimoji="1" lang="en-US" altLang="zh-CN" dirty="0" smtClean="0">
                <a:latin typeface="Arial"/>
                <a:cs typeface="Arial"/>
              </a:rPr>
              <a:t>Surface Tension</a:t>
            </a:r>
          </a:p>
        </p:txBody>
      </p:sp>
      <p:sp>
        <p:nvSpPr>
          <p:cNvPr id="8" name="圆角矩形 7"/>
          <p:cNvSpPr/>
          <p:nvPr/>
        </p:nvSpPr>
        <p:spPr>
          <a:xfrm>
            <a:off x="6846348" y="1771424"/>
            <a:ext cx="2130424" cy="6517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0000"/>
              </a:lnSpc>
            </a:pPr>
            <a:r>
              <a:rPr kumimoji="1" lang="en-US" altLang="zh-CN" dirty="0" smtClean="0">
                <a:latin typeface="Arial"/>
                <a:cs typeface="Arial"/>
              </a:rPr>
              <a:t>Transparency</a:t>
            </a:r>
          </a:p>
        </p:txBody>
      </p:sp>
      <p:sp>
        <p:nvSpPr>
          <p:cNvPr id="10" name="圆角矩形 9"/>
          <p:cNvSpPr/>
          <p:nvPr/>
        </p:nvSpPr>
        <p:spPr>
          <a:xfrm>
            <a:off x="2071914" y="2776112"/>
            <a:ext cx="2723585" cy="6517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dirty="0" smtClean="0">
                <a:latin typeface="Arial"/>
                <a:cs typeface="Arial"/>
              </a:rPr>
              <a:t>Photon Energy</a:t>
            </a:r>
            <a:endParaRPr kumimoji="1" lang="zh-CN" altLang="en-US" dirty="0">
              <a:latin typeface="Arial"/>
              <a:cs typeface="Arial"/>
            </a:endParaRPr>
          </a:p>
        </p:txBody>
      </p:sp>
      <p:sp>
        <p:nvSpPr>
          <p:cNvPr id="11" name="圆角矩形 10"/>
          <p:cNvSpPr/>
          <p:nvPr/>
        </p:nvSpPr>
        <p:spPr>
          <a:xfrm>
            <a:off x="4847645" y="2717646"/>
            <a:ext cx="1963266" cy="6517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0000"/>
              </a:lnSpc>
            </a:pPr>
            <a:r>
              <a:rPr kumimoji="1" lang="en-US" altLang="zh-CN" dirty="0" smtClean="0">
                <a:latin typeface="Arial"/>
                <a:cs typeface="Arial"/>
              </a:rPr>
              <a:t>Curing Degree</a:t>
            </a:r>
          </a:p>
          <a:p>
            <a:pPr algn="ctr">
              <a:lnSpc>
                <a:spcPct val="120000"/>
              </a:lnSpc>
            </a:pPr>
            <a:r>
              <a:rPr kumimoji="1" lang="en-US" altLang="zh-CN" dirty="0" smtClean="0">
                <a:latin typeface="Arial"/>
                <a:cs typeface="Arial"/>
              </a:rPr>
              <a:t>Efficiency (Time)</a:t>
            </a:r>
          </a:p>
        </p:txBody>
      </p:sp>
      <p:sp>
        <p:nvSpPr>
          <p:cNvPr id="12" name="圆角矩形 11"/>
          <p:cNvSpPr/>
          <p:nvPr/>
        </p:nvSpPr>
        <p:spPr>
          <a:xfrm>
            <a:off x="2071914" y="3661825"/>
            <a:ext cx="2723585" cy="6517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dirty="0" smtClean="0">
                <a:latin typeface="Arial"/>
                <a:cs typeface="Arial"/>
              </a:rPr>
              <a:t>Strain-Stress</a:t>
            </a:r>
            <a:endParaRPr kumimoji="1" lang="zh-CN" altLang="en-US" dirty="0">
              <a:latin typeface="Arial"/>
              <a:cs typeface="Arial"/>
            </a:endParaRPr>
          </a:p>
        </p:txBody>
      </p:sp>
      <p:sp>
        <p:nvSpPr>
          <p:cNvPr id="15" name="圆角矩形 14"/>
          <p:cNvSpPr/>
          <p:nvPr/>
        </p:nvSpPr>
        <p:spPr>
          <a:xfrm>
            <a:off x="6725347" y="3617746"/>
            <a:ext cx="1963266" cy="6517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0000"/>
              </a:lnSpc>
            </a:pPr>
            <a:r>
              <a:rPr kumimoji="1" lang="en-US" altLang="zh-CN" dirty="0" smtClean="0">
                <a:latin typeface="Arial"/>
                <a:cs typeface="Arial"/>
              </a:rPr>
              <a:t>Curing Degree</a:t>
            </a:r>
          </a:p>
        </p:txBody>
      </p:sp>
      <p:sp>
        <p:nvSpPr>
          <p:cNvPr id="17" name="圆角矩形 16"/>
          <p:cNvSpPr/>
          <p:nvPr/>
        </p:nvSpPr>
        <p:spPr>
          <a:xfrm>
            <a:off x="2071914" y="4407485"/>
            <a:ext cx="2742313" cy="122430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20000"/>
              </a:lnSpc>
            </a:pPr>
            <a:endParaRPr kumimoji="1" lang="en-US" altLang="zh-CN" dirty="0" smtClean="0">
              <a:latin typeface="Arial"/>
              <a:cs typeface="Arial"/>
            </a:endParaRPr>
          </a:p>
          <a:p>
            <a:pPr algn="ctr">
              <a:lnSpc>
                <a:spcPct val="120000"/>
              </a:lnSpc>
            </a:pPr>
            <a:r>
              <a:rPr kumimoji="1" lang="en-US" altLang="zh-CN" dirty="0" smtClean="0">
                <a:latin typeface="Arial"/>
                <a:cs typeface="Arial"/>
              </a:rPr>
              <a:t>Resolution</a:t>
            </a:r>
          </a:p>
          <a:p>
            <a:pPr algn="ctr">
              <a:lnSpc>
                <a:spcPct val="120000"/>
              </a:lnSpc>
            </a:pPr>
            <a:r>
              <a:rPr kumimoji="1" lang="en-US" altLang="zh-CN" dirty="0" smtClean="0">
                <a:latin typeface="Arial"/>
                <a:cs typeface="Arial"/>
              </a:rPr>
              <a:t>Stability</a:t>
            </a:r>
          </a:p>
          <a:p>
            <a:pPr algn="ctr">
              <a:lnSpc>
                <a:spcPct val="120000"/>
              </a:lnSpc>
            </a:pPr>
            <a:r>
              <a:rPr kumimoji="1" lang="en-US" altLang="zh-CN" dirty="0">
                <a:latin typeface="Arial"/>
                <a:cs typeface="Arial"/>
              </a:rPr>
              <a:t>Discoloration</a:t>
            </a:r>
          </a:p>
          <a:p>
            <a:pPr algn="ctr">
              <a:lnSpc>
                <a:spcPct val="120000"/>
              </a:lnSpc>
            </a:pPr>
            <a:endParaRPr kumimoji="1" lang="en-US" altLang="zh-CN" dirty="0" smtClean="0">
              <a:latin typeface="Arial"/>
              <a:cs typeface="Arial"/>
            </a:endParaRPr>
          </a:p>
        </p:txBody>
      </p:sp>
      <p:sp>
        <p:nvSpPr>
          <p:cNvPr id="16" name="圆角矩形 15"/>
          <p:cNvSpPr/>
          <p:nvPr/>
        </p:nvSpPr>
        <p:spPr>
          <a:xfrm>
            <a:off x="4795499" y="4595308"/>
            <a:ext cx="1963266" cy="6517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20000"/>
              </a:lnSpc>
            </a:pPr>
            <a:r>
              <a:rPr kumimoji="1" lang="en-US" altLang="zh-CN" dirty="0" smtClean="0">
                <a:latin typeface="Arial"/>
                <a:cs typeface="Arial"/>
              </a:rPr>
              <a:t>Reaction Efficiency</a:t>
            </a:r>
          </a:p>
        </p:txBody>
      </p:sp>
      <p:sp>
        <p:nvSpPr>
          <p:cNvPr id="18" name="椭圆 17"/>
          <p:cNvSpPr/>
          <p:nvPr/>
        </p:nvSpPr>
        <p:spPr>
          <a:xfrm>
            <a:off x="271686" y="3360736"/>
            <a:ext cx="6539226" cy="1234572"/>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Tree>
    <p:extLst>
      <p:ext uri="{BB962C8B-B14F-4D97-AF65-F5344CB8AC3E}">
        <p14:creationId xmlns:p14="http://schemas.microsoft.com/office/powerpoint/2010/main" val="34070683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xmlns:p14="http://schemas.microsoft.com/office/powerpoint/2010/main" spd="slow">
        <p:blind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tress (2).PNG"/>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6225140" cy="4187904"/>
          </a:xfrm>
          <a:prstGeom prst="rect">
            <a:avLst/>
          </a:prstGeom>
        </p:spPr>
      </p:pic>
      <p:sp>
        <p:nvSpPr>
          <p:cNvPr id="3" name="矩形 2"/>
          <p:cNvSpPr/>
          <p:nvPr/>
        </p:nvSpPr>
        <p:spPr>
          <a:xfrm>
            <a:off x="3508079" y="66972"/>
            <a:ext cx="1827093"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altLang="zh-CN" sz="3600" dirty="0" smtClean="0">
                <a:solidFill>
                  <a:schemeClr val="tx1"/>
                </a:solidFill>
                <a:latin typeface="Arial"/>
                <a:cs typeface="Arial"/>
              </a:rPr>
              <a:t>Rupture</a:t>
            </a:r>
            <a:endParaRPr lang="zh-CN" altLang="en-US" sz="3600" dirty="0">
              <a:solidFill>
                <a:schemeClr val="tx1"/>
              </a:solidFill>
              <a:latin typeface="Arial"/>
              <a:cs typeface="Arial"/>
            </a:endParaRPr>
          </a:p>
        </p:txBody>
      </p:sp>
      <p:pic>
        <p:nvPicPr>
          <p:cNvPr id="4" name="图片 3" descr="Screen Shot 2014-05-06 at 6.49.59 PM.png"/>
          <p:cNvPicPr>
            <a:picLocks noChangeAspect="1"/>
          </p:cNvPicPr>
          <p:nvPr/>
        </p:nvPicPr>
        <p:blipFill rotWithShape="1">
          <a:blip r:embed="rId4">
            <a:extLst>
              <a:ext uri="{28A0092B-C50C-407E-A947-70E740481C1C}">
                <a14:useLocalDpi xmlns:a14="http://schemas.microsoft.com/office/drawing/2010/main" val="0"/>
              </a:ext>
            </a:extLst>
          </a:blip>
          <a:srcRect l="24708"/>
          <a:stretch/>
        </p:blipFill>
        <p:spPr>
          <a:xfrm>
            <a:off x="5380298" y="2625610"/>
            <a:ext cx="3763701" cy="4158849"/>
          </a:xfrm>
          <a:prstGeom prst="rect">
            <a:avLst/>
          </a:prstGeom>
        </p:spPr>
      </p:pic>
    </p:spTree>
    <p:extLst>
      <p:ext uri="{BB962C8B-B14F-4D97-AF65-F5344CB8AC3E}">
        <p14:creationId xmlns:p14="http://schemas.microsoft.com/office/powerpoint/2010/main" val="23594581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81355" y="1228553"/>
            <a:ext cx="5063067" cy="1754327"/>
          </a:xfrm>
          <a:prstGeom prst="rect">
            <a:avLst/>
          </a:prstGeom>
          <a:noFill/>
        </p:spPr>
        <p:txBody>
          <a:bodyPr wrap="square" rtlCol="0">
            <a:spAutoFit/>
          </a:bodyPr>
          <a:lstStyle/>
          <a:p>
            <a:r>
              <a:rPr lang="en-US" altLang="zh-CN" b="1" u="sng" dirty="0">
                <a:latin typeface="Times New Roman"/>
                <a:cs typeface="Times New Roman"/>
              </a:rPr>
              <a:t>1. </a:t>
            </a:r>
            <a:r>
              <a:rPr lang="en-US" altLang="zh-CN" b="1" u="sng" dirty="0" err="1">
                <a:latin typeface="Times New Roman"/>
                <a:cs typeface="Times New Roman"/>
              </a:rPr>
              <a:t>Photocuring</a:t>
            </a:r>
            <a:endParaRPr lang="en-US" altLang="zh-CN" dirty="0">
              <a:latin typeface="Times New Roman"/>
              <a:cs typeface="Times New Roman"/>
            </a:endParaRPr>
          </a:p>
          <a:p>
            <a:r>
              <a:rPr lang="en-US" altLang="zh-CN" dirty="0">
                <a:latin typeface="Times New Roman"/>
                <a:cs typeface="Times New Roman"/>
              </a:rPr>
              <a:t>	a. exposure time vs. curing ratio</a:t>
            </a:r>
          </a:p>
          <a:p>
            <a:r>
              <a:rPr lang="en-US" altLang="zh-CN" dirty="0">
                <a:latin typeface="Times New Roman"/>
                <a:cs typeface="Times New Roman"/>
              </a:rPr>
              <a:t>	</a:t>
            </a:r>
            <a:r>
              <a:rPr lang="en-US" altLang="zh-CN" dirty="0" err="1">
                <a:latin typeface="Times New Roman"/>
                <a:cs typeface="Times New Roman"/>
              </a:rPr>
              <a:t>b.light</a:t>
            </a:r>
            <a:r>
              <a:rPr lang="en-US" altLang="zh-CN" dirty="0">
                <a:latin typeface="Times New Roman"/>
                <a:cs typeface="Times New Roman"/>
              </a:rPr>
              <a:t> energy vs. image density </a:t>
            </a:r>
          </a:p>
          <a:p>
            <a:r>
              <a:rPr lang="en-US" altLang="zh-CN" dirty="0">
                <a:latin typeface="Times New Roman"/>
                <a:cs typeface="Times New Roman"/>
              </a:rPr>
              <a:t> </a:t>
            </a:r>
          </a:p>
          <a:p>
            <a:r>
              <a:rPr lang="en-US" altLang="zh-CN" b="1" dirty="0">
                <a:latin typeface="Times New Roman"/>
                <a:cs typeface="Times New Roman"/>
              </a:rPr>
              <a:t>apparatus:</a:t>
            </a:r>
            <a:r>
              <a:rPr lang="en-US" altLang="zh-CN" dirty="0">
                <a:latin typeface="Times New Roman"/>
                <a:cs typeface="Times New Roman"/>
              </a:rPr>
              <a:t> deflecting disk technique</a:t>
            </a:r>
          </a:p>
          <a:p>
            <a:endParaRPr kumimoji="1" lang="zh-CN" altLang="en-US" dirty="0">
              <a:latin typeface="Times New Roman"/>
              <a:cs typeface="Times New Roman"/>
            </a:endParaRPr>
          </a:p>
        </p:txBody>
      </p:sp>
      <p:pic>
        <p:nvPicPr>
          <p:cNvPr id="6" name="图片 5" descr="https://lh5.googleusercontent.com/j20KVQQkl6D_gTFbu09gY0DNLZLnax3Bz-qDdzyXtR1URgv5ZG4w7LrLqkeXYe-jdYvRp44qC5Z5ydpR73Xn9cJfS-D3yaWWnIfx7zBny35TvbKNchmnq4_4MN-yYuDzOQ"/>
          <p:cNvPicPr/>
          <p:nvPr/>
        </p:nvPicPr>
        <p:blipFill>
          <a:blip r:embed="rId2">
            <a:extLst>
              <a:ext uri="{28A0092B-C50C-407E-A947-70E740481C1C}">
                <a14:useLocalDpi xmlns:a14="http://schemas.microsoft.com/office/drawing/2010/main" val="0"/>
              </a:ext>
            </a:extLst>
          </a:blip>
          <a:srcRect/>
          <a:stretch>
            <a:fillRect/>
          </a:stretch>
        </p:blipFill>
        <p:spPr bwMode="auto">
          <a:xfrm>
            <a:off x="5153355" y="946203"/>
            <a:ext cx="1512755" cy="2523067"/>
          </a:xfrm>
          <a:prstGeom prst="rect">
            <a:avLst/>
          </a:prstGeom>
          <a:noFill/>
          <a:ln>
            <a:noFill/>
          </a:ln>
        </p:spPr>
      </p:pic>
      <p:sp>
        <p:nvSpPr>
          <p:cNvPr id="8" name="矩形 7"/>
          <p:cNvSpPr/>
          <p:nvPr/>
        </p:nvSpPr>
        <p:spPr>
          <a:xfrm>
            <a:off x="581355" y="3892592"/>
            <a:ext cx="4572000" cy="1477328"/>
          </a:xfrm>
          <a:prstGeom prst="rect">
            <a:avLst/>
          </a:prstGeom>
        </p:spPr>
        <p:txBody>
          <a:bodyPr>
            <a:spAutoFit/>
          </a:bodyPr>
          <a:lstStyle/>
          <a:p>
            <a:r>
              <a:rPr lang="en-US" altLang="zh-CN" b="1" dirty="0"/>
              <a:t>2.mechanical strength of microcapsules</a:t>
            </a:r>
            <a:endParaRPr lang="en-US" altLang="zh-CN" dirty="0"/>
          </a:p>
          <a:p>
            <a:r>
              <a:rPr lang="en-US" altLang="zh-CN" dirty="0"/>
              <a:t>	deformation vs. compressive force     (rupturing point)</a:t>
            </a:r>
          </a:p>
          <a:p>
            <a:r>
              <a:rPr lang="en-US" altLang="zh-CN" dirty="0"/>
              <a:t> </a:t>
            </a:r>
          </a:p>
          <a:p>
            <a:r>
              <a:rPr lang="en-US" altLang="zh-CN" b="1" dirty="0"/>
              <a:t>apparatus: </a:t>
            </a:r>
            <a:r>
              <a:rPr lang="en-US" altLang="zh-CN" dirty="0"/>
              <a:t>micromanipulation</a:t>
            </a:r>
          </a:p>
        </p:txBody>
      </p:sp>
      <p:pic>
        <p:nvPicPr>
          <p:cNvPr id="9" name="图片 8" descr="https://lh3.googleusercontent.com/IINdr4c5iZ3ItWu64yuOUE7U_O0IFIALRx1axkv0jM3XsmTtYKPBu4RvWxHZDLoVXRzF_iZho3bscbnRLzXTIrW5SlyVwS8i3nao3_Hx_bU6S_kq1Iv7uEr0Au-v5oJO7Q"/>
          <p:cNvPicPr/>
          <p:nvPr/>
        </p:nvPicPr>
        <p:blipFill>
          <a:blip r:embed="rId3">
            <a:extLst>
              <a:ext uri="{28A0092B-C50C-407E-A947-70E740481C1C}">
                <a14:useLocalDpi xmlns:a14="http://schemas.microsoft.com/office/drawing/2010/main" val="0"/>
              </a:ext>
            </a:extLst>
          </a:blip>
          <a:srcRect/>
          <a:stretch>
            <a:fillRect/>
          </a:stretch>
        </p:blipFill>
        <p:spPr bwMode="auto">
          <a:xfrm>
            <a:off x="4813603" y="3892592"/>
            <a:ext cx="3705013" cy="2462476"/>
          </a:xfrm>
          <a:prstGeom prst="rect">
            <a:avLst/>
          </a:prstGeom>
          <a:noFill/>
          <a:ln>
            <a:noFill/>
          </a:ln>
        </p:spPr>
      </p:pic>
      <p:sp>
        <p:nvSpPr>
          <p:cNvPr id="10" name="文本框 9"/>
          <p:cNvSpPr txBox="1"/>
          <p:nvPr/>
        </p:nvSpPr>
        <p:spPr>
          <a:xfrm>
            <a:off x="3268136" y="152401"/>
            <a:ext cx="2850284" cy="646331"/>
          </a:xfrm>
          <a:prstGeom prst="rect">
            <a:avLst/>
          </a:prstGeom>
          <a:noFill/>
        </p:spPr>
        <p:txBody>
          <a:bodyPr wrap="none" rtlCol="0">
            <a:spAutoFit/>
          </a:bodyPr>
          <a:lstStyle/>
          <a:p>
            <a:r>
              <a:rPr kumimoji="1" lang="en-US" altLang="zh-CN" sz="3600" dirty="0" smtClean="0">
                <a:solidFill>
                  <a:srgbClr val="000000"/>
                </a:solidFill>
                <a:latin typeface="Century Gothic"/>
                <a:cs typeface="Century Gothic"/>
              </a:rPr>
              <a:t>Experiments</a:t>
            </a:r>
            <a:endParaRPr kumimoji="1" lang="zh-CN" altLang="en-US" sz="3600" dirty="0">
              <a:solidFill>
                <a:srgbClr val="000000"/>
              </a:solidFill>
              <a:latin typeface="Century Gothic"/>
              <a:cs typeface="Century Gothic"/>
            </a:endParaRPr>
          </a:p>
        </p:txBody>
      </p:sp>
    </p:spTree>
    <p:extLst>
      <p:ext uri="{BB962C8B-B14F-4D97-AF65-F5344CB8AC3E}">
        <p14:creationId xmlns:p14="http://schemas.microsoft.com/office/powerpoint/2010/main" val="218708931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5465" y="686137"/>
            <a:ext cx="5164667" cy="2031325"/>
          </a:xfrm>
          <a:prstGeom prst="rect">
            <a:avLst/>
          </a:prstGeom>
        </p:spPr>
        <p:txBody>
          <a:bodyPr wrap="square">
            <a:spAutoFit/>
          </a:bodyPr>
          <a:lstStyle/>
          <a:p>
            <a:r>
              <a:rPr lang="en-US" altLang="zh-CN" dirty="0">
                <a:latin typeface="Times New Roman"/>
                <a:cs typeface="Times New Roman"/>
              </a:rPr>
              <a:t>3. compression-induced mechanical response of each layer</a:t>
            </a:r>
          </a:p>
          <a:p>
            <a:r>
              <a:rPr lang="en-US" altLang="zh-CN" dirty="0">
                <a:latin typeface="Times New Roman"/>
                <a:cs typeface="Times New Roman"/>
              </a:rPr>
              <a:t>young’s modulus</a:t>
            </a:r>
          </a:p>
          <a:p>
            <a:r>
              <a:rPr lang="en-US" altLang="zh-CN" dirty="0">
                <a:latin typeface="Times New Roman"/>
                <a:cs typeface="Times New Roman"/>
              </a:rPr>
              <a:t>surface tension</a:t>
            </a:r>
          </a:p>
          <a:p>
            <a:endParaRPr lang="en-US" altLang="zh-CN" dirty="0">
              <a:latin typeface="Times New Roman"/>
              <a:cs typeface="Times New Roman"/>
            </a:endParaRPr>
          </a:p>
          <a:p>
            <a:r>
              <a:rPr lang="en-US" altLang="zh-CN" dirty="0">
                <a:latin typeface="Times New Roman"/>
                <a:cs typeface="Times New Roman"/>
              </a:rPr>
              <a:t>apparatus: Plane-strain bulge test, depth-sensing indentation</a:t>
            </a:r>
          </a:p>
        </p:txBody>
      </p:sp>
      <p:pic>
        <p:nvPicPr>
          <p:cNvPr id="5" name="图片 4" descr="https://lh4.googleusercontent.com/_Vu3E9xfZtkxlzopbNdp0AtatJ6yWVqjhzuAUrEtLA3N40luw3iqxCPKaDyXkG0aK9JsLL7Hubw81vjqiZQt3OO0aMtPQshLVETYgOdcJPaE_bkSBCN3yDZZBCZM0C8CMA"/>
          <p:cNvPicPr/>
          <p:nvPr/>
        </p:nvPicPr>
        <p:blipFill>
          <a:blip r:embed="rId2">
            <a:extLst>
              <a:ext uri="{28A0092B-C50C-407E-A947-70E740481C1C}">
                <a14:useLocalDpi xmlns:a14="http://schemas.microsoft.com/office/drawing/2010/main" val="0"/>
              </a:ext>
            </a:extLst>
          </a:blip>
          <a:srcRect/>
          <a:stretch>
            <a:fillRect/>
          </a:stretch>
        </p:blipFill>
        <p:spPr bwMode="auto">
          <a:xfrm>
            <a:off x="5486399" y="1303866"/>
            <a:ext cx="3474721" cy="1413596"/>
          </a:xfrm>
          <a:prstGeom prst="rect">
            <a:avLst/>
          </a:prstGeom>
          <a:noFill/>
          <a:ln>
            <a:noFill/>
          </a:ln>
        </p:spPr>
      </p:pic>
      <p:sp>
        <p:nvSpPr>
          <p:cNvPr id="7" name="矩形 6"/>
          <p:cNvSpPr/>
          <p:nvPr/>
        </p:nvSpPr>
        <p:spPr>
          <a:xfrm>
            <a:off x="135466" y="3890665"/>
            <a:ext cx="4572000" cy="923330"/>
          </a:xfrm>
          <a:prstGeom prst="rect">
            <a:avLst/>
          </a:prstGeom>
        </p:spPr>
        <p:txBody>
          <a:bodyPr>
            <a:spAutoFit/>
          </a:bodyPr>
          <a:lstStyle/>
          <a:p>
            <a:r>
              <a:rPr lang="en-US" altLang="zh-CN" dirty="0">
                <a:latin typeface="Times New Roman"/>
                <a:cs typeface="Times New Roman"/>
              </a:rPr>
              <a:t>4. sealing </a:t>
            </a:r>
          </a:p>
          <a:p>
            <a:r>
              <a:rPr lang="en-US" altLang="zh-CN" dirty="0">
                <a:latin typeface="Times New Roman"/>
                <a:cs typeface="Times New Roman"/>
              </a:rPr>
              <a:t>testing the mechanical properties and imaging properties for the whole article.</a:t>
            </a:r>
          </a:p>
        </p:txBody>
      </p:sp>
      <p:pic>
        <p:nvPicPr>
          <p:cNvPr id="8" name="图片 7" descr="https://lh6.googleusercontent.com/JfblA_0KFx_zEb6BvWrZl4ZiajsHAe6JrqROMpqXOzsPNlXrbsgGvb58xXtqh7rUrSe4tlV83TRmO2AfIMJ1R708hv5ReLOh2UG3lIjB2VYM8_MtukVP_zHukyF0A9PEmA"/>
          <p:cNvPicPr/>
          <p:nvPr/>
        </p:nvPicPr>
        <p:blipFill>
          <a:blip r:embed="rId3">
            <a:extLst>
              <a:ext uri="{28A0092B-C50C-407E-A947-70E740481C1C}">
                <a14:useLocalDpi xmlns:a14="http://schemas.microsoft.com/office/drawing/2010/main" val="0"/>
              </a:ext>
            </a:extLst>
          </a:blip>
          <a:srcRect/>
          <a:stretch>
            <a:fillRect/>
          </a:stretch>
        </p:blipFill>
        <p:spPr bwMode="auto">
          <a:xfrm>
            <a:off x="4707466" y="3025639"/>
            <a:ext cx="4573694" cy="2616548"/>
          </a:xfrm>
          <a:prstGeom prst="rect">
            <a:avLst/>
          </a:prstGeom>
          <a:noFill/>
          <a:ln>
            <a:noFill/>
          </a:ln>
        </p:spPr>
      </p:pic>
    </p:spTree>
    <p:extLst>
      <p:ext uri="{BB962C8B-B14F-4D97-AF65-F5344CB8AC3E}">
        <p14:creationId xmlns:p14="http://schemas.microsoft.com/office/powerpoint/2010/main" val="5325324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Screen Shot 2014-02-07 at 10.56.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926" y="1447110"/>
            <a:ext cx="5771874" cy="4316433"/>
          </a:xfrm>
          <a:prstGeom prst="rect">
            <a:avLst/>
          </a:prstGeom>
        </p:spPr>
      </p:pic>
      <p:pic>
        <p:nvPicPr>
          <p:cNvPr id="10" name="图片 9" descr="Screen Shot 2014-02-07 at 9.22.56 PM.png"/>
          <p:cNvPicPr>
            <a:picLocks noChangeAspect="1"/>
          </p:cNvPicPr>
          <p:nvPr/>
        </p:nvPicPr>
        <p:blipFill>
          <a:blip r:embed="rId4">
            <a:extLst>
              <a:ext uri="{BEBA8EAE-BF5A-486C-A8C5-ECC9F3942E4B}">
                <a14:imgProps xmlns:a14="http://schemas.microsoft.com/office/drawing/2010/main">
                  <a14:imgLayer r:embed="rId5">
                    <a14:imgEffect>
                      <a14:artisticPhotocopy/>
                    </a14:imgEffect>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847865" y="2272801"/>
            <a:ext cx="3690849" cy="2280215"/>
          </a:xfrm>
          <a:prstGeom prst="rect">
            <a:avLst/>
          </a:prstGeom>
          <a:ln>
            <a:noFill/>
          </a:ln>
        </p:spPr>
      </p:pic>
      <p:pic>
        <p:nvPicPr>
          <p:cNvPr id="2" name="图片 1" descr="Screen Shot 2014-02-07 at 11.29.33 PM.png"/>
          <p:cNvPicPr>
            <a:picLocks noChangeAspect="1"/>
          </p:cNvPicPr>
          <p:nvPr/>
        </p:nvPicPr>
        <p:blipFill rotWithShape="1">
          <a:blip r:embed="rId6">
            <a:extLst>
              <a:ext uri="{28A0092B-C50C-407E-A947-70E740481C1C}">
                <a14:useLocalDpi xmlns:a14="http://schemas.microsoft.com/office/drawing/2010/main" val="0"/>
              </a:ext>
            </a:extLst>
          </a:blip>
          <a:srcRect r="7402"/>
          <a:stretch/>
        </p:blipFill>
        <p:spPr>
          <a:xfrm rot="21387232">
            <a:off x="2364868" y="2952470"/>
            <a:ext cx="2235705" cy="946567"/>
          </a:xfrm>
          <a:prstGeom prst="rect">
            <a:avLst/>
          </a:prstGeom>
        </p:spPr>
      </p:pic>
      <p:pic>
        <p:nvPicPr>
          <p:cNvPr id="3" name="Picture 2" descr="Screen Shot 2014-02-11 at 6.32.49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5513" y="2019669"/>
            <a:ext cx="266447" cy="253124"/>
          </a:xfrm>
          <a:prstGeom prst="rect">
            <a:avLst/>
          </a:prstGeom>
        </p:spPr>
      </p:pic>
      <p:pic>
        <p:nvPicPr>
          <p:cNvPr id="8" name="Picture 7" descr="Screen Shot 2014-02-11 at 6.32.49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9421" y="3522636"/>
            <a:ext cx="266447" cy="253124"/>
          </a:xfrm>
          <a:prstGeom prst="rect">
            <a:avLst/>
          </a:prstGeom>
        </p:spPr>
      </p:pic>
      <p:pic>
        <p:nvPicPr>
          <p:cNvPr id="9" name="Picture 8" descr="Screen Shot 2014-02-11 at 6.32.49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5513" y="3840703"/>
            <a:ext cx="266447" cy="253124"/>
          </a:xfrm>
          <a:prstGeom prst="rect">
            <a:avLst/>
          </a:prstGeom>
        </p:spPr>
      </p:pic>
      <p:pic>
        <p:nvPicPr>
          <p:cNvPr id="13" name="Picture 12" descr="Screen Shot 2014-02-11 at 6.32.49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87774" y="2704871"/>
            <a:ext cx="266447" cy="253124"/>
          </a:xfrm>
          <a:prstGeom prst="rect">
            <a:avLst/>
          </a:prstGeom>
        </p:spPr>
      </p:pic>
      <p:pic>
        <p:nvPicPr>
          <p:cNvPr id="12" name="图片 11" descr="fing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46419">
            <a:off x="6121747" y="3525671"/>
            <a:ext cx="1432106" cy="1635755"/>
          </a:xfrm>
          <a:prstGeom prst="rect">
            <a:avLst/>
          </a:prstGeom>
        </p:spPr>
      </p:pic>
    </p:spTree>
    <p:extLst>
      <p:ext uri="{BB962C8B-B14F-4D97-AF65-F5344CB8AC3E}">
        <p14:creationId xmlns:p14="http://schemas.microsoft.com/office/powerpoint/2010/main" val="3399468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0801E-6 -0.00023 L -0.40055 -0.10704 " pathEditMode="relative" rAng="0" ptsTypes="AA">
                                      <p:cBhvr>
                                        <p:cTn id="6" dur="2000" fill="hold"/>
                                        <p:tgtEl>
                                          <p:spTgt spid="12"/>
                                        </p:tgtEl>
                                        <p:attrNameLst>
                                          <p:attrName>ppt_x</p:attrName>
                                          <p:attrName>ppt_y</p:attrName>
                                        </p:attrNameLst>
                                      </p:cBhvr>
                                      <p:rCtr x="-20028" y="-5352"/>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40055 -0.10704 L -0.19593 -0.13879 " pathEditMode="relative" rAng="0" ptsTypes="AA">
                                      <p:cBhvr>
                                        <p:cTn id="9" dur="2000" fill="hold"/>
                                        <p:tgtEl>
                                          <p:spTgt spid="12"/>
                                        </p:tgtEl>
                                        <p:attrNameLst>
                                          <p:attrName>ppt_x</p:attrName>
                                          <p:attrName>ppt_y</p:attrName>
                                        </p:attrNameLst>
                                      </p:cBhvr>
                                      <p:rCtr x="10231" y="-1599"/>
                                    </p:animMotion>
                                  </p:childTnLst>
                                </p:cTn>
                              </p:par>
                              <p:par>
                                <p:cTn id="10" presetID="22" presetClass="entr" presetSubtype="8" fill="hold" nodeType="withEffect">
                                  <p:stCondLst>
                                    <p:cond delay="20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38112"/>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kumimoji="1" lang="en-US" altLang="zh-CN" b="1" dirty="0" smtClean="0">
                <a:ln/>
                <a:solidFill>
                  <a:srgbClr val="004C00"/>
                </a:solidFill>
                <a:latin typeface="+mn-lt"/>
                <a:cs typeface="Gabriola"/>
              </a:rPr>
              <a:t>Making Prototype</a:t>
            </a:r>
            <a:endParaRPr kumimoji="1" lang="zh-CN" altLang="en-US" b="1" dirty="0">
              <a:ln/>
              <a:solidFill>
                <a:srgbClr val="004C00"/>
              </a:solidFill>
              <a:latin typeface="+mn-lt"/>
              <a:cs typeface="Gabriola"/>
            </a:endParaRPr>
          </a:p>
        </p:txBody>
      </p:sp>
      <p:sp>
        <p:nvSpPr>
          <p:cNvPr id="5" name="标题 1"/>
          <p:cNvSpPr txBox="1">
            <a:spLocks/>
          </p:cNvSpPr>
          <p:nvPr/>
        </p:nvSpPr>
        <p:spPr>
          <a:xfrm>
            <a:off x="67059" y="1945501"/>
            <a:ext cx="4346191" cy="650875"/>
          </a:xfrm>
          <a:prstGeom prst="rect">
            <a:avLst/>
          </a:prstGeom>
        </p:spPr>
        <p:txBody>
          <a:bodyPr vert="horz" lIns="91323" tIns="45657" rIns="91323" bIns="45657" rtlCol="0" anchor="ctr">
            <a:noAutofit/>
          </a:bodyPr>
          <a:lstStyle>
            <a:lvl1pPr algn="ctr" defTabSz="456597" rtl="0" eaLnBrk="1" latinLnBrk="0" hangingPunct="1">
              <a:spcBef>
                <a:spcPct val="0"/>
              </a:spcBef>
              <a:buNone/>
              <a:defRPr sz="4400" kern="1200">
                <a:solidFill>
                  <a:schemeClr val="tx1"/>
                </a:solidFill>
                <a:latin typeface="+mj-lt"/>
                <a:ea typeface="+mj-ea"/>
                <a:cs typeface="+mj-cs"/>
              </a:defRPr>
            </a:lvl1pPr>
          </a:lstStyle>
          <a:p>
            <a:pPr algn="l"/>
            <a:endParaRPr kumimoji="1" lang="en-US" altLang="zh-CN" sz="1900" dirty="0" smtClean="0">
              <a:latin typeface="Telugu Sangam MN"/>
              <a:cs typeface="Telugu Sangam MN"/>
            </a:endParaRPr>
          </a:p>
          <a:p>
            <a:pPr algn="l"/>
            <a:r>
              <a:rPr kumimoji="1" lang="en-US" altLang="zh-CN" sz="1900" dirty="0" smtClean="0">
                <a:latin typeface="Telugu Sangam MN"/>
                <a:cs typeface="Telugu Sangam MN"/>
              </a:rPr>
              <a:t>Mechanical Properties of Layer A</a:t>
            </a:r>
          </a:p>
          <a:p>
            <a:pPr algn="l"/>
            <a:endParaRPr kumimoji="1" lang="en-US" altLang="zh-CN" sz="1900" dirty="0">
              <a:latin typeface="Telugu Sangam MN"/>
              <a:cs typeface="Telugu Sangam MN"/>
            </a:endParaRPr>
          </a:p>
          <a:p>
            <a:pPr algn="l"/>
            <a:endParaRPr kumimoji="1" lang="zh-CN" altLang="en-US" sz="1900" dirty="0">
              <a:latin typeface="Telugu Sangam MN"/>
              <a:cs typeface="Telugu Sangam MN"/>
            </a:endParaRPr>
          </a:p>
        </p:txBody>
      </p:sp>
      <p:sp>
        <p:nvSpPr>
          <p:cNvPr id="6" name="文本框 5"/>
          <p:cNvSpPr txBox="1"/>
          <p:nvPr/>
        </p:nvSpPr>
        <p:spPr>
          <a:xfrm>
            <a:off x="67059" y="2637681"/>
            <a:ext cx="3647152" cy="384721"/>
          </a:xfrm>
          <a:prstGeom prst="rect">
            <a:avLst/>
          </a:prstGeom>
          <a:noFill/>
        </p:spPr>
        <p:txBody>
          <a:bodyPr wrap="none" rtlCol="0">
            <a:spAutoFit/>
          </a:bodyPr>
          <a:lstStyle/>
          <a:p>
            <a:r>
              <a:rPr kumimoji="1" lang="en-US" altLang="zh-CN" sz="1900" dirty="0" smtClean="0">
                <a:latin typeface="Telugu Sangam MN"/>
                <a:cs typeface="Telugu Sangam MN"/>
              </a:rPr>
              <a:t>Photo-curing Effect of Layer B</a:t>
            </a:r>
            <a:endParaRPr kumimoji="1" lang="zh-CN" altLang="en-US" sz="1900" dirty="0">
              <a:latin typeface="Telugu Sangam MN"/>
              <a:cs typeface="Telugu Sangam MN"/>
            </a:endParaRPr>
          </a:p>
        </p:txBody>
      </p:sp>
      <p:sp>
        <p:nvSpPr>
          <p:cNvPr id="7" name="文本框 6"/>
          <p:cNvSpPr txBox="1"/>
          <p:nvPr/>
        </p:nvSpPr>
        <p:spPr>
          <a:xfrm>
            <a:off x="67059" y="3304431"/>
            <a:ext cx="4544834" cy="384721"/>
          </a:xfrm>
          <a:prstGeom prst="rect">
            <a:avLst/>
          </a:prstGeom>
          <a:noFill/>
        </p:spPr>
        <p:txBody>
          <a:bodyPr wrap="none" rtlCol="0">
            <a:spAutoFit/>
          </a:bodyPr>
          <a:lstStyle/>
          <a:p>
            <a:r>
              <a:rPr kumimoji="1" lang="en-US" altLang="zh-CN" sz="1900" dirty="0" smtClean="0">
                <a:latin typeface="Telugu Sangam MN"/>
                <a:cs typeface="Telugu Sangam MN"/>
              </a:rPr>
              <a:t>Mechanical Strength of Microcapsules</a:t>
            </a:r>
            <a:endParaRPr kumimoji="1" lang="zh-CN" altLang="en-US" sz="1900" dirty="0">
              <a:latin typeface="Telugu Sangam MN"/>
              <a:cs typeface="Telugu Sangam MN"/>
            </a:endParaRPr>
          </a:p>
        </p:txBody>
      </p:sp>
      <p:sp>
        <p:nvSpPr>
          <p:cNvPr id="8" name="文本框 7"/>
          <p:cNvSpPr txBox="1"/>
          <p:nvPr/>
        </p:nvSpPr>
        <p:spPr>
          <a:xfrm>
            <a:off x="511559" y="1273473"/>
            <a:ext cx="1812925" cy="461665"/>
          </a:xfrm>
          <a:prstGeom prst="rect">
            <a:avLst/>
          </a:prstGeom>
          <a:noFill/>
        </p:spPr>
        <p:txBody>
          <a:bodyPr wrap="square" rtlCol="0">
            <a:spAutoFit/>
          </a:bodyPr>
          <a:lstStyle/>
          <a:p>
            <a:r>
              <a:rPr kumimoji="1" lang="en-US" altLang="zh-CN" sz="2400" b="1" dirty="0" smtClean="0">
                <a:latin typeface="Wawati SC Regular"/>
                <a:cs typeface="Wawati SC Regular"/>
              </a:rPr>
              <a:t>Stage #1</a:t>
            </a:r>
            <a:endParaRPr kumimoji="1" lang="zh-CN" altLang="en-US" sz="2400" b="1" dirty="0">
              <a:latin typeface="Wawati SC Regular"/>
              <a:cs typeface="Wawati SC Regular"/>
            </a:endParaRPr>
          </a:p>
        </p:txBody>
      </p:sp>
      <p:cxnSp>
        <p:nvCxnSpPr>
          <p:cNvPr id="10" name="直线连接符 9"/>
          <p:cNvCxnSpPr>
            <a:stCxn id="2" idx="2"/>
          </p:cNvCxnSpPr>
          <p:nvPr/>
        </p:nvCxnSpPr>
        <p:spPr>
          <a:xfrm>
            <a:off x="4572000" y="1004888"/>
            <a:ext cx="13468" cy="5710237"/>
          </a:xfrm>
          <a:prstGeom prst="line">
            <a:avLst/>
          </a:prstGeom>
        </p:spPr>
        <p:style>
          <a:lnRef idx="1">
            <a:schemeClr val="accent3"/>
          </a:lnRef>
          <a:fillRef idx="0">
            <a:schemeClr val="accent3"/>
          </a:fillRef>
          <a:effectRef idx="0">
            <a:schemeClr val="accent3"/>
          </a:effectRef>
          <a:fontRef idx="minor">
            <a:schemeClr val="tx1"/>
          </a:fontRef>
        </p:style>
      </p:cxnSp>
      <p:sp>
        <p:nvSpPr>
          <p:cNvPr id="11" name="文本框 10"/>
          <p:cNvSpPr txBox="1"/>
          <p:nvPr/>
        </p:nvSpPr>
        <p:spPr>
          <a:xfrm>
            <a:off x="4887093" y="1273473"/>
            <a:ext cx="1812925" cy="461665"/>
          </a:xfrm>
          <a:prstGeom prst="rect">
            <a:avLst/>
          </a:prstGeom>
          <a:noFill/>
        </p:spPr>
        <p:txBody>
          <a:bodyPr wrap="square" rtlCol="0">
            <a:spAutoFit/>
          </a:bodyPr>
          <a:lstStyle/>
          <a:p>
            <a:r>
              <a:rPr kumimoji="1" lang="en-US" altLang="zh-CN" sz="2400" b="1" dirty="0" smtClean="0">
                <a:latin typeface="Wawati SC Regular"/>
                <a:cs typeface="Wawati SC Regular"/>
              </a:rPr>
              <a:t>Stage #2</a:t>
            </a:r>
            <a:endParaRPr kumimoji="1" lang="zh-CN" altLang="en-US" sz="2400" b="1" dirty="0">
              <a:latin typeface="Wawati SC Regular"/>
              <a:cs typeface="Wawati SC Regular"/>
            </a:endParaRPr>
          </a:p>
        </p:txBody>
      </p:sp>
      <p:sp>
        <p:nvSpPr>
          <p:cNvPr id="12" name="文本框 11"/>
          <p:cNvSpPr txBox="1"/>
          <p:nvPr/>
        </p:nvSpPr>
        <p:spPr>
          <a:xfrm>
            <a:off x="4848609" y="4113084"/>
            <a:ext cx="1812925" cy="461665"/>
          </a:xfrm>
          <a:prstGeom prst="rect">
            <a:avLst/>
          </a:prstGeom>
          <a:noFill/>
        </p:spPr>
        <p:txBody>
          <a:bodyPr wrap="square" rtlCol="0">
            <a:spAutoFit/>
          </a:bodyPr>
          <a:lstStyle/>
          <a:p>
            <a:r>
              <a:rPr kumimoji="1" lang="en-US" altLang="zh-CN" sz="2400" b="1" dirty="0" smtClean="0">
                <a:latin typeface="Wawati SC Regular"/>
                <a:cs typeface="Wawati SC Regular"/>
              </a:rPr>
              <a:t>Stage #3</a:t>
            </a:r>
            <a:endParaRPr kumimoji="1" lang="zh-CN" altLang="en-US" sz="2400" b="1" dirty="0">
              <a:latin typeface="Wawati SC Regular"/>
              <a:cs typeface="Wawati SC Regular"/>
            </a:endParaRPr>
          </a:p>
        </p:txBody>
      </p:sp>
      <p:sp>
        <p:nvSpPr>
          <p:cNvPr id="14" name="标题 1"/>
          <p:cNvSpPr txBox="1">
            <a:spLocks/>
          </p:cNvSpPr>
          <p:nvPr/>
        </p:nvSpPr>
        <p:spPr>
          <a:xfrm>
            <a:off x="4670809" y="1954570"/>
            <a:ext cx="4346191" cy="650875"/>
          </a:xfrm>
          <a:prstGeom prst="rect">
            <a:avLst/>
          </a:prstGeom>
        </p:spPr>
        <p:txBody>
          <a:bodyPr vert="horz" lIns="91323" tIns="45657" rIns="91323" bIns="45657" rtlCol="0" anchor="ctr">
            <a:noAutofit/>
          </a:bodyPr>
          <a:lstStyle>
            <a:lvl1pPr algn="ctr" defTabSz="456597" rtl="0" eaLnBrk="1" latinLnBrk="0" hangingPunct="1">
              <a:spcBef>
                <a:spcPct val="0"/>
              </a:spcBef>
              <a:buNone/>
              <a:defRPr sz="4400" kern="1200">
                <a:solidFill>
                  <a:schemeClr val="tx1"/>
                </a:solidFill>
                <a:latin typeface="+mj-lt"/>
                <a:ea typeface="+mj-ea"/>
                <a:cs typeface="+mj-cs"/>
              </a:defRPr>
            </a:lvl1pPr>
          </a:lstStyle>
          <a:p>
            <a:pPr algn="l"/>
            <a:endParaRPr kumimoji="1" lang="en-US" altLang="zh-CN" sz="1900" dirty="0" smtClean="0">
              <a:latin typeface="Telugu Sangam MN"/>
              <a:cs typeface="Telugu Sangam MN"/>
            </a:endParaRPr>
          </a:p>
          <a:p>
            <a:pPr algn="l"/>
            <a:r>
              <a:rPr kumimoji="1" lang="en-US" altLang="zh-CN" sz="1900" dirty="0" smtClean="0">
                <a:latin typeface="Telugu Sangam MN"/>
                <a:cs typeface="Telugu Sangam MN"/>
              </a:rPr>
              <a:t>Mechanical Properties of Layer B, C</a:t>
            </a:r>
          </a:p>
          <a:p>
            <a:pPr algn="l"/>
            <a:endParaRPr kumimoji="1" lang="en-US" altLang="zh-CN" sz="1900" dirty="0">
              <a:latin typeface="Telugu Sangam MN"/>
              <a:cs typeface="Telugu Sangam MN"/>
            </a:endParaRPr>
          </a:p>
          <a:p>
            <a:pPr algn="l"/>
            <a:endParaRPr kumimoji="1" lang="zh-CN" altLang="en-US" sz="1900" dirty="0">
              <a:latin typeface="Telugu Sangam MN"/>
              <a:cs typeface="Telugu Sangam MN"/>
            </a:endParaRPr>
          </a:p>
        </p:txBody>
      </p:sp>
      <p:sp>
        <p:nvSpPr>
          <p:cNvPr id="15" name="文本框 14"/>
          <p:cNvSpPr txBox="1"/>
          <p:nvPr/>
        </p:nvSpPr>
        <p:spPr>
          <a:xfrm>
            <a:off x="4670809" y="2605445"/>
            <a:ext cx="1023469" cy="384721"/>
          </a:xfrm>
          <a:prstGeom prst="rect">
            <a:avLst/>
          </a:prstGeom>
          <a:noFill/>
        </p:spPr>
        <p:txBody>
          <a:bodyPr wrap="none" rtlCol="0">
            <a:spAutoFit/>
          </a:bodyPr>
          <a:lstStyle/>
          <a:p>
            <a:r>
              <a:rPr kumimoji="1" lang="en-US" altLang="zh-CN" sz="1900" dirty="0" smtClean="0">
                <a:latin typeface="Telugu Sangam MN"/>
                <a:cs typeface="Telugu Sangam MN"/>
              </a:rPr>
              <a:t>Sealing</a:t>
            </a:r>
            <a:endParaRPr kumimoji="1" lang="zh-CN" altLang="en-US" sz="1900" dirty="0">
              <a:latin typeface="Telugu Sangam MN"/>
              <a:cs typeface="Telugu Sangam MN"/>
            </a:endParaRPr>
          </a:p>
        </p:txBody>
      </p:sp>
      <p:sp>
        <p:nvSpPr>
          <p:cNvPr id="16" name="标题 1"/>
          <p:cNvSpPr txBox="1">
            <a:spLocks/>
          </p:cNvSpPr>
          <p:nvPr/>
        </p:nvSpPr>
        <p:spPr>
          <a:xfrm>
            <a:off x="4670809" y="3161556"/>
            <a:ext cx="4711316" cy="650875"/>
          </a:xfrm>
          <a:prstGeom prst="rect">
            <a:avLst/>
          </a:prstGeom>
        </p:spPr>
        <p:txBody>
          <a:bodyPr vert="horz" lIns="91323" tIns="45657" rIns="91323" bIns="45657" rtlCol="0" anchor="ctr">
            <a:noAutofit/>
          </a:bodyPr>
          <a:lstStyle>
            <a:lvl1pPr algn="ctr" defTabSz="456597" rtl="0" eaLnBrk="1" latinLnBrk="0" hangingPunct="1">
              <a:spcBef>
                <a:spcPct val="0"/>
              </a:spcBef>
              <a:buNone/>
              <a:defRPr sz="4400" kern="1200">
                <a:solidFill>
                  <a:schemeClr val="tx1"/>
                </a:solidFill>
                <a:latin typeface="+mj-lt"/>
                <a:ea typeface="+mj-ea"/>
                <a:cs typeface="+mj-cs"/>
              </a:defRPr>
            </a:lvl1pPr>
          </a:lstStyle>
          <a:p>
            <a:pPr algn="l"/>
            <a:endParaRPr kumimoji="1" lang="en-US" altLang="zh-CN" sz="1900" dirty="0" smtClean="0">
              <a:latin typeface="Telugu Sangam MN"/>
              <a:cs typeface="Telugu Sangam MN"/>
            </a:endParaRPr>
          </a:p>
          <a:p>
            <a:pPr algn="l"/>
            <a:r>
              <a:rPr kumimoji="1" lang="en-US" altLang="zh-CN" sz="1900" dirty="0" smtClean="0">
                <a:latin typeface="Telugu Sangam MN"/>
                <a:cs typeface="Telugu Sangam MN"/>
              </a:rPr>
              <a:t>Mechanical Response of Whole Article</a:t>
            </a:r>
            <a:endParaRPr kumimoji="1" lang="en-US" altLang="zh-CN" sz="1900" dirty="0">
              <a:latin typeface="Telugu Sangam MN"/>
              <a:cs typeface="Telugu Sangam MN"/>
            </a:endParaRPr>
          </a:p>
          <a:p>
            <a:pPr algn="l"/>
            <a:endParaRPr kumimoji="1" lang="zh-CN" altLang="en-US" sz="1900" dirty="0">
              <a:latin typeface="Telugu Sangam MN"/>
              <a:cs typeface="Telugu Sangam MN"/>
            </a:endParaRPr>
          </a:p>
        </p:txBody>
      </p:sp>
      <p:sp>
        <p:nvSpPr>
          <p:cNvPr id="17" name="标题 1"/>
          <p:cNvSpPr txBox="1">
            <a:spLocks/>
          </p:cNvSpPr>
          <p:nvPr/>
        </p:nvSpPr>
        <p:spPr>
          <a:xfrm>
            <a:off x="4670809" y="4751805"/>
            <a:ext cx="3637782" cy="1963320"/>
          </a:xfrm>
          <a:prstGeom prst="rect">
            <a:avLst/>
          </a:prstGeom>
        </p:spPr>
        <p:txBody>
          <a:bodyPr vert="horz" lIns="91323" tIns="45657" rIns="91323" bIns="45657" rtlCol="0" anchor="ctr">
            <a:noAutofit/>
          </a:bodyPr>
          <a:lstStyle>
            <a:lvl1pPr algn="ctr" defTabSz="456597" rtl="0" eaLnBrk="1" latinLnBrk="0" hangingPunct="1">
              <a:spcBef>
                <a:spcPct val="0"/>
              </a:spcBef>
              <a:buNone/>
              <a:defRPr sz="4400" kern="1200">
                <a:solidFill>
                  <a:schemeClr val="tx1"/>
                </a:solidFill>
                <a:latin typeface="+mj-lt"/>
                <a:ea typeface="+mj-ea"/>
                <a:cs typeface="+mj-cs"/>
              </a:defRPr>
            </a:lvl1pPr>
          </a:lstStyle>
          <a:p>
            <a:pPr algn="l"/>
            <a:r>
              <a:rPr kumimoji="1" lang="en-US" altLang="zh-CN" sz="1900" dirty="0" smtClean="0">
                <a:latin typeface="Telugu Sangam MN"/>
                <a:cs typeface="Telugu Sangam MN"/>
              </a:rPr>
              <a:t>B</a:t>
            </a:r>
            <a:r>
              <a:rPr kumimoji="1" lang="en-US" altLang="zh-CN" sz="1900" dirty="0" smtClean="0">
                <a:latin typeface="Telugu Sangam MN"/>
                <a:cs typeface="Telugu Sangam MN"/>
              </a:rPr>
              <a:t>&amp;W </a:t>
            </a:r>
            <a:r>
              <a:rPr kumimoji="1" lang="en-US" altLang="zh-CN" sz="1900" dirty="0" smtClean="0">
                <a:latin typeface="Telugu Sangam MN"/>
                <a:cs typeface="Telugu Sangam MN"/>
                <a:sym typeface="Wingdings"/>
              </a:rPr>
              <a:t> Color Imaging</a:t>
            </a:r>
            <a:endParaRPr kumimoji="1" lang="en-US" altLang="zh-CN" sz="1900" dirty="0" smtClean="0">
              <a:latin typeface="Telugu Sangam MN"/>
              <a:cs typeface="Telugu Sangam MN"/>
            </a:endParaRPr>
          </a:p>
          <a:p>
            <a:pPr algn="l"/>
            <a:endParaRPr kumimoji="1" lang="en-US" altLang="zh-CN" sz="1900" dirty="0">
              <a:latin typeface="Telugu Sangam MN"/>
              <a:cs typeface="Telugu Sangam MN"/>
            </a:endParaRPr>
          </a:p>
          <a:p>
            <a:pPr algn="l"/>
            <a:r>
              <a:rPr kumimoji="1" lang="en-US" altLang="zh-CN" sz="1900" dirty="0" smtClean="0">
                <a:latin typeface="Telugu Sangam MN"/>
                <a:cs typeface="Telugu Sangam MN"/>
              </a:rPr>
              <a:t>Improve Imaging </a:t>
            </a:r>
            <a:r>
              <a:rPr kumimoji="1" lang="en-US" altLang="zh-CN" sz="1900" dirty="0" smtClean="0">
                <a:latin typeface="Telugu Sangam MN"/>
                <a:cs typeface="Telugu Sangam MN"/>
              </a:rPr>
              <a:t>Quality</a:t>
            </a:r>
          </a:p>
          <a:p>
            <a:pPr algn="l"/>
            <a:endParaRPr kumimoji="1" lang="en-US" altLang="zh-CN" sz="1900" dirty="0" smtClean="0">
              <a:latin typeface="Telugu Sangam MN"/>
              <a:cs typeface="Telugu Sangam MN"/>
            </a:endParaRPr>
          </a:p>
          <a:p>
            <a:pPr algn="l"/>
            <a:r>
              <a:rPr kumimoji="1" lang="en-US" altLang="zh-CN" sz="1900" dirty="0">
                <a:latin typeface="Telugu Sangam MN"/>
                <a:cs typeface="Telugu Sangam MN"/>
              </a:rPr>
              <a:t>Improve </a:t>
            </a:r>
            <a:r>
              <a:rPr kumimoji="1" lang="en-US" altLang="zh-CN" sz="1900" dirty="0" smtClean="0">
                <a:latin typeface="Telugu Sangam MN"/>
                <a:cs typeface="Telugu Sangam MN"/>
              </a:rPr>
              <a:t>Paper Quality</a:t>
            </a:r>
            <a:endParaRPr kumimoji="1" lang="en-US" altLang="zh-CN" sz="1900" dirty="0">
              <a:latin typeface="Telugu Sangam MN"/>
              <a:cs typeface="Telugu Sangam MN"/>
            </a:endParaRPr>
          </a:p>
          <a:p>
            <a:pPr algn="l"/>
            <a:endParaRPr kumimoji="1" lang="en-US" altLang="zh-CN" sz="1900" dirty="0" smtClean="0">
              <a:latin typeface="Telugu Sangam MN"/>
              <a:cs typeface="Telugu Sangam MN"/>
            </a:endParaRPr>
          </a:p>
          <a:p>
            <a:pPr algn="l"/>
            <a:endParaRPr kumimoji="1" lang="zh-CN" altLang="en-US" sz="1900" dirty="0">
              <a:latin typeface="Telugu Sangam MN"/>
              <a:cs typeface="Telugu Sangam MN"/>
            </a:endParaRPr>
          </a:p>
        </p:txBody>
      </p:sp>
      <p:cxnSp>
        <p:nvCxnSpPr>
          <p:cNvPr id="19" name="直线箭头连接符 18"/>
          <p:cNvCxnSpPr/>
          <p:nvPr/>
        </p:nvCxnSpPr>
        <p:spPr>
          <a:xfrm>
            <a:off x="67059" y="5243930"/>
            <a:ext cx="4092191" cy="0"/>
          </a:xfrm>
          <a:prstGeom prst="straightConnector1">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sp>
        <p:nvSpPr>
          <p:cNvPr id="22" name="矩形标注 21"/>
          <p:cNvSpPr/>
          <p:nvPr/>
        </p:nvSpPr>
        <p:spPr>
          <a:xfrm>
            <a:off x="314325" y="4317916"/>
            <a:ext cx="990325" cy="550277"/>
          </a:xfrm>
          <a:prstGeom prst="wedgeRectCallout">
            <a:avLst>
              <a:gd name="adj1" fmla="val 20451"/>
              <a:gd name="adj2" fmla="val 11477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dirty="0" smtClean="0">
                <a:latin typeface="Wawati SC Regular"/>
                <a:cs typeface="Wawati SC Regular"/>
              </a:rPr>
              <a:t>Stage 1</a:t>
            </a:r>
            <a:endParaRPr kumimoji="1" lang="zh-CN" altLang="en-US" dirty="0">
              <a:latin typeface="Wawati SC Regular"/>
              <a:cs typeface="Wawati SC Regular"/>
            </a:endParaRPr>
          </a:p>
        </p:txBody>
      </p:sp>
      <p:sp>
        <p:nvSpPr>
          <p:cNvPr id="23" name="文本框 22"/>
          <p:cNvSpPr txBox="1"/>
          <p:nvPr/>
        </p:nvSpPr>
        <p:spPr>
          <a:xfrm>
            <a:off x="486051" y="5375959"/>
            <a:ext cx="1062798" cy="646331"/>
          </a:xfrm>
          <a:prstGeom prst="rect">
            <a:avLst/>
          </a:prstGeom>
          <a:noFill/>
        </p:spPr>
        <p:txBody>
          <a:bodyPr wrap="none" rtlCol="0">
            <a:spAutoFit/>
          </a:bodyPr>
          <a:lstStyle/>
          <a:p>
            <a:r>
              <a:rPr kumimoji="1" lang="en-US" altLang="zh-CN" dirty="0">
                <a:solidFill>
                  <a:srgbClr val="008000"/>
                </a:solidFill>
                <a:latin typeface="Gill Sans"/>
                <a:cs typeface="Gill Sans"/>
              </a:rPr>
              <a:t>Sep, 2014</a:t>
            </a:r>
            <a:endParaRPr kumimoji="1" lang="zh-CN" altLang="en-US" dirty="0">
              <a:solidFill>
                <a:srgbClr val="008000"/>
              </a:solidFill>
              <a:latin typeface="Gill Sans"/>
              <a:cs typeface="Gill Sans"/>
            </a:endParaRPr>
          </a:p>
          <a:p>
            <a:endParaRPr kumimoji="1" lang="zh-CN" altLang="en-US" dirty="0">
              <a:solidFill>
                <a:srgbClr val="008000"/>
              </a:solidFill>
              <a:latin typeface="Gill Sans"/>
              <a:cs typeface="Gill Sans"/>
            </a:endParaRPr>
          </a:p>
        </p:txBody>
      </p:sp>
      <p:sp>
        <p:nvSpPr>
          <p:cNvPr id="24" name="矩形标注 23"/>
          <p:cNvSpPr/>
          <p:nvPr/>
        </p:nvSpPr>
        <p:spPr>
          <a:xfrm>
            <a:off x="1476376" y="4320665"/>
            <a:ext cx="1250566" cy="550277"/>
          </a:xfrm>
          <a:prstGeom prst="wedgeRectCallout">
            <a:avLst>
              <a:gd name="adj1" fmla="val 20451"/>
              <a:gd name="adj2" fmla="val 11477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zh-CN" dirty="0" smtClean="0">
                <a:latin typeface="Wawati SC Regular"/>
                <a:cs typeface="Wawati SC Regular"/>
              </a:rPr>
              <a:t>Stage 2</a:t>
            </a:r>
            <a:endParaRPr kumimoji="1" lang="zh-CN" altLang="en-US" dirty="0">
              <a:latin typeface="Wawati SC Regular"/>
              <a:cs typeface="Wawati SC Regular"/>
            </a:endParaRPr>
          </a:p>
        </p:txBody>
      </p:sp>
      <p:sp>
        <p:nvSpPr>
          <p:cNvPr id="25" name="矩形标注 24"/>
          <p:cNvSpPr/>
          <p:nvPr/>
        </p:nvSpPr>
        <p:spPr>
          <a:xfrm>
            <a:off x="2908684" y="4339289"/>
            <a:ext cx="1250566" cy="550277"/>
          </a:xfrm>
          <a:prstGeom prst="wedgeRectCallout">
            <a:avLst>
              <a:gd name="adj1" fmla="val 20451"/>
              <a:gd name="adj2" fmla="val 11477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zh-CN" dirty="0" smtClean="0">
                <a:latin typeface="Wawati SC Regular"/>
                <a:cs typeface="Wawati SC Regular"/>
              </a:rPr>
              <a:t>Stage 3</a:t>
            </a:r>
            <a:endParaRPr kumimoji="1" lang="zh-CN" altLang="en-US" dirty="0">
              <a:latin typeface="Wawati SC Regular"/>
              <a:cs typeface="Wawati SC Regular"/>
            </a:endParaRPr>
          </a:p>
        </p:txBody>
      </p:sp>
      <p:sp>
        <p:nvSpPr>
          <p:cNvPr id="26" name="文本框 25"/>
          <p:cNvSpPr txBox="1"/>
          <p:nvPr/>
        </p:nvSpPr>
        <p:spPr>
          <a:xfrm>
            <a:off x="1815993" y="5332193"/>
            <a:ext cx="1022423" cy="646331"/>
          </a:xfrm>
          <a:prstGeom prst="rect">
            <a:avLst/>
          </a:prstGeom>
          <a:noFill/>
        </p:spPr>
        <p:txBody>
          <a:bodyPr wrap="none" rtlCol="0">
            <a:spAutoFit/>
          </a:bodyPr>
          <a:lstStyle/>
          <a:p>
            <a:r>
              <a:rPr kumimoji="1" lang="en-US" altLang="zh-CN" dirty="0" smtClean="0">
                <a:solidFill>
                  <a:srgbClr val="008000"/>
                </a:solidFill>
                <a:latin typeface="Gill Sans"/>
                <a:cs typeface="Gill Sans"/>
              </a:rPr>
              <a:t>Jan, 2015</a:t>
            </a:r>
            <a:endParaRPr kumimoji="1" lang="zh-CN" altLang="en-US" dirty="0">
              <a:solidFill>
                <a:srgbClr val="008000"/>
              </a:solidFill>
              <a:latin typeface="Gill Sans"/>
              <a:cs typeface="Gill Sans"/>
            </a:endParaRPr>
          </a:p>
          <a:p>
            <a:endParaRPr kumimoji="1" lang="zh-CN" altLang="en-US" dirty="0">
              <a:solidFill>
                <a:srgbClr val="008000"/>
              </a:solidFill>
              <a:latin typeface="Gill Sans"/>
              <a:cs typeface="Gill Sans"/>
            </a:endParaRPr>
          </a:p>
        </p:txBody>
      </p:sp>
      <p:sp>
        <p:nvSpPr>
          <p:cNvPr id="27" name="文本框 26"/>
          <p:cNvSpPr txBox="1"/>
          <p:nvPr/>
        </p:nvSpPr>
        <p:spPr>
          <a:xfrm>
            <a:off x="3161535" y="5339911"/>
            <a:ext cx="1085003" cy="646331"/>
          </a:xfrm>
          <a:prstGeom prst="rect">
            <a:avLst/>
          </a:prstGeom>
          <a:noFill/>
        </p:spPr>
        <p:txBody>
          <a:bodyPr wrap="none" rtlCol="0">
            <a:spAutoFit/>
          </a:bodyPr>
          <a:lstStyle/>
          <a:p>
            <a:r>
              <a:rPr kumimoji="1" lang="en-US" altLang="zh-CN" dirty="0" smtClean="0">
                <a:solidFill>
                  <a:srgbClr val="008000"/>
                </a:solidFill>
                <a:latin typeface="Gill Sans"/>
                <a:cs typeface="Gill Sans"/>
              </a:rPr>
              <a:t>Mar, </a:t>
            </a:r>
            <a:r>
              <a:rPr kumimoji="1" lang="en-US" altLang="zh-CN" dirty="0">
                <a:solidFill>
                  <a:srgbClr val="008000"/>
                </a:solidFill>
                <a:latin typeface="Gill Sans"/>
                <a:cs typeface="Gill Sans"/>
              </a:rPr>
              <a:t>2014</a:t>
            </a:r>
            <a:endParaRPr kumimoji="1" lang="zh-CN" altLang="en-US" dirty="0">
              <a:solidFill>
                <a:srgbClr val="008000"/>
              </a:solidFill>
              <a:latin typeface="Gill Sans"/>
              <a:cs typeface="Gill Sans"/>
            </a:endParaRPr>
          </a:p>
          <a:p>
            <a:endParaRPr kumimoji="1" lang="zh-CN" altLang="en-US" dirty="0">
              <a:solidFill>
                <a:srgbClr val="008000"/>
              </a:solidFill>
              <a:latin typeface="Gill Sans"/>
              <a:cs typeface="Gill Sans"/>
            </a:endParaRPr>
          </a:p>
        </p:txBody>
      </p:sp>
    </p:spTree>
    <p:extLst>
      <p:ext uri="{BB962C8B-B14F-4D97-AF65-F5344CB8AC3E}">
        <p14:creationId xmlns:p14="http://schemas.microsoft.com/office/powerpoint/2010/main" val="1773079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wipe(left)">
                                      <p:cBhvr>
                                        <p:cTn id="41" dur="500"/>
                                        <p:tgtEl>
                                          <p:spTgt spid="17">
                                            <p:txEl>
                                              <p:pRg st="0" end="0"/>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7">
                                            <p:txEl>
                                              <p:pRg st="2" end="2"/>
                                            </p:txEl>
                                          </p:spTgt>
                                        </p:tgtEl>
                                        <p:attrNameLst>
                                          <p:attrName>style.visibility</p:attrName>
                                        </p:attrNameLst>
                                      </p:cBhvr>
                                      <p:to>
                                        <p:strVal val="visible"/>
                                      </p:to>
                                    </p:set>
                                    <p:animEffect transition="in" filter="wipe(left)">
                                      <p:cBhvr>
                                        <p:cTn id="44" dur="500"/>
                                        <p:tgtEl>
                                          <p:spTgt spid="17">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7">
                                            <p:txEl>
                                              <p:pRg st="4" end="4"/>
                                            </p:txEl>
                                          </p:spTgt>
                                        </p:tgtEl>
                                        <p:attrNameLst>
                                          <p:attrName>style.visibility</p:attrName>
                                        </p:attrNameLst>
                                      </p:cBhvr>
                                      <p:to>
                                        <p:strVal val="visible"/>
                                      </p:to>
                                    </p:set>
                                    <p:animEffect transition="in" filter="wipe(left)">
                                      <p:cBhvr>
                                        <p:cTn id="49" dur="500"/>
                                        <p:tgtEl>
                                          <p:spTgt spid="17">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800"/>
                                        <p:tgtEl>
                                          <p:spTgt spid="2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800"/>
                                        <p:tgtEl>
                                          <p:spTgt spid="23"/>
                                        </p:tgtEl>
                                      </p:cBhvr>
                                    </p:animEffect>
                                  </p:childTnLst>
                                </p:cTn>
                              </p:par>
                            </p:childTnLst>
                          </p:cTn>
                        </p:par>
                        <p:par>
                          <p:cTn id="62" fill="hold">
                            <p:stCondLst>
                              <p:cond delay="1300"/>
                            </p:stCondLst>
                            <p:childTnLst>
                              <p:par>
                                <p:cTn id="63" presetID="2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800"/>
                                        <p:tgtEl>
                                          <p:spTgt spid="24"/>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left)">
                                      <p:cBhvr>
                                        <p:cTn id="68" dur="800"/>
                                        <p:tgtEl>
                                          <p:spTgt spid="26"/>
                                        </p:tgtEl>
                                      </p:cBhvr>
                                    </p:animEffect>
                                  </p:childTnLst>
                                </p:cTn>
                              </p:par>
                            </p:childTnLst>
                          </p:cTn>
                        </p:par>
                        <p:par>
                          <p:cTn id="69" fill="hold">
                            <p:stCondLst>
                              <p:cond delay="2100"/>
                            </p:stCondLst>
                            <p:childTnLst>
                              <p:par>
                                <p:cTn id="70" presetID="22" presetClass="entr" presetSubtype="8"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left)">
                                      <p:cBhvr>
                                        <p:cTn id="72" dur="800"/>
                                        <p:tgtEl>
                                          <p:spTgt spid="25"/>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8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1" grpId="0"/>
      <p:bldP spid="12" grpId="0"/>
      <p:bldP spid="14" grpId="0"/>
      <p:bldP spid="15" grpId="0"/>
      <p:bldP spid="16" grpId="0"/>
      <p:bldP spid="17" grpId="0" build="p"/>
      <p:bldP spid="22" grpId="0" animBg="1"/>
      <p:bldP spid="23" grpId="0"/>
      <p:bldP spid="24" grpId="0" animBg="1"/>
      <p:bldP spid="25" grpId="0" animBg="1"/>
      <p:bldP spid="26"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txBox="1">
            <a:spLocks noGrp="1"/>
          </p:cNvSpPr>
          <p:nvPr>
            <p:ph idx="1"/>
          </p:nvPr>
        </p:nvSpPr>
        <p:spPr>
          <a:xfrm>
            <a:off x="321648" y="897230"/>
            <a:ext cx="8822352" cy="5622052"/>
          </a:xfrm>
          <a:prstGeom prst="rect">
            <a:avLst/>
          </a:prstGeom>
          <a:noFill/>
        </p:spPr>
        <p:txBody>
          <a:bodyPr wrap="square" rtlCol="0">
            <a:spAutoFit/>
          </a:bodyPr>
          <a:lstStyle/>
          <a:p>
            <a:pPr marL="0" indent="0">
              <a:lnSpc>
                <a:spcPct val="200000"/>
              </a:lnSpc>
              <a:buNone/>
            </a:pPr>
            <a:r>
              <a:rPr kumimoji="1" lang="en-US" altLang="zh-CN" sz="2800" dirty="0" smtClean="0">
                <a:solidFill>
                  <a:srgbClr val="000090"/>
                </a:solidFill>
                <a:latin typeface="Times New Roman"/>
                <a:cs typeface="Times New Roman"/>
              </a:rPr>
              <a:t>Imaging time:  0.2-0.3 s    </a:t>
            </a:r>
          </a:p>
          <a:p>
            <a:pPr marL="0" indent="0">
              <a:lnSpc>
                <a:spcPct val="200000"/>
              </a:lnSpc>
              <a:buNone/>
            </a:pPr>
            <a:r>
              <a:rPr kumimoji="1" lang="en-US" altLang="zh-CN" sz="2800" dirty="0" smtClean="0">
                <a:solidFill>
                  <a:srgbClr val="000090"/>
                </a:solidFill>
                <a:latin typeface="Times New Roman"/>
                <a:cs typeface="Times New Roman"/>
              </a:rPr>
              <a:t>Resolution: higher than human eye   </a:t>
            </a:r>
          </a:p>
          <a:p>
            <a:pPr marL="0" indent="0">
              <a:lnSpc>
                <a:spcPct val="200000"/>
              </a:lnSpc>
              <a:buNone/>
            </a:pPr>
            <a:r>
              <a:rPr kumimoji="1" lang="en-US" altLang="zh-CN" sz="2800" dirty="0" smtClean="0">
                <a:solidFill>
                  <a:srgbClr val="000090"/>
                </a:solidFill>
                <a:latin typeface="Times New Roman"/>
                <a:cs typeface="Times New Roman"/>
              </a:rPr>
              <a:t>Colorful: yes          </a:t>
            </a:r>
          </a:p>
          <a:p>
            <a:pPr marL="0" indent="0">
              <a:lnSpc>
                <a:spcPct val="200000"/>
              </a:lnSpc>
              <a:buNone/>
            </a:pPr>
            <a:r>
              <a:rPr kumimoji="1" lang="en-US" altLang="zh-CN" sz="2800" dirty="0" smtClean="0">
                <a:solidFill>
                  <a:srgbClr val="000090"/>
                </a:solidFill>
                <a:latin typeface="Times New Roman"/>
                <a:cs typeface="Times New Roman"/>
              </a:rPr>
              <a:t>Thickness</a:t>
            </a:r>
            <a:r>
              <a:rPr kumimoji="1" lang="en-US" altLang="zh-CN" sz="2800" dirty="0">
                <a:solidFill>
                  <a:srgbClr val="000090"/>
                </a:solidFill>
                <a:latin typeface="Times New Roman"/>
                <a:cs typeface="Times New Roman"/>
              </a:rPr>
              <a:t>: ~ 3 times of normal A4 printing paper</a:t>
            </a:r>
          </a:p>
          <a:p>
            <a:pPr marL="0" indent="0">
              <a:lnSpc>
                <a:spcPct val="200000"/>
              </a:lnSpc>
              <a:buNone/>
            </a:pPr>
            <a:r>
              <a:rPr lang="en-US" altLang="zh-CN" sz="2800" dirty="0" smtClean="0">
                <a:solidFill>
                  <a:srgbClr val="000090"/>
                </a:solidFill>
                <a:latin typeface="Times New Roman"/>
                <a:cs typeface="Times New Roman"/>
              </a:rPr>
              <a:t>Cost:  </a:t>
            </a:r>
            <a:r>
              <a:rPr lang="en-US" altLang="zh-CN" sz="2800" dirty="0">
                <a:solidFill>
                  <a:srgbClr val="000090"/>
                </a:solidFill>
                <a:latin typeface="Times New Roman"/>
                <a:cs typeface="Times New Roman"/>
              </a:rPr>
              <a:t>&lt; $</a:t>
            </a:r>
            <a:r>
              <a:rPr lang="en-US" altLang="zh-CN" sz="2800" dirty="0" smtClean="0">
                <a:solidFill>
                  <a:srgbClr val="000090"/>
                </a:solidFill>
                <a:latin typeface="Times New Roman"/>
                <a:cs typeface="Times New Roman"/>
              </a:rPr>
              <a:t>0.034  for A4 size</a:t>
            </a:r>
          </a:p>
          <a:p>
            <a:pPr marL="0" indent="0">
              <a:lnSpc>
                <a:spcPct val="200000"/>
              </a:lnSpc>
              <a:buNone/>
            </a:pPr>
            <a:r>
              <a:rPr lang="en-US" altLang="zh-CN" sz="2800" dirty="0" smtClean="0">
                <a:solidFill>
                  <a:srgbClr val="000090"/>
                </a:solidFill>
                <a:latin typeface="Times New Roman"/>
                <a:cs typeface="Times New Roman"/>
              </a:rPr>
              <a:t>Recyclable: yes.</a:t>
            </a:r>
            <a:endParaRPr lang="en-US" altLang="zh-CN" sz="2800" dirty="0">
              <a:solidFill>
                <a:srgbClr val="000090"/>
              </a:solidFill>
              <a:latin typeface="Times New Roman"/>
              <a:cs typeface="Times New Roman"/>
            </a:endParaRPr>
          </a:p>
        </p:txBody>
      </p:sp>
      <p:sp>
        <p:nvSpPr>
          <p:cNvPr id="2" name="矩形 1"/>
          <p:cNvSpPr/>
          <p:nvPr/>
        </p:nvSpPr>
        <p:spPr>
          <a:xfrm>
            <a:off x="1908981" y="191795"/>
            <a:ext cx="5211683" cy="76944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zh-CN" sz="4400" b="1" cap="all" dirty="0" smtClean="0">
                <a:ln/>
                <a:solidFill>
                  <a:srgbClr val="00009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Noteworthy Light"/>
              </a:rPr>
              <a:t>Anticipated Result </a:t>
            </a:r>
            <a:endParaRPr lang="zh-CN" altLang="en-US" sz="4400" b="1" cap="all" dirty="0">
              <a:ln/>
              <a:solidFill>
                <a:srgbClr val="00009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Noteworthy Light"/>
            </a:endParaRPr>
          </a:p>
        </p:txBody>
      </p:sp>
    </p:spTree>
    <p:extLst>
      <p:ext uri="{BB962C8B-B14F-4D97-AF65-F5344CB8AC3E}">
        <p14:creationId xmlns:p14="http://schemas.microsoft.com/office/powerpoint/2010/main" val="13280713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8" dur="2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200"/>
                                        <p:tgtEl>
                                          <p:spTgt spid="4">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2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200"/>
                                        <p:tgtEl>
                                          <p:spTgt spid="4">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2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200"/>
                                        <p:tgtEl>
                                          <p:spTgt spid="4">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2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200"/>
                                        <p:tgtEl>
                                          <p:spTgt spid="4">
                                            <p:txEl>
                                              <p:pRg st="4" end="4"/>
                                            </p:txEl>
                                          </p:spTgt>
                                        </p:tgtEl>
                                        <p:attrNameLst>
                                          <p:attrName>ppt_x</p:attrName>
                                        </p:attrNameLst>
                                      </p:cBhvr>
                                      <p:tavLst>
                                        <p:tav tm="0">
                                          <p:val>
                                            <p:strVal val="#ppt_x-#ppt_w*1.125000"/>
                                          </p:val>
                                        </p:tav>
                                        <p:tav tm="100000">
                                          <p:val>
                                            <p:strVal val="#ppt_x"/>
                                          </p:val>
                                        </p:tav>
                                      </p:tavLst>
                                    </p:anim>
                                    <p:animEffect transition="in" filter="wipe(right)">
                                      <p:cBhvr>
                                        <p:cTn id="32" dur="2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200"/>
                                        <p:tgtEl>
                                          <p:spTgt spid="4">
                                            <p:txEl>
                                              <p:pRg st="5" end="5"/>
                                            </p:txEl>
                                          </p:spTgt>
                                        </p:tgtEl>
                                        <p:attrNameLst>
                                          <p:attrName>ppt_x</p:attrName>
                                        </p:attrNameLst>
                                      </p:cBhvr>
                                      <p:tavLst>
                                        <p:tav tm="0">
                                          <p:val>
                                            <p:strVal val="#ppt_x-#ppt_w*1.125000"/>
                                          </p:val>
                                        </p:tav>
                                        <p:tav tm="100000">
                                          <p:val>
                                            <p:strVal val="#ppt_x"/>
                                          </p:val>
                                        </p:tav>
                                      </p:tavLst>
                                    </p:anim>
                                    <p:animEffect transition="in" filter="wipe(right)">
                                      <p:cBhvr>
                                        <p:cTn id="38" dur="2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28532" y="343501"/>
            <a:ext cx="4758267" cy="6524866"/>
          </a:xfrm>
          <a:prstGeom prst="rect">
            <a:avLst/>
          </a:prstGeom>
          <a:noFill/>
        </p:spPr>
        <p:txBody>
          <a:bodyPr wrap="square" rtlCol="0">
            <a:spAutoFit/>
          </a:bodyPr>
          <a:lstStyle/>
          <a:p>
            <a:r>
              <a:rPr lang="en-US" altLang="zh-CN" sz="1100" dirty="0" smtClean="0">
                <a:latin typeface="Times New Roman"/>
                <a:cs typeface="Times New Roman"/>
              </a:rPr>
              <a:t>Sato</a:t>
            </a:r>
            <a:r>
              <a:rPr lang="en-US" altLang="zh-CN" sz="1100" dirty="0">
                <a:latin typeface="Times New Roman"/>
                <a:cs typeface="Times New Roman"/>
              </a:rPr>
              <a:t>, Norio, et al. "MEMS fingerprint sensor immune to various finger surface conditions." </a:t>
            </a:r>
            <a:r>
              <a:rPr lang="en-US" altLang="zh-CN" sz="1100" i="1" dirty="0">
                <a:latin typeface="Times New Roman"/>
                <a:cs typeface="Times New Roman"/>
              </a:rPr>
              <a:t>Electron Devices, IEEE Transactions on</a:t>
            </a:r>
            <a:r>
              <a:rPr lang="en-US" altLang="zh-CN" sz="1100" dirty="0">
                <a:latin typeface="Times New Roman"/>
                <a:cs typeface="Times New Roman"/>
              </a:rPr>
              <a:t> 50.4 (2003): 1109-1116</a:t>
            </a:r>
            <a:r>
              <a:rPr lang="en-US" altLang="zh-CN" sz="1100" dirty="0" smtClean="0">
                <a:latin typeface="Times New Roman"/>
                <a:cs typeface="Times New Roman"/>
              </a:rPr>
              <a:t>.</a:t>
            </a:r>
          </a:p>
          <a:p>
            <a:endParaRPr lang="en-US" altLang="zh-CN" sz="1100" dirty="0" smtClean="0">
              <a:latin typeface="Times New Roman"/>
              <a:cs typeface="Times New Roman"/>
            </a:endParaRPr>
          </a:p>
          <a:p>
            <a:r>
              <a:rPr kumimoji="1" lang="en-US" altLang="zh-CN" sz="1100" dirty="0" smtClean="0">
                <a:latin typeface="Times New Roman"/>
                <a:cs typeface="Times New Roman"/>
              </a:rPr>
              <a:t> </a:t>
            </a:r>
            <a:r>
              <a:rPr kumimoji="1" lang="en-US" altLang="zh-CN" sz="1100" dirty="0">
                <a:latin typeface="Times New Roman"/>
                <a:cs typeface="Times New Roman"/>
                <a:hlinkClick r:id="rId2"/>
              </a:rPr>
              <a:t>http://en.wikipedia.org/wiki/</a:t>
            </a:r>
            <a:r>
              <a:rPr kumimoji="1" lang="en-US" altLang="zh-CN" sz="1100" dirty="0" smtClean="0">
                <a:latin typeface="Times New Roman"/>
                <a:cs typeface="Times New Roman"/>
                <a:hlinkClick r:id="rId2"/>
              </a:rPr>
              <a:t>Hooke's_law</a:t>
            </a:r>
            <a:endParaRPr kumimoji="1" lang="en-US" altLang="zh-CN" sz="1100" dirty="0" smtClean="0">
              <a:latin typeface="Times New Roman"/>
              <a:cs typeface="Times New Roman"/>
            </a:endParaRPr>
          </a:p>
          <a:p>
            <a:endParaRPr kumimoji="1" lang="en-US" altLang="zh-CN" sz="1100" dirty="0" smtClean="0">
              <a:latin typeface="Times New Roman"/>
              <a:cs typeface="Times New Roman"/>
            </a:endParaRPr>
          </a:p>
          <a:p>
            <a:r>
              <a:rPr lang="en-US" altLang="zh-CN" sz="1100" dirty="0">
                <a:hlinkClick r:id="rId3"/>
              </a:rPr>
              <a:t>http://www.google.com/patents/US5686220</a:t>
            </a:r>
            <a:endParaRPr lang="en-US" altLang="zh-CN" sz="1100" dirty="0"/>
          </a:p>
          <a:p>
            <a:r>
              <a:rPr lang="en-US" altLang="zh-CN" sz="1100" dirty="0"/>
              <a:t> </a:t>
            </a:r>
          </a:p>
          <a:p>
            <a:r>
              <a:rPr lang="en-US" altLang="zh-CN" sz="1100" dirty="0"/>
              <a:t>polymerization kinetics </a:t>
            </a:r>
          </a:p>
          <a:p>
            <a:r>
              <a:rPr lang="en-US" altLang="zh-CN" sz="1100" dirty="0"/>
              <a:t>http://</a:t>
            </a:r>
            <a:r>
              <a:rPr lang="en-US" altLang="zh-CN" sz="1100" dirty="0" err="1"/>
              <a:t>www.biofizyka.cm-uj.krakow.pl</a:t>
            </a:r>
            <a:r>
              <a:rPr lang="en-US" altLang="zh-CN" sz="1100" dirty="0"/>
              <a:t>/en/</a:t>
            </a:r>
            <a:r>
              <a:rPr lang="en-US" altLang="zh-CN" sz="1100" dirty="0" err="1"/>
              <a:t>dds</a:t>
            </a:r>
            <a:r>
              <a:rPr lang="en-US" altLang="zh-CN" sz="1100" dirty="0"/>
              <a:t>/labs/</a:t>
            </a:r>
            <a:r>
              <a:rPr lang="en-US" altLang="zh-CN" sz="1100" dirty="0" err="1"/>
              <a:t>Polymerization_kinetics.pdf</a:t>
            </a:r>
            <a:endParaRPr lang="en-US" altLang="zh-CN" sz="1100" dirty="0"/>
          </a:p>
          <a:p>
            <a:r>
              <a:rPr lang="en-US" altLang="zh-CN" sz="1100" dirty="0"/>
              <a:t> </a:t>
            </a:r>
          </a:p>
          <a:p>
            <a:r>
              <a:rPr lang="en-US" altLang="zh-CN" sz="1100" dirty="0"/>
              <a:t>Liu, K. K., Williams, D. R., &amp; Briscoe, B. J. (1996). Compressive deformation of a single microcapsule. </a:t>
            </a:r>
            <a:r>
              <a:rPr lang="en-US" altLang="zh-CN" sz="1100" i="1" dirty="0"/>
              <a:t>Physical </a:t>
            </a:r>
            <a:endParaRPr lang="en-US" altLang="zh-CN" sz="1100" dirty="0"/>
          </a:p>
          <a:p>
            <a:r>
              <a:rPr lang="en-US" altLang="zh-CN" sz="1100" i="1" dirty="0"/>
              <a:t>Review E</a:t>
            </a:r>
            <a:r>
              <a:rPr lang="en-US" altLang="zh-CN" sz="1100" dirty="0"/>
              <a:t>, </a:t>
            </a:r>
            <a:r>
              <a:rPr lang="en-US" altLang="zh-CN" sz="1100" i="1" dirty="0"/>
              <a:t>54</a:t>
            </a:r>
            <a:r>
              <a:rPr lang="en-US" altLang="zh-CN" sz="1100" dirty="0"/>
              <a:t>(6), 6673.</a:t>
            </a:r>
          </a:p>
          <a:p>
            <a:r>
              <a:rPr lang="en-US" altLang="zh-CN" sz="1100" dirty="0"/>
              <a:t> </a:t>
            </a:r>
          </a:p>
          <a:p>
            <a:r>
              <a:rPr lang="en-US" altLang="zh-CN" sz="1100" dirty="0"/>
              <a:t>Sun, G., &amp; Zhang, Z. (2002). 4p, </a:t>
            </a:r>
            <a:r>
              <a:rPr lang="en-US" altLang="zh-CN" sz="1100" i="1" dirty="0"/>
              <a:t>242</a:t>
            </a:r>
            <a:r>
              <a:rPr lang="en-US" altLang="zh-CN" sz="1100" dirty="0"/>
              <a:t>(1), 307-311.</a:t>
            </a:r>
          </a:p>
          <a:p>
            <a:r>
              <a:rPr lang="en-US" altLang="zh-CN" sz="1100" dirty="0"/>
              <a:t> </a:t>
            </a:r>
          </a:p>
          <a:p>
            <a:r>
              <a:rPr lang="en-US" altLang="zh-CN" sz="1100" dirty="0"/>
              <a:t>Xiang, Y., Chen, X., &amp; </a:t>
            </a:r>
            <a:r>
              <a:rPr lang="en-US" altLang="zh-CN" sz="1100" dirty="0" err="1"/>
              <a:t>Vlassak</a:t>
            </a:r>
            <a:r>
              <a:rPr lang="en-US" altLang="zh-CN" sz="1100" dirty="0"/>
              <a:t>, J. J. (2005). Plane-strain bulge test for thin films. </a:t>
            </a:r>
            <a:r>
              <a:rPr lang="en-US" altLang="zh-CN" sz="1100" i="1" dirty="0"/>
              <a:t>Journal of materials research</a:t>
            </a:r>
            <a:r>
              <a:rPr lang="en-US" altLang="zh-CN" sz="1100" dirty="0"/>
              <a:t>, </a:t>
            </a:r>
            <a:r>
              <a:rPr lang="en-US" altLang="zh-CN" sz="1100" i="1" dirty="0"/>
              <a:t>20</a:t>
            </a:r>
            <a:r>
              <a:rPr lang="en-US" altLang="zh-CN" sz="1100" dirty="0"/>
              <a:t>(9), 2360-2370. Retrieved from</a:t>
            </a:r>
          </a:p>
          <a:p>
            <a:r>
              <a:rPr lang="en-US" altLang="zh-CN" sz="1100" dirty="0">
                <a:hlinkClick r:id="rId4"/>
              </a:rPr>
              <a:t>http://vlassakgroup.seas.harvard.edu/files/vlassakgroup/files/35-bulge-xiang-jmr2005.pdf</a:t>
            </a:r>
            <a:endParaRPr lang="en-US" altLang="zh-CN" sz="1100" dirty="0"/>
          </a:p>
          <a:p>
            <a:r>
              <a:rPr lang="en-US" altLang="zh-CN" sz="1100" dirty="0"/>
              <a:t> </a:t>
            </a:r>
          </a:p>
          <a:p>
            <a:r>
              <a:rPr lang="en-US" altLang="zh-CN" sz="1100" dirty="0"/>
              <a:t>Maxwell, A. S., Owen-Jones, S., &amp; </a:t>
            </a:r>
            <a:r>
              <a:rPr lang="en-US" altLang="zh-CN" sz="1100" dirty="0" err="1"/>
              <a:t>Jennett</a:t>
            </a:r>
            <a:r>
              <a:rPr lang="en-US" altLang="zh-CN" sz="1100" dirty="0"/>
              <a:t>, N. M. (2004). Measurement of Young’s modulus and Poisson’s ratio of thin coatings using impact excitation and depth-sensing indentation. </a:t>
            </a:r>
            <a:r>
              <a:rPr lang="en-US" altLang="zh-CN" sz="1100" i="1" dirty="0"/>
              <a:t>Review of scientific instruments</a:t>
            </a:r>
            <a:r>
              <a:rPr lang="en-US" altLang="zh-CN" sz="1100" dirty="0"/>
              <a:t>, </a:t>
            </a:r>
            <a:r>
              <a:rPr lang="en-US" altLang="zh-CN" sz="1100" i="1" dirty="0"/>
              <a:t>75</a:t>
            </a:r>
            <a:r>
              <a:rPr lang="en-US" altLang="zh-CN" sz="1100" dirty="0"/>
              <a:t>(4), 970-975.</a:t>
            </a:r>
          </a:p>
          <a:p>
            <a:r>
              <a:rPr lang="en-US" altLang="zh-CN" sz="1100" dirty="0"/>
              <a:t> </a:t>
            </a:r>
          </a:p>
          <a:p>
            <a:r>
              <a:rPr lang="en-US" altLang="zh-CN" sz="1100" dirty="0"/>
              <a:t>Hofmann, N., Hugo, B., &amp; </a:t>
            </a:r>
            <a:r>
              <a:rPr lang="en-US" altLang="zh-CN" sz="1100" dirty="0" err="1"/>
              <a:t>Klaiber</a:t>
            </a:r>
            <a:r>
              <a:rPr lang="en-US" altLang="zh-CN" sz="1100" dirty="0"/>
              <a:t>, B. (2002). Effect of irradiation type (LED or QTH) on photo‐activated composite shrinkage strain kinetics, temperature rise, and hardness. </a:t>
            </a:r>
            <a:r>
              <a:rPr lang="en-US" altLang="zh-CN" sz="1100" i="1" dirty="0"/>
              <a:t>European journal of oral sciences</a:t>
            </a:r>
            <a:r>
              <a:rPr lang="en-US" altLang="zh-CN" sz="1100" dirty="0"/>
              <a:t>, </a:t>
            </a:r>
            <a:r>
              <a:rPr lang="en-US" altLang="zh-CN" sz="1100" i="1" dirty="0"/>
              <a:t>110</a:t>
            </a:r>
            <a:r>
              <a:rPr lang="en-US" altLang="zh-CN" sz="1100" dirty="0"/>
              <a:t>(6), 471-479.</a:t>
            </a:r>
          </a:p>
          <a:p>
            <a:r>
              <a:rPr lang="en-US" altLang="zh-CN" sz="1100" dirty="0"/>
              <a:t> </a:t>
            </a:r>
          </a:p>
          <a:p>
            <a:r>
              <a:rPr lang="en-US" altLang="zh-CN" sz="1100" dirty="0"/>
              <a:t>Whitworth, J. M., </a:t>
            </a:r>
            <a:r>
              <a:rPr lang="en-US" altLang="zh-CN" sz="1100" dirty="0" err="1"/>
              <a:t>Makhani</a:t>
            </a:r>
            <a:r>
              <a:rPr lang="en-US" altLang="zh-CN" sz="1100" dirty="0"/>
              <a:t>, S. H. S., &amp; McCabe, J. F. (1999). Cure </a:t>
            </a:r>
            <a:r>
              <a:rPr lang="en-US" altLang="zh-CN" sz="1100" dirty="0" err="1"/>
              <a:t>behaviour</a:t>
            </a:r>
            <a:r>
              <a:rPr lang="en-US" altLang="zh-CN" sz="1100" dirty="0"/>
              <a:t> of visible light‐activated pattern materials. </a:t>
            </a:r>
            <a:r>
              <a:rPr lang="en-US" altLang="zh-CN" sz="1100" i="1" dirty="0"/>
              <a:t>International endodontic journal</a:t>
            </a:r>
            <a:r>
              <a:rPr lang="en-US" altLang="zh-CN" sz="1100" dirty="0"/>
              <a:t>, </a:t>
            </a:r>
            <a:r>
              <a:rPr lang="en-US" altLang="zh-CN" sz="1100" i="1" dirty="0"/>
              <a:t>32</a:t>
            </a:r>
            <a:r>
              <a:rPr lang="en-US" altLang="zh-CN" sz="1100" dirty="0"/>
              <a:t>(3), 191-196.</a:t>
            </a:r>
          </a:p>
          <a:p>
            <a:r>
              <a:rPr lang="en-US" altLang="zh-CN" sz="1100" dirty="0"/>
              <a:t> </a:t>
            </a:r>
          </a:p>
          <a:p>
            <a:r>
              <a:rPr lang="en-US" altLang="zh-CN" sz="1100" dirty="0"/>
              <a:t>Watts, D. C., &amp; Cash, A. J. (1991). Determination of polymerization shrinkage kinetics in visible-light-cured materials: methods development. </a:t>
            </a:r>
            <a:r>
              <a:rPr lang="en-US" altLang="zh-CN" sz="1100" i="1" dirty="0"/>
              <a:t>Dental Materials</a:t>
            </a:r>
            <a:r>
              <a:rPr lang="en-US" altLang="zh-CN" sz="1100" dirty="0"/>
              <a:t>, </a:t>
            </a:r>
            <a:r>
              <a:rPr lang="en-US" altLang="zh-CN" sz="1100" i="1" dirty="0"/>
              <a:t>7</a:t>
            </a:r>
            <a:r>
              <a:rPr lang="en-US" altLang="zh-CN" sz="1100" dirty="0"/>
              <a:t>(4), 281-287.</a:t>
            </a:r>
          </a:p>
          <a:p>
            <a:endParaRPr kumimoji="1" lang="en-US" altLang="zh-CN" sz="1100" dirty="0">
              <a:latin typeface="Times New Roman"/>
              <a:cs typeface="Times New Roman"/>
            </a:endParaRPr>
          </a:p>
          <a:p>
            <a:endParaRPr kumimoji="1" lang="zh-CN" altLang="en-US" sz="1100" dirty="0">
              <a:latin typeface="Times New Roman"/>
              <a:cs typeface="Times New Roman"/>
            </a:endParaRPr>
          </a:p>
        </p:txBody>
      </p:sp>
      <p:sp>
        <p:nvSpPr>
          <p:cNvPr id="3" name="文本框 2"/>
          <p:cNvSpPr txBox="1"/>
          <p:nvPr/>
        </p:nvSpPr>
        <p:spPr>
          <a:xfrm>
            <a:off x="317500" y="16848"/>
            <a:ext cx="2571136" cy="830996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p>
            <a:pPr>
              <a:lnSpc>
                <a:spcPct val="250000"/>
              </a:lnSpc>
            </a:pPr>
            <a:r>
              <a:rPr kumimoji="1" lang="en-US" altLang="zh-CN" sz="2400" dirty="0" smtClean="0">
                <a:solidFill>
                  <a:schemeClr val="tx1"/>
                </a:solidFill>
                <a:latin typeface="Century Gothic"/>
                <a:cs typeface="Century Gothic"/>
              </a:rPr>
              <a:t>Motivation</a:t>
            </a:r>
            <a:endParaRPr kumimoji="1" lang="en-US" altLang="zh-CN" sz="2400" dirty="0">
              <a:solidFill>
                <a:schemeClr val="tx1"/>
              </a:solidFill>
              <a:latin typeface="Century Gothic"/>
              <a:cs typeface="Century Gothic"/>
            </a:endParaRPr>
          </a:p>
          <a:p>
            <a:pPr>
              <a:lnSpc>
                <a:spcPct val="250000"/>
              </a:lnSpc>
            </a:pPr>
            <a:r>
              <a:rPr kumimoji="1" lang="en-US" altLang="zh-CN" sz="2400" dirty="0" smtClean="0">
                <a:solidFill>
                  <a:schemeClr val="tx1"/>
                </a:solidFill>
                <a:latin typeface="Century Gothic"/>
                <a:cs typeface="Century Gothic"/>
              </a:rPr>
              <a:t>Design</a:t>
            </a:r>
          </a:p>
          <a:p>
            <a:pPr>
              <a:lnSpc>
                <a:spcPct val="250000"/>
              </a:lnSpc>
            </a:pPr>
            <a:r>
              <a:rPr kumimoji="1" lang="en-US" altLang="zh-CN" sz="2400" dirty="0" smtClean="0">
                <a:solidFill>
                  <a:schemeClr val="tx1"/>
                </a:solidFill>
                <a:latin typeface="Century Gothic"/>
                <a:cs typeface="Century Gothic"/>
              </a:rPr>
              <a:t>Parameters</a:t>
            </a:r>
          </a:p>
          <a:p>
            <a:pPr>
              <a:lnSpc>
                <a:spcPct val="250000"/>
              </a:lnSpc>
            </a:pPr>
            <a:r>
              <a:rPr kumimoji="1" lang="en-US" altLang="zh-CN" sz="2400" dirty="0" smtClean="0">
                <a:solidFill>
                  <a:schemeClr val="tx1"/>
                </a:solidFill>
                <a:latin typeface="Century Gothic"/>
                <a:cs typeface="Century Gothic"/>
              </a:rPr>
              <a:t>Experiments</a:t>
            </a:r>
          </a:p>
          <a:p>
            <a:pPr>
              <a:lnSpc>
                <a:spcPct val="250000"/>
              </a:lnSpc>
            </a:pPr>
            <a:r>
              <a:rPr kumimoji="1" lang="en-US" altLang="zh-CN" sz="2400" dirty="0" smtClean="0">
                <a:solidFill>
                  <a:schemeClr val="tx1"/>
                </a:solidFill>
                <a:latin typeface="Century Gothic"/>
                <a:cs typeface="Century Gothic"/>
              </a:rPr>
              <a:t>Prototype stage</a:t>
            </a:r>
          </a:p>
          <a:p>
            <a:pPr>
              <a:lnSpc>
                <a:spcPct val="250000"/>
              </a:lnSpc>
            </a:pPr>
            <a:r>
              <a:rPr kumimoji="1" lang="en-US" altLang="zh-CN" sz="2600" dirty="0" smtClean="0">
                <a:solidFill>
                  <a:srgbClr val="FF0000"/>
                </a:solidFill>
                <a:latin typeface="Century Gothic"/>
                <a:cs typeface="Century Gothic"/>
              </a:rPr>
              <a:t>References</a:t>
            </a:r>
          </a:p>
          <a:p>
            <a:pPr>
              <a:lnSpc>
                <a:spcPct val="250000"/>
              </a:lnSpc>
            </a:pPr>
            <a:endParaRPr kumimoji="1" lang="en-US" altLang="zh-CN" sz="2400" dirty="0" smtClean="0">
              <a:solidFill>
                <a:schemeClr val="tx1"/>
              </a:solidFill>
              <a:latin typeface="Century Gothic"/>
              <a:cs typeface="Century Gothic"/>
            </a:endParaRPr>
          </a:p>
          <a:p>
            <a:pPr>
              <a:lnSpc>
                <a:spcPct val="250000"/>
              </a:lnSpc>
            </a:pPr>
            <a:endParaRPr kumimoji="1" lang="en-US" altLang="zh-CN" sz="2400" dirty="0" smtClean="0">
              <a:solidFill>
                <a:schemeClr val="tx1"/>
              </a:solidFill>
              <a:latin typeface="Century Gothic"/>
              <a:cs typeface="Century Gothic"/>
            </a:endParaRPr>
          </a:p>
          <a:p>
            <a:pPr>
              <a:lnSpc>
                <a:spcPct val="250000"/>
              </a:lnSpc>
            </a:pPr>
            <a:endParaRPr kumimoji="1" lang="en-US" altLang="zh-CN" sz="2400" dirty="0">
              <a:solidFill>
                <a:schemeClr val="tx1"/>
              </a:solidFill>
              <a:latin typeface="Century Gothic"/>
              <a:cs typeface="Century Gothic"/>
            </a:endParaRPr>
          </a:p>
        </p:txBody>
      </p:sp>
      <p:cxnSp>
        <p:nvCxnSpPr>
          <p:cNvPr id="8" name="直线连接符 7"/>
          <p:cNvCxnSpPr/>
          <p:nvPr/>
        </p:nvCxnSpPr>
        <p:spPr>
          <a:xfrm>
            <a:off x="3667125" y="0"/>
            <a:ext cx="0" cy="685800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170186118"/>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22375" y="2023421"/>
            <a:ext cx="7143750" cy="2151871"/>
          </a:xfrm>
          <a:prstGeom prst="rect">
            <a:avLst/>
          </a:prstGeom>
          <a:noFill/>
        </p:spPr>
        <p:txBody>
          <a:bodyPr wrap="square" rtlCol="0">
            <a:spAutoFit/>
          </a:bodyPr>
          <a:lstStyle/>
          <a:p>
            <a:pPr>
              <a:lnSpc>
                <a:spcPct val="150000"/>
              </a:lnSpc>
            </a:pPr>
            <a:r>
              <a:rPr kumimoji="1" lang="en-US" altLang="zh-CN" sz="2800" dirty="0">
                <a:latin typeface="Avenir Black Oblique"/>
                <a:cs typeface="Avenir Black Oblique"/>
              </a:rPr>
              <a:t>“There are no limitations to the mind except those we </a:t>
            </a:r>
            <a:r>
              <a:rPr kumimoji="1" lang="en-US" altLang="zh-CN" sz="2800" dirty="0" smtClean="0">
                <a:latin typeface="Avenir Black Oblique"/>
                <a:cs typeface="Avenir Black Oblique"/>
              </a:rPr>
              <a:t>acknowledge.”</a:t>
            </a:r>
          </a:p>
          <a:p>
            <a:pPr>
              <a:lnSpc>
                <a:spcPct val="150000"/>
              </a:lnSpc>
            </a:pPr>
            <a:endParaRPr kumimoji="1" lang="en-US" altLang="zh-CN" sz="2000" dirty="0" smtClean="0">
              <a:latin typeface="Avenir Black Oblique"/>
              <a:cs typeface="Avenir Black Oblique"/>
            </a:endParaRPr>
          </a:p>
          <a:p>
            <a:pPr algn="r">
              <a:lnSpc>
                <a:spcPct val="150000"/>
              </a:lnSpc>
            </a:pPr>
            <a:r>
              <a:rPr kumimoji="1" lang="en-US" altLang="zh-CN" sz="1400" dirty="0" smtClean="0">
                <a:latin typeface="+mj-lt"/>
                <a:cs typeface="Avenir Black Oblique"/>
              </a:rPr>
              <a:t>--Napoleon Hill(American Author, 1883-1970)</a:t>
            </a:r>
            <a:endParaRPr kumimoji="1" lang="zh-CN" altLang="en-US" sz="1400" dirty="0">
              <a:latin typeface="+mj-lt"/>
              <a:cs typeface="Avenir Black Oblique"/>
            </a:endParaRPr>
          </a:p>
        </p:txBody>
      </p:sp>
    </p:spTree>
    <p:extLst>
      <p:ext uri="{BB962C8B-B14F-4D97-AF65-F5344CB8AC3E}">
        <p14:creationId xmlns:p14="http://schemas.microsoft.com/office/powerpoint/2010/main" val="2899637588"/>
      </p:ext>
    </p:extLst>
  </p:cSld>
  <p:clrMapOvr>
    <a:masterClrMapping/>
  </p:clrMapOvr>
  <mc:AlternateContent xmlns:mc="http://schemas.openxmlformats.org/markup-compatibility/2006" xmlns:p14="http://schemas.microsoft.com/office/powerpoint/2010/main">
    <mc:Choice Requires="p14">
      <p:transition spd="slow" p14:dur="12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drawing 1.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752677" y="752740"/>
            <a:ext cx="6224059" cy="5844672"/>
          </a:xfrm>
          <a:prstGeom prst="rect">
            <a:avLst/>
          </a:prstGeom>
        </p:spPr>
      </p:pic>
      <p:pic>
        <p:nvPicPr>
          <p:cNvPr id="6" name="图片 5" descr="Screen Shot 2014-02-13 at 10.00.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8469" y="1988674"/>
            <a:ext cx="864884" cy="1686402"/>
          </a:xfrm>
          <a:prstGeom prst="rect">
            <a:avLst/>
          </a:prstGeom>
        </p:spPr>
      </p:pic>
      <p:pic>
        <p:nvPicPr>
          <p:cNvPr id="7" name="图片 6" descr="Screen Shot 2014-02-13 at 9.59.46 AM.png"/>
          <p:cNvPicPr>
            <a:picLocks noChangeAspect="1"/>
          </p:cNvPicPr>
          <p:nvPr/>
        </p:nvPicPr>
        <p:blipFill rotWithShape="1">
          <a:blip r:embed="rId4">
            <a:extLst>
              <a:ext uri="{28A0092B-C50C-407E-A947-70E740481C1C}">
                <a14:useLocalDpi xmlns:a14="http://schemas.microsoft.com/office/drawing/2010/main" val="0"/>
              </a:ext>
            </a:extLst>
          </a:blip>
          <a:srcRect l="20434" r="17051"/>
          <a:stretch/>
        </p:blipFill>
        <p:spPr>
          <a:xfrm>
            <a:off x="3006477" y="1988674"/>
            <a:ext cx="742660" cy="1950527"/>
          </a:xfrm>
          <a:prstGeom prst="rect">
            <a:avLst/>
          </a:prstGeom>
        </p:spPr>
      </p:pic>
      <p:sp>
        <p:nvSpPr>
          <p:cNvPr id="8" name="文本框 7"/>
          <p:cNvSpPr txBox="1"/>
          <p:nvPr/>
        </p:nvSpPr>
        <p:spPr>
          <a:xfrm>
            <a:off x="2668469" y="2405741"/>
            <a:ext cx="3332223" cy="852537"/>
          </a:xfrm>
          <a:prstGeom prst="rect">
            <a:avLst/>
          </a:prstGeom>
          <a:noFill/>
        </p:spPr>
        <p:txBody>
          <a:bodyPr wrap="square" lIns="21333" tIns="10666" rIns="21333" bIns="10666" rtlCol="0">
            <a:spAutoFit/>
          </a:bodyPr>
          <a:lstStyle/>
          <a:p>
            <a:r>
              <a:rPr kumimoji="1" lang="en-US" altLang="zh-CN" sz="5400" dirty="0" smtClean="0">
                <a:gradFill flip="none" rotWithShape="1">
                  <a:gsLst>
                    <a:gs pos="100000">
                      <a:srgbClr val="0000FF"/>
                    </a:gs>
                    <a:gs pos="0">
                      <a:schemeClr val="accent6">
                        <a:alpha val="93000"/>
                      </a:schemeClr>
                    </a:gs>
                  </a:gsLst>
                  <a:path path="shape">
                    <a:fillToRect l="50000" t="50000" r="50000" b="50000"/>
                  </a:path>
                  <a:tileRect/>
                </a:gradFill>
                <a:latin typeface="Wawati SC Regular"/>
                <a:cs typeface="Wawati SC Regular"/>
              </a:rPr>
              <a:t>Questions</a:t>
            </a:r>
            <a:r>
              <a:rPr kumimoji="1" lang="zh-CN" altLang="en-US" sz="5400" dirty="0" smtClean="0">
                <a:gradFill flip="none" rotWithShape="1">
                  <a:gsLst>
                    <a:gs pos="100000">
                      <a:srgbClr val="0000FF"/>
                    </a:gs>
                    <a:gs pos="0">
                      <a:schemeClr val="accent6">
                        <a:alpha val="93000"/>
                      </a:schemeClr>
                    </a:gs>
                  </a:gsLst>
                  <a:path path="shape">
                    <a:fillToRect l="50000" t="50000" r="50000" b="50000"/>
                  </a:path>
                  <a:tileRect/>
                </a:gradFill>
                <a:latin typeface="Wawati SC Regular"/>
                <a:cs typeface="Wawati SC Regular"/>
              </a:rPr>
              <a:t>？</a:t>
            </a:r>
            <a:endParaRPr kumimoji="1" lang="zh-CN" altLang="en-US" sz="5400" dirty="0">
              <a:gradFill flip="none" rotWithShape="1">
                <a:gsLst>
                  <a:gs pos="100000">
                    <a:srgbClr val="0000FF"/>
                  </a:gs>
                  <a:gs pos="0">
                    <a:schemeClr val="accent6">
                      <a:alpha val="93000"/>
                    </a:schemeClr>
                  </a:gs>
                </a:gsLst>
                <a:path path="shape">
                  <a:fillToRect l="50000" t="50000" r="50000" b="50000"/>
                </a:path>
                <a:tileRect/>
              </a:gradFill>
              <a:latin typeface="Wawati SC Regular"/>
              <a:cs typeface="Wawati SC Regular"/>
            </a:endParaRPr>
          </a:p>
        </p:txBody>
      </p:sp>
    </p:spTree>
    <p:extLst>
      <p:ext uri="{BB962C8B-B14F-4D97-AF65-F5344CB8AC3E}">
        <p14:creationId xmlns:p14="http://schemas.microsoft.com/office/powerpoint/2010/main" val="253774006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xmlns:p14="http://schemas.microsoft.com/office/powerpoint/2010/main" advClick="0" advTm="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5382 4.07407E-6 L 0.33507 -0.00047 " pathEditMode="relative" rAng="0" ptsTypes="AA">
                                      <p:cBhvr>
                                        <p:cTn id="6" dur="3000" fill="hold"/>
                                        <p:tgtEl>
                                          <p:spTgt spid="7"/>
                                        </p:tgtEl>
                                        <p:attrNameLst>
                                          <p:attrName>ppt_x</p:attrName>
                                          <p:attrName>ppt_y</p:attrName>
                                        </p:attrNameLst>
                                      </p:cBhvr>
                                      <p:rCtr x="19444" y="-23"/>
                                    </p:animMotion>
                                  </p:childTnLst>
                                </p:cTn>
                              </p:par>
                              <p:par>
                                <p:cTn id="7" presetID="22" presetClass="entr" presetSubtype="8" fill="hold" grpId="0" nodeType="withEffect">
                                  <p:stCondLst>
                                    <p:cond delay="500"/>
                                  </p:stCondLst>
                                  <p:childTnLst>
                                    <p:set>
                                      <p:cBhvr>
                                        <p:cTn id="8" dur="1" fill="hold">
                                          <p:stCondLst>
                                            <p:cond delay="0"/>
                                          </p:stCondLst>
                                        </p:cTn>
                                        <p:tgtEl>
                                          <p:spTgt spid="8"/>
                                        </p:tgtEl>
                                        <p:attrNameLst>
                                          <p:attrName>style.visibility</p:attrName>
                                        </p:attrNameLst>
                                      </p:cBhvr>
                                      <p:to>
                                        <p:strVal val="visible"/>
                                      </p:to>
                                    </p:set>
                                    <p:animEffect transition="in" filter="wipe(left)">
                                      <p:cBhvr>
                                        <p:cTn id="9"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35779" y="1666778"/>
            <a:ext cx="6376346" cy="4525963"/>
          </a:xfrm>
        </p:spPr>
        <p:txBody>
          <a:bodyPr/>
          <a:lstStyle/>
          <a:p>
            <a:pPr marL="0" indent="0">
              <a:lnSpc>
                <a:spcPct val="200000"/>
              </a:lnSpc>
              <a:buNone/>
            </a:pPr>
            <a:r>
              <a:rPr kumimoji="1" lang="en-US" altLang="zh-CN" b="1" dirty="0" smtClean="0">
                <a:solidFill>
                  <a:srgbClr val="FF0000"/>
                </a:solidFill>
              </a:rPr>
              <a:t>Convenient</a:t>
            </a:r>
          </a:p>
          <a:p>
            <a:pPr marL="0" indent="0">
              <a:lnSpc>
                <a:spcPct val="200000"/>
              </a:lnSpc>
              <a:buNone/>
            </a:pPr>
            <a:r>
              <a:rPr kumimoji="1" lang="en-US" altLang="zh-CN" b="1" dirty="0" smtClean="0">
                <a:solidFill>
                  <a:schemeClr val="tx2"/>
                </a:solidFill>
              </a:rPr>
              <a:t>		Habit change</a:t>
            </a:r>
          </a:p>
          <a:p>
            <a:pPr marL="0" indent="0">
              <a:lnSpc>
                <a:spcPct val="200000"/>
              </a:lnSpc>
              <a:buNone/>
            </a:pPr>
            <a:r>
              <a:rPr kumimoji="1" lang="en-US" altLang="zh-CN" b="1" dirty="0" smtClean="0">
                <a:solidFill>
                  <a:srgbClr val="008000"/>
                </a:solidFill>
              </a:rPr>
              <a:t>				Environmental-friendly</a:t>
            </a:r>
            <a:endParaRPr kumimoji="1" lang="zh-CN" altLang="en-US" b="1" dirty="0">
              <a:solidFill>
                <a:srgbClr val="008000"/>
              </a:solidFill>
            </a:endParaRPr>
          </a:p>
        </p:txBody>
      </p:sp>
      <p:sp>
        <p:nvSpPr>
          <p:cNvPr id="2" name="标题 1"/>
          <p:cNvSpPr>
            <a:spLocks noGrp="1"/>
          </p:cNvSpPr>
          <p:nvPr>
            <p:ph type="title"/>
          </p:nvPr>
        </p:nvSpPr>
        <p:spPr>
          <a:xfrm>
            <a:off x="127000" y="400951"/>
            <a:ext cx="8229600" cy="1143000"/>
          </a:xfrm>
        </p:spPr>
        <p:txBody>
          <a:bodyPr>
            <a:normAutofit/>
          </a:bodyPr>
          <a:lstStyle/>
          <a:p>
            <a:r>
              <a:rPr kumimoji="1" lang="en-US" altLang="zh-CN" dirty="0" smtClean="0">
                <a:latin typeface="Gabriola"/>
                <a:cs typeface="Gabriola"/>
              </a:rPr>
              <a:t>Why ?!</a:t>
            </a:r>
            <a:endParaRPr kumimoji="1" lang="zh-CN" altLang="en-US" dirty="0">
              <a:latin typeface="Gabriola"/>
              <a:cs typeface="Gabriola"/>
            </a:endParaRPr>
          </a:p>
        </p:txBody>
      </p:sp>
    </p:spTree>
    <p:extLst>
      <p:ext uri="{BB962C8B-B14F-4D97-AF65-F5344CB8AC3E}">
        <p14:creationId xmlns:p14="http://schemas.microsoft.com/office/powerpoint/2010/main" val="24501630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0932" y="4506330"/>
            <a:ext cx="3877985" cy="523220"/>
          </a:xfrm>
          <a:prstGeom prst="rect">
            <a:avLst/>
          </a:prstGeom>
          <a:noFill/>
        </p:spPr>
        <p:txBody>
          <a:bodyPr wrap="none" lIns="91440" tIns="45720" rIns="91440" bIns="45720">
            <a:spAutoFit/>
          </a:bodyPr>
          <a:lstStyle/>
          <a:p>
            <a:pPr algn="ctr"/>
            <a:r>
              <a:rPr lang="en-US" altLang="zh-CN" sz="2800" b="1" dirty="0" smtClean="0">
                <a:solidFill>
                  <a:srgbClr val="FF0000"/>
                </a:solidFill>
                <a:latin typeface="Yuanti SC Regular"/>
                <a:cs typeface="Yuanti SC Regular"/>
              </a:rPr>
              <a:t>25% unnecessary print</a:t>
            </a:r>
            <a:endParaRPr lang="zh-CN" altLang="en-US" sz="2800" b="1" dirty="0">
              <a:solidFill>
                <a:srgbClr val="FF0000"/>
              </a:solidFill>
              <a:latin typeface="Yuanti SC Regular"/>
              <a:cs typeface="Yuanti SC Regular"/>
            </a:endParaRPr>
          </a:p>
        </p:txBody>
      </p:sp>
      <p:sp>
        <p:nvSpPr>
          <p:cNvPr id="9" name="矩形 8"/>
          <p:cNvSpPr/>
          <p:nvPr/>
        </p:nvSpPr>
        <p:spPr>
          <a:xfrm>
            <a:off x="720091" y="1888737"/>
            <a:ext cx="2527942" cy="523220"/>
          </a:xfrm>
          <a:prstGeom prst="rect">
            <a:avLst/>
          </a:prstGeom>
          <a:noFill/>
        </p:spPr>
        <p:txBody>
          <a:bodyPr wrap="none" lIns="91440" tIns="45720" rIns="91440" bIns="45720">
            <a:spAutoFit/>
          </a:bodyPr>
          <a:lstStyle/>
          <a:p>
            <a:pPr algn="ctr"/>
            <a:r>
              <a:rPr lang="en-US" altLang="zh-CN" sz="2800" b="1" dirty="0" smtClean="0">
                <a:solidFill>
                  <a:srgbClr val="0000FF"/>
                </a:solidFill>
                <a:latin typeface="Yuanti SC Regular"/>
                <a:cs typeface="Yuanti SC Regular"/>
              </a:rPr>
              <a:t>12,000,000,000</a:t>
            </a:r>
            <a:endParaRPr lang="zh-CN" altLang="en-US" sz="2800" b="1" dirty="0">
              <a:solidFill>
                <a:srgbClr val="0000FF"/>
              </a:solidFill>
              <a:latin typeface="Yuanti SC Regular"/>
              <a:cs typeface="Yuanti SC Regular"/>
            </a:endParaRPr>
          </a:p>
        </p:txBody>
      </p:sp>
      <p:sp>
        <p:nvSpPr>
          <p:cNvPr id="10" name="矩形 9"/>
          <p:cNvSpPr/>
          <p:nvPr/>
        </p:nvSpPr>
        <p:spPr>
          <a:xfrm>
            <a:off x="399105" y="3186323"/>
            <a:ext cx="3222385" cy="523220"/>
          </a:xfrm>
          <a:prstGeom prst="rect">
            <a:avLst/>
          </a:prstGeom>
          <a:noFill/>
        </p:spPr>
        <p:txBody>
          <a:bodyPr wrap="none" lIns="91440" tIns="45720" rIns="91440" bIns="45720">
            <a:spAutoFit/>
          </a:bodyPr>
          <a:lstStyle/>
          <a:p>
            <a:pPr algn="ctr"/>
            <a:r>
              <a:rPr lang="en-US" altLang="zh-CN" sz="2800" b="1" dirty="0" smtClean="0">
                <a:solidFill>
                  <a:srgbClr val="008000"/>
                </a:solidFill>
                <a:latin typeface="Yuanti SC Regular"/>
                <a:cs typeface="Yuanti SC Regular"/>
              </a:rPr>
              <a:t>22 / employee/day</a:t>
            </a:r>
            <a:endParaRPr lang="zh-CN" altLang="en-US" sz="2800" b="1" dirty="0">
              <a:solidFill>
                <a:srgbClr val="008000"/>
              </a:solidFill>
              <a:latin typeface="Yuanti SC Regular"/>
              <a:cs typeface="Yuanti SC Regular"/>
            </a:endParaRPr>
          </a:p>
        </p:txBody>
      </p:sp>
      <p:pic>
        <p:nvPicPr>
          <p:cNvPr id="5" name="图片 4" descr="fing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46419">
            <a:off x="221852" y="2660886"/>
            <a:ext cx="1718209" cy="1962543"/>
          </a:xfrm>
          <a:prstGeom prst="rect">
            <a:avLst/>
          </a:prstGeom>
        </p:spPr>
      </p:pic>
      <p:sp>
        <p:nvSpPr>
          <p:cNvPr id="2" name="文本框 1"/>
          <p:cNvSpPr txBox="1"/>
          <p:nvPr/>
        </p:nvSpPr>
        <p:spPr>
          <a:xfrm>
            <a:off x="869153" y="712915"/>
            <a:ext cx="2691874" cy="584776"/>
          </a:xfrm>
          <a:prstGeom prst="rect">
            <a:avLst/>
          </a:prstGeom>
          <a:noFill/>
        </p:spPr>
        <p:txBody>
          <a:bodyPr wrap="square" rtlCol="0">
            <a:spAutoFit/>
          </a:bodyPr>
          <a:lstStyle/>
          <a:p>
            <a:r>
              <a:rPr kumimoji="1" lang="en-US" altLang="zh-CN" sz="3200" b="1" dirty="0" smtClean="0">
                <a:ln w="1905"/>
                <a:effectLst>
                  <a:innerShdw blurRad="69850" dist="43180" dir="5400000">
                    <a:srgbClr val="000000">
                      <a:alpha val="65000"/>
                    </a:srgbClr>
                  </a:innerShdw>
                </a:effectLst>
                <a:latin typeface="Times New Roman"/>
                <a:cs typeface="Times New Roman"/>
              </a:rPr>
              <a:t>@UK, 2007</a:t>
            </a:r>
            <a:endParaRPr kumimoji="1" lang="zh-CN" altLang="en-US" sz="3200" b="1" dirty="0">
              <a:ln w="1905"/>
              <a:effectLst>
                <a:innerShdw blurRad="69850" dist="43180" dir="5400000">
                  <a:srgbClr val="000000">
                    <a:alpha val="65000"/>
                  </a:srgbClr>
                </a:innerShdw>
              </a:effectLst>
              <a:latin typeface="Times New Roman"/>
              <a:cs typeface="Times New Roman"/>
            </a:endParaRPr>
          </a:p>
        </p:txBody>
      </p:sp>
      <p:sp>
        <p:nvSpPr>
          <p:cNvPr id="3" name="折角形 2"/>
          <p:cNvSpPr/>
          <p:nvPr/>
        </p:nvSpPr>
        <p:spPr>
          <a:xfrm>
            <a:off x="4857749" y="396874"/>
            <a:ext cx="4175125" cy="3540125"/>
          </a:xfrm>
          <a:prstGeom prst="foldedCorner">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200000"/>
              </a:lnSpc>
            </a:pPr>
            <a:r>
              <a:rPr kumimoji="1" lang="en-US" altLang="zh-CN" b="1" dirty="0">
                <a:solidFill>
                  <a:schemeClr val="tx1"/>
                </a:solidFill>
                <a:latin typeface="Times New Roman"/>
                <a:cs typeface="Times New Roman"/>
              </a:rPr>
              <a:t>12,000,000,000    </a:t>
            </a:r>
            <a:r>
              <a:rPr kumimoji="1" lang="en-US" altLang="zh-CN" b="1" dirty="0" smtClean="0">
                <a:solidFill>
                  <a:schemeClr val="tx1"/>
                </a:solidFill>
                <a:latin typeface="Times New Roman"/>
                <a:cs typeface="Times New Roman"/>
              </a:rPr>
              <a:t>        paper </a:t>
            </a:r>
            <a:r>
              <a:rPr kumimoji="1" lang="en-US" altLang="zh-CN" b="1" dirty="0">
                <a:solidFill>
                  <a:schemeClr val="tx1"/>
                </a:solidFill>
                <a:latin typeface="Times New Roman"/>
                <a:cs typeface="Times New Roman"/>
              </a:rPr>
              <a:t>used / year</a:t>
            </a:r>
            <a:br>
              <a:rPr kumimoji="1" lang="en-US" altLang="zh-CN" b="1" dirty="0">
                <a:solidFill>
                  <a:schemeClr val="tx1"/>
                </a:solidFill>
                <a:latin typeface="Times New Roman"/>
                <a:cs typeface="Times New Roman"/>
              </a:rPr>
            </a:br>
            <a:r>
              <a:rPr kumimoji="1" lang="en-US" altLang="zh-CN" b="1" dirty="0" smtClean="0">
                <a:solidFill>
                  <a:schemeClr val="tx1"/>
                </a:solidFill>
                <a:latin typeface="Times New Roman"/>
                <a:cs typeface="Times New Roman"/>
              </a:rPr>
              <a:t>        </a:t>
            </a:r>
            <a:r>
              <a:rPr lang="en-US" altLang="zh-CN" b="1" dirty="0" smtClean="0">
                <a:solidFill>
                  <a:schemeClr val="tx1"/>
                </a:solidFill>
                <a:latin typeface="Times New Roman"/>
                <a:ea typeface="ＭＳ ゴシック"/>
                <a:cs typeface="Times New Roman"/>
              </a:rPr>
              <a:t>*</a:t>
            </a:r>
            <a:r>
              <a:rPr lang="en-US" altLang="zh-CN" b="1" dirty="0">
                <a:solidFill>
                  <a:schemeClr val="tx1"/>
                </a:solidFill>
                <a:latin typeface="Times New Roman"/>
                <a:ea typeface="ＭＳ ゴシック"/>
                <a:cs typeface="Times New Roman"/>
              </a:rPr>
              <a:t>25%      </a:t>
            </a:r>
            <a:r>
              <a:rPr lang="en-US" altLang="zh-CN" b="1" dirty="0" smtClean="0">
                <a:solidFill>
                  <a:schemeClr val="tx1"/>
                </a:solidFill>
                <a:latin typeface="Times New Roman"/>
                <a:ea typeface="ＭＳ ゴシック"/>
                <a:cs typeface="Times New Roman"/>
              </a:rPr>
              <a:t> * </a:t>
            </a:r>
            <a:r>
              <a:rPr lang="en-US" altLang="zh-CN" b="1" dirty="0">
                <a:solidFill>
                  <a:schemeClr val="tx1"/>
                </a:solidFill>
                <a:latin typeface="Times New Roman"/>
                <a:ea typeface="ＭＳ ゴシック"/>
                <a:cs typeface="Times New Roman"/>
              </a:rPr>
              <a:t>% unnecessary </a:t>
            </a:r>
            <a:r>
              <a:rPr lang="en-US" altLang="zh-CN" b="1" dirty="0" smtClean="0">
                <a:solidFill>
                  <a:schemeClr val="tx1"/>
                </a:solidFill>
                <a:latin typeface="Times New Roman"/>
                <a:ea typeface="ＭＳ ゴシック"/>
                <a:cs typeface="Times New Roman"/>
              </a:rPr>
              <a:t>printing </a:t>
            </a:r>
            <a:br>
              <a:rPr lang="en-US" altLang="zh-CN" b="1" dirty="0" smtClean="0">
                <a:solidFill>
                  <a:schemeClr val="tx1"/>
                </a:solidFill>
                <a:latin typeface="Times New Roman"/>
                <a:ea typeface="ＭＳ ゴシック"/>
                <a:cs typeface="Times New Roman"/>
              </a:rPr>
            </a:br>
            <a:r>
              <a:rPr lang="en-US" altLang="zh-CN" b="1" dirty="0" smtClean="0">
                <a:solidFill>
                  <a:schemeClr val="tx1"/>
                </a:solidFill>
                <a:latin typeface="Times New Roman"/>
                <a:ea typeface="ＭＳ ゴシック"/>
                <a:cs typeface="Times New Roman"/>
              </a:rPr>
              <a:t>*</a:t>
            </a:r>
            <a:r>
              <a:rPr lang="en-US" altLang="zh-CN" b="1" dirty="0">
                <a:solidFill>
                  <a:schemeClr val="tx1"/>
                </a:solidFill>
                <a:latin typeface="Times New Roman"/>
                <a:ea typeface="ＭＳ ゴシック"/>
                <a:cs typeface="Times New Roman"/>
              </a:rPr>
              <a:t>1/3000                                *tree/</a:t>
            </a:r>
            <a:r>
              <a:rPr lang="en-US" altLang="zh-CN" b="1" dirty="0" smtClean="0">
                <a:solidFill>
                  <a:schemeClr val="tx1"/>
                </a:solidFill>
                <a:latin typeface="Times New Roman"/>
                <a:ea typeface="ＭＳ ゴシック"/>
                <a:cs typeface="Times New Roman"/>
              </a:rPr>
              <a:t>paper</a:t>
            </a:r>
            <a:endParaRPr lang="en-US" altLang="zh-CN" dirty="0" smtClean="0">
              <a:solidFill>
                <a:schemeClr val="tx1"/>
              </a:solidFill>
              <a:latin typeface="Times New Roman"/>
              <a:ea typeface="ＭＳ ゴシック"/>
              <a:cs typeface="Times New Roman"/>
            </a:endParaRPr>
          </a:p>
          <a:p>
            <a:pPr algn="ctr">
              <a:lnSpc>
                <a:spcPct val="200000"/>
              </a:lnSpc>
            </a:pPr>
            <a:r>
              <a:rPr lang="en-US" altLang="zh-CN" sz="2400" dirty="0" smtClean="0">
                <a:solidFill>
                  <a:srgbClr val="FF0000"/>
                </a:solidFill>
                <a:latin typeface="American Typewriter"/>
                <a:ea typeface="ＭＳ ゴシック"/>
                <a:cs typeface="American Typewriter"/>
              </a:rPr>
              <a:t>= </a:t>
            </a:r>
            <a:r>
              <a:rPr lang="en-US" altLang="zh-CN" sz="2400" dirty="0">
                <a:solidFill>
                  <a:srgbClr val="FF0000"/>
                </a:solidFill>
                <a:latin typeface="American Typewriter"/>
                <a:ea typeface="ＭＳ ゴシック"/>
                <a:cs typeface="American Typewriter"/>
              </a:rPr>
              <a:t>1,000,000 trees/year</a:t>
            </a:r>
            <a:endParaRPr kumimoji="1" lang="zh-CN" altLang="en-US" dirty="0"/>
          </a:p>
        </p:txBody>
      </p:sp>
      <p:pic>
        <p:nvPicPr>
          <p:cNvPr id="11" name="图片 10"/>
          <p:cNvPicPr>
            <a:picLocks noChangeAspect="1"/>
          </p:cNvPicPr>
          <p:nvPr/>
        </p:nvPicPr>
        <p:blipFill>
          <a:blip r:embed="rId4"/>
          <a:stretch>
            <a:fillRect/>
          </a:stretch>
        </p:blipFill>
        <p:spPr>
          <a:xfrm>
            <a:off x="4510768" y="4331555"/>
            <a:ext cx="1505858" cy="1395989"/>
          </a:xfrm>
          <a:prstGeom prst="rect">
            <a:avLst/>
          </a:prstGeom>
        </p:spPr>
      </p:pic>
      <p:pic>
        <p:nvPicPr>
          <p:cNvPr id="12" name="图片 11"/>
          <p:cNvPicPr>
            <a:picLocks noChangeAspect="1"/>
          </p:cNvPicPr>
          <p:nvPr/>
        </p:nvPicPr>
        <p:blipFill>
          <a:blip r:embed="rId4"/>
          <a:stretch>
            <a:fillRect/>
          </a:stretch>
        </p:blipFill>
        <p:spPr>
          <a:xfrm>
            <a:off x="6016626" y="4331555"/>
            <a:ext cx="1505858" cy="1395989"/>
          </a:xfrm>
          <a:prstGeom prst="rect">
            <a:avLst/>
          </a:prstGeom>
        </p:spPr>
      </p:pic>
      <p:pic>
        <p:nvPicPr>
          <p:cNvPr id="13" name="图片 12"/>
          <p:cNvPicPr>
            <a:picLocks noChangeAspect="1"/>
          </p:cNvPicPr>
          <p:nvPr/>
        </p:nvPicPr>
        <p:blipFill>
          <a:blip r:embed="rId4"/>
          <a:stretch>
            <a:fillRect/>
          </a:stretch>
        </p:blipFill>
        <p:spPr>
          <a:xfrm>
            <a:off x="7522485" y="4331555"/>
            <a:ext cx="1510392" cy="1400192"/>
          </a:xfrm>
          <a:prstGeom prst="rect">
            <a:avLst/>
          </a:prstGeom>
        </p:spPr>
      </p:pic>
    </p:spTree>
    <p:extLst>
      <p:ext uri="{BB962C8B-B14F-4D97-AF65-F5344CB8AC3E}">
        <p14:creationId xmlns:p14="http://schemas.microsoft.com/office/powerpoint/2010/main" val="3173455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500"/>
                            </p:stCondLst>
                            <p:childTnLst>
                              <p:par>
                                <p:cTn id="24" presetID="0" presetClass="path" presetSubtype="0" accel="50000" decel="50000" fill="hold" nodeType="afterEffect">
                                  <p:stCondLst>
                                    <p:cond delay="0"/>
                                  </p:stCondLst>
                                  <p:childTnLst>
                                    <p:animMotion origin="layout" path="M 8.33333E-7 1.48148E-6 L 0.30243 -0.00509 " pathEditMode="relative" rAng="0" ptsTypes="AA">
                                      <p:cBhvr>
                                        <p:cTn id="25" dur="2000" fill="hold"/>
                                        <p:tgtEl>
                                          <p:spTgt spid="5"/>
                                        </p:tgtEl>
                                        <p:attrNameLst>
                                          <p:attrName>ppt_x</p:attrName>
                                          <p:attrName>ppt_y</p:attrName>
                                        </p:attrNameLst>
                                      </p:cBhvr>
                                      <p:rCtr x="15122" y="-255"/>
                                    </p:animMotion>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p:tgtEl>
                                          <p:spTgt spid="3"/>
                                        </p:tgtEl>
                                        <p:attrNameLst>
                                          <p:attrName>ppt_y</p:attrName>
                                        </p:attrNameLst>
                                      </p:cBhvr>
                                      <p:tavLst>
                                        <p:tav tm="0">
                                          <p:val>
                                            <p:strVal val="#ppt_y-#ppt_h*1.125000"/>
                                          </p:val>
                                        </p:tav>
                                        <p:tav tm="100000">
                                          <p:val>
                                            <p:strVal val="#ppt_y"/>
                                          </p:val>
                                        </p:tav>
                                      </p:tavLst>
                                    </p:anim>
                                    <p:animEffect transition="in" filter="wipe(down)">
                                      <p:cBhvr>
                                        <p:cTn id="31" dur="500"/>
                                        <p:tgtEl>
                                          <p:spTgt spid="3"/>
                                        </p:tgtEl>
                                      </p:cBhvr>
                                    </p:animEffect>
                                  </p:childTnLst>
                                </p:cTn>
                              </p:par>
                              <p:par>
                                <p:cTn id="32" presetID="1"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60375" y="2258326"/>
            <a:ext cx="8229600" cy="1143000"/>
          </a:xfrm>
        </p:spPr>
        <p:txBody>
          <a:bodyPr>
            <a:normAutofit/>
          </a:bodyPr>
          <a:lstStyle/>
          <a:p>
            <a:r>
              <a:rPr kumimoji="1" lang="en-US" altLang="zh-CN" sz="4800" dirty="0" smtClean="0">
                <a:solidFill>
                  <a:srgbClr val="008000"/>
                </a:solidFill>
                <a:latin typeface="Gabriola"/>
                <a:cs typeface="Gabriola"/>
              </a:rPr>
              <a:t>How?</a:t>
            </a:r>
            <a:endParaRPr kumimoji="1" lang="zh-CN" altLang="en-US" sz="4800" dirty="0">
              <a:solidFill>
                <a:srgbClr val="008000"/>
              </a:solidFill>
              <a:latin typeface="Gabriola"/>
              <a:cs typeface="Gabriola"/>
            </a:endParaRPr>
          </a:p>
        </p:txBody>
      </p:sp>
    </p:spTree>
    <p:extLst>
      <p:ext uri="{BB962C8B-B14F-4D97-AF65-F5344CB8AC3E}">
        <p14:creationId xmlns:p14="http://schemas.microsoft.com/office/powerpoint/2010/main" val="570709783"/>
      </p:ext>
    </p:extLst>
  </p:cSld>
  <p:clrMapOvr>
    <a:masterClrMapping/>
  </p:clrMapOvr>
  <mc:AlternateContent xmlns:mc="http://schemas.openxmlformats.org/markup-compatibility/2006" xmlns:p14="http://schemas.microsoft.com/office/powerpoint/2010/main">
    <mc:Choice Requires="p14">
      <p:transition spd="slow" p14:dur="12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357389" y="735306"/>
            <a:ext cx="941283" cy="584776"/>
          </a:xfrm>
          <a:prstGeom prst="rect">
            <a:avLst/>
          </a:prstGeom>
          <a:noFill/>
        </p:spPr>
        <p:txBody>
          <a:bodyPr wrap="none" rtlCol="0">
            <a:spAutoFit/>
          </a:bodyPr>
          <a:lstStyle/>
          <a:p>
            <a:r>
              <a:rPr kumimoji="1" lang="en-US" altLang="zh-CN" sz="3200" dirty="0" smtClean="0">
                <a:latin typeface="Wawati SC Regular"/>
                <a:cs typeface="Wawati SC Regular"/>
              </a:rPr>
              <a:t>light</a:t>
            </a:r>
            <a:endParaRPr kumimoji="1" lang="zh-CN" altLang="en-US" sz="3200" dirty="0">
              <a:latin typeface="Wawati SC Regular"/>
              <a:cs typeface="Wawati SC Regular"/>
            </a:endParaRPr>
          </a:p>
        </p:txBody>
      </p:sp>
      <p:sp>
        <p:nvSpPr>
          <p:cNvPr id="8" name="文本框 7"/>
          <p:cNvSpPr txBox="1"/>
          <p:nvPr/>
        </p:nvSpPr>
        <p:spPr>
          <a:xfrm>
            <a:off x="217217" y="1027694"/>
            <a:ext cx="3126598" cy="584776"/>
          </a:xfrm>
          <a:prstGeom prst="rect">
            <a:avLst/>
          </a:prstGeom>
          <a:noFill/>
        </p:spPr>
        <p:txBody>
          <a:bodyPr wrap="none" rtlCol="0">
            <a:spAutoFit/>
          </a:bodyPr>
          <a:lstStyle/>
          <a:p>
            <a:r>
              <a:rPr kumimoji="1" lang="en-US" altLang="zh-CN" sz="3200" dirty="0" smtClean="0">
                <a:latin typeface="Wawati SC Regular"/>
                <a:cs typeface="Wawati SC Regular"/>
              </a:rPr>
              <a:t>Computer</a:t>
            </a:r>
            <a:r>
              <a:rPr kumimoji="1" lang="zh-CN" altLang="en-US" sz="3200" dirty="0" smtClean="0">
                <a:latin typeface="Wawati SC Regular"/>
                <a:cs typeface="Wawati SC Regular"/>
              </a:rPr>
              <a:t> </a:t>
            </a:r>
            <a:r>
              <a:rPr kumimoji="1" lang="en-US" altLang="zh-CN" sz="3200" dirty="0" smtClean="0">
                <a:latin typeface="Wawati SC Regular"/>
                <a:cs typeface="Wawati SC Regular"/>
              </a:rPr>
              <a:t>screen</a:t>
            </a:r>
            <a:endParaRPr kumimoji="1" lang="zh-CN" altLang="en-US" sz="3200" dirty="0">
              <a:latin typeface="Wawati SC Regular"/>
              <a:cs typeface="Wawati SC Regular"/>
            </a:endParaRPr>
          </a:p>
        </p:txBody>
      </p:sp>
      <p:sp>
        <p:nvSpPr>
          <p:cNvPr id="9" name="文本框 8"/>
          <p:cNvSpPr txBox="1"/>
          <p:nvPr/>
        </p:nvSpPr>
        <p:spPr>
          <a:xfrm>
            <a:off x="7034521" y="1110417"/>
            <a:ext cx="1159692" cy="584776"/>
          </a:xfrm>
          <a:prstGeom prst="rect">
            <a:avLst/>
          </a:prstGeom>
          <a:noFill/>
        </p:spPr>
        <p:txBody>
          <a:bodyPr wrap="none" rtlCol="0">
            <a:spAutoFit/>
          </a:bodyPr>
          <a:lstStyle/>
          <a:p>
            <a:r>
              <a:rPr kumimoji="1" lang="en-US" altLang="zh-CN" sz="3200" dirty="0" smtClean="0">
                <a:latin typeface="Wawati SC Regular"/>
                <a:cs typeface="Wawati SC Regular"/>
              </a:rPr>
              <a:t>paper</a:t>
            </a:r>
            <a:endParaRPr kumimoji="1" lang="zh-CN" altLang="en-US" sz="3200" dirty="0">
              <a:latin typeface="Wawati SC Regular"/>
              <a:cs typeface="Wawati SC Regular"/>
            </a:endParaRPr>
          </a:p>
        </p:txBody>
      </p:sp>
      <p:cxnSp>
        <p:nvCxnSpPr>
          <p:cNvPr id="11" name="直线箭头连接符 10"/>
          <p:cNvCxnSpPr/>
          <p:nvPr/>
        </p:nvCxnSpPr>
        <p:spPr>
          <a:xfrm flipV="1">
            <a:off x="3343815" y="1402803"/>
            <a:ext cx="3358509" cy="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4" name="文本框 13"/>
          <p:cNvSpPr txBox="1"/>
          <p:nvPr/>
        </p:nvSpPr>
        <p:spPr>
          <a:xfrm>
            <a:off x="911311" y="2768697"/>
            <a:ext cx="1282808" cy="461665"/>
          </a:xfrm>
          <a:prstGeom prst="rect">
            <a:avLst/>
          </a:prstGeom>
          <a:noFill/>
        </p:spPr>
        <p:txBody>
          <a:bodyPr wrap="none" rtlCol="0">
            <a:spAutoFit/>
          </a:bodyPr>
          <a:lstStyle/>
          <a:p>
            <a:r>
              <a:rPr kumimoji="1" lang="en-US" altLang="zh-CN" sz="2400" dirty="0" smtClean="0">
                <a:latin typeface="Optima"/>
                <a:cs typeface="Optima"/>
              </a:rPr>
              <a:t>Turn On</a:t>
            </a:r>
            <a:endParaRPr kumimoji="1" lang="zh-CN" altLang="en-US" sz="2400" dirty="0">
              <a:latin typeface="Optima"/>
              <a:cs typeface="Optima"/>
            </a:endParaRPr>
          </a:p>
        </p:txBody>
      </p:sp>
      <p:sp>
        <p:nvSpPr>
          <p:cNvPr id="15" name="文本框 14"/>
          <p:cNvSpPr txBox="1"/>
          <p:nvPr/>
        </p:nvSpPr>
        <p:spPr>
          <a:xfrm>
            <a:off x="890861" y="4377291"/>
            <a:ext cx="1300356" cy="461665"/>
          </a:xfrm>
          <a:prstGeom prst="rect">
            <a:avLst/>
          </a:prstGeom>
          <a:noFill/>
        </p:spPr>
        <p:txBody>
          <a:bodyPr wrap="none" rtlCol="0">
            <a:spAutoFit/>
          </a:bodyPr>
          <a:lstStyle/>
          <a:p>
            <a:r>
              <a:rPr kumimoji="1" lang="en-US" altLang="zh-CN" sz="2400" dirty="0" smtClean="0">
                <a:latin typeface="Optima"/>
                <a:cs typeface="Optima"/>
              </a:rPr>
              <a:t>Turn Off</a:t>
            </a:r>
            <a:endParaRPr kumimoji="1" lang="zh-CN" altLang="en-US" sz="2400" dirty="0">
              <a:latin typeface="Optima"/>
              <a:cs typeface="Optima"/>
            </a:endParaRPr>
          </a:p>
        </p:txBody>
      </p:sp>
      <p:sp>
        <p:nvSpPr>
          <p:cNvPr id="16" name="文本框 15"/>
          <p:cNvSpPr txBox="1"/>
          <p:nvPr/>
        </p:nvSpPr>
        <p:spPr>
          <a:xfrm>
            <a:off x="3351986" y="2768697"/>
            <a:ext cx="1005403" cy="461665"/>
          </a:xfrm>
          <a:prstGeom prst="rect">
            <a:avLst/>
          </a:prstGeom>
          <a:noFill/>
        </p:spPr>
        <p:txBody>
          <a:bodyPr wrap="none" rtlCol="0">
            <a:spAutoFit/>
          </a:bodyPr>
          <a:lstStyle/>
          <a:p>
            <a:r>
              <a:rPr kumimoji="1" lang="en-US" altLang="zh-CN" sz="2400" dirty="0" smtClean="0">
                <a:latin typeface="Optima"/>
                <a:cs typeface="Optima"/>
              </a:rPr>
              <a:t>Finger</a:t>
            </a:r>
            <a:endParaRPr kumimoji="1" lang="zh-CN" altLang="en-US" sz="2400" dirty="0">
              <a:latin typeface="Optima"/>
              <a:cs typeface="Optima"/>
            </a:endParaRPr>
          </a:p>
        </p:txBody>
      </p:sp>
      <p:sp>
        <p:nvSpPr>
          <p:cNvPr id="17" name="文本框 16"/>
          <p:cNvSpPr txBox="1"/>
          <p:nvPr/>
        </p:nvSpPr>
        <p:spPr>
          <a:xfrm>
            <a:off x="911311" y="3568334"/>
            <a:ext cx="928459" cy="461665"/>
          </a:xfrm>
          <a:prstGeom prst="rect">
            <a:avLst/>
          </a:prstGeom>
          <a:noFill/>
        </p:spPr>
        <p:txBody>
          <a:bodyPr wrap="none" rtlCol="0">
            <a:spAutoFit/>
          </a:bodyPr>
          <a:lstStyle/>
          <a:p>
            <a:r>
              <a:rPr kumimoji="1" lang="en-US" altLang="zh-CN" sz="2400" dirty="0" smtClean="0">
                <a:latin typeface="Optima"/>
                <a:cs typeface="Optima"/>
              </a:rPr>
              <a:t>React</a:t>
            </a:r>
            <a:endParaRPr kumimoji="1" lang="zh-CN" altLang="en-US" sz="2400" dirty="0">
              <a:latin typeface="Optima"/>
              <a:cs typeface="Optima"/>
            </a:endParaRPr>
          </a:p>
        </p:txBody>
      </p:sp>
      <p:sp>
        <p:nvSpPr>
          <p:cNvPr id="19" name="文本框 18"/>
          <p:cNvSpPr txBox="1"/>
          <p:nvPr/>
        </p:nvSpPr>
        <p:spPr>
          <a:xfrm>
            <a:off x="3381523" y="3568334"/>
            <a:ext cx="838691" cy="461665"/>
          </a:xfrm>
          <a:prstGeom prst="rect">
            <a:avLst/>
          </a:prstGeom>
          <a:noFill/>
        </p:spPr>
        <p:txBody>
          <a:bodyPr wrap="none" rtlCol="0">
            <a:spAutoFit/>
          </a:bodyPr>
          <a:lstStyle/>
          <a:p>
            <a:r>
              <a:rPr kumimoji="1" lang="en-US" altLang="zh-CN" sz="2400" dirty="0" smtClean="0">
                <a:latin typeface="Optima"/>
                <a:cs typeface="Optima"/>
              </a:rPr>
              <a:t>Light</a:t>
            </a:r>
            <a:endParaRPr kumimoji="1" lang="zh-CN" altLang="en-US" sz="2400" dirty="0">
              <a:latin typeface="Optima"/>
              <a:cs typeface="Optima"/>
            </a:endParaRPr>
          </a:p>
        </p:txBody>
      </p:sp>
      <p:sp>
        <p:nvSpPr>
          <p:cNvPr id="20" name="文本框 19"/>
          <p:cNvSpPr txBox="1"/>
          <p:nvPr/>
        </p:nvSpPr>
        <p:spPr>
          <a:xfrm>
            <a:off x="3331396" y="4412710"/>
            <a:ext cx="1005403" cy="461665"/>
          </a:xfrm>
          <a:prstGeom prst="rect">
            <a:avLst/>
          </a:prstGeom>
          <a:noFill/>
        </p:spPr>
        <p:txBody>
          <a:bodyPr wrap="none" rtlCol="0">
            <a:spAutoFit/>
          </a:bodyPr>
          <a:lstStyle/>
          <a:p>
            <a:r>
              <a:rPr kumimoji="1" lang="en-US" altLang="zh-CN" sz="2400" dirty="0" smtClean="0">
                <a:latin typeface="Optima"/>
                <a:cs typeface="Optima"/>
              </a:rPr>
              <a:t>Finger</a:t>
            </a:r>
            <a:endParaRPr kumimoji="1" lang="zh-CN" altLang="en-US" sz="2400" dirty="0">
              <a:latin typeface="Optima"/>
              <a:cs typeface="Optima"/>
            </a:endParaRPr>
          </a:p>
        </p:txBody>
      </p:sp>
      <p:sp>
        <p:nvSpPr>
          <p:cNvPr id="21" name="文本框 20"/>
          <p:cNvSpPr txBox="1"/>
          <p:nvPr/>
        </p:nvSpPr>
        <p:spPr>
          <a:xfrm>
            <a:off x="5602077" y="3568334"/>
            <a:ext cx="2864887" cy="461665"/>
          </a:xfrm>
          <a:prstGeom prst="rect">
            <a:avLst/>
          </a:prstGeom>
          <a:noFill/>
        </p:spPr>
        <p:txBody>
          <a:bodyPr wrap="none" rtlCol="0">
            <a:spAutoFit/>
          </a:bodyPr>
          <a:lstStyle/>
          <a:p>
            <a:r>
              <a:rPr kumimoji="1" lang="en-US" altLang="zh-CN" sz="2400" dirty="0" smtClean="0">
                <a:solidFill>
                  <a:srgbClr val="FF6600"/>
                </a:solidFill>
                <a:latin typeface="Optima"/>
                <a:cs typeface="Optima"/>
              </a:rPr>
              <a:t>Photosensitive Layer</a:t>
            </a:r>
            <a:endParaRPr kumimoji="1" lang="zh-CN" altLang="en-US" sz="2400" dirty="0">
              <a:solidFill>
                <a:srgbClr val="FF6600"/>
              </a:solidFill>
              <a:latin typeface="Optima"/>
              <a:cs typeface="Optima"/>
            </a:endParaRPr>
          </a:p>
        </p:txBody>
      </p:sp>
      <p:sp>
        <p:nvSpPr>
          <p:cNvPr id="22" name="文本框 21"/>
          <p:cNvSpPr txBox="1"/>
          <p:nvPr/>
        </p:nvSpPr>
        <p:spPr>
          <a:xfrm>
            <a:off x="4905630" y="2768697"/>
            <a:ext cx="4238370" cy="461665"/>
          </a:xfrm>
          <a:prstGeom prst="rect">
            <a:avLst/>
          </a:prstGeom>
          <a:noFill/>
        </p:spPr>
        <p:txBody>
          <a:bodyPr wrap="none" rtlCol="0">
            <a:spAutoFit/>
          </a:bodyPr>
          <a:lstStyle/>
          <a:p>
            <a:r>
              <a:rPr kumimoji="1" lang="en-US" altLang="zh-CN" sz="2400" dirty="0" smtClean="0">
                <a:solidFill>
                  <a:srgbClr val="FF6600"/>
                </a:solidFill>
                <a:latin typeface="Optima"/>
                <a:cs typeface="Optima"/>
              </a:rPr>
              <a:t>Pressure-Transparency Coating</a:t>
            </a:r>
            <a:endParaRPr kumimoji="1" lang="zh-CN" altLang="en-US" sz="2400" dirty="0">
              <a:solidFill>
                <a:srgbClr val="FF6600"/>
              </a:solidFill>
              <a:latin typeface="Optima"/>
              <a:cs typeface="Optima"/>
            </a:endParaRPr>
          </a:p>
        </p:txBody>
      </p:sp>
    </p:spTree>
    <p:extLst>
      <p:ext uri="{BB962C8B-B14F-4D97-AF65-F5344CB8AC3E}">
        <p14:creationId xmlns:p14="http://schemas.microsoft.com/office/powerpoint/2010/main" val="149159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down)">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4" grpId="0"/>
      <p:bldP spid="15" grpId="0"/>
      <p:bldP spid="16" grpId="0"/>
      <p:bldP spid="17" grpId="0"/>
      <p:bldP spid="19" grpId="0" uiExpand="1"/>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357389" y="735306"/>
            <a:ext cx="941283" cy="584776"/>
          </a:xfrm>
          <a:prstGeom prst="rect">
            <a:avLst/>
          </a:prstGeom>
          <a:noFill/>
        </p:spPr>
        <p:txBody>
          <a:bodyPr wrap="none" rtlCol="0">
            <a:spAutoFit/>
          </a:bodyPr>
          <a:lstStyle/>
          <a:p>
            <a:r>
              <a:rPr kumimoji="1" lang="en-US" altLang="zh-CN" sz="3200" dirty="0" smtClean="0">
                <a:latin typeface="Wawati SC Regular"/>
                <a:cs typeface="Wawati SC Regular"/>
              </a:rPr>
              <a:t>light</a:t>
            </a:r>
            <a:endParaRPr kumimoji="1" lang="zh-CN" altLang="en-US" sz="3200" dirty="0">
              <a:latin typeface="Wawati SC Regular"/>
              <a:cs typeface="Wawati SC Regular"/>
            </a:endParaRPr>
          </a:p>
        </p:txBody>
      </p:sp>
      <p:sp>
        <p:nvSpPr>
          <p:cNvPr id="8" name="文本框 7"/>
          <p:cNvSpPr txBox="1"/>
          <p:nvPr/>
        </p:nvSpPr>
        <p:spPr>
          <a:xfrm>
            <a:off x="217217" y="1027694"/>
            <a:ext cx="3126598" cy="584776"/>
          </a:xfrm>
          <a:prstGeom prst="rect">
            <a:avLst/>
          </a:prstGeom>
          <a:noFill/>
        </p:spPr>
        <p:txBody>
          <a:bodyPr wrap="none" rtlCol="0">
            <a:spAutoFit/>
          </a:bodyPr>
          <a:lstStyle/>
          <a:p>
            <a:r>
              <a:rPr kumimoji="1" lang="en-US" altLang="zh-CN" sz="3200" dirty="0" smtClean="0">
                <a:latin typeface="Wawati SC Regular"/>
                <a:cs typeface="Wawati SC Regular"/>
              </a:rPr>
              <a:t>Computer</a:t>
            </a:r>
            <a:r>
              <a:rPr kumimoji="1" lang="zh-CN" altLang="en-US" sz="3200" dirty="0" smtClean="0">
                <a:latin typeface="Wawati SC Regular"/>
                <a:cs typeface="Wawati SC Regular"/>
              </a:rPr>
              <a:t> </a:t>
            </a:r>
            <a:r>
              <a:rPr kumimoji="1" lang="en-US" altLang="zh-CN" sz="3200" dirty="0" smtClean="0">
                <a:latin typeface="Wawati SC Regular"/>
                <a:cs typeface="Wawati SC Regular"/>
              </a:rPr>
              <a:t>screen</a:t>
            </a:r>
            <a:endParaRPr kumimoji="1" lang="zh-CN" altLang="en-US" sz="3200" dirty="0">
              <a:latin typeface="Wawati SC Regular"/>
              <a:cs typeface="Wawati SC Regular"/>
            </a:endParaRPr>
          </a:p>
        </p:txBody>
      </p:sp>
      <p:sp>
        <p:nvSpPr>
          <p:cNvPr id="9" name="文本框 8"/>
          <p:cNvSpPr txBox="1"/>
          <p:nvPr/>
        </p:nvSpPr>
        <p:spPr>
          <a:xfrm>
            <a:off x="7034521" y="1110417"/>
            <a:ext cx="1159692" cy="584776"/>
          </a:xfrm>
          <a:prstGeom prst="rect">
            <a:avLst/>
          </a:prstGeom>
          <a:noFill/>
        </p:spPr>
        <p:txBody>
          <a:bodyPr wrap="none" rtlCol="0">
            <a:spAutoFit/>
          </a:bodyPr>
          <a:lstStyle/>
          <a:p>
            <a:r>
              <a:rPr kumimoji="1" lang="en-US" altLang="zh-CN" sz="3200" dirty="0" smtClean="0">
                <a:latin typeface="Wawati SC Regular"/>
                <a:cs typeface="Wawati SC Regular"/>
              </a:rPr>
              <a:t>paper</a:t>
            </a:r>
            <a:endParaRPr kumimoji="1" lang="zh-CN" altLang="en-US" sz="3200" dirty="0">
              <a:latin typeface="Wawati SC Regular"/>
              <a:cs typeface="Wawati SC Regular"/>
            </a:endParaRPr>
          </a:p>
        </p:txBody>
      </p:sp>
      <p:cxnSp>
        <p:nvCxnSpPr>
          <p:cNvPr id="11" name="直线箭头连接符 10"/>
          <p:cNvCxnSpPr/>
          <p:nvPr/>
        </p:nvCxnSpPr>
        <p:spPr>
          <a:xfrm flipV="1">
            <a:off x="3343815" y="1402803"/>
            <a:ext cx="3358509" cy="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4" name="文本框 13"/>
          <p:cNvSpPr txBox="1"/>
          <p:nvPr/>
        </p:nvSpPr>
        <p:spPr>
          <a:xfrm>
            <a:off x="911311" y="2768697"/>
            <a:ext cx="1282808" cy="461665"/>
          </a:xfrm>
          <a:prstGeom prst="rect">
            <a:avLst/>
          </a:prstGeom>
          <a:noFill/>
        </p:spPr>
        <p:txBody>
          <a:bodyPr wrap="none" rtlCol="0">
            <a:spAutoFit/>
          </a:bodyPr>
          <a:lstStyle/>
          <a:p>
            <a:r>
              <a:rPr kumimoji="1" lang="en-US" altLang="zh-CN" sz="2400" dirty="0" smtClean="0">
                <a:latin typeface="Optima"/>
                <a:cs typeface="Optima"/>
              </a:rPr>
              <a:t>Turn On</a:t>
            </a:r>
            <a:endParaRPr kumimoji="1" lang="zh-CN" altLang="en-US" sz="2400" dirty="0">
              <a:latin typeface="Optima"/>
              <a:cs typeface="Optima"/>
            </a:endParaRPr>
          </a:p>
        </p:txBody>
      </p:sp>
      <p:sp>
        <p:nvSpPr>
          <p:cNvPr id="15" name="文本框 14"/>
          <p:cNvSpPr txBox="1"/>
          <p:nvPr/>
        </p:nvSpPr>
        <p:spPr>
          <a:xfrm>
            <a:off x="890861" y="4377291"/>
            <a:ext cx="1300356" cy="461665"/>
          </a:xfrm>
          <a:prstGeom prst="rect">
            <a:avLst/>
          </a:prstGeom>
          <a:noFill/>
        </p:spPr>
        <p:txBody>
          <a:bodyPr wrap="none" rtlCol="0">
            <a:spAutoFit/>
          </a:bodyPr>
          <a:lstStyle/>
          <a:p>
            <a:r>
              <a:rPr kumimoji="1" lang="en-US" altLang="zh-CN" sz="2400" dirty="0" smtClean="0">
                <a:latin typeface="Optima"/>
                <a:cs typeface="Optima"/>
              </a:rPr>
              <a:t>Turn Off</a:t>
            </a:r>
            <a:endParaRPr kumimoji="1" lang="zh-CN" altLang="en-US" sz="2400" dirty="0">
              <a:latin typeface="Optima"/>
              <a:cs typeface="Optima"/>
            </a:endParaRPr>
          </a:p>
        </p:txBody>
      </p:sp>
      <p:sp>
        <p:nvSpPr>
          <p:cNvPr id="16" name="文本框 15"/>
          <p:cNvSpPr txBox="1"/>
          <p:nvPr/>
        </p:nvSpPr>
        <p:spPr>
          <a:xfrm>
            <a:off x="3351986" y="2768697"/>
            <a:ext cx="1005403" cy="461665"/>
          </a:xfrm>
          <a:prstGeom prst="rect">
            <a:avLst/>
          </a:prstGeom>
          <a:noFill/>
        </p:spPr>
        <p:txBody>
          <a:bodyPr wrap="none" rtlCol="0">
            <a:spAutoFit/>
          </a:bodyPr>
          <a:lstStyle/>
          <a:p>
            <a:r>
              <a:rPr kumimoji="1" lang="en-US" altLang="zh-CN" sz="2400" dirty="0" smtClean="0">
                <a:latin typeface="Optima"/>
                <a:cs typeface="Optima"/>
              </a:rPr>
              <a:t>Finger</a:t>
            </a:r>
            <a:endParaRPr kumimoji="1" lang="zh-CN" altLang="en-US" sz="2400" dirty="0">
              <a:latin typeface="Optima"/>
              <a:cs typeface="Optima"/>
            </a:endParaRPr>
          </a:p>
        </p:txBody>
      </p:sp>
      <p:sp>
        <p:nvSpPr>
          <p:cNvPr id="17" name="文本框 16"/>
          <p:cNvSpPr txBox="1"/>
          <p:nvPr/>
        </p:nvSpPr>
        <p:spPr>
          <a:xfrm>
            <a:off x="911311" y="3568334"/>
            <a:ext cx="1125226" cy="461665"/>
          </a:xfrm>
          <a:prstGeom prst="rect">
            <a:avLst/>
          </a:prstGeom>
          <a:noFill/>
        </p:spPr>
        <p:txBody>
          <a:bodyPr wrap="none" rtlCol="0">
            <a:spAutoFit/>
          </a:bodyPr>
          <a:lstStyle/>
          <a:p>
            <a:r>
              <a:rPr kumimoji="1" lang="en-US" altLang="zh-CN" sz="2400" dirty="0" smtClean="0">
                <a:latin typeface="Optima"/>
                <a:cs typeface="Optima"/>
              </a:rPr>
              <a:t>Record</a:t>
            </a:r>
            <a:endParaRPr kumimoji="1" lang="zh-CN" altLang="en-US" sz="2400" dirty="0">
              <a:latin typeface="Optima"/>
              <a:cs typeface="Optima"/>
            </a:endParaRPr>
          </a:p>
        </p:txBody>
      </p:sp>
      <p:sp>
        <p:nvSpPr>
          <p:cNvPr id="19" name="文本框 18"/>
          <p:cNvSpPr txBox="1"/>
          <p:nvPr/>
        </p:nvSpPr>
        <p:spPr>
          <a:xfrm>
            <a:off x="3381523" y="3568334"/>
            <a:ext cx="838691" cy="461665"/>
          </a:xfrm>
          <a:prstGeom prst="rect">
            <a:avLst/>
          </a:prstGeom>
          <a:noFill/>
        </p:spPr>
        <p:txBody>
          <a:bodyPr wrap="none" rtlCol="0">
            <a:spAutoFit/>
          </a:bodyPr>
          <a:lstStyle/>
          <a:p>
            <a:r>
              <a:rPr kumimoji="1" lang="en-US" altLang="zh-CN" sz="2400" dirty="0" smtClean="0">
                <a:latin typeface="Optima"/>
                <a:cs typeface="Optima"/>
              </a:rPr>
              <a:t>Light</a:t>
            </a:r>
            <a:endParaRPr kumimoji="1" lang="zh-CN" altLang="en-US" sz="2400" dirty="0">
              <a:latin typeface="Optima"/>
              <a:cs typeface="Optima"/>
            </a:endParaRPr>
          </a:p>
        </p:txBody>
      </p:sp>
      <p:sp>
        <p:nvSpPr>
          <p:cNvPr id="20" name="文本框 19"/>
          <p:cNvSpPr txBox="1"/>
          <p:nvPr/>
        </p:nvSpPr>
        <p:spPr>
          <a:xfrm>
            <a:off x="3331396" y="4412710"/>
            <a:ext cx="1005403" cy="461665"/>
          </a:xfrm>
          <a:prstGeom prst="rect">
            <a:avLst/>
          </a:prstGeom>
          <a:noFill/>
        </p:spPr>
        <p:txBody>
          <a:bodyPr wrap="none" rtlCol="0">
            <a:spAutoFit/>
          </a:bodyPr>
          <a:lstStyle/>
          <a:p>
            <a:r>
              <a:rPr kumimoji="1" lang="en-US" altLang="zh-CN" sz="2400" dirty="0" smtClean="0">
                <a:latin typeface="Optima"/>
                <a:cs typeface="Optima"/>
              </a:rPr>
              <a:t>Finger</a:t>
            </a:r>
            <a:endParaRPr kumimoji="1" lang="zh-CN" altLang="en-US" sz="2400" dirty="0">
              <a:latin typeface="Optima"/>
              <a:cs typeface="Optima"/>
            </a:endParaRPr>
          </a:p>
        </p:txBody>
      </p:sp>
      <p:sp>
        <p:nvSpPr>
          <p:cNvPr id="13" name="文本框 12"/>
          <p:cNvSpPr txBox="1"/>
          <p:nvPr/>
        </p:nvSpPr>
        <p:spPr>
          <a:xfrm>
            <a:off x="5696921" y="2777696"/>
            <a:ext cx="2459426" cy="461665"/>
          </a:xfrm>
          <a:prstGeom prst="rect">
            <a:avLst/>
          </a:prstGeom>
          <a:noFill/>
        </p:spPr>
        <p:txBody>
          <a:bodyPr wrap="none" rtlCol="0">
            <a:spAutoFit/>
          </a:bodyPr>
          <a:lstStyle/>
          <a:p>
            <a:r>
              <a:rPr kumimoji="1" lang="en-US" altLang="zh-CN"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Optima"/>
                <a:cs typeface="Optima"/>
              </a:rPr>
              <a:t>Indirect Pressure</a:t>
            </a:r>
            <a:endParaRPr kumimoji="1" lang="zh-CN" alt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Optima"/>
              <a:cs typeface="Optima"/>
            </a:endParaRPr>
          </a:p>
        </p:txBody>
      </p:sp>
      <p:sp>
        <p:nvSpPr>
          <p:cNvPr id="18" name="文本框 17"/>
          <p:cNvSpPr txBox="1"/>
          <p:nvPr/>
        </p:nvSpPr>
        <p:spPr>
          <a:xfrm>
            <a:off x="5696921" y="4412710"/>
            <a:ext cx="2254141" cy="461665"/>
          </a:xfrm>
          <a:prstGeom prst="rect">
            <a:avLst/>
          </a:prstGeom>
          <a:noFill/>
        </p:spPr>
        <p:txBody>
          <a:bodyPr wrap="none" rtlCol="0">
            <a:spAutoFit/>
          </a:bodyPr>
          <a:lstStyle/>
          <a:p>
            <a:r>
              <a:rPr kumimoji="1"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Optima"/>
                <a:cs typeface="Optima"/>
              </a:rPr>
              <a:t>D</a:t>
            </a:r>
            <a:r>
              <a:rPr kumimoji="1" lang="en-US" altLang="zh-CN"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Optima"/>
                <a:cs typeface="Optima"/>
              </a:rPr>
              <a:t>irect Pressure</a:t>
            </a:r>
            <a:endParaRPr kumimoji="1" lang="zh-CN" alt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Optima"/>
              <a:cs typeface="Optima"/>
            </a:endParaRPr>
          </a:p>
        </p:txBody>
      </p:sp>
      <p:sp>
        <p:nvSpPr>
          <p:cNvPr id="22" name="文本框 21"/>
          <p:cNvSpPr txBox="1"/>
          <p:nvPr/>
        </p:nvSpPr>
        <p:spPr>
          <a:xfrm>
            <a:off x="5386256" y="3610532"/>
            <a:ext cx="2864887" cy="461665"/>
          </a:xfrm>
          <a:prstGeom prst="rect">
            <a:avLst/>
          </a:prstGeom>
          <a:noFill/>
        </p:spPr>
        <p:txBody>
          <a:bodyPr wrap="none" rtlCol="0">
            <a:spAutoFit/>
          </a:bodyPr>
          <a:lstStyle/>
          <a:p>
            <a:r>
              <a:rPr kumimoji="1" lang="en-US" altLang="zh-CN" sz="2400" dirty="0" smtClean="0">
                <a:solidFill>
                  <a:srgbClr val="FF6600"/>
                </a:solidFill>
                <a:latin typeface="Optima"/>
                <a:cs typeface="Optima"/>
              </a:rPr>
              <a:t>Photosensitive Layer</a:t>
            </a:r>
            <a:endParaRPr kumimoji="1" lang="zh-CN" altLang="en-US" sz="2400" dirty="0">
              <a:solidFill>
                <a:srgbClr val="FF6600"/>
              </a:solidFill>
              <a:latin typeface="Optima"/>
              <a:cs typeface="Optima"/>
            </a:endParaRPr>
          </a:p>
        </p:txBody>
      </p:sp>
      <p:sp>
        <p:nvSpPr>
          <p:cNvPr id="23" name="文本框 22"/>
          <p:cNvSpPr txBox="1"/>
          <p:nvPr/>
        </p:nvSpPr>
        <p:spPr>
          <a:xfrm>
            <a:off x="4905630" y="2388299"/>
            <a:ext cx="4238370" cy="461665"/>
          </a:xfrm>
          <a:prstGeom prst="rect">
            <a:avLst/>
          </a:prstGeom>
          <a:noFill/>
        </p:spPr>
        <p:txBody>
          <a:bodyPr wrap="none" rtlCol="0">
            <a:spAutoFit/>
          </a:bodyPr>
          <a:lstStyle/>
          <a:p>
            <a:r>
              <a:rPr kumimoji="1" lang="en-US" altLang="zh-CN" sz="2400" dirty="0" smtClean="0">
                <a:solidFill>
                  <a:srgbClr val="FF6600"/>
                </a:solidFill>
                <a:latin typeface="Optima"/>
                <a:cs typeface="Optima"/>
              </a:rPr>
              <a:t>Pressure-Transparency Coating</a:t>
            </a:r>
            <a:endParaRPr kumimoji="1" lang="zh-CN" altLang="en-US" sz="2400" dirty="0">
              <a:solidFill>
                <a:srgbClr val="FF6600"/>
              </a:solidFill>
              <a:latin typeface="Optima"/>
              <a:cs typeface="Optima"/>
            </a:endParaRPr>
          </a:p>
        </p:txBody>
      </p:sp>
    </p:spTree>
    <p:extLst>
      <p:ext uri="{BB962C8B-B14F-4D97-AF65-F5344CB8AC3E}">
        <p14:creationId xmlns:p14="http://schemas.microsoft.com/office/powerpoint/2010/main" val="198071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16"/>
                                        </p:tgtEl>
                                      </p:cBhvr>
                                      <p:by x="150000" y="150000"/>
                                    </p:animScale>
                                  </p:childTnLst>
                                </p:cTn>
                              </p:par>
                              <p:par>
                                <p:cTn id="7" presetID="6" presetClass="emph" presetSubtype="0" fill="hold" grpId="0" nodeType="withEffect">
                                  <p:stCondLst>
                                    <p:cond delay="0"/>
                                  </p:stCondLst>
                                  <p:childTnLst>
                                    <p:animScale>
                                      <p:cBhvr>
                                        <p:cTn id="8" dur="500" fill="hold"/>
                                        <p:tgtEl>
                                          <p:spTgt spid="20"/>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13"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arbonless_Copy_Pap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3394799" y="-1"/>
            <a:ext cx="4156824" cy="6888695"/>
          </a:xfrm>
          <a:prstGeom prst="rect">
            <a:avLst/>
          </a:prstGeom>
        </p:spPr>
      </p:pic>
      <p:pic>
        <p:nvPicPr>
          <p:cNvPr id="10" name="图片 9" descr="无标题.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147117">
            <a:off x="4759494" y="1825472"/>
            <a:ext cx="3797977" cy="3497505"/>
          </a:xfrm>
          <a:prstGeom prst="rect">
            <a:avLst/>
          </a:prstGeom>
        </p:spPr>
      </p:pic>
      <p:pic>
        <p:nvPicPr>
          <p:cNvPr id="14" name="图片 13" descr="Screen Shot 2014-02-13 at 12.35.47 AM.png"/>
          <p:cNvPicPr>
            <a:picLocks noChangeAspect="1"/>
          </p:cNvPicPr>
          <p:nvPr/>
        </p:nvPicPr>
        <p:blipFill rotWithShape="1">
          <a:blip r:embed="rId5">
            <a:duotone>
              <a:schemeClr val="accent5">
                <a:shade val="45000"/>
                <a:satMod val="135000"/>
              </a:schemeClr>
              <a:prstClr val="white"/>
            </a:duotone>
            <a:extLst>
              <a:ext uri="{28A0092B-C50C-407E-A947-70E740481C1C}">
                <a14:useLocalDpi xmlns:a14="http://schemas.microsoft.com/office/drawing/2010/main" val="0"/>
              </a:ext>
            </a:extLst>
          </a:blip>
          <a:srcRect l="11404" r="9092"/>
          <a:stretch/>
        </p:blipFill>
        <p:spPr>
          <a:xfrm rot="5400000">
            <a:off x="1686035" y="3314778"/>
            <a:ext cx="6479229" cy="301509"/>
          </a:xfrm>
          <a:prstGeom prst="rect">
            <a:avLst/>
          </a:prstGeom>
        </p:spPr>
      </p:pic>
      <p:pic>
        <p:nvPicPr>
          <p:cNvPr id="18" name="图片 17" descr="Screen Shot 2014-02-13 at 12.56.25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4803" y="0"/>
            <a:ext cx="985187" cy="6858000"/>
          </a:xfrm>
          <a:prstGeom prst="rect">
            <a:avLst/>
          </a:prstGeom>
        </p:spPr>
      </p:pic>
      <p:sp>
        <p:nvSpPr>
          <p:cNvPr id="6" name="圆角矩形 5"/>
          <p:cNvSpPr/>
          <p:nvPr/>
        </p:nvSpPr>
        <p:spPr>
          <a:xfrm rot="5400000">
            <a:off x="1255013" y="3289266"/>
            <a:ext cx="6540859" cy="290905"/>
          </a:xfrm>
          <a:prstGeom prst="roundRect">
            <a:avLst/>
          </a:prstGeom>
          <a:gradFill flip="none" rotWithShape="1">
            <a:gsLst>
              <a:gs pos="100000">
                <a:schemeClr val="accent1"/>
              </a:gs>
              <a:gs pos="1000">
                <a:srgbClr val="0000FF"/>
              </a:gs>
            </a:gsLst>
            <a:path path="circle">
              <a:fillToRect l="100000" t="100000"/>
            </a:path>
            <a:tileRect r="-100000" b="-100000"/>
          </a:gradFill>
        </p:spPr>
        <p:style>
          <a:lnRef idx="1">
            <a:schemeClr val="accent1"/>
          </a:lnRef>
          <a:fillRef idx="2">
            <a:schemeClr val="accent1"/>
          </a:fillRef>
          <a:effectRef idx="1">
            <a:schemeClr val="accent1"/>
          </a:effectRef>
          <a:fontRef idx="minor">
            <a:schemeClr val="dk1"/>
          </a:fontRef>
        </p:style>
        <p:txBody>
          <a:bodyPr lIns="91388" tIns="45692" rIns="91388" bIns="45692" spcCol="0" rtlCol="0" anchor="ctr"/>
          <a:lstStyle/>
          <a:p>
            <a:pPr algn="ctr"/>
            <a:endParaRPr kumimoji="1" lang="zh-CN" altLang="en-US"/>
          </a:p>
        </p:txBody>
      </p:sp>
      <p:pic>
        <p:nvPicPr>
          <p:cNvPr id="7" name="图片 6" descr="Screen Shot 2014-02-13 at 12.56.25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4803" y="0"/>
            <a:ext cx="985187" cy="6858000"/>
          </a:xfrm>
          <a:prstGeom prst="rect">
            <a:avLst/>
          </a:prstGeom>
        </p:spPr>
      </p:pic>
      <p:sp>
        <p:nvSpPr>
          <p:cNvPr id="8" name="右箭头 7"/>
          <p:cNvSpPr/>
          <p:nvPr/>
        </p:nvSpPr>
        <p:spPr>
          <a:xfrm>
            <a:off x="3144164" y="1340622"/>
            <a:ext cx="1002540" cy="384366"/>
          </a:xfrm>
          <a:prstGeom prst="rightArrow">
            <a:avLst/>
          </a:prstGeom>
          <a:effectLst>
            <a:glow rad="2286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lIns="91388" tIns="45692" rIns="91388" bIns="45692" spcCol="0" rtlCol="0" anchor="ctr"/>
          <a:lstStyle/>
          <a:p>
            <a:pPr algn="ctr"/>
            <a:endParaRPr kumimoji="1" lang="zh-CN" altLang="en-US"/>
          </a:p>
        </p:txBody>
      </p:sp>
      <p:sp>
        <p:nvSpPr>
          <p:cNvPr id="9" name="右箭头 8"/>
          <p:cNvSpPr/>
          <p:nvPr/>
        </p:nvSpPr>
        <p:spPr>
          <a:xfrm>
            <a:off x="3144164" y="3456296"/>
            <a:ext cx="1002540" cy="436496"/>
          </a:xfrm>
          <a:prstGeom prst="rightArrow">
            <a:avLst/>
          </a:prstGeom>
          <a:effectLst>
            <a:glow rad="2286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lIns="91388" tIns="45692" rIns="91388" bIns="45692" spcCol="0" rtlCol="0" anchor="ctr"/>
          <a:lstStyle/>
          <a:p>
            <a:pPr algn="ctr"/>
            <a:endParaRPr kumimoji="1" lang="zh-CN" altLang="en-US"/>
          </a:p>
        </p:txBody>
      </p:sp>
      <p:sp>
        <p:nvSpPr>
          <p:cNvPr id="2" name="文本框 1"/>
          <p:cNvSpPr txBox="1"/>
          <p:nvPr/>
        </p:nvSpPr>
        <p:spPr>
          <a:xfrm>
            <a:off x="317471" y="164289"/>
            <a:ext cx="3675980" cy="830997"/>
          </a:xfrm>
          <a:prstGeom prst="rect">
            <a:avLst/>
          </a:prstGeom>
          <a:noFill/>
        </p:spPr>
        <p:txBody>
          <a:bodyPr wrap="square" rtlCol="0">
            <a:spAutoFit/>
          </a:bodyPr>
          <a:lstStyle/>
          <a:p>
            <a:r>
              <a:rPr kumimoji="1" lang="en-US" altLang="zh-CN" sz="2400" dirty="0" smtClean="0">
                <a:latin typeface="Wawati SC Regular"/>
                <a:cs typeface="Wawati SC Regular"/>
              </a:rPr>
              <a:t>Model similar to</a:t>
            </a:r>
          </a:p>
          <a:p>
            <a:r>
              <a:rPr kumimoji="1" lang="en-US" altLang="zh-CN" sz="2400" b="1" dirty="0" smtClean="0">
                <a:ln w="1905"/>
                <a:solidFill>
                  <a:srgbClr val="FF6600"/>
                </a:solidFill>
                <a:effectLst>
                  <a:innerShdw blurRad="69850" dist="43180" dir="5400000">
                    <a:srgbClr val="000000">
                      <a:alpha val="65000"/>
                    </a:srgbClr>
                  </a:innerShdw>
                </a:effectLst>
                <a:latin typeface="Wawati SC Regular"/>
                <a:cs typeface="Wawati SC Regular"/>
              </a:rPr>
              <a:t>Carbonless copy paper</a:t>
            </a:r>
            <a:endParaRPr kumimoji="1" lang="zh-CN" altLang="en-US" sz="2400" b="1" dirty="0">
              <a:ln w="1905"/>
              <a:solidFill>
                <a:srgbClr val="FF6600"/>
              </a:solidFill>
              <a:effectLst>
                <a:innerShdw blurRad="69850" dist="43180" dir="5400000">
                  <a:srgbClr val="000000">
                    <a:alpha val="65000"/>
                  </a:srgbClr>
                </a:innerShdw>
              </a:effectLst>
              <a:latin typeface="Wawati SC Regular"/>
              <a:cs typeface="Wawati SC Regular"/>
            </a:endParaRPr>
          </a:p>
        </p:txBody>
      </p:sp>
      <p:sp>
        <p:nvSpPr>
          <p:cNvPr id="4" name="椭圆 3"/>
          <p:cNvSpPr/>
          <p:nvPr/>
        </p:nvSpPr>
        <p:spPr>
          <a:xfrm>
            <a:off x="4641969" y="5706992"/>
            <a:ext cx="484561" cy="51805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zh-CN" dirty="0" smtClean="0">
                <a:solidFill>
                  <a:schemeClr val="tx1"/>
                </a:solidFill>
              </a:rPr>
              <a:t>B</a:t>
            </a:r>
            <a:endParaRPr kumimoji="1" lang="zh-CN" altLang="en-US" dirty="0">
              <a:solidFill>
                <a:schemeClr val="tx1"/>
              </a:solidFill>
            </a:endParaRPr>
          </a:p>
        </p:txBody>
      </p:sp>
      <p:sp>
        <p:nvSpPr>
          <p:cNvPr id="13" name="椭圆 12"/>
          <p:cNvSpPr/>
          <p:nvPr/>
        </p:nvSpPr>
        <p:spPr>
          <a:xfrm>
            <a:off x="4273623" y="5706992"/>
            <a:ext cx="484561" cy="51805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15" name="椭圆 14"/>
          <p:cNvSpPr/>
          <p:nvPr/>
        </p:nvSpPr>
        <p:spPr>
          <a:xfrm>
            <a:off x="5036649" y="5706992"/>
            <a:ext cx="484561" cy="51805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zh-CN" dirty="0" smtClean="0">
                <a:solidFill>
                  <a:schemeClr val="tx1"/>
                </a:solidFill>
              </a:rPr>
              <a:t>C</a:t>
            </a:r>
            <a:endParaRPr kumimoji="1" lang="zh-CN" altLang="en-US" dirty="0">
              <a:solidFill>
                <a:schemeClr val="tx1"/>
              </a:solidFill>
            </a:endParaRPr>
          </a:p>
        </p:txBody>
      </p:sp>
    </p:spTree>
    <p:extLst>
      <p:ext uri="{BB962C8B-B14F-4D97-AF65-F5344CB8AC3E}">
        <p14:creationId xmlns:p14="http://schemas.microsoft.com/office/powerpoint/2010/main" val="20722558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2" presetClass="entr" presetSubtype="2"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p:tgtEl>
                                          <p:spTgt spid="18"/>
                                        </p:tgtEl>
                                        <p:attrNameLst>
                                          <p:attrName>ppt_x</p:attrName>
                                        </p:attrNameLst>
                                      </p:cBhvr>
                                      <p:tavLst>
                                        <p:tav tm="0">
                                          <p:val>
                                            <p:strVal val="#ppt_x+#ppt_w*1.125000"/>
                                          </p:val>
                                        </p:tav>
                                        <p:tav tm="100000">
                                          <p:val>
                                            <p:strVal val="#ppt_x"/>
                                          </p:val>
                                        </p:tav>
                                      </p:tavLst>
                                    </p:anim>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p:tgtEl>
                                          <p:spTgt spid="7"/>
                                        </p:tgtEl>
                                        <p:attrNameLst>
                                          <p:attrName>ppt_x</p:attrName>
                                        </p:attrNameLst>
                                      </p:cBhvr>
                                      <p:tavLst>
                                        <p:tav tm="0">
                                          <p:val>
                                            <p:strVal val="#ppt_x+#ppt_w*1.125000"/>
                                          </p:val>
                                        </p:tav>
                                        <p:tav tm="100000">
                                          <p:val>
                                            <p:strVal val="#ppt_x"/>
                                          </p:val>
                                        </p:tav>
                                      </p:tavLst>
                                    </p:anim>
                                    <p:animEffect transition="in" filter="wipe(left)">
                                      <p:cBhvr>
                                        <p:cTn id="25" dur="500"/>
                                        <p:tgtEl>
                                          <p:spTgt spid="7"/>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p:tgtEl>
                                          <p:spTgt spid="8"/>
                                        </p:tgtEl>
                                        <p:attrNameLst>
                                          <p:attrName>ppt_x</p:attrName>
                                        </p:attrNameLst>
                                      </p:cBhvr>
                                      <p:tavLst>
                                        <p:tav tm="0">
                                          <p:val>
                                            <p:strVal val="#ppt_x-#ppt_w*1.125000"/>
                                          </p:val>
                                        </p:tav>
                                        <p:tav tm="100000">
                                          <p:val>
                                            <p:strVal val="#ppt_x"/>
                                          </p:val>
                                        </p:tav>
                                      </p:tavLst>
                                    </p:anim>
                                    <p:animEffect transition="in" filter="wipe(right)">
                                      <p:cBhvr>
                                        <p:cTn id="29" dur="500"/>
                                        <p:tgtEl>
                                          <p:spTgt spid="8"/>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p:tgtEl>
                                          <p:spTgt spid="9"/>
                                        </p:tgtEl>
                                        <p:attrNameLst>
                                          <p:attrName>ppt_x</p:attrName>
                                        </p:attrNameLst>
                                      </p:cBhvr>
                                      <p:tavLst>
                                        <p:tav tm="0">
                                          <p:val>
                                            <p:strVal val="#ppt_x-#ppt_w*1.125000"/>
                                          </p:val>
                                        </p:tav>
                                        <p:tav tm="100000">
                                          <p:val>
                                            <p:strVal val="#ppt_x"/>
                                          </p:val>
                                        </p:tav>
                                      </p:tavLst>
                                    </p:anim>
                                    <p:animEffect transition="in" filter="wipe(righ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4" grpId="0" animBg="1"/>
      <p:bldP spid="13" grpId="0" animBg="1"/>
      <p:bldP spid="15" grpId="0" animBg="1"/>
    </p:bldLst>
  </p:timing>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3907</TotalTime>
  <Words>1329</Words>
  <Application>Microsoft Macintosh PowerPoint</Application>
  <PresentationFormat>全屏显示(4:3)</PresentationFormat>
  <Paragraphs>320</Paragraphs>
  <Slides>34</Slides>
  <Notes>16</Notes>
  <HiddenSlides>0</HiddenSlides>
  <MMClips>4</MMClips>
  <ScaleCrop>false</ScaleCrop>
  <HeadingPairs>
    <vt:vector size="4" baseType="variant">
      <vt:variant>
        <vt:lpstr>主题</vt:lpstr>
      </vt:variant>
      <vt:variant>
        <vt:i4>1</vt:i4>
      </vt:variant>
      <vt:variant>
        <vt:lpstr>幻灯片标题</vt:lpstr>
      </vt:variant>
      <vt:variant>
        <vt:i4>34</vt:i4>
      </vt:variant>
    </vt:vector>
  </HeadingPairs>
  <TitlesOfParts>
    <vt:vector size="35" baseType="lpstr">
      <vt:lpstr>Office 主题</vt:lpstr>
      <vt:lpstr>PowerPoint 演示文稿</vt:lpstr>
      <vt:lpstr>PowerPoint 演示文稿</vt:lpstr>
      <vt:lpstr>PowerPoint 演示文稿</vt:lpstr>
      <vt:lpstr>Why ?!</vt:lpstr>
      <vt:lpstr>PowerPoint 演示文稿</vt:lpstr>
      <vt:lpstr>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Mac Computer Display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Making Prototype</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5 Maggie</dc:creator>
  <cp:lastModifiedBy>5 Maggie</cp:lastModifiedBy>
  <cp:revision>106</cp:revision>
  <dcterms:created xsi:type="dcterms:W3CDTF">2014-02-14T05:18:43Z</dcterms:created>
  <dcterms:modified xsi:type="dcterms:W3CDTF">2014-05-08T21:52:04Z</dcterms:modified>
</cp:coreProperties>
</file>