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60" r:id="rId4"/>
    <p:sldId id="290" r:id="rId5"/>
    <p:sldId id="259" r:id="rId6"/>
    <p:sldId id="261" r:id="rId7"/>
    <p:sldId id="257" r:id="rId8"/>
    <p:sldId id="284" r:id="rId9"/>
    <p:sldId id="270" r:id="rId10"/>
    <p:sldId id="271" r:id="rId11"/>
    <p:sldId id="262" r:id="rId12"/>
    <p:sldId id="272" r:id="rId13"/>
    <p:sldId id="264" r:id="rId14"/>
    <p:sldId id="265" r:id="rId15"/>
    <p:sldId id="283" r:id="rId16"/>
    <p:sldId id="281" r:id="rId17"/>
    <p:sldId id="266" r:id="rId18"/>
    <p:sldId id="267" r:id="rId19"/>
    <p:sldId id="268" r:id="rId20"/>
    <p:sldId id="288" r:id="rId21"/>
    <p:sldId id="285" r:id="rId22"/>
    <p:sldId id="279" r:id="rId23"/>
    <p:sldId id="277" r:id="rId24"/>
    <p:sldId id="286" r:id="rId25"/>
    <p:sldId id="273" r:id="rId26"/>
    <p:sldId id="289" r:id="rId27"/>
    <p:sldId id="28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49" autoAdjust="0"/>
    <p:restoredTop sz="82513" autoAdjust="0"/>
  </p:normalViewPr>
  <p:slideViewPr>
    <p:cSldViewPr>
      <p:cViewPr>
        <p:scale>
          <a:sx n="66" d="100"/>
          <a:sy n="66" d="100"/>
        </p:scale>
        <p:origin x="354"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1C79C-D452-4479-827A-B2582316B531}" type="datetimeFigureOut">
              <a:rPr lang="en-US" smtClean="0"/>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A2868B-EB28-4F0A-B3D6-690A615A8AB7}" type="slidenum">
              <a:rPr lang="en-US" smtClean="0"/>
              <a:t>‹#›</a:t>
            </a:fld>
            <a:endParaRPr lang="en-US"/>
          </a:p>
        </p:txBody>
      </p:sp>
    </p:spTree>
    <p:extLst>
      <p:ext uri="{BB962C8B-B14F-4D97-AF65-F5344CB8AC3E}">
        <p14:creationId xmlns:p14="http://schemas.microsoft.com/office/powerpoint/2010/main" val="157107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biomedical-engineering-online.com/"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biomedical-engineering-online.com/content/12"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 User Interface – physical inputs transduced into digital signals to interpret user intention</a:t>
            </a:r>
          </a:p>
          <a:p>
            <a:r>
              <a:rPr lang="en-US" dirty="0" smtClean="0"/>
              <a:t>BCI – Electrical</a:t>
            </a:r>
            <a:r>
              <a:rPr lang="en-US" baseline="0" dirty="0" smtClean="0"/>
              <a:t> activity in the brain is transduced into digital signals to interpret user intention. There is no physical input required for BCIs.</a:t>
            </a:r>
            <a:endParaRPr lang="en-US" dirty="0" smtClean="0"/>
          </a:p>
          <a:p>
            <a:endParaRPr lang="en-US" dirty="0" smtClean="0"/>
          </a:p>
          <a:p>
            <a:r>
              <a:rPr lang="en-US" dirty="0" smtClean="0"/>
              <a:t>Typical </a:t>
            </a:r>
            <a:r>
              <a:rPr lang="en-US" dirty="0" smtClean="0"/>
              <a:t>Interface with electronics:</a:t>
            </a:r>
          </a:p>
          <a:p>
            <a:pPr marL="171450" indent="-171450">
              <a:buFont typeface="Arial" panose="020B0604020202020204" pitchFamily="34" charset="0"/>
              <a:buChar char="•"/>
            </a:pPr>
            <a:r>
              <a:rPr lang="en-US" dirty="0" smtClean="0"/>
              <a:t>Peripheral hardware device</a:t>
            </a:r>
          </a:p>
          <a:p>
            <a:pPr marL="171450" indent="-171450">
              <a:buFont typeface="Arial" panose="020B0604020202020204" pitchFamily="34" charset="0"/>
              <a:buChar char="•"/>
            </a:pPr>
            <a:r>
              <a:rPr lang="en-US" dirty="0" smtClean="0"/>
              <a:t>User performs a physical</a:t>
            </a:r>
            <a:r>
              <a:rPr lang="en-US" baseline="0" dirty="0" smtClean="0"/>
              <a:t> action on the peripheral hardware</a:t>
            </a:r>
          </a:p>
          <a:p>
            <a:pPr marL="171450" indent="-171450">
              <a:buFont typeface="Arial" panose="020B0604020202020204" pitchFamily="34" charset="0"/>
              <a:buChar char="•"/>
            </a:pPr>
            <a:r>
              <a:rPr lang="en-US" baseline="0" dirty="0" smtClean="0"/>
              <a:t>The physical action is transduced by hardware device and converted to a digital input</a:t>
            </a:r>
          </a:p>
          <a:p>
            <a:pPr marL="171450" indent="-171450">
              <a:buFont typeface="Arial" panose="020B0604020202020204" pitchFamily="34" charset="0"/>
              <a:buChar char="•"/>
            </a:pPr>
            <a:r>
              <a:rPr lang="en-US" baseline="0" dirty="0" smtClean="0"/>
              <a:t>The digital input is interpreted by the computer and, if valid, executes the command</a:t>
            </a:r>
          </a:p>
          <a:p>
            <a:pPr marL="171450" indent="-171450">
              <a:buFont typeface="Arial" panose="020B0604020202020204" pitchFamily="34" charset="0"/>
              <a:buChar char="•"/>
            </a:pPr>
            <a:r>
              <a:rPr lang="en-US" baseline="0" dirty="0" smtClean="0"/>
              <a:t>The computer will give the user visual feedback</a:t>
            </a:r>
          </a:p>
          <a:p>
            <a:pPr marL="171450" indent="-171450">
              <a:buFont typeface="Arial" panose="020B0604020202020204" pitchFamily="34" charset="0"/>
              <a:buChar char="•"/>
            </a:pPr>
            <a:r>
              <a:rPr lang="en-US" baseline="0" dirty="0" smtClean="0"/>
              <a:t>EX: User physically moves mouse to direct the onscreen cursor. The user clicks an onscreen object, such as an desktop application shortcut, and the computer opens the selected application.</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Brain-Computer Interface:</a:t>
            </a:r>
          </a:p>
          <a:p>
            <a:pPr marL="171450" indent="-171450">
              <a:buFont typeface="Arial" panose="020B0604020202020204" pitchFamily="34" charset="0"/>
              <a:buChar char="•"/>
            </a:pPr>
            <a:r>
              <a:rPr lang="en-US" baseline="0" dirty="0" smtClean="0"/>
              <a:t>No peripheral hardware for the user to interact with </a:t>
            </a:r>
          </a:p>
          <a:p>
            <a:pPr marL="171450" indent="-171450">
              <a:buFont typeface="Arial" panose="020B0604020202020204" pitchFamily="34" charset="0"/>
              <a:buChar char="•"/>
            </a:pPr>
            <a:r>
              <a:rPr lang="en-US" baseline="0" dirty="0" smtClean="0"/>
              <a:t>Instead, BCI measures the electrical activity within the users brain (EEG)</a:t>
            </a:r>
          </a:p>
          <a:p>
            <a:pPr marL="171450" indent="-171450">
              <a:buFont typeface="Arial" panose="020B0604020202020204" pitchFamily="34" charset="0"/>
              <a:buChar char="•"/>
            </a:pPr>
            <a:r>
              <a:rPr lang="en-US" baseline="0" dirty="0" smtClean="0"/>
              <a:t>BCI is programmed to recognize certain brain activation patterns</a:t>
            </a:r>
          </a:p>
          <a:p>
            <a:pPr marL="171450" indent="-171450">
              <a:buFont typeface="Arial" panose="020B0604020202020204" pitchFamily="34" charset="0"/>
              <a:buChar char="•"/>
            </a:pPr>
            <a:r>
              <a:rPr lang="en-US" baseline="0" dirty="0" smtClean="0"/>
              <a:t>BCI is preprogrammed or learns to associate certain activation patterns with an executable command</a:t>
            </a:r>
          </a:p>
          <a:p>
            <a:pPr marL="171450" indent="-171450">
              <a:buFont typeface="Arial" panose="020B0604020202020204" pitchFamily="34" charset="0"/>
              <a:buChar char="•"/>
            </a:pPr>
            <a:r>
              <a:rPr lang="en-US" baseline="0" dirty="0" smtClean="0"/>
              <a:t>When the BCI recognizes a particular activation pattern, it executes the associated command</a:t>
            </a:r>
          </a:p>
          <a:p>
            <a:pPr marL="171450" indent="-171450">
              <a:buFont typeface="Arial" panose="020B0604020202020204" pitchFamily="34" charset="0"/>
              <a:buChar char="•"/>
            </a:pPr>
            <a:r>
              <a:rPr lang="en-US" baseline="0" dirty="0" smtClean="0"/>
              <a:t>Again, visual feedback is provided to the user to confirm the correctly executed command</a:t>
            </a:r>
          </a:p>
          <a:p>
            <a:pPr marL="171450" indent="-171450">
              <a:buFont typeface="Arial" panose="020B0604020202020204" pitchFamily="34" charset="0"/>
              <a:buChar char="•"/>
            </a:pPr>
            <a:r>
              <a:rPr lang="en-US" baseline="0" dirty="0" smtClean="0"/>
              <a:t>Therefore, the user can make decisions modulating their thoughts, such as thinking of particular idea or action</a:t>
            </a:r>
          </a:p>
          <a:p>
            <a:pPr marL="171450" indent="-171450">
              <a:buFont typeface="Arial" panose="020B0604020202020204" pitchFamily="34" charset="0"/>
              <a:buChar char="•"/>
            </a:pPr>
            <a:r>
              <a:rPr lang="en-US" baseline="0" dirty="0" smtClean="0"/>
              <a:t>Conversely, systems can be designed to stimulate electrical activity within the user’s brain – in this case the activated pattern has particular characteristics that are conserved from person to person and can be measure </a:t>
            </a:r>
            <a:r>
              <a:rPr lang="en-US" baseline="0" dirty="0" err="1" smtClean="0"/>
              <a:t>relaibly</a:t>
            </a:r>
            <a:r>
              <a:rPr lang="en-US" baseline="0" dirty="0" smtClean="0"/>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0A2868B-EB28-4F0A-B3D6-690A615A8AB7}" type="slidenum">
              <a:rPr lang="en-US" smtClean="0"/>
              <a:t>2</a:t>
            </a:fld>
            <a:endParaRPr lang="en-US"/>
          </a:p>
        </p:txBody>
      </p:sp>
    </p:spTree>
    <p:extLst>
      <p:ext uri="{BB962C8B-B14F-4D97-AF65-F5344CB8AC3E}">
        <p14:creationId xmlns:p14="http://schemas.microsoft.com/office/powerpoint/2010/main" val="1423028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choosing the appropriate hardware configuration is important when designing SSVEP-BCI systems for certain applications, the performance of a SSVEP-BCIs in either paradigm is primarily dictated by the methods used to perform</a:t>
            </a:r>
            <a:r>
              <a:rPr lang="en-US" sz="1200" kern="1200" baseline="0" dirty="0" smtClean="0">
                <a:solidFill>
                  <a:schemeClr val="tx1"/>
                </a:solidFill>
                <a:effectLst/>
                <a:latin typeface="+mn-lt"/>
                <a:ea typeface="+mn-ea"/>
                <a:cs typeface="+mn-cs"/>
              </a:rPr>
              <a:t> SSVEP detection</a:t>
            </a:r>
            <a:r>
              <a:rPr lang="en-US" sz="1200" kern="1200" dirty="0" smtClean="0">
                <a:solidFill>
                  <a:schemeClr val="tx1"/>
                </a:solidFill>
                <a:effectLst/>
                <a:latin typeface="+mn-lt"/>
                <a:ea typeface="+mn-ea"/>
                <a:cs typeface="+mn-cs"/>
              </a:rPr>
              <a:t>. In general, the detection methods take the acquired EEG signals, eliminate noise, extract SSVEP features, and classify the SSVEP using </a:t>
            </a:r>
            <a:r>
              <a:rPr lang="en-US" sz="1200" i="1" kern="1200" dirty="0" smtClean="0">
                <a:solidFill>
                  <a:schemeClr val="tx1"/>
                </a:solidFill>
                <a:effectLst/>
                <a:latin typeface="+mn-lt"/>
                <a:ea typeface="+mn-ea"/>
                <a:cs typeface="+mn-cs"/>
              </a:rPr>
              <a:t>a priori</a:t>
            </a:r>
            <a:r>
              <a:rPr lang="en-US" sz="1200" kern="1200" dirty="0" smtClean="0">
                <a:solidFill>
                  <a:schemeClr val="tx1"/>
                </a:solidFill>
                <a:effectLst/>
                <a:latin typeface="+mn-lt"/>
                <a:ea typeface="+mn-ea"/>
                <a:cs typeface="+mn-cs"/>
              </a:rPr>
              <a:t> knowledge of the RVS fundamental frequencies.</a:t>
            </a:r>
            <a:r>
              <a:rPr lang="en-US" sz="1200" kern="1200" baseline="0" dirty="0" smtClean="0">
                <a:solidFill>
                  <a:schemeClr val="tx1"/>
                </a:solidFill>
                <a:effectLst/>
                <a:latin typeface="+mn-lt"/>
                <a:ea typeface="+mn-ea"/>
                <a:cs typeface="+mn-cs"/>
              </a:rPr>
              <a:t> Depending on the application of the system, o</a:t>
            </a:r>
            <a:r>
              <a:rPr lang="en-US" sz="1200" kern="1200" dirty="0" smtClean="0">
                <a:solidFill>
                  <a:schemeClr val="tx1"/>
                </a:solidFill>
                <a:effectLst/>
                <a:latin typeface="+mn-lt"/>
                <a:ea typeface="+mn-ea"/>
                <a:cs typeface="+mn-cs"/>
              </a:rPr>
              <a:t>nly certain detection methods will be able to rapidly and accurately identify and match SSVEP signals to their corresponding excitatory RVS. Therefore, the choice of SSVEP detection method may be the most important determinant of a successful SSVEP-BCI system. </a:t>
            </a:r>
          </a:p>
          <a:p>
            <a:endParaRPr lang="en-US" dirty="0" smtClean="0"/>
          </a:p>
          <a:p>
            <a:r>
              <a:rPr lang="en-US" dirty="0" smtClean="0"/>
              <a:t>For the remainder of this presentation we will discuss different </a:t>
            </a:r>
          </a:p>
          <a:p>
            <a:endParaRPr lang="en-US" dirty="0" smtClean="0"/>
          </a:p>
          <a:p>
            <a:r>
              <a:rPr lang="en-US" dirty="0" smtClean="0"/>
              <a:t>The DSP method used for SSVEP analysis</a:t>
            </a:r>
            <a:r>
              <a:rPr lang="en-US" baseline="0" dirty="0" smtClean="0"/>
              <a:t> is probably the most important design choice for an engineer designing a SSVEP BCI system.</a:t>
            </a:r>
          </a:p>
          <a:p>
            <a:r>
              <a:rPr lang="en-US" baseline="0" dirty="0" smtClean="0"/>
              <a:t>Certain SSVEP BCI applications would not be possible if the correct detection method isn’t used; therefore, the optimal choice of detection method for any SSVEP-BCI is critical when designing such as system.</a:t>
            </a:r>
          </a:p>
          <a:p>
            <a:endParaRPr lang="en-US" baseline="0" dirty="0" smtClean="0"/>
          </a:p>
          <a:p>
            <a:r>
              <a:rPr lang="en-US" baseline="0" dirty="0" smtClean="0"/>
              <a:t>Here we will discuss the 3 (or four) most common DSP methods used to detect SSVEP, including:</a:t>
            </a:r>
          </a:p>
          <a:p>
            <a:r>
              <a:rPr lang="en-US" baseline="0" dirty="0" smtClean="0"/>
              <a:t>Both nonparametric and parametric power spectral density analysis</a:t>
            </a:r>
          </a:p>
          <a:p>
            <a:r>
              <a:rPr lang="en-US" baseline="0" dirty="0" smtClean="0"/>
              <a:t>Canonical Correlation Analysis</a:t>
            </a:r>
          </a:p>
          <a:p>
            <a:r>
              <a:rPr lang="en-US" baseline="0" dirty="0" smtClean="0"/>
              <a:t>Continuous Wavelet transform </a:t>
            </a:r>
            <a:endParaRPr lang="en-US" dirty="0"/>
          </a:p>
        </p:txBody>
      </p:sp>
      <p:sp>
        <p:nvSpPr>
          <p:cNvPr id="4" name="Slide Number Placeholder 3"/>
          <p:cNvSpPr>
            <a:spLocks noGrp="1"/>
          </p:cNvSpPr>
          <p:nvPr>
            <p:ph type="sldNum" sz="quarter" idx="10"/>
          </p:nvPr>
        </p:nvSpPr>
        <p:spPr/>
        <p:txBody>
          <a:bodyPr/>
          <a:lstStyle/>
          <a:p>
            <a:fld id="{80A2868B-EB28-4F0A-B3D6-690A615A8AB7}" type="slidenum">
              <a:rPr lang="en-US" smtClean="0"/>
              <a:t>13</a:t>
            </a:fld>
            <a:endParaRPr lang="en-US"/>
          </a:p>
        </p:txBody>
      </p:sp>
    </p:spTree>
    <p:extLst>
      <p:ext uri="{BB962C8B-B14F-4D97-AF65-F5344CB8AC3E}">
        <p14:creationId xmlns:p14="http://schemas.microsoft.com/office/powerpoint/2010/main" val="3383202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SSVEPs</a:t>
            </a:r>
            <a:r>
              <a:rPr lang="en-US" baseline="0" dirty="0" smtClean="0"/>
              <a:t> </a:t>
            </a:r>
            <a:r>
              <a:rPr lang="en-US" dirty="0" smtClean="0"/>
              <a:t>are periodic,</a:t>
            </a:r>
            <a:r>
              <a:rPr lang="en-US" baseline="0" dirty="0" smtClean="0"/>
              <a:t> the power spectral density can be used to detect them amongst random EEG signals</a:t>
            </a:r>
            <a:endParaRPr lang="en-US" dirty="0" smtClean="0"/>
          </a:p>
          <a:p>
            <a:r>
              <a:rPr lang="en-US" dirty="0" smtClean="0"/>
              <a:t>Use</a:t>
            </a:r>
            <a:r>
              <a:rPr lang="en-US" baseline="0" dirty="0" smtClean="0"/>
              <a:t> autocorrelation function of the signal to calculate the power spectral density.</a:t>
            </a:r>
          </a:p>
          <a:p>
            <a:r>
              <a:rPr lang="en-US" baseline="0" dirty="0" smtClean="0"/>
              <a:t>Converts from time domain to an energy distribution in the frequency domain</a:t>
            </a:r>
          </a:p>
          <a:p>
            <a:r>
              <a:rPr lang="en-US" baseline="0" dirty="0" smtClean="0"/>
              <a:t>Can’t perform this calculation in practice. </a:t>
            </a:r>
          </a:p>
          <a:p>
            <a:r>
              <a:rPr lang="en-US" baseline="0" dirty="0" smtClean="0"/>
              <a:t>Must use estimators:</a:t>
            </a:r>
          </a:p>
          <a:p>
            <a:r>
              <a:rPr lang="en-US" baseline="0" dirty="0" smtClean="0"/>
              <a:t>1.) Averaged Periodogram</a:t>
            </a:r>
          </a:p>
          <a:p>
            <a:r>
              <a:rPr lang="en-US" baseline="0" dirty="0" smtClean="0"/>
              <a:t>2.) AR Modeling</a:t>
            </a:r>
            <a:endParaRPr lang="en-US" dirty="0"/>
          </a:p>
        </p:txBody>
      </p:sp>
      <p:sp>
        <p:nvSpPr>
          <p:cNvPr id="4" name="Slide Number Placeholder 3"/>
          <p:cNvSpPr>
            <a:spLocks noGrp="1"/>
          </p:cNvSpPr>
          <p:nvPr>
            <p:ph type="sldNum" sz="quarter" idx="10"/>
          </p:nvPr>
        </p:nvSpPr>
        <p:spPr/>
        <p:txBody>
          <a:bodyPr/>
          <a:lstStyle/>
          <a:p>
            <a:fld id="{80A2868B-EB28-4F0A-B3D6-690A615A8AB7}" type="slidenum">
              <a:rPr lang="en-US" smtClean="0"/>
              <a:t>14</a:t>
            </a:fld>
            <a:endParaRPr lang="en-US"/>
          </a:p>
        </p:txBody>
      </p:sp>
    </p:spTree>
    <p:extLst>
      <p:ext uri="{BB962C8B-B14F-4D97-AF65-F5344CB8AC3E}">
        <p14:creationId xmlns:p14="http://schemas.microsoft.com/office/powerpoint/2010/main" val="2979201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Decreases Variance</a:t>
            </a:r>
            <a:r>
              <a:rPr lang="en-US" baseline="0" dirty="0" smtClean="0"/>
              <a:t> of the signal at the cost of resolution. </a:t>
            </a:r>
          </a:p>
          <a:p>
            <a:r>
              <a:rPr lang="en-US" baseline="0" dirty="0" smtClean="0"/>
              <a:t>This is fine for SSVEP signal detection since the resolution between the signals is determined by our choice of RVS fundamental frequencies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0A2868B-EB28-4F0A-B3D6-690A615A8AB7}" type="slidenum">
              <a:rPr lang="en-US" smtClean="0"/>
              <a:t>16</a:t>
            </a:fld>
            <a:endParaRPr lang="en-US"/>
          </a:p>
        </p:txBody>
      </p:sp>
    </p:spTree>
    <p:extLst>
      <p:ext uri="{BB962C8B-B14F-4D97-AF65-F5344CB8AC3E}">
        <p14:creationId xmlns:p14="http://schemas.microsoft.com/office/powerpoint/2010/main" val="2309829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know that the output power spectrum for an LTI system is product of the input power spectrum and the magnitude squared of the frequency response for the LTI system. Since the power spectrum for white noise is constant, we can represent various spectra by altering the frequency response of the LTI system; this can be performed by iteratively adjusting the model parameters until the output of the LTI system describes the random signal of interest. </a:t>
            </a:r>
            <a:endParaRPr lang="en-US" dirty="0"/>
          </a:p>
        </p:txBody>
      </p:sp>
      <p:sp>
        <p:nvSpPr>
          <p:cNvPr id="4" name="Slide Number Placeholder 3"/>
          <p:cNvSpPr>
            <a:spLocks noGrp="1"/>
          </p:cNvSpPr>
          <p:nvPr>
            <p:ph type="sldNum" sz="quarter" idx="10"/>
          </p:nvPr>
        </p:nvSpPr>
        <p:spPr/>
        <p:txBody>
          <a:bodyPr/>
          <a:lstStyle/>
          <a:p>
            <a:fld id="{80A2868B-EB28-4F0A-B3D6-690A615A8AB7}" type="slidenum">
              <a:rPr lang="en-US" smtClean="0"/>
              <a:t>17</a:t>
            </a:fld>
            <a:endParaRPr lang="en-US"/>
          </a:p>
        </p:txBody>
      </p:sp>
    </p:spTree>
    <p:extLst>
      <p:ext uri="{BB962C8B-B14F-4D97-AF65-F5344CB8AC3E}">
        <p14:creationId xmlns:p14="http://schemas.microsoft.com/office/powerpoint/2010/main" val="2359598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AR Model to match</a:t>
            </a:r>
            <a:r>
              <a:rPr lang="en-US" baseline="0" dirty="0" smtClean="0"/>
              <a:t> signals behavior as closely as possible</a:t>
            </a:r>
          </a:p>
          <a:p>
            <a:endParaRPr lang="en-US" baseline="0" dirty="0" smtClean="0"/>
          </a:p>
          <a:p>
            <a:r>
              <a:rPr lang="en-US" baseline="0" dirty="0" smtClean="0"/>
              <a:t>We can achieve increased resolution using AR models as compared to the nonparametric methods. </a:t>
            </a:r>
          </a:p>
          <a:p>
            <a:r>
              <a:rPr lang="en-US" baseline="0" dirty="0" smtClean="0"/>
              <a:t>Additionally, a much smaller signal length can be used to generate a PSD estimate of the signal. </a:t>
            </a:r>
          </a:p>
          <a:p>
            <a:r>
              <a:rPr lang="en-US" baseline="0" dirty="0" smtClean="0"/>
              <a:t>However, AR modeling suffers from incorrect model approximations that can lead to large deviations from the signals true behavior. </a:t>
            </a:r>
            <a:endParaRPr lang="en-US" dirty="0"/>
          </a:p>
        </p:txBody>
      </p:sp>
      <p:sp>
        <p:nvSpPr>
          <p:cNvPr id="4" name="Slide Number Placeholder 3"/>
          <p:cNvSpPr>
            <a:spLocks noGrp="1"/>
          </p:cNvSpPr>
          <p:nvPr>
            <p:ph type="sldNum" sz="quarter" idx="10"/>
          </p:nvPr>
        </p:nvSpPr>
        <p:spPr/>
        <p:txBody>
          <a:bodyPr/>
          <a:lstStyle/>
          <a:p>
            <a:fld id="{80A2868B-EB28-4F0A-B3D6-690A615A8AB7}" type="slidenum">
              <a:rPr lang="en-US" smtClean="0"/>
              <a:t>18</a:t>
            </a:fld>
            <a:endParaRPr lang="en-US"/>
          </a:p>
        </p:txBody>
      </p:sp>
    </p:spTree>
    <p:extLst>
      <p:ext uri="{BB962C8B-B14F-4D97-AF65-F5344CB8AC3E}">
        <p14:creationId xmlns:p14="http://schemas.microsoft.com/office/powerpoint/2010/main" val="1803831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effectLst/>
                <a:latin typeface="+mn-lt"/>
                <a:ea typeface="+mn-ea"/>
                <a:cs typeface="+mn-cs"/>
              </a:rPr>
              <a:t>Chia-Lung </a:t>
            </a:r>
            <a:r>
              <a:rPr lang="en-US" sz="1200" b="1" i="0" kern="1200" dirty="0" err="1" smtClean="0">
                <a:solidFill>
                  <a:schemeClr val="tx1"/>
                </a:solidFill>
                <a:effectLst/>
                <a:latin typeface="+mn-lt"/>
                <a:ea typeface="+mn-ea"/>
                <a:cs typeface="+mn-cs"/>
              </a:rPr>
              <a:t>Yeh</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Po-Lei Lee</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Wei-Ming Chen</a:t>
            </a:r>
            <a:r>
              <a:rPr lang="en-US" sz="1200" b="0" i="0" u="sng"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Chun-Yen Chang</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Yu-</a:t>
            </a:r>
            <a:r>
              <a:rPr lang="en-US" sz="1200" b="1" i="0" kern="1200" dirty="0" err="1" smtClean="0">
                <a:solidFill>
                  <a:schemeClr val="tx1"/>
                </a:solidFill>
                <a:effectLst/>
                <a:latin typeface="+mn-lt"/>
                <a:ea typeface="+mn-ea"/>
                <a:cs typeface="+mn-cs"/>
              </a:rPr>
              <a:t>Te</a:t>
            </a:r>
            <a:r>
              <a:rPr lang="en-US" sz="1200" b="1" i="0" kern="1200" dirty="0" smtClean="0">
                <a:solidFill>
                  <a:schemeClr val="tx1"/>
                </a:solidFill>
                <a:effectLst/>
                <a:latin typeface="+mn-lt"/>
                <a:ea typeface="+mn-ea"/>
                <a:cs typeface="+mn-cs"/>
              </a:rPr>
              <a:t> Wu</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Gong-</a:t>
            </a:r>
            <a:r>
              <a:rPr lang="en-US" sz="1200" b="1" i="0" kern="1200" dirty="0" err="1" smtClean="0">
                <a:solidFill>
                  <a:schemeClr val="tx1"/>
                </a:solidFill>
                <a:effectLst/>
                <a:latin typeface="+mn-lt"/>
                <a:ea typeface="+mn-ea"/>
                <a:cs typeface="+mn-cs"/>
              </a:rPr>
              <a:t>Yau</a:t>
            </a:r>
            <a:r>
              <a:rPr lang="en-US" sz="1200" b="1" i="0" kern="1200" dirty="0" smtClean="0">
                <a:solidFill>
                  <a:schemeClr val="tx1"/>
                </a:solidFill>
                <a:effectLst/>
                <a:latin typeface="+mn-lt"/>
                <a:ea typeface="+mn-ea"/>
                <a:cs typeface="+mn-cs"/>
              </a:rPr>
              <a:t> </a:t>
            </a:r>
            <a:r>
              <a:rPr lang="en-US" sz="1200" b="1" i="0" kern="1200" dirty="0" err="1" smtClean="0">
                <a:solidFill>
                  <a:schemeClr val="tx1"/>
                </a:solidFill>
                <a:effectLst/>
                <a:latin typeface="+mn-lt"/>
                <a:ea typeface="+mn-ea"/>
                <a:cs typeface="+mn-cs"/>
              </a:rPr>
              <a:t>Lan</a:t>
            </a:r>
            <a:r>
              <a:rPr lang="en-US" sz="1200" b="1" i="0" kern="1200" dirty="0" smtClean="0">
                <a:solidFill>
                  <a:schemeClr val="tx1"/>
                </a:solidFill>
                <a:effectLst/>
                <a:latin typeface="+mn-lt"/>
                <a:ea typeface="+mn-ea"/>
                <a:cs typeface="+mn-cs"/>
              </a:rPr>
              <a:t>.</a:t>
            </a:r>
          </a:p>
          <a:p>
            <a:pPr fontAlgn="base"/>
            <a:r>
              <a:rPr lang="en-US" sz="1200" b="0" i="0" u="sng" kern="1200" dirty="0" err="1" smtClean="0">
                <a:solidFill>
                  <a:schemeClr val="tx1"/>
                </a:solidFill>
                <a:effectLst/>
                <a:latin typeface="+mn-lt"/>
                <a:ea typeface="+mn-ea"/>
                <a:cs typeface="+mn-cs"/>
                <a:hlinkClick r:id="rId3"/>
              </a:rPr>
              <a:t>BioMedical</a:t>
            </a:r>
            <a:r>
              <a:rPr lang="en-US" sz="1200" b="0" i="0" u="sng" kern="1200" dirty="0" smtClean="0">
                <a:solidFill>
                  <a:schemeClr val="tx1"/>
                </a:solidFill>
                <a:effectLst/>
                <a:latin typeface="+mn-lt"/>
                <a:ea typeface="+mn-ea"/>
                <a:cs typeface="+mn-cs"/>
                <a:hlinkClick r:id="rId3"/>
              </a:rPr>
              <a:t> Engineering </a:t>
            </a:r>
            <a:r>
              <a:rPr lang="en-US" sz="1200" b="0" i="0" u="sng" kern="1200" dirty="0" err="1" smtClean="0">
                <a:solidFill>
                  <a:schemeClr val="tx1"/>
                </a:solidFill>
                <a:effectLst/>
                <a:latin typeface="+mn-lt"/>
                <a:ea typeface="+mn-ea"/>
                <a:cs typeface="+mn-cs"/>
                <a:hlinkClick r:id="rId3"/>
              </a:rPr>
              <a:t>OnLine</a:t>
            </a:r>
            <a:r>
              <a:rPr lang="en-US" sz="1200" b="0" i="0" u="non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a:rPr>
              <a:t>Volume 12</a:t>
            </a:r>
            <a:r>
              <a:rPr lang="en-US" sz="1200" b="0" i="0" u="none" strike="noStrike" kern="1200" dirty="0" smtClean="0">
                <a:solidFill>
                  <a:schemeClr val="tx1"/>
                </a:solidFill>
                <a:effectLst/>
                <a:latin typeface="+mn-lt"/>
                <a:ea typeface="+mn-ea"/>
                <a:cs typeface="+mn-cs"/>
              </a:rPr>
              <a:t>, http://www.biomedical-engineeringonline.com/content/12/1/46</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80A2868B-EB28-4F0A-B3D6-690A615A8AB7}" type="slidenum">
              <a:rPr lang="en-US" smtClean="0"/>
              <a:t>21</a:t>
            </a:fld>
            <a:endParaRPr lang="en-US"/>
          </a:p>
        </p:txBody>
      </p:sp>
    </p:spTree>
    <p:extLst>
      <p:ext uri="{BB962C8B-B14F-4D97-AF65-F5344CB8AC3E}">
        <p14:creationId xmlns:p14="http://schemas.microsoft.com/office/powerpoint/2010/main" val="429238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Graphic </a:t>
            </a:r>
            <a:r>
              <a:rPr lang="en-US" sz="1200" b="0" i="0" kern="1200" dirty="0" smtClean="0">
                <a:solidFill>
                  <a:schemeClr val="tx1"/>
                </a:solidFill>
                <a:effectLst/>
                <a:latin typeface="+mn-lt"/>
                <a:ea typeface="+mn-ea"/>
                <a:cs typeface="+mn-cs"/>
              </a:rPr>
              <a:t>showing how a support vector machine would choose a separating </a:t>
            </a:r>
            <a:r>
              <a:rPr lang="en-US" sz="1200" b="0" i="0" kern="1200" dirty="0" err="1" smtClean="0">
                <a:solidFill>
                  <a:schemeClr val="tx1"/>
                </a:solidFill>
                <a:effectLst/>
                <a:latin typeface="+mn-lt"/>
                <a:ea typeface="+mn-ea"/>
                <a:cs typeface="+mn-cs"/>
              </a:rPr>
              <a:t>hyperplane</a:t>
            </a:r>
            <a:r>
              <a:rPr lang="en-US" sz="1200" b="0" i="0" kern="1200" dirty="0" smtClean="0">
                <a:solidFill>
                  <a:schemeClr val="tx1"/>
                </a:solidFill>
                <a:effectLst/>
                <a:latin typeface="+mn-lt"/>
                <a:ea typeface="+mn-ea"/>
                <a:cs typeface="+mn-cs"/>
              </a:rPr>
              <a:t> for two classes of points in 2D. H</a:t>
            </a:r>
            <a:r>
              <a:rPr lang="en-US" sz="1200" b="0" i="0" kern="1200" baseline="-25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does not separate the classes.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does, but only with a small margin. H</a:t>
            </a:r>
            <a:r>
              <a:rPr lang="en-US" sz="1200" b="0"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separates them with the maximum margin</a:t>
            </a:r>
            <a:endParaRPr lang="en-US" dirty="0"/>
          </a:p>
        </p:txBody>
      </p:sp>
      <p:sp>
        <p:nvSpPr>
          <p:cNvPr id="4" name="Slide Number Placeholder 3"/>
          <p:cNvSpPr>
            <a:spLocks noGrp="1"/>
          </p:cNvSpPr>
          <p:nvPr>
            <p:ph type="sldNum" sz="quarter" idx="10"/>
          </p:nvPr>
        </p:nvSpPr>
        <p:spPr/>
        <p:txBody>
          <a:bodyPr/>
          <a:lstStyle/>
          <a:p>
            <a:fld id="{80A2868B-EB28-4F0A-B3D6-690A615A8AB7}" type="slidenum">
              <a:rPr lang="en-US" smtClean="0"/>
              <a:t>22</a:t>
            </a:fld>
            <a:endParaRPr lang="en-US"/>
          </a:p>
        </p:txBody>
      </p:sp>
    </p:spTree>
    <p:extLst>
      <p:ext uri="{BB962C8B-B14F-4D97-AF65-F5344CB8AC3E}">
        <p14:creationId xmlns:p14="http://schemas.microsoft.com/office/powerpoint/2010/main" val="761968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 </a:t>
            </a:r>
            <a:r>
              <a:rPr lang="en-US" sz="1200" kern="1200" dirty="0" err="1" smtClean="0">
                <a:solidFill>
                  <a:schemeClr val="tx1"/>
                </a:solidFill>
                <a:effectLst/>
                <a:latin typeface="+mn-lt"/>
                <a:ea typeface="+mn-ea"/>
                <a:cs typeface="+mn-cs"/>
              </a:rPr>
              <a:t>Smondrk</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Vozda</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Krohova</a:t>
            </a:r>
            <a:r>
              <a:rPr lang="en-US" sz="1200" kern="1200" dirty="0" smtClean="0">
                <a:solidFill>
                  <a:schemeClr val="tx1"/>
                </a:solidFill>
                <a:effectLst/>
                <a:latin typeface="+mn-lt"/>
                <a:ea typeface="+mn-ea"/>
                <a:cs typeface="+mn-cs"/>
              </a:rPr>
              <a:t>, B. </a:t>
            </a:r>
            <a:r>
              <a:rPr lang="en-US" sz="1200" kern="1200" dirty="0" err="1" smtClean="0">
                <a:solidFill>
                  <a:schemeClr val="tx1"/>
                </a:solidFill>
                <a:effectLst/>
                <a:latin typeface="+mn-lt"/>
                <a:ea typeface="+mn-ea"/>
                <a:cs typeface="+mn-cs"/>
              </a:rPr>
              <a:t>Hrvolova</a:t>
            </a:r>
            <a:r>
              <a:rPr lang="en-US" sz="1200" kern="1200" dirty="0" smtClean="0">
                <a:solidFill>
                  <a:schemeClr val="tx1"/>
                </a:solidFill>
                <a:effectLst/>
                <a:latin typeface="+mn-lt"/>
                <a:ea typeface="+mn-ea"/>
                <a:cs typeface="+mn-cs"/>
              </a:rPr>
              <a:t>, T. </a:t>
            </a:r>
            <a:r>
              <a:rPr lang="en-US" sz="1200" kern="1200" dirty="0" err="1" smtClean="0">
                <a:solidFill>
                  <a:schemeClr val="tx1"/>
                </a:solidFill>
                <a:effectLst/>
                <a:latin typeface="+mn-lt"/>
                <a:ea typeface="+mn-ea"/>
                <a:cs typeface="+mn-cs"/>
              </a:rPr>
              <a:t>Peterek</a:t>
            </a:r>
            <a:r>
              <a:rPr lang="en-US" sz="1200" kern="1200" dirty="0" smtClean="0">
                <a:solidFill>
                  <a:schemeClr val="tx1"/>
                </a:solidFill>
                <a:effectLst/>
                <a:latin typeface="+mn-lt"/>
                <a:ea typeface="+mn-ea"/>
                <a:cs typeface="+mn-cs"/>
              </a:rPr>
              <a:t>, and M. </a:t>
            </a:r>
            <a:r>
              <a:rPr lang="en-US" sz="1200" kern="1200" dirty="0" err="1" smtClean="0">
                <a:solidFill>
                  <a:schemeClr val="tx1"/>
                </a:solidFill>
                <a:effectLst/>
                <a:latin typeface="+mn-lt"/>
                <a:ea typeface="+mn-ea"/>
                <a:cs typeface="+mn-cs"/>
              </a:rPr>
              <a:t>Penhaker</a:t>
            </a:r>
            <a:r>
              <a:rPr lang="en-US" sz="1200" kern="1200" dirty="0" smtClean="0">
                <a:solidFill>
                  <a:schemeClr val="tx1"/>
                </a:solidFill>
                <a:effectLst/>
                <a:latin typeface="+mn-lt"/>
                <a:ea typeface="+mn-ea"/>
                <a:cs typeface="+mn-cs"/>
              </a:rPr>
              <a:t>, “A comparison of success and time consumption of the most common methods for detection of the SSVEP,” in </a:t>
            </a:r>
            <a:r>
              <a:rPr lang="en-US" sz="1200" i="1" kern="1200" dirty="0" smtClean="0">
                <a:solidFill>
                  <a:schemeClr val="tx1"/>
                </a:solidFill>
                <a:effectLst/>
                <a:latin typeface="+mn-lt"/>
                <a:ea typeface="+mn-ea"/>
                <a:cs typeface="+mn-cs"/>
              </a:rPr>
              <a:t>2013 36th International Conference on Telecommunications and Signal Processing (TSP)</a:t>
            </a:r>
            <a:r>
              <a:rPr lang="en-US" sz="1200" kern="1200" dirty="0" smtClean="0">
                <a:solidFill>
                  <a:schemeClr val="tx1"/>
                </a:solidFill>
                <a:effectLst/>
                <a:latin typeface="+mn-lt"/>
                <a:ea typeface="+mn-ea"/>
                <a:cs typeface="+mn-cs"/>
              </a:rPr>
              <a:t>, 2013, pp. 657–661.</a:t>
            </a:r>
          </a:p>
          <a:p>
            <a:endParaRPr lang="en-US" dirty="0"/>
          </a:p>
        </p:txBody>
      </p:sp>
      <p:sp>
        <p:nvSpPr>
          <p:cNvPr id="4" name="Slide Number Placeholder 3"/>
          <p:cNvSpPr>
            <a:spLocks noGrp="1"/>
          </p:cNvSpPr>
          <p:nvPr>
            <p:ph type="sldNum" sz="quarter" idx="10"/>
          </p:nvPr>
        </p:nvSpPr>
        <p:spPr/>
        <p:txBody>
          <a:bodyPr/>
          <a:lstStyle/>
          <a:p>
            <a:fld id="{80A2868B-EB28-4F0A-B3D6-690A615A8AB7}" type="slidenum">
              <a:rPr lang="en-US" smtClean="0"/>
              <a:t>24</a:t>
            </a:fld>
            <a:endParaRPr lang="en-US"/>
          </a:p>
        </p:txBody>
      </p:sp>
    </p:spTree>
    <p:extLst>
      <p:ext uri="{BB962C8B-B14F-4D97-AF65-F5344CB8AC3E}">
        <p14:creationId xmlns:p14="http://schemas.microsoft.com/office/powerpoint/2010/main" val="647327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smtClean="0"/>
              <a:t>Smondrk</a:t>
            </a:r>
            <a:r>
              <a:rPr lang="en-US" i="1" dirty="0" smtClean="0"/>
              <a:t> et al. </a:t>
            </a:r>
            <a:r>
              <a:rPr lang="en-US" i="0" dirty="0" smtClean="0"/>
              <a:t>IEEE. 2013.</a:t>
            </a:r>
            <a:endParaRPr lang="en-US" i="1" dirty="0"/>
          </a:p>
        </p:txBody>
      </p:sp>
      <p:sp>
        <p:nvSpPr>
          <p:cNvPr id="4" name="Slide Number Placeholder 3"/>
          <p:cNvSpPr>
            <a:spLocks noGrp="1"/>
          </p:cNvSpPr>
          <p:nvPr>
            <p:ph type="sldNum" sz="quarter" idx="10"/>
          </p:nvPr>
        </p:nvSpPr>
        <p:spPr/>
        <p:txBody>
          <a:bodyPr/>
          <a:lstStyle/>
          <a:p>
            <a:fld id="{80A2868B-EB28-4F0A-B3D6-690A615A8AB7}" type="slidenum">
              <a:rPr lang="en-US" smtClean="0"/>
              <a:t>25</a:t>
            </a:fld>
            <a:endParaRPr lang="en-US"/>
          </a:p>
        </p:txBody>
      </p:sp>
    </p:spTree>
    <p:extLst>
      <p:ext uri="{BB962C8B-B14F-4D97-AF65-F5344CB8AC3E}">
        <p14:creationId xmlns:p14="http://schemas.microsoft.com/office/powerpoint/2010/main" val="39121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most commonly used dependent BCI measures steady state visually evoked potentials. </a:t>
            </a:r>
          </a:p>
          <a:p>
            <a:endParaRPr lang="en-US" baseline="0" dirty="0" smtClean="0"/>
          </a:p>
          <a:p>
            <a:r>
              <a:rPr lang="en-US" baseline="0" dirty="0" smtClean="0"/>
              <a:t>Dependent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Ex: Gazing at a particular flashing number on the screen of many numbers</a:t>
            </a:r>
          </a:p>
          <a:p>
            <a:endParaRPr lang="en-US" dirty="0" smtClean="0"/>
          </a:p>
          <a:p>
            <a:r>
              <a:rPr lang="en-US" dirty="0" smtClean="0"/>
              <a:t>Independent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Ex: The user thinks of the number and the system can recognize the thought pattern.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0A2868B-EB28-4F0A-B3D6-690A615A8AB7}" type="slidenum">
              <a:rPr lang="en-US" smtClean="0"/>
              <a:t>3</a:t>
            </a:fld>
            <a:endParaRPr lang="en-US"/>
          </a:p>
        </p:txBody>
      </p:sp>
    </p:spTree>
    <p:extLst>
      <p:ext uri="{BB962C8B-B14F-4D97-AF65-F5344CB8AC3E}">
        <p14:creationId xmlns:p14="http://schemas.microsoft.com/office/powerpoint/2010/main" val="7383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RVS = stimulatory patterns </a:t>
            </a:r>
          </a:p>
          <a:p>
            <a:pPr marL="171450" indent="-171450">
              <a:buFont typeface="Arial" panose="020B0604020202020204" pitchFamily="34" charset="0"/>
              <a:buChar char="•"/>
            </a:pPr>
            <a:r>
              <a:rPr lang="en-US" dirty="0" smtClean="0"/>
              <a:t>Complex </a:t>
            </a:r>
            <a:r>
              <a:rPr lang="en-US" dirty="0" smtClean="0"/>
              <a:t>RVS = rapidly changing visual pattern</a:t>
            </a:r>
          </a:p>
          <a:p>
            <a:pPr marL="628650" lvl="1" indent="-171450">
              <a:buFont typeface="Arial" panose="020B0604020202020204" pitchFamily="34" charset="0"/>
              <a:buChar char="•"/>
            </a:pPr>
            <a:r>
              <a:rPr lang="en-US" dirty="0" smtClean="0"/>
              <a:t>Higher SNR ratio</a:t>
            </a:r>
          </a:p>
          <a:p>
            <a:pPr marL="171450" indent="-171450">
              <a:buFont typeface="Arial" panose="020B0604020202020204" pitchFamily="34" charset="0"/>
              <a:buChar char="•"/>
            </a:pPr>
            <a:r>
              <a:rPr lang="en-US" dirty="0" smtClean="0"/>
              <a:t>Simple RVS = flashing light or simple</a:t>
            </a:r>
            <a:r>
              <a:rPr lang="en-US" baseline="0" dirty="0" smtClean="0"/>
              <a:t> graphic </a:t>
            </a:r>
          </a:p>
          <a:p>
            <a:pPr marL="628650" lvl="1" indent="-171450">
              <a:buFont typeface="Arial" panose="020B0604020202020204" pitchFamily="34" charset="0"/>
              <a:buChar char="•"/>
            </a:pPr>
            <a:r>
              <a:rPr lang="en-US" baseline="0" dirty="0" smtClean="0"/>
              <a:t>Easier to implement</a:t>
            </a:r>
          </a:p>
          <a:p>
            <a:pPr marL="628650" lvl="1" indent="-171450">
              <a:buFont typeface="Arial" panose="020B0604020202020204" pitchFamily="34" charset="0"/>
              <a:buChar char="•"/>
            </a:pPr>
            <a:r>
              <a:rPr lang="en-US" baseline="0" dirty="0" smtClean="0"/>
              <a:t>Can utilize more of them</a:t>
            </a:r>
            <a:endParaRPr lang="en-US" dirty="0" smtClean="0"/>
          </a:p>
          <a:p>
            <a:pPr marL="171450" indent="-171450">
              <a:buFont typeface="Arial" panose="020B0604020202020204" pitchFamily="34" charset="0"/>
              <a:buChar char="•"/>
            </a:pPr>
            <a:r>
              <a:rPr lang="en-US" dirty="0" smtClean="0"/>
              <a:t>RVS</a:t>
            </a:r>
            <a:r>
              <a:rPr lang="en-US" baseline="0" dirty="0" smtClean="0"/>
              <a:t> fundamental frequency induces SSVEP with same fundamental frequency</a:t>
            </a:r>
          </a:p>
          <a:p>
            <a:pPr marL="171450" indent="-171450">
              <a:buFont typeface="Arial" panose="020B0604020202020204" pitchFamily="34" charset="0"/>
              <a:buChar char="•"/>
            </a:pPr>
            <a:r>
              <a:rPr lang="en-US" baseline="0" dirty="0" smtClean="0"/>
              <a:t>Each RVS correspond to a single user option</a:t>
            </a:r>
          </a:p>
          <a:p>
            <a:pPr marL="628650" lvl="1" indent="-171450">
              <a:buFont typeface="Arial" panose="020B0604020202020204" pitchFamily="34" charset="0"/>
              <a:buChar char="•"/>
            </a:pPr>
            <a:r>
              <a:rPr lang="en-US" baseline="0" dirty="0" smtClean="0"/>
              <a:t>The more RVS’s in a system the more user options that are available to the user</a:t>
            </a:r>
            <a:endParaRPr lang="en-US" dirty="0"/>
          </a:p>
        </p:txBody>
      </p:sp>
      <p:sp>
        <p:nvSpPr>
          <p:cNvPr id="4" name="Slide Number Placeholder 3"/>
          <p:cNvSpPr>
            <a:spLocks noGrp="1"/>
          </p:cNvSpPr>
          <p:nvPr>
            <p:ph type="sldNum" sz="quarter" idx="10"/>
          </p:nvPr>
        </p:nvSpPr>
        <p:spPr/>
        <p:txBody>
          <a:bodyPr/>
          <a:lstStyle/>
          <a:p>
            <a:fld id="{80A2868B-EB28-4F0A-B3D6-690A615A8AB7}" type="slidenum">
              <a:rPr lang="en-US" smtClean="0"/>
              <a:t>5</a:t>
            </a:fld>
            <a:endParaRPr lang="en-US"/>
          </a:p>
        </p:txBody>
      </p:sp>
    </p:spTree>
    <p:extLst>
      <p:ext uri="{BB962C8B-B14F-4D97-AF65-F5344CB8AC3E}">
        <p14:creationId xmlns:p14="http://schemas.microsoft.com/office/powerpoint/2010/main" val="336413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common signal measured by </a:t>
            </a:r>
            <a:r>
              <a:rPr lang="en-US" dirty="0" smtClean="0"/>
              <a:t>dependent-BCIs. Measured with EEG</a:t>
            </a:r>
          </a:p>
          <a:p>
            <a:r>
              <a:rPr lang="en-US" dirty="0" smtClean="0"/>
              <a:t>Steady State visually evoked</a:t>
            </a:r>
            <a:r>
              <a:rPr lang="en-US" baseline="0" dirty="0" smtClean="0"/>
              <a:t> potentials can be reliably induced and measured in the visual cortex of a user’s brain </a:t>
            </a:r>
          </a:p>
          <a:p>
            <a:r>
              <a:rPr lang="en-US" baseline="0" dirty="0" smtClean="0"/>
              <a:t>SSVEPs are stimulated by exposing the user to one (or more) repetitive visual stimuli (discussed next), which are the stimulatory patterns that I mentioned previously.</a:t>
            </a:r>
          </a:p>
          <a:p>
            <a:r>
              <a:rPr lang="en-US" baseline="0" dirty="0" smtClean="0"/>
              <a:t>These patterns will flash at a particular frequency to induce an SSVEP in the brain at that same fundamental frequency.</a:t>
            </a:r>
            <a:endParaRPr lang="en-US" dirty="0"/>
          </a:p>
        </p:txBody>
      </p:sp>
      <p:sp>
        <p:nvSpPr>
          <p:cNvPr id="4" name="Slide Number Placeholder 3"/>
          <p:cNvSpPr>
            <a:spLocks noGrp="1"/>
          </p:cNvSpPr>
          <p:nvPr>
            <p:ph type="sldNum" sz="quarter" idx="10"/>
          </p:nvPr>
        </p:nvSpPr>
        <p:spPr/>
        <p:txBody>
          <a:bodyPr/>
          <a:lstStyle/>
          <a:p>
            <a:fld id="{80A2868B-EB28-4F0A-B3D6-690A615A8AB7}" type="slidenum">
              <a:rPr lang="en-US" smtClean="0"/>
              <a:t>6</a:t>
            </a:fld>
            <a:endParaRPr lang="en-US"/>
          </a:p>
        </p:txBody>
      </p:sp>
    </p:spTree>
    <p:extLst>
      <p:ext uri="{BB962C8B-B14F-4D97-AF65-F5344CB8AC3E}">
        <p14:creationId xmlns:p14="http://schemas.microsoft.com/office/powerpoint/2010/main" val="4182043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a:t>
            </a:r>
            <a:r>
              <a:rPr lang="en-US" baseline="0" dirty="0" smtClean="0"/>
              <a:t> focuses gaze on a particular repetitive visual stimulus, such as a flickering checkerboard pattern. Each repetitive visual stimulus will induce steady state visually evoked potential in the user’s brain with the same fundamental frequency as the excitatory RVS. An EEG measures the brain signals in real time and relays these signals to the computer for SSVEP detection and classification. By matching the SSVEP signals to their excitatory repetitive visual stimulus, the BCI system can infer the user’s intentions.</a:t>
            </a:r>
          </a:p>
          <a:p>
            <a:endParaRPr lang="en-US" baseline="0" dirty="0" smtClean="0"/>
          </a:p>
          <a:p>
            <a:endParaRPr lang="en-US" dirty="0" smtClean="0"/>
          </a:p>
          <a:p>
            <a:r>
              <a:rPr lang="en-US" dirty="0" smtClean="0"/>
              <a:t>How do BCI systems work?</a:t>
            </a:r>
          </a:p>
          <a:p>
            <a:pPr marL="171450" indent="-171450">
              <a:buFont typeface="Arial" panose="020B0604020202020204" pitchFamily="34" charset="0"/>
              <a:buChar char="•"/>
            </a:pPr>
            <a:r>
              <a:rPr lang="en-US" dirty="0" smtClean="0"/>
              <a:t>In the Diagram above,</a:t>
            </a:r>
            <a:r>
              <a:rPr lang="en-US" baseline="0" dirty="0" smtClean="0"/>
              <a:t> the user has two options: she can toggle a switch on or off</a:t>
            </a:r>
          </a:p>
          <a:p>
            <a:pPr marL="171450" indent="-171450">
              <a:buFont typeface="Arial" panose="020B0604020202020204" pitchFamily="34" charset="0"/>
              <a:buChar char="•"/>
            </a:pPr>
            <a:r>
              <a:rPr lang="en-US" baseline="0" dirty="0" smtClean="0"/>
              <a:t>Certain BCIs are able to interpret her intention simply by recognizing the brain activation patterns that she associates with the concept of “on” or “off”</a:t>
            </a:r>
          </a:p>
          <a:p>
            <a:pPr marL="171450" indent="-171450">
              <a:buFont typeface="Arial" panose="020B0604020202020204" pitchFamily="34" charset="0"/>
              <a:buChar char="•"/>
            </a:pPr>
            <a:r>
              <a:rPr lang="en-US" baseline="0" dirty="0" smtClean="0"/>
              <a:t>In the above case, however, the user focuses on one of the two patterns on the screen. Each pattern is associated with one of the two options, and when she focuses on one of the patterns, it will stimulate a brain signal unique to that pattern. Therefore, she can convey her intentions to the BCI system by gazing at a particular pattern.</a:t>
            </a:r>
          </a:p>
          <a:p>
            <a:pPr marL="171450" indent="-171450">
              <a:buFont typeface="Arial" panose="020B0604020202020204" pitchFamily="34" charset="0"/>
              <a:buChar char="•"/>
            </a:pPr>
            <a:r>
              <a:rPr lang="en-US" baseline="0" dirty="0" smtClean="0"/>
              <a:t>These brain activation patterns are measured in real time by a measurement device, usually an EEG</a:t>
            </a:r>
          </a:p>
          <a:p>
            <a:pPr marL="171450" indent="-171450">
              <a:buFont typeface="Arial" panose="020B0604020202020204" pitchFamily="34" charset="0"/>
              <a:buChar char="•"/>
            </a:pPr>
            <a:r>
              <a:rPr lang="en-US" baseline="0" dirty="0" smtClean="0"/>
              <a:t>The EEG recordings are transferred to the computer system for analysis</a:t>
            </a:r>
          </a:p>
          <a:p>
            <a:pPr marL="171450" indent="-171450">
              <a:buFont typeface="Arial" panose="020B0604020202020204" pitchFamily="34" charset="0"/>
              <a:buChar char="•"/>
            </a:pPr>
            <a:r>
              <a:rPr lang="en-US" baseline="0" dirty="0" smtClean="0"/>
              <a:t>The computer is programmed to identify certain brain signals and associate them with user intention.</a:t>
            </a:r>
          </a:p>
          <a:p>
            <a:pPr marL="171450" indent="-171450">
              <a:buFont typeface="Arial" panose="020B0604020202020204" pitchFamily="34" charset="0"/>
              <a:buChar char="•"/>
            </a:pPr>
            <a:r>
              <a:rPr lang="en-US" baseline="0" dirty="0" smtClean="0"/>
              <a:t>In the above case, the user focuses on the pattern associated with “on”, which induces a signal in the user’s brain with the same characteristics as the stimulatory pattern</a:t>
            </a:r>
          </a:p>
          <a:p>
            <a:pPr marL="171450" indent="-171450">
              <a:buFont typeface="Arial" panose="020B0604020202020204" pitchFamily="34" charset="0"/>
              <a:buChar char="•"/>
            </a:pPr>
            <a:r>
              <a:rPr lang="en-US" baseline="0" dirty="0" smtClean="0"/>
              <a:t>The computer in this system is programmed to recognize the stimulated signal and match it with the one of the possible user options </a:t>
            </a:r>
          </a:p>
          <a:p>
            <a:pPr marL="171450" indent="-171450">
              <a:buFont typeface="Arial" panose="020B0604020202020204" pitchFamily="34" charset="0"/>
              <a:buChar char="•"/>
            </a:pPr>
            <a:r>
              <a:rPr lang="en-US" baseline="0" dirty="0" smtClean="0"/>
              <a:t>Through this process, the system can infer the intention of the user without any physical input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User</a:t>
            </a:r>
            <a:r>
              <a:rPr lang="en-US" baseline="0" dirty="0" smtClean="0"/>
              <a:t> – brain provides the signal that drives the whole system</a:t>
            </a:r>
            <a:endParaRPr lang="en-US" dirty="0" smtClean="0"/>
          </a:p>
          <a:p>
            <a:pPr marL="171450" indent="-171450">
              <a:buFont typeface="Arial" panose="020B0604020202020204" pitchFamily="34" charset="0"/>
              <a:buChar char="•"/>
            </a:pPr>
            <a:r>
              <a:rPr lang="en-US" dirty="0" smtClean="0"/>
              <a:t>Measurement</a:t>
            </a:r>
            <a:r>
              <a:rPr lang="en-US" baseline="0" dirty="0" smtClean="0"/>
              <a:t> Device – measures electrical activity in the brain</a:t>
            </a:r>
          </a:p>
          <a:p>
            <a:pPr marL="628650" lvl="1" indent="-171450">
              <a:buFont typeface="Arial" panose="020B0604020202020204" pitchFamily="34" charset="0"/>
              <a:buChar char="•"/>
            </a:pPr>
            <a:r>
              <a:rPr lang="en-US" baseline="0" dirty="0" smtClean="0"/>
              <a:t>EEG</a:t>
            </a:r>
          </a:p>
          <a:p>
            <a:pPr marL="171450" lvl="0" indent="-171450">
              <a:buFont typeface="Arial" panose="020B0604020202020204" pitchFamily="34" charset="0"/>
              <a:buChar char="•"/>
            </a:pPr>
            <a:r>
              <a:rPr lang="en-US" baseline="0" dirty="0" smtClean="0"/>
              <a:t>Computer system – detects, extracts, and analyzes certain activation patterns within the brain</a:t>
            </a:r>
          </a:p>
          <a:p>
            <a:pPr marL="628650" lvl="1" indent="-171450">
              <a:buFont typeface="Arial" panose="020B0604020202020204" pitchFamily="34" charset="0"/>
              <a:buChar char="•"/>
            </a:pPr>
            <a:r>
              <a:rPr lang="en-US" baseline="0" dirty="0" smtClean="0"/>
              <a:t>Recognition of preprogrammed or learned patterns communicates the user’s intention to the computer</a:t>
            </a:r>
          </a:p>
          <a:p>
            <a:pPr marL="628650" lvl="1" indent="-171450">
              <a:buFont typeface="Arial" panose="020B0604020202020204" pitchFamily="34" charset="0"/>
              <a:buChar char="•"/>
            </a:pPr>
            <a:r>
              <a:rPr lang="en-US" baseline="0" dirty="0" smtClean="0"/>
              <a:t>Translates brain activation patterns into user intention by associating the recognized brain pattern with its corresponding command</a:t>
            </a:r>
          </a:p>
          <a:p>
            <a:pPr marL="628650" lvl="1" indent="-171450">
              <a:buFont typeface="Arial" panose="020B0604020202020204" pitchFamily="34" charset="0"/>
              <a:buChar char="•"/>
            </a:pPr>
            <a:r>
              <a:rPr lang="en-US" baseline="0" dirty="0" smtClean="0"/>
              <a:t>Computer executes command or communicates (moving a computer cursor on screen) with additional hardware</a:t>
            </a:r>
          </a:p>
          <a:p>
            <a:pPr marL="171450" lvl="0" indent="-171450">
              <a:buFont typeface="Arial" panose="020B0604020202020204" pitchFamily="34" charset="0"/>
              <a:buChar char="•"/>
            </a:pPr>
            <a:r>
              <a:rPr lang="en-US" baseline="0" dirty="0" smtClean="0"/>
              <a:t>Additional Hardware – Often the computer will communicate with another piece of hardware (such as a motorized wheelchair or a drone) to relay their intentions to the terminal device. </a:t>
            </a:r>
          </a:p>
          <a:p>
            <a:pPr marL="171450" lvl="0" indent="-171450">
              <a:buFont typeface="Arial" panose="020B0604020202020204" pitchFamily="34" charset="0"/>
              <a:buChar char="•"/>
            </a:pPr>
            <a:r>
              <a:rPr lang="en-US" baseline="0" dirty="0" smtClean="0"/>
              <a:t>Graphical display that communicates feedback to the user</a:t>
            </a:r>
          </a:p>
          <a:p>
            <a:pPr marL="628650" lvl="1"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80A2868B-EB28-4F0A-B3D6-690A615A8AB7}" type="slidenum">
              <a:rPr lang="en-US" smtClean="0"/>
              <a:t>7</a:t>
            </a:fld>
            <a:endParaRPr lang="en-US"/>
          </a:p>
        </p:txBody>
      </p:sp>
    </p:spTree>
    <p:extLst>
      <p:ext uri="{BB962C8B-B14F-4D97-AF65-F5344CB8AC3E}">
        <p14:creationId xmlns:p14="http://schemas.microsoft.com/office/powerpoint/2010/main" val="2103696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components effectively become our design parameters</a:t>
            </a:r>
            <a:r>
              <a:rPr lang="en-US" baseline="0" dirty="0" smtClean="0"/>
              <a:t> when engineering an SSVEP </a:t>
            </a:r>
            <a:endParaRPr lang="en-US" dirty="0"/>
          </a:p>
        </p:txBody>
      </p:sp>
      <p:sp>
        <p:nvSpPr>
          <p:cNvPr id="4" name="Slide Number Placeholder 3"/>
          <p:cNvSpPr>
            <a:spLocks noGrp="1"/>
          </p:cNvSpPr>
          <p:nvPr>
            <p:ph type="sldNum" sz="quarter" idx="10"/>
          </p:nvPr>
        </p:nvSpPr>
        <p:spPr/>
        <p:txBody>
          <a:bodyPr/>
          <a:lstStyle/>
          <a:p>
            <a:fld id="{80A2868B-EB28-4F0A-B3D6-690A615A8AB7}" type="slidenum">
              <a:rPr lang="en-US" smtClean="0"/>
              <a:t>9</a:t>
            </a:fld>
            <a:endParaRPr lang="en-US"/>
          </a:p>
        </p:txBody>
      </p:sp>
    </p:spTree>
    <p:extLst>
      <p:ext uri="{BB962C8B-B14F-4D97-AF65-F5344CB8AC3E}">
        <p14:creationId xmlns:p14="http://schemas.microsoft.com/office/powerpoint/2010/main" val="4112096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Simple vs. complex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Complex = higher SNR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Simple = can incorporate many more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Number of RVS’s =</a:t>
            </a:r>
            <a:r>
              <a:rPr lang="en-US" baseline="0" dirty="0" smtClean="0"/>
              <a:t> number of user options</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Frequency Range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Want </a:t>
            </a:r>
            <a:r>
              <a:rPr lang="en-US" dirty="0" err="1" smtClean="0"/>
              <a:t>freqs</a:t>
            </a:r>
            <a:r>
              <a:rPr lang="en-US" dirty="0" smtClean="0"/>
              <a:t> near 15Hz, retina has highest SNR in this region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Avoid </a:t>
            </a:r>
            <a:r>
              <a:rPr lang="en-US" dirty="0" err="1" smtClean="0"/>
              <a:t>freqs</a:t>
            </a:r>
            <a:r>
              <a:rPr lang="en-US" dirty="0" smtClean="0"/>
              <a:t> over 30Hz because they</a:t>
            </a:r>
            <a:r>
              <a:rPr lang="en-US" baseline="0" dirty="0" smtClean="0"/>
              <a:t> are subject to </a:t>
            </a:r>
            <a:r>
              <a:rPr lang="en-US" baseline="0" dirty="0" err="1" smtClean="0"/>
              <a:t>electromyographic</a:t>
            </a:r>
            <a:r>
              <a:rPr lang="en-US" baseline="0" dirty="0" smtClean="0"/>
              <a:t> (muscle activity) interference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Choose well resolved frequencies (sufficiently spaced apart so its easier to detect and identify the frequency)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Do not choose frequencies that are higher harmonics of other RVS frequencies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(RVS at 7 Hz, do not choose RVS at 14Hz as another RVS)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p>
          <a:p>
            <a:endParaRPr lang="en-US" dirty="0"/>
          </a:p>
        </p:txBody>
      </p:sp>
      <p:sp>
        <p:nvSpPr>
          <p:cNvPr id="4" name="Slide Number Placeholder 3"/>
          <p:cNvSpPr>
            <a:spLocks noGrp="1"/>
          </p:cNvSpPr>
          <p:nvPr>
            <p:ph type="sldNum" sz="quarter" idx="10"/>
          </p:nvPr>
        </p:nvSpPr>
        <p:spPr/>
        <p:txBody>
          <a:bodyPr/>
          <a:lstStyle/>
          <a:p>
            <a:fld id="{80A2868B-EB28-4F0A-B3D6-690A615A8AB7}" type="slidenum">
              <a:rPr lang="en-US" smtClean="0"/>
              <a:t>10</a:t>
            </a:fld>
            <a:endParaRPr lang="en-US"/>
          </a:p>
        </p:txBody>
      </p:sp>
    </p:spTree>
    <p:extLst>
      <p:ext uri="{BB962C8B-B14F-4D97-AF65-F5344CB8AC3E}">
        <p14:creationId xmlns:p14="http://schemas.microsoft.com/office/powerpoint/2010/main" val="246284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EEG Electrodes</a:t>
            </a:r>
          </a:p>
          <a:p>
            <a:pPr marL="171450" indent="-171450">
              <a:buFont typeface="Arial" panose="020B0604020202020204" pitchFamily="34" charset="0"/>
              <a:buChar char="•"/>
            </a:pPr>
            <a:r>
              <a:rPr lang="en-US" dirty="0" smtClean="0"/>
              <a:t>Measurement Location </a:t>
            </a:r>
          </a:p>
          <a:p>
            <a:pPr marL="628650" lvl="1" indent="-171450">
              <a:buFont typeface="Arial" panose="020B0604020202020204" pitchFamily="34" charset="0"/>
              <a:buChar char="•"/>
            </a:pPr>
            <a:r>
              <a:rPr lang="en-US" dirty="0" smtClean="0"/>
              <a:t>Over the visual cortex of the brain (near the inion region)</a:t>
            </a:r>
          </a:p>
          <a:p>
            <a:pPr marL="171450" indent="-171450">
              <a:buFont typeface="Arial" panose="020B0604020202020204" pitchFamily="34" charset="0"/>
              <a:buChar char="•"/>
            </a:pPr>
            <a:r>
              <a:rPr lang="en-US" dirty="0" smtClean="0"/>
              <a:t>Number of electrodes</a:t>
            </a:r>
            <a:r>
              <a:rPr lang="en-US" baseline="0" dirty="0" smtClean="0"/>
              <a:t> used</a:t>
            </a:r>
          </a:p>
          <a:p>
            <a:pPr marL="628650" lvl="1" indent="-171450">
              <a:buFont typeface="Arial" panose="020B0604020202020204" pitchFamily="34" charset="0"/>
              <a:buChar char="•"/>
            </a:pPr>
            <a:r>
              <a:rPr lang="en-US" baseline="0" dirty="0" smtClean="0"/>
              <a:t>Usually 1-2 electrodes is sufficient</a:t>
            </a:r>
          </a:p>
          <a:p>
            <a:pPr marL="628650" lvl="1" indent="-171450">
              <a:buFont typeface="Arial" panose="020B0604020202020204" pitchFamily="34" charset="0"/>
              <a:buChar char="•"/>
            </a:pPr>
            <a:r>
              <a:rPr lang="en-US" baseline="0" dirty="0" smtClean="0"/>
              <a:t>Can use more electrodes for sophisticated SSVEP-BCI Systems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SSVEPs contain energy at their fundamental frequency (</a:t>
            </a:r>
            <a:r>
              <a:rPr lang="en-US" baseline="0" dirty="0" err="1" smtClean="0"/>
              <a:t>ff</a:t>
            </a:r>
            <a:r>
              <a:rPr lang="en-US" baseline="0" dirty="0" smtClean="0"/>
              <a:t> RVS) as well as their higher </a:t>
            </a:r>
            <a:r>
              <a:rPr lang="en-US" baseline="0" dirty="0" err="1" smtClean="0"/>
              <a:t>harmoincs</a:t>
            </a:r>
            <a:endParaRPr lang="en-US" baseline="0" dirty="0" smtClean="0"/>
          </a:p>
          <a:p>
            <a:pPr marL="628650" lvl="1" indent="-171450">
              <a:buFont typeface="Arial" panose="020B0604020202020204" pitchFamily="34" charset="0"/>
              <a:buChar char="•"/>
            </a:pPr>
            <a:r>
              <a:rPr lang="en-US" baseline="0" dirty="0" smtClean="0"/>
              <a:t>The largest amount of the energy is often contained at the fundamental frequency</a:t>
            </a:r>
            <a:endParaRPr lang="en-US" dirty="0"/>
          </a:p>
        </p:txBody>
      </p:sp>
      <p:sp>
        <p:nvSpPr>
          <p:cNvPr id="4" name="Slide Number Placeholder 3"/>
          <p:cNvSpPr>
            <a:spLocks noGrp="1"/>
          </p:cNvSpPr>
          <p:nvPr>
            <p:ph type="sldNum" sz="quarter" idx="10"/>
          </p:nvPr>
        </p:nvSpPr>
        <p:spPr/>
        <p:txBody>
          <a:bodyPr/>
          <a:lstStyle/>
          <a:p>
            <a:fld id="{80A2868B-EB28-4F0A-B3D6-690A615A8AB7}" type="slidenum">
              <a:rPr lang="en-US" smtClean="0"/>
              <a:t>11</a:t>
            </a:fld>
            <a:endParaRPr lang="en-US"/>
          </a:p>
        </p:txBody>
      </p:sp>
    </p:spTree>
    <p:extLst>
      <p:ext uri="{BB962C8B-B14F-4D97-AF65-F5344CB8AC3E}">
        <p14:creationId xmlns:p14="http://schemas.microsoft.com/office/powerpoint/2010/main" val="787785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SSVEP BCI’s use an EEG and take measurements from one or multiple electrodes over the visual cortex (this doesn’t really change the paradigm that</a:t>
            </a:r>
            <a:r>
              <a:rPr lang="en-US" baseline="0" dirty="0" smtClean="0"/>
              <a:t> one is operating in for SSVEP BCI’s)</a:t>
            </a:r>
          </a:p>
          <a:p>
            <a:endParaRPr lang="en-US" baseline="0" dirty="0" smtClean="0"/>
          </a:p>
          <a:p>
            <a:r>
              <a:rPr lang="en-US" baseline="0" dirty="0" smtClean="0"/>
              <a:t>However the type and number of RVS’s employed does determine the paradigm of the BCI system, and can be broken down into two general categories:</a:t>
            </a:r>
            <a:endParaRPr lang="en-US" dirty="0" smtClean="0"/>
          </a:p>
          <a:p>
            <a:endParaRPr lang="en-US" dirty="0" smtClean="0"/>
          </a:p>
          <a:p>
            <a:r>
              <a:rPr lang="en-US" dirty="0" smtClean="0"/>
              <a:t>Paradigm 1:</a:t>
            </a:r>
          </a:p>
          <a:p>
            <a:pPr marL="171450" indent="-171450">
              <a:buFont typeface="Arial" panose="020B0604020202020204" pitchFamily="34" charset="0"/>
              <a:buChar char="•"/>
            </a:pPr>
            <a:r>
              <a:rPr lang="en-US" dirty="0" smtClean="0"/>
              <a:t>BCI Systems in this paradigm employ</a:t>
            </a:r>
            <a:r>
              <a:rPr lang="en-US" baseline="0" dirty="0" smtClean="0"/>
              <a:t> complex RVS’s, which limits the number of total RVS’s that can be feasibly employed to a max of 4. However, since the system uses complex RVS, the SSVEP signals induced in the user’s brain will have a significantly higher SNR and will thus be easier to detect.</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Paradigm 2: </a:t>
            </a:r>
          </a:p>
          <a:p>
            <a:pPr marL="171450" indent="-171450">
              <a:buFont typeface="Arial" panose="020B0604020202020204" pitchFamily="34" charset="0"/>
              <a:buChar char="•"/>
            </a:pPr>
            <a:r>
              <a:rPr lang="en-US" baseline="0" dirty="0" smtClean="0"/>
              <a:t>BCI systems in the paradigm can employ any number of user options and are often used when one wants to incorporate 5 or more user options into the system. For these systems, simple RVS’s, such as blinking LEDs, are used because they are easy to implement and array. These LEDs invoke SSVEPs with lower SNRs making them harder to detect</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These two paradigms can be further broken down based upon the Digital signal processing framework used to detect and identify measured SSVEPs</a:t>
            </a:r>
            <a:endParaRPr lang="en-US" dirty="0"/>
          </a:p>
        </p:txBody>
      </p:sp>
      <p:sp>
        <p:nvSpPr>
          <p:cNvPr id="4" name="Slide Number Placeholder 3"/>
          <p:cNvSpPr>
            <a:spLocks noGrp="1"/>
          </p:cNvSpPr>
          <p:nvPr>
            <p:ph type="sldNum" sz="quarter" idx="10"/>
          </p:nvPr>
        </p:nvSpPr>
        <p:spPr/>
        <p:txBody>
          <a:bodyPr/>
          <a:lstStyle/>
          <a:p>
            <a:fld id="{80A2868B-EB28-4F0A-B3D6-690A615A8AB7}" type="slidenum">
              <a:rPr lang="en-US" smtClean="0"/>
              <a:t>12</a:t>
            </a:fld>
            <a:endParaRPr lang="en-US"/>
          </a:p>
        </p:txBody>
      </p:sp>
    </p:spTree>
    <p:extLst>
      <p:ext uri="{BB962C8B-B14F-4D97-AF65-F5344CB8AC3E}">
        <p14:creationId xmlns:p14="http://schemas.microsoft.com/office/powerpoint/2010/main" val="37535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B2D109-20AE-460A-8911-F2DEFD7DBFE2}"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57C1A-3CD2-4476-B5DE-B4595FEB5AC8}" type="slidenum">
              <a:rPr lang="en-US" smtClean="0"/>
              <a:t>‹#›</a:t>
            </a:fld>
            <a:endParaRPr lang="en-US"/>
          </a:p>
        </p:txBody>
      </p:sp>
    </p:spTree>
    <p:extLst>
      <p:ext uri="{BB962C8B-B14F-4D97-AF65-F5344CB8AC3E}">
        <p14:creationId xmlns:p14="http://schemas.microsoft.com/office/powerpoint/2010/main" val="329329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B2D109-20AE-460A-8911-F2DEFD7DBFE2}"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57C1A-3CD2-4476-B5DE-B4595FEB5AC8}" type="slidenum">
              <a:rPr lang="en-US" smtClean="0"/>
              <a:t>‹#›</a:t>
            </a:fld>
            <a:endParaRPr lang="en-US"/>
          </a:p>
        </p:txBody>
      </p:sp>
    </p:spTree>
    <p:extLst>
      <p:ext uri="{BB962C8B-B14F-4D97-AF65-F5344CB8AC3E}">
        <p14:creationId xmlns:p14="http://schemas.microsoft.com/office/powerpoint/2010/main" val="2253656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B2D109-20AE-460A-8911-F2DEFD7DBFE2}"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57C1A-3CD2-4476-B5DE-B4595FEB5AC8}" type="slidenum">
              <a:rPr lang="en-US" smtClean="0"/>
              <a:t>‹#›</a:t>
            </a:fld>
            <a:endParaRPr lang="en-US"/>
          </a:p>
        </p:txBody>
      </p:sp>
    </p:spTree>
    <p:extLst>
      <p:ext uri="{BB962C8B-B14F-4D97-AF65-F5344CB8AC3E}">
        <p14:creationId xmlns:p14="http://schemas.microsoft.com/office/powerpoint/2010/main" val="278370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B2D109-20AE-460A-8911-F2DEFD7DBFE2}"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57C1A-3CD2-4476-B5DE-B4595FEB5AC8}" type="slidenum">
              <a:rPr lang="en-US" smtClean="0"/>
              <a:t>‹#›</a:t>
            </a:fld>
            <a:endParaRPr lang="en-US"/>
          </a:p>
        </p:txBody>
      </p:sp>
    </p:spTree>
    <p:extLst>
      <p:ext uri="{BB962C8B-B14F-4D97-AF65-F5344CB8AC3E}">
        <p14:creationId xmlns:p14="http://schemas.microsoft.com/office/powerpoint/2010/main" val="3780863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B2D109-20AE-460A-8911-F2DEFD7DBFE2}"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57C1A-3CD2-4476-B5DE-B4595FEB5AC8}" type="slidenum">
              <a:rPr lang="en-US" smtClean="0"/>
              <a:t>‹#›</a:t>
            </a:fld>
            <a:endParaRPr lang="en-US"/>
          </a:p>
        </p:txBody>
      </p:sp>
    </p:spTree>
    <p:extLst>
      <p:ext uri="{BB962C8B-B14F-4D97-AF65-F5344CB8AC3E}">
        <p14:creationId xmlns:p14="http://schemas.microsoft.com/office/powerpoint/2010/main" val="393892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B2D109-20AE-460A-8911-F2DEFD7DBFE2}"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57C1A-3CD2-4476-B5DE-B4595FEB5AC8}" type="slidenum">
              <a:rPr lang="en-US" smtClean="0"/>
              <a:t>‹#›</a:t>
            </a:fld>
            <a:endParaRPr lang="en-US"/>
          </a:p>
        </p:txBody>
      </p:sp>
    </p:spTree>
    <p:extLst>
      <p:ext uri="{BB962C8B-B14F-4D97-AF65-F5344CB8AC3E}">
        <p14:creationId xmlns:p14="http://schemas.microsoft.com/office/powerpoint/2010/main" val="199237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B2D109-20AE-460A-8911-F2DEFD7DBFE2}" type="datetimeFigureOut">
              <a:rPr lang="en-US" smtClean="0"/>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A57C1A-3CD2-4476-B5DE-B4595FEB5AC8}" type="slidenum">
              <a:rPr lang="en-US" smtClean="0"/>
              <a:t>‹#›</a:t>
            </a:fld>
            <a:endParaRPr lang="en-US"/>
          </a:p>
        </p:txBody>
      </p:sp>
    </p:spTree>
    <p:extLst>
      <p:ext uri="{BB962C8B-B14F-4D97-AF65-F5344CB8AC3E}">
        <p14:creationId xmlns:p14="http://schemas.microsoft.com/office/powerpoint/2010/main" val="410012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B2D109-20AE-460A-8911-F2DEFD7DBFE2}" type="datetimeFigureOut">
              <a:rPr lang="en-US" smtClean="0"/>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A57C1A-3CD2-4476-B5DE-B4595FEB5AC8}" type="slidenum">
              <a:rPr lang="en-US" smtClean="0"/>
              <a:t>‹#›</a:t>
            </a:fld>
            <a:endParaRPr lang="en-US"/>
          </a:p>
        </p:txBody>
      </p:sp>
    </p:spTree>
    <p:extLst>
      <p:ext uri="{BB962C8B-B14F-4D97-AF65-F5344CB8AC3E}">
        <p14:creationId xmlns:p14="http://schemas.microsoft.com/office/powerpoint/2010/main" val="4013147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2D109-20AE-460A-8911-F2DEFD7DBFE2}" type="datetimeFigureOut">
              <a:rPr lang="en-US" smtClean="0"/>
              <a:t>5/5/2014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A57C1A-3CD2-4476-B5DE-B4595FEB5AC8}" type="slidenum">
              <a:rPr lang="en-US" smtClean="0"/>
              <a:t>‹#›</a:t>
            </a:fld>
            <a:endParaRPr lang="en-US"/>
          </a:p>
        </p:txBody>
      </p:sp>
    </p:spTree>
    <p:extLst>
      <p:ext uri="{BB962C8B-B14F-4D97-AF65-F5344CB8AC3E}">
        <p14:creationId xmlns:p14="http://schemas.microsoft.com/office/powerpoint/2010/main" val="336774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2D109-20AE-460A-8911-F2DEFD7DBFE2}"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57C1A-3CD2-4476-B5DE-B4595FEB5AC8}" type="slidenum">
              <a:rPr lang="en-US" smtClean="0"/>
              <a:t>‹#›</a:t>
            </a:fld>
            <a:endParaRPr lang="en-US"/>
          </a:p>
        </p:txBody>
      </p:sp>
    </p:spTree>
    <p:extLst>
      <p:ext uri="{BB962C8B-B14F-4D97-AF65-F5344CB8AC3E}">
        <p14:creationId xmlns:p14="http://schemas.microsoft.com/office/powerpoint/2010/main" val="321891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2D109-20AE-460A-8911-F2DEFD7DBFE2}"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57C1A-3CD2-4476-B5DE-B4595FEB5AC8}" type="slidenum">
              <a:rPr lang="en-US" smtClean="0"/>
              <a:t>‹#›</a:t>
            </a:fld>
            <a:endParaRPr lang="en-US"/>
          </a:p>
        </p:txBody>
      </p:sp>
    </p:spTree>
    <p:extLst>
      <p:ext uri="{BB962C8B-B14F-4D97-AF65-F5344CB8AC3E}">
        <p14:creationId xmlns:p14="http://schemas.microsoft.com/office/powerpoint/2010/main" val="173063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2D109-20AE-460A-8911-F2DEFD7DBFE2}" type="datetimeFigureOut">
              <a:rPr lang="en-US" smtClean="0"/>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57C1A-3CD2-4476-B5DE-B4595FEB5AC8}" type="slidenum">
              <a:rPr lang="en-US" smtClean="0"/>
              <a:t>‹#›</a:t>
            </a:fld>
            <a:endParaRPr lang="en-US"/>
          </a:p>
        </p:txBody>
      </p:sp>
    </p:spTree>
    <p:extLst>
      <p:ext uri="{BB962C8B-B14F-4D97-AF65-F5344CB8AC3E}">
        <p14:creationId xmlns:p14="http://schemas.microsoft.com/office/powerpoint/2010/main" val="892112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rmAutofit fontScale="90000"/>
          </a:bodyPr>
          <a:lstStyle/>
          <a:p>
            <a:r>
              <a:rPr lang="en-US" dirty="0" smtClean="0"/>
              <a:t>Brain Computer Interfaces: </a:t>
            </a:r>
            <a:r>
              <a:rPr lang="en-US" dirty="0" smtClean="0"/>
              <a:t>Digital </a:t>
            </a:r>
            <a:r>
              <a:rPr lang="en-US" dirty="0" smtClean="0"/>
              <a:t>Signal Processing of </a:t>
            </a:r>
            <a:r>
              <a:rPr lang="en-US" dirty="0" smtClean="0"/>
              <a:t>Steady-State </a:t>
            </a:r>
            <a:r>
              <a:rPr lang="en-US" dirty="0" smtClean="0"/>
              <a:t>Visually Evoked Potentials</a:t>
            </a:r>
            <a:endParaRPr lang="en-US" dirty="0"/>
          </a:p>
        </p:txBody>
      </p:sp>
      <p:sp>
        <p:nvSpPr>
          <p:cNvPr id="3" name="Subtitle 2"/>
          <p:cNvSpPr>
            <a:spLocks noGrp="1"/>
          </p:cNvSpPr>
          <p:nvPr>
            <p:ph type="subTitle" idx="1"/>
          </p:nvPr>
        </p:nvSpPr>
        <p:spPr/>
        <p:txBody>
          <a:bodyPr/>
          <a:lstStyle/>
          <a:p>
            <a:r>
              <a:rPr lang="en-US" dirty="0" smtClean="0"/>
              <a:t>Ian </a:t>
            </a:r>
            <a:r>
              <a:rPr lang="en-US" dirty="0" err="1" smtClean="0"/>
              <a:t>Linsmeier</a:t>
            </a:r>
            <a:r>
              <a:rPr lang="en-US" dirty="0" smtClean="0"/>
              <a:t> &amp; Ahmed </a:t>
            </a:r>
            <a:r>
              <a:rPr lang="en-US" dirty="0" err="1" smtClean="0"/>
              <a:t>Saif</a:t>
            </a:r>
            <a:endParaRPr lang="en-US" dirty="0" smtClean="0"/>
          </a:p>
          <a:p>
            <a:r>
              <a:rPr lang="en-US" dirty="0" smtClean="0"/>
              <a:t>ECE630</a:t>
            </a:r>
          </a:p>
          <a:p>
            <a:endParaRPr lang="en-US" dirty="0"/>
          </a:p>
        </p:txBody>
      </p:sp>
    </p:spTree>
    <p:extLst>
      <p:ext uri="{BB962C8B-B14F-4D97-AF65-F5344CB8AC3E}">
        <p14:creationId xmlns:p14="http://schemas.microsoft.com/office/powerpoint/2010/main" val="1755960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RVS Design</a:t>
            </a:r>
            <a:endParaRPr lang="en-US" dirty="0"/>
          </a:p>
        </p:txBody>
      </p:sp>
      <p:pic>
        <p:nvPicPr>
          <p:cNvPr id="6"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014" t="13469"/>
          <a:stretch/>
        </p:blipFill>
        <p:spPr>
          <a:xfrm>
            <a:off x="5257799" y="1600200"/>
            <a:ext cx="3439827" cy="4525963"/>
          </a:xfrm>
        </p:spPr>
      </p:pic>
      <p:sp>
        <p:nvSpPr>
          <p:cNvPr id="7" name="Content Placeholder 6"/>
          <p:cNvSpPr>
            <a:spLocks noGrp="1"/>
          </p:cNvSpPr>
          <p:nvPr>
            <p:ph sz="half" idx="1"/>
          </p:nvPr>
        </p:nvSpPr>
        <p:spPr/>
        <p:txBody>
          <a:bodyPr/>
          <a:lstStyle/>
          <a:p>
            <a:pPr marL="0" indent="0">
              <a:buNone/>
            </a:pPr>
            <a:r>
              <a:rPr lang="en-US" dirty="0" smtClean="0"/>
              <a:t>1 RVS = 1 User Option</a:t>
            </a:r>
          </a:p>
          <a:p>
            <a:endParaRPr lang="en-US" dirty="0" smtClean="0"/>
          </a:p>
          <a:p>
            <a:r>
              <a:rPr lang="en-US" dirty="0"/>
              <a:t>Number of RVS’s</a:t>
            </a:r>
          </a:p>
          <a:p>
            <a:r>
              <a:rPr lang="en-US" dirty="0" smtClean="0"/>
              <a:t>Simple vs. Complex</a:t>
            </a:r>
          </a:p>
          <a:p>
            <a:r>
              <a:rPr lang="en-US" dirty="0" smtClean="0"/>
              <a:t>Frequency Range </a:t>
            </a:r>
          </a:p>
          <a:p>
            <a:pPr lvl="1"/>
            <a:r>
              <a:rPr lang="en-US" dirty="0" smtClean="0"/>
              <a:t>3.5 to 75 Hz</a:t>
            </a:r>
          </a:p>
          <a:p>
            <a:pPr lvl="1"/>
            <a:r>
              <a:rPr lang="en-US" dirty="0"/>
              <a:t>1</a:t>
            </a:r>
            <a:r>
              <a:rPr lang="en-US" dirty="0" smtClean="0"/>
              <a:t>5 Hz is optimal</a:t>
            </a:r>
            <a:endParaRPr lang="en-US" dirty="0"/>
          </a:p>
        </p:txBody>
      </p:sp>
      <p:sp>
        <p:nvSpPr>
          <p:cNvPr id="8" name="TextBox 7"/>
          <p:cNvSpPr txBox="1"/>
          <p:nvPr/>
        </p:nvSpPr>
        <p:spPr>
          <a:xfrm>
            <a:off x="6477000" y="6477481"/>
            <a:ext cx="2590800" cy="246221"/>
          </a:xfrm>
          <a:prstGeom prst="rect">
            <a:avLst/>
          </a:prstGeom>
          <a:noFill/>
        </p:spPr>
        <p:txBody>
          <a:bodyPr wrap="square" rtlCol="0">
            <a:spAutoFit/>
          </a:bodyPr>
          <a:lstStyle/>
          <a:p>
            <a:r>
              <a:rPr lang="en-US" sz="1000" i="1" dirty="0" err="1" smtClean="0"/>
              <a:t>Vialatte</a:t>
            </a:r>
            <a:r>
              <a:rPr lang="en-US" sz="1000" i="1" dirty="0" smtClean="0"/>
              <a:t> et al. </a:t>
            </a:r>
            <a:r>
              <a:rPr lang="en-US" sz="1000" dirty="0" err="1" smtClean="0"/>
              <a:t>Prog</a:t>
            </a:r>
            <a:r>
              <a:rPr lang="en-US" sz="1000" dirty="0" smtClean="0"/>
              <a:t> </a:t>
            </a:r>
            <a:r>
              <a:rPr lang="en-US" sz="1000" dirty="0" err="1" smtClean="0"/>
              <a:t>Neurobiol</a:t>
            </a:r>
            <a:r>
              <a:rPr lang="en-US" sz="1000" dirty="0" smtClean="0"/>
              <a:t>. 2010, 90(4). </a:t>
            </a:r>
            <a:endParaRPr lang="en-US" sz="1000" i="1" dirty="0"/>
          </a:p>
        </p:txBody>
      </p:sp>
    </p:spTree>
    <p:extLst>
      <p:ext uri="{BB962C8B-B14F-4D97-AF65-F5344CB8AC3E}">
        <p14:creationId xmlns:p14="http://schemas.microsoft.com/office/powerpoint/2010/main" val="108826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SSVEP</a:t>
            </a:r>
            <a:endParaRPr lang="en-US" dirty="0"/>
          </a:p>
        </p:txBody>
      </p:sp>
      <p:pic>
        <p:nvPicPr>
          <p:cNvPr id="11" name="Content Placeholder 10"/>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174875"/>
            <a:ext cx="4278499" cy="3744129"/>
          </a:xfrm>
        </p:spPr>
      </p:pic>
      <p:sp>
        <p:nvSpPr>
          <p:cNvPr id="7" name="TextBox 6"/>
          <p:cNvSpPr txBox="1"/>
          <p:nvPr/>
        </p:nvSpPr>
        <p:spPr>
          <a:xfrm>
            <a:off x="6172200" y="6611779"/>
            <a:ext cx="3135358" cy="246221"/>
          </a:xfrm>
          <a:prstGeom prst="rect">
            <a:avLst/>
          </a:prstGeom>
          <a:noFill/>
        </p:spPr>
        <p:txBody>
          <a:bodyPr wrap="square" rtlCol="0">
            <a:spAutoFit/>
          </a:bodyPr>
          <a:lstStyle/>
          <a:p>
            <a:r>
              <a:rPr lang="en-US" sz="1000" dirty="0" err="1" smtClean="0"/>
              <a:t>Itai</a:t>
            </a:r>
            <a:r>
              <a:rPr lang="en-US" sz="1000" i="1" dirty="0" smtClean="0"/>
              <a:t> et al</a:t>
            </a:r>
            <a:r>
              <a:rPr lang="en-US" sz="1000" dirty="0" smtClean="0"/>
              <a:t>. EMBC Annual International Conference. 2012. </a:t>
            </a:r>
            <a:endParaRPr lang="en-US" sz="1000" dirty="0"/>
          </a:p>
        </p:txBody>
      </p:sp>
      <p:sp>
        <p:nvSpPr>
          <p:cNvPr id="10" name="Content Placeholder 9"/>
          <p:cNvSpPr>
            <a:spLocks noGrp="1"/>
          </p:cNvSpPr>
          <p:nvPr>
            <p:ph sz="half" idx="2"/>
          </p:nvPr>
        </p:nvSpPr>
        <p:spPr>
          <a:xfrm>
            <a:off x="457200" y="1524000"/>
            <a:ext cx="4040188" cy="4602163"/>
          </a:xfrm>
        </p:spPr>
        <p:txBody>
          <a:bodyPr/>
          <a:lstStyle/>
          <a:p>
            <a:r>
              <a:rPr lang="en-US" dirty="0" smtClean="0"/>
              <a:t>Measurement Location</a:t>
            </a:r>
          </a:p>
          <a:p>
            <a:pPr lvl="1"/>
            <a:r>
              <a:rPr lang="en-US" dirty="0" smtClean="0"/>
              <a:t>Visual Cortex</a:t>
            </a:r>
          </a:p>
          <a:p>
            <a:r>
              <a:rPr lang="en-US" dirty="0" smtClean="0"/>
              <a:t>Number of electrodes </a:t>
            </a:r>
          </a:p>
          <a:p>
            <a:pPr lvl="1"/>
            <a:r>
              <a:rPr lang="en-US" dirty="0" smtClean="0"/>
              <a:t>1 or 2 is usually sufficient</a:t>
            </a:r>
            <a:endParaRPr lang="en-US" dirty="0"/>
          </a:p>
        </p:txBody>
      </p:sp>
    </p:spTree>
    <p:extLst>
      <p:ext uri="{BB962C8B-B14F-4D97-AF65-F5344CB8AC3E}">
        <p14:creationId xmlns:p14="http://schemas.microsoft.com/office/powerpoint/2010/main" val="1951744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General BCI Paradigms</a:t>
            </a:r>
            <a:endParaRPr lang="en-US" dirty="0"/>
          </a:p>
        </p:txBody>
      </p:sp>
      <p:sp>
        <p:nvSpPr>
          <p:cNvPr id="3" name="TextBox 2"/>
          <p:cNvSpPr txBox="1"/>
          <p:nvPr/>
        </p:nvSpPr>
        <p:spPr>
          <a:xfrm>
            <a:off x="457200" y="1600200"/>
            <a:ext cx="8218627" cy="2246769"/>
          </a:xfrm>
          <a:prstGeom prst="rect">
            <a:avLst/>
          </a:prstGeom>
          <a:noFill/>
        </p:spPr>
        <p:txBody>
          <a:bodyPr wrap="square" rtlCol="0">
            <a:spAutoFit/>
          </a:bodyPr>
          <a:lstStyle/>
          <a:p>
            <a:pPr marL="342900" indent="-342900">
              <a:buFont typeface="+mj-lt"/>
              <a:buAutoNum type="arabicPeriod"/>
            </a:pPr>
            <a:r>
              <a:rPr lang="en-US" sz="2800" dirty="0" smtClean="0"/>
              <a:t>Small number of user options (≤4) </a:t>
            </a:r>
          </a:p>
          <a:p>
            <a:pPr marL="914400" lvl="1" indent="-457200">
              <a:buFont typeface="Wingdings" panose="05000000000000000000" pitchFamily="2" charset="2"/>
              <a:buChar char="v"/>
            </a:pPr>
            <a:r>
              <a:rPr lang="en-US" sz="2800" dirty="0" smtClean="0"/>
              <a:t>Usually employ Complex RVS’s due to higher SNR</a:t>
            </a:r>
          </a:p>
          <a:p>
            <a:pPr marL="342900" indent="-342900">
              <a:buFont typeface="+mj-lt"/>
              <a:buAutoNum type="arabicPeriod"/>
            </a:pPr>
            <a:endParaRPr lang="en-US" sz="2800" dirty="0" smtClean="0"/>
          </a:p>
          <a:p>
            <a:pPr marL="342900" indent="-342900">
              <a:buFont typeface="+mj-lt"/>
              <a:buAutoNum type="arabicPeriod"/>
            </a:pPr>
            <a:r>
              <a:rPr lang="en-US" sz="2800" dirty="0" smtClean="0"/>
              <a:t>Large number of user options (&gt;4)</a:t>
            </a:r>
          </a:p>
          <a:p>
            <a:pPr marL="914400" lvl="1" indent="-457200">
              <a:buFont typeface="Wingdings" panose="05000000000000000000" pitchFamily="2" charset="2"/>
              <a:buChar char="v"/>
            </a:pPr>
            <a:r>
              <a:rPr lang="en-US" sz="2800" dirty="0" smtClean="0"/>
              <a:t>Usually employ simple RVS’s</a:t>
            </a:r>
            <a:endParaRPr lang="en-US" sz="2800" dirty="0"/>
          </a:p>
        </p:txBody>
      </p:sp>
    </p:spTree>
    <p:extLst>
      <p:ext uri="{BB962C8B-B14F-4D97-AF65-F5344CB8AC3E}">
        <p14:creationId xmlns:p14="http://schemas.microsoft.com/office/powerpoint/2010/main" val="446803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SSVEP </a:t>
            </a:r>
            <a:r>
              <a:rPr lang="en-US" dirty="0" smtClean="0"/>
              <a:t>Detection Methods</a:t>
            </a:r>
            <a:endParaRPr lang="en-US" dirty="0"/>
          </a:p>
        </p:txBody>
      </p:sp>
      <p:sp>
        <p:nvSpPr>
          <p:cNvPr id="3" name="Content Placeholder 2"/>
          <p:cNvSpPr>
            <a:spLocks noGrp="1"/>
          </p:cNvSpPr>
          <p:nvPr>
            <p:ph idx="1"/>
          </p:nvPr>
        </p:nvSpPr>
        <p:spPr>
          <a:xfrm>
            <a:off x="457200" y="990600"/>
            <a:ext cx="8229600" cy="5287963"/>
          </a:xfrm>
        </p:spPr>
        <p:txBody>
          <a:bodyPr/>
          <a:lstStyle/>
          <a:p>
            <a:pPr marL="0" indent="0">
              <a:buNone/>
            </a:pPr>
            <a:endParaRPr lang="en-US" dirty="0" smtClean="0"/>
          </a:p>
          <a:p>
            <a:r>
              <a:rPr lang="en-US" dirty="0" smtClean="0"/>
              <a:t>Power Spectral Density (PSD</a:t>
            </a:r>
            <a:r>
              <a:rPr lang="en-US" dirty="0" smtClean="0"/>
              <a:t>) Analysis</a:t>
            </a:r>
            <a:endParaRPr lang="en-US" dirty="0" smtClean="0"/>
          </a:p>
          <a:p>
            <a:pPr lvl="1"/>
            <a:r>
              <a:rPr lang="en-US" dirty="0" err="1" smtClean="0"/>
              <a:t>Nonparameteric</a:t>
            </a:r>
            <a:r>
              <a:rPr lang="en-US" dirty="0" smtClean="0"/>
              <a:t> </a:t>
            </a:r>
            <a:r>
              <a:rPr lang="en-US" dirty="0" smtClean="0"/>
              <a:t>Methods (Fourier Analysis)</a:t>
            </a:r>
            <a:endParaRPr lang="en-US" dirty="0" smtClean="0"/>
          </a:p>
          <a:p>
            <a:pPr lvl="1"/>
            <a:r>
              <a:rPr lang="en-US" dirty="0" smtClean="0"/>
              <a:t>Parametric </a:t>
            </a:r>
            <a:r>
              <a:rPr lang="en-US" dirty="0"/>
              <a:t>Methods (AR Modeling) </a:t>
            </a:r>
            <a:endParaRPr lang="en-US" dirty="0" smtClean="0"/>
          </a:p>
          <a:p>
            <a:r>
              <a:rPr lang="en-US" dirty="0" smtClean="0"/>
              <a:t>Canonical Correlation Analysis (CCA)</a:t>
            </a:r>
          </a:p>
          <a:p>
            <a:r>
              <a:rPr lang="en-US" dirty="0" smtClean="0"/>
              <a:t>Continuous Wavelet Transform (CWT)</a:t>
            </a:r>
            <a:endParaRPr lang="en-US" dirty="0"/>
          </a:p>
        </p:txBody>
      </p:sp>
    </p:spTree>
    <p:extLst>
      <p:ext uri="{BB962C8B-B14F-4D97-AF65-F5344CB8AC3E}">
        <p14:creationId xmlns:p14="http://schemas.microsoft.com/office/powerpoint/2010/main" val="1085315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Nonparametric PSD Analysis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1921"/>
          <a:stretch/>
        </p:blipFill>
        <p:spPr>
          <a:xfrm>
            <a:off x="605951" y="1600200"/>
            <a:ext cx="3889849" cy="4525963"/>
          </a:xfrm>
        </p:spPr>
      </p:pic>
      <mc:AlternateContent xmlns:mc="http://schemas.openxmlformats.org/markup-compatibility/2006">
        <mc:Choice xmlns:a14="http://schemas.microsoft.com/office/drawing/2010/main" Requires="a14">
          <p:sp>
            <p:nvSpPr>
              <p:cNvPr id="3" name="Rectangle 2"/>
              <p:cNvSpPr/>
              <p:nvPr/>
            </p:nvSpPr>
            <p:spPr>
              <a:xfrm>
                <a:off x="5181600" y="3276600"/>
                <a:ext cx="2959080" cy="84760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𝑥𝑥</m:t>
                          </m:r>
                        </m:sub>
                      </m:sSub>
                      <m:d>
                        <m:dPr>
                          <m:ctrlPr>
                            <a:rPr lang="en-US" i="1">
                              <a:latin typeface="Cambria Math" panose="02040503050406030204" pitchFamily="18" charset="0"/>
                            </a:rPr>
                          </m:ctrlPr>
                        </m:dPr>
                        <m:e>
                          <m:r>
                            <a:rPr lang="en-US" i="1">
                              <a:latin typeface="Cambria Math" panose="02040503050406030204" pitchFamily="18" charset="0"/>
                            </a:rPr>
                            <m:t>𝜔</m:t>
                          </m:r>
                        </m:e>
                      </m:d>
                      <m:r>
                        <a:rPr lang="en-US" i="0">
                          <a:latin typeface="Cambria Math" panose="02040503050406030204" pitchFamily="18" charset="0"/>
                        </a:rPr>
                        <m:t>= </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𝑘</m:t>
                          </m:r>
                          <m:r>
                            <a:rPr lang="en-US" i="0">
                              <a:latin typeface="Cambria Math" panose="02040503050406030204" pitchFamily="18" charset="0"/>
                            </a:rPr>
                            <m:t>=−∞</m:t>
                          </m:r>
                        </m:sub>
                        <m:sup>
                          <m:r>
                            <a:rPr lang="en-US" i="0">
                              <a:latin typeface="Cambria Math" panose="02040503050406030204" pitchFamily="18" charset="0"/>
                            </a:rPr>
                            <m:t>∞</m:t>
                          </m:r>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𝑥𝑥</m:t>
                              </m:r>
                            </m:sub>
                          </m:sSub>
                          <m:r>
                            <a:rPr lang="en-US" i="0">
                              <a:latin typeface="Cambria Math" panose="02040503050406030204" pitchFamily="18" charset="0"/>
                            </a:rPr>
                            <m:t>[</m:t>
                          </m:r>
                          <m:r>
                            <a:rPr lang="en-US" i="1">
                              <a:latin typeface="Cambria Math" panose="02040503050406030204" pitchFamily="18" charset="0"/>
                            </a:rPr>
                            <m:t>𝑘</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𝑗𝑘</m:t>
                              </m:r>
                              <m:r>
                                <a:rPr lang="en-US" i="1">
                                  <a:latin typeface="Cambria Math" panose="02040503050406030204" pitchFamily="18" charset="0"/>
                                </a:rPr>
                                <m:t>𝜔</m:t>
                              </m:r>
                            </m:sup>
                          </m:sSup>
                        </m:e>
                      </m:nary>
                    </m:oMath>
                  </m:oMathPara>
                </a14:m>
                <a:endParaRPr lang="en-US" dirty="0"/>
              </a:p>
            </p:txBody>
          </p:sp>
        </mc:Choice>
        <mc:Fallback>
          <p:sp>
            <p:nvSpPr>
              <p:cNvPr id="3" name="Rectangle 2"/>
              <p:cNvSpPr>
                <a:spLocks noRot="1" noChangeAspect="1" noMove="1" noResize="1" noEditPoints="1" noAdjustHandles="1" noChangeArrowheads="1" noChangeShapeType="1" noTextEdit="1"/>
              </p:cNvSpPr>
              <p:nvPr/>
            </p:nvSpPr>
            <p:spPr>
              <a:xfrm>
                <a:off x="5181600" y="3276600"/>
                <a:ext cx="2959080" cy="847604"/>
              </a:xfrm>
              <a:prstGeom prst="rect">
                <a:avLst/>
              </a:prstGeom>
              <a:blipFill rotWithShape="0">
                <a:blip r:embed="rId4"/>
                <a:stretch>
                  <a:fillRect/>
                </a:stretch>
              </a:blipFill>
            </p:spPr>
            <p:txBody>
              <a:bodyPr/>
              <a:lstStyle/>
              <a:p>
                <a:r>
                  <a:rPr lang="en-US">
                    <a:noFill/>
                  </a:rPr>
                  <a:t> </a:t>
                </a:r>
              </a:p>
            </p:txBody>
          </p:sp>
        </mc:Fallback>
      </mc:AlternateContent>
      <p:cxnSp>
        <p:nvCxnSpPr>
          <p:cNvPr id="6" name="Elbow Connector 5"/>
          <p:cNvCxnSpPr>
            <a:endCxn id="3" idx="0"/>
          </p:cNvCxnSpPr>
          <p:nvPr/>
        </p:nvCxnSpPr>
        <p:spPr>
          <a:xfrm>
            <a:off x="4572000" y="2590800"/>
            <a:ext cx="2089140" cy="68580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3" idx="2"/>
          </p:cNvCxnSpPr>
          <p:nvPr/>
        </p:nvCxnSpPr>
        <p:spPr>
          <a:xfrm rot="5400000">
            <a:off x="5202174" y="3494034"/>
            <a:ext cx="828796" cy="2089136"/>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400" y="6611779"/>
            <a:ext cx="3135358" cy="246221"/>
          </a:xfrm>
          <a:prstGeom prst="rect">
            <a:avLst/>
          </a:prstGeom>
          <a:noFill/>
        </p:spPr>
        <p:txBody>
          <a:bodyPr wrap="square" rtlCol="0">
            <a:spAutoFit/>
          </a:bodyPr>
          <a:lstStyle/>
          <a:p>
            <a:r>
              <a:rPr lang="en-US" sz="1000" dirty="0" smtClean="0"/>
              <a:t>Bin </a:t>
            </a:r>
            <a:r>
              <a:rPr lang="en-US" sz="1000" i="1" dirty="0" smtClean="0"/>
              <a:t>et al.</a:t>
            </a:r>
            <a:r>
              <a:rPr lang="en-US" sz="1000" b="1" i="1" dirty="0" smtClean="0"/>
              <a:t> </a:t>
            </a:r>
            <a:r>
              <a:rPr lang="en-US" sz="1000" b="1" dirty="0" smtClean="0"/>
              <a:t>J. Neural Eng. 2009, 6(4).</a:t>
            </a:r>
            <a:endParaRPr lang="en-US" sz="1000" dirty="0"/>
          </a:p>
        </p:txBody>
      </p:sp>
    </p:spTree>
    <p:extLst>
      <p:ext uri="{BB962C8B-B14F-4D97-AF65-F5344CB8AC3E}">
        <p14:creationId xmlns:p14="http://schemas.microsoft.com/office/powerpoint/2010/main" val="138362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Periodogram Estimates PSD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143000"/>
                <a:ext cx="8229600" cy="4983163"/>
              </a:xfrm>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libri" panose="020F0502020204030204" pitchFamily="34" charset="0"/>
                              <a:cs typeface="Arial" panose="020B0604020202020204" pitchFamily="34" charset="0"/>
                            </a:rPr>
                          </m:ctrlPr>
                        </m:sSubPr>
                        <m:e>
                          <m:r>
                            <a:rPr lang="en-US" i="1">
                              <a:latin typeface="Cambria Math" panose="02040503050406030204" pitchFamily="18" charset="0"/>
                              <a:ea typeface="Calibri" panose="020F0502020204030204" pitchFamily="34" charset="0"/>
                              <a:cs typeface="Arial" panose="020B0604020202020204" pitchFamily="34" charset="0"/>
                            </a:rPr>
                            <m:t>𝑥</m:t>
                          </m:r>
                        </m:e>
                        <m:sub>
                          <m:r>
                            <a:rPr lang="en-US" i="1">
                              <a:latin typeface="Cambria Math" panose="02040503050406030204" pitchFamily="18" charset="0"/>
                              <a:ea typeface="Calibri" panose="020F0502020204030204" pitchFamily="34" charset="0"/>
                              <a:cs typeface="Arial" panose="020B0604020202020204" pitchFamily="34" charset="0"/>
                            </a:rPr>
                            <m:t>𝑤</m:t>
                          </m:r>
                        </m:sub>
                      </m:sSub>
                      <m:d>
                        <m:dPr>
                          <m:begChr m:val="["/>
                          <m:endChr m:val="]"/>
                          <m:ctrlPr>
                            <a:rPr lang="en-US" i="1">
                              <a:latin typeface="Cambria Math" panose="02040503050406030204" pitchFamily="18" charset="0"/>
                              <a:ea typeface="Calibri" panose="020F0502020204030204" pitchFamily="34" charset="0"/>
                              <a:cs typeface="Arial" panose="020B0604020202020204" pitchFamily="34" charset="0"/>
                            </a:rPr>
                          </m:ctrlPr>
                        </m:dPr>
                        <m:e>
                          <m:r>
                            <a:rPr lang="en-US" i="1">
                              <a:latin typeface="Cambria Math" panose="02040503050406030204" pitchFamily="18" charset="0"/>
                              <a:ea typeface="Calibri" panose="020F0502020204030204" pitchFamily="34" charset="0"/>
                              <a:cs typeface="Arial" panose="020B0604020202020204" pitchFamily="34" charset="0"/>
                            </a:rPr>
                            <m:t>𝑛</m:t>
                          </m:r>
                        </m:e>
                      </m:d>
                      <m:r>
                        <a:rPr lang="en-US" i="1">
                          <a:latin typeface="Cambria Math" panose="02040503050406030204" pitchFamily="18" charset="0"/>
                          <a:ea typeface="Calibri" panose="020F0502020204030204" pitchFamily="34" charset="0"/>
                          <a:cs typeface="Arial" panose="020B0604020202020204" pitchFamily="34" charset="0"/>
                        </a:rPr>
                        <m:t> </m:t>
                      </m:r>
                      <m:box>
                        <m:boxPr>
                          <m:ctrlPr>
                            <a:rPr lang="en-US" i="1">
                              <a:latin typeface="Cambria Math" panose="02040503050406030204" pitchFamily="18" charset="0"/>
                              <a:ea typeface="Calibri" panose="020F0502020204030204" pitchFamily="34" charset="0"/>
                              <a:cs typeface="Arial" panose="020B0604020202020204" pitchFamily="34" charset="0"/>
                            </a:rPr>
                          </m:ctrlPr>
                        </m:boxPr>
                        <m:e>
                          <m:groupChr>
                            <m:groupChrPr>
                              <m:chr m:val="↔"/>
                              <m:vertJc m:val="bot"/>
                              <m:ctrlPr>
                                <a:rPr lang="en-US" i="1">
                                  <a:latin typeface="Cambria Math" panose="02040503050406030204" pitchFamily="18" charset="0"/>
                                  <a:ea typeface="Calibri" panose="020F0502020204030204" pitchFamily="34" charset="0"/>
                                  <a:cs typeface="Arial" panose="020B0604020202020204" pitchFamily="34" charset="0"/>
                                </a:rPr>
                              </m:ctrlPr>
                            </m:groupChrPr>
                            <m:e>
                              <m:r>
                                <a:rPr lang="en-US" i="1">
                                  <a:latin typeface="Cambria Math" panose="02040503050406030204" pitchFamily="18" charset="0"/>
                                  <a:ea typeface="Calibri" panose="020F0502020204030204" pitchFamily="34" charset="0"/>
                                  <a:cs typeface="Arial" panose="020B0604020202020204" pitchFamily="34" charset="0"/>
                                </a:rPr>
                                <m:t>𝐷𝐹𝑇</m:t>
                              </m:r>
                            </m:e>
                          </m:groupChr>
                          <m:r>
                            <a:rPr lang="en-US" i="1">
                              <a:latin typeface="Cambria Math" panose="02040503050406030204" pitchFamily="18" charset="0"/>
                              <a:ea typeface="Calibri" panose="020F0502020204030204" pitchFamily="34" charset="0"/>
                              <a:cs typeface="Arial" panose="020B0604020202020204" pitchFamily="34" charset="0"/>
                            </a:rPr>
                            <m:t>  </m:t>
                          </m:r>
                          <m:sSub>
                            <m:sSubPr>
                              <m:ctrlPr>
                                <a:rPr lang="en-US" i="1">
                                  <a:latin typeface="Cambria Math" panose="02040503050406030204" pitchFamily="18" charset="0"/>
                                  <a:ea typeface="Calibri" panose="020F0502020204030204" pitchFamily="34" charset="0"/>
                                  <a:cs typeface="Arial" panose="020B0604020202020204" pitchFamily="34" charset="0"/>
                                </a:rPr>
                              </m:ctrlPr>
                            </m:sSubPr>
                            <m:e>
                              <m:r>
                                <a:rPr lang="en-US" i="1">
                                  <a:latin typeface="Cambria Math" panose="02040503050406030204" pitchFamily="18" charset="0"/>
                                  <a:ea typeface="Calibri" panose="020F0502020204030204" pitchFamily="34" charset="0"/>
                                  <a:cs typeface="Arial" panose="020B0604020202020204" pitchFamily="34" charset="0"/>
                                </a:rPr>
                                <m:t>𝑋</m:t>
                              </m:r>
                            </m:e>
                            <m:sub>
                              <m:r>
                                <a:rPr lang="en-US" i="1">
                                  <a:latin typeface="Cambria Math" panose="02040503050406030204" pitchFamily="18" charset="0"/>
                                  <a:ea typeface="Calibri" panose="020F0502020204030204" pitchFamily="34" charset="0"/>
                                  <a:cs typeface="Arial" panose="020B0604020202020204" pitchFamily="34" charset="0"/>
                                </a:rPr>
                                <m:t>𝑤</m:t>
                              </m:r>
                            </m:sub>
                          </m:sSub>
                          <m:r>
                            <a:rPr lang="en-US" i="1">
                              <a:latin typeface="Cambria Math" panose="02040503050406030204" pitchFamily="18" charset="0"/>
                              <a:ea typeface="Calibri" panose="020F0502020204030204" pitchFamily="34" charset="0"/>
                              <a:cs typeface="Arial" panose="020B0604020202020204" pitchFamily="34" charset="0"/>
                            </a:rPr>
                            <m:t>[</m:t>
                          </m:r>
                          <m:r>
                            <a:rPr lang="en-US" i="1">
                              <a:latin typeface="Cambria Math" panose="02040503050406030204" pitchFamily="18" charset="0"/>
                              <a:ea typeface="Calibri" panose="020F0502020204030204" pitchFamily="34" charset="0"/>
                              <a:cs typeface="Arial" panose="020B0604020202020204" pitchFamily="34" charset="0"/>
                            </a:rPr>
                            <m:t>𝑙</m:t>
                          </m:r>
                          <m:r>
                            <a:rPr lang="en-US" i="1">
                              <a:latin typeface="Cambria Math" panose="02040503050406030204" pitchFamily="18" charset="0"/>
                              <a:ea typeface="Calibri" panose="020F0502020204030204" pitchFamily="34" charset="0"/>
                              <a:cs typeface="Arial" panose="020B0604020202020204" pitchFamily="34" charset="0"/>
                            </a:rPr>
                            <m:t>]</m:t>
                          </m:r>
                        </m:e>
                      </m:box>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Arial" panose="020B0604020202020204" pitchFamily="34" charset="0"/>
                            </a:rPr>
                          </m:ctrlPr>
                        </m:sSubPr>
                        <m:e>
                          <m:acc>
                            <m:accPr>
                              <m:chr m:val="̂"/>
                              <m:ctrlPr>
                                <a:rPr lang="en-US"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𝑆</m:t>
                              </m:r>
                            </m:e>
                          </m:acc>
                        </m:e>
                        <m:sub>
                          <m:r>
                            <a:rPr lang="en-US" b="0" i="1" smtClean="0">
                              <a:latin typeface="Cambria Math" panose="02040503050406030204" pitchFamily="18" charset="0"/>
                              <a:cs typeface="Arial" panose="020B0604020202020204" pitchFamily="34" charset="0"/>
                            </a:rPr>
                            <m:t>𝑥𝑥</m:t>
                          </m:r>
                        </m:sub>
                      </m:sSub>
                      <m:d>
                        <m:dPr>
                          <m:begChr m:val="["/>
                          <m:endChr m:val="]"/>
                          <m:ctrlPr>
                            <a:rPr lang="en-US" i="1">
                              <a:latin typeface="Cambria Math" panose="02040503050406030204" pitchFamily="18" charset="0"/>
                              <a:ea typeface="Calibri" panose="020F0502020204030204" pitchFamily="34" charset="0"/>
                              <a:cs typeface="Arial" panose="020B0604020202020204" pitchFamily="34" charset="0"/>
                            </a:rPr>
                          </m:ctrlPr>
                        </m:dPr>
                        <m:e>
                          <m:r>
                            <a:rPr lang="en-US" i="1">
                              <a:latin typeface="Cambria Math" panose="02040503050406030204" pitchFamily="18" charset="0"/>
                              <a:ea typeface="Calibri" panose="020F0502020204030204" pitchFamily="34" charset="0"/>
                              <a:cs typeface="Arial" panose="020B0604020202020204" pitchFamily="34" charset="0"/>
                            </a:rPr>
                            <m:t>𝑙</m:t>
                          </m:r>
                        </m:e>
                      </m:d>
                      <m:r>
                        <a:rPr lang="en-US" i="1">
                          <a:latin typeface="Cambria Math" panose="02040503050406030204" pitchFamily="18" charset="0"/>
                          <a:ea typeface="Calibri" panose="020F0502020204030204" pitchFamily="34" charset="0"/>
                          <a:cs typeface="Arial" panose="020B0604020202020204" pitchFamily="34" charset="0"/>
                        </a:rPr>
                        <m:t>≈</m:t>
                      </m:r>
                      <m:r>
                        <a:rPr lang="en-US" i="1">
                          <a:latin typeface="Cambria Math" panose="02040503050406030204" pitchFamily="18" charset="0"/>
                          <a:ea typeface="Calibri" panose="020F0502020204030204" pitchFamily="34" charset="0"/>
                          <a:cs typeface="Arial" panose="020B0604020202020204" pitchFamily="34" charset="0"/>
                        </a:rPr>
                        <m:t> </m:t>
                      </m:r>
                      <m:f>
                        <m:fPr>
                          <m:ctrlPr>
                            <a:rPr lang="en-US" i="1">
                              <a:latin typeface="Cambria Math" panose="02040503050406030204" pitchFamily="18" charset="0"/>
                              <a:ea typeface="Calibri" panose="020F0502020204030204" pitchFamily="34" charset="0"/>
                              <a:cs typeface="Arial" panose="020B0604020202020204" pitchFamily="34" charset="0"/>
                            </a:rPr>
                          </m:ctrlPr>
                        </m:fPr>
                        <m:num>
                          <m:r>
                            <a:rPr lang="en-US" i="1">
                              <a:latin typeface="Cambria Math" panose="02040503050406030204" pitchFamily="18" charset="0"/>
                              <a:ea typeface="Calibri" panose="020F0502020204030204" pitchFamily="34" charset="0"/>
                              <a:cs typeface="Arial" panose="020B0604020202020204" pitchFamily="34" charset="0"/>
                            </a:rPr>
                            <m:t>1</m:t>
                          </m:r>
                        </m:num>
                        <m:den>
                          <m:r>
                            <a:rPr lang="en-US" i="1">
                              <a:latin typeface="Cambria Math" panose="02040503050406030204" pitchFamily="18" charset="0"/>
                              <a:ea typeface="Calibri" panose="020F0502020204030204" pitchFamily="34" charset="0"/>
                              <a:cs typeface="Arial" panose="020B0604020202020204" pitchFamily="34" charset="0"/>
                            </a:rPr>
                            <m:t>𝐿</m:t>
                          </m:r>
                        </m:den>
                      </m:f>
                      <m:r>
                        <a:rPr lang="en-US" i="1">
                          <a:latin typeface="Cambria Math" panose="02040503050406030204" pitchFamily="18" charset="0"/>
                          <a:ea typeface="Calibri" panose="020F0502020204030204" pitchFamily="34" charset="0"/>
                          <a:cs typeface="Arial" panose="020B0604020202020204" pitchFamily="34" charset="0"/>
                        </a:rPr>
                        <m:t> </m:t>
                      </m:r>
                      <m:sSup>
                        <m:sSupPr>
                          <m:ctrlPr>
                            <a:rPr lang="en-US" i="1">
                              <a:latin typeface="Cambria Math" panose="02040503050406030204" pitchFamily="18" charset="0"/>
                              <a:ea typeface="Calibri" panose="020F0502020204030204" pitchFamily="34" charset="0"/>
                              <a:cs typeface="Arial" panose="020B0604020202020204" pitchFamily="34" charset="0"/>
                            </a:rPr>
                          </m:ctrlPr>
                        </m:sSupPr>
                        <m:e>
                          <m:d>
                            <m:dPr>
                              <m:begChr m:val="|"/>
                              <m:endChr m:val="|"/>
                              <m:ctrlPr>
                                <a:rPr lang="en-US" i="1">
                                  <a:latin typeface="Cambria Math" panose="02040503050406030204" pitchFamily="18" charset="0"/>
                                  <a:ea typeface="Calibri" panose="020F0502020204030204" pitchFamily="34" charset="0"/>
                                  <a:cs typeface="Arial" panose="020B0604020202020204" pitchFamily="34" charset="0"/>
                                </a:rPr>
                              </m:ctrlPr>
                            </m:dPr>
                            <m:e>
                              <m:sSub>
                                <m:sSubPr>
                                  <m:ctrlPr>
                                    <a:rPr lang="en-US" i="1">
                                      <a:latin typeface="Cambria Math" panose="02040503050406030204" pitchFamily="18" charset="0"/>
                                      <a:ea typeface="Calibri" panose="020F0502020204030204" pitchFamily="34" charset="0"/>
                                      <a:cs typeface="Arial" panose="020B0604020202020204" pitchFamily="34" charset="0"/>
                                    </a:rPr>
                                  </m:ctrlPr>
                                </m:sSubPr>
                                <m:e>
                                  <m:r>
                                    <a:rPr lang="en-US" i="1">
                                      <a:latin typeface="Cambria Math" panose="02040503050406030204" pitchFamily="18" charset="0"/>
                                      <a:ea typeface="Calibri" panose="020F0502020204030204" pitchFamily="34" charset="0"/>
                                      <a:cs typeface="Arial" panose="020B0604020202020204" pitchFamily="34" charset="0"/>
                                    </a:rPr>
                                    <m:t>𝑋</m:t>
                                  </m:r>
                                </m:e>
                                <m:sub>
                                  <m:r>
                                    <a:rPr lang="en-US" i="1">
                                      <a:latin typeface="Cambria Math" panose="02040503050406030204" pitchFamily="18" charset="0"/>
                                      <a:ea typeface="Calibri" panose="020F0502020204030204" pitchFamily="34" charset="0"/>
                                      <a:cs typeface="Arial" panose="020B0604020202020204" pitchFamily="34" charset="0"/>
                                    </a:rPr>
                                    <m:t>𝑤</m:t>
                                  </m:r>
                                </m:sub>
                              </m:sSub>
                              <m:r>
                                <a:rPr lang="en-US" i="1">
                                  <a:latin typeface="Cambria Math" panose="02040503050406030204" pitchFamily="18" charset="0"/>
                                  <a:ea typeface="Calibri" panose="020F0502020204030204" pitchFamily="34" charset="0"/>
                                  <a:cs typeface="Arial" panose="020B0604020202020204" pitchFamily="34" charset="0"/>
                                </a:rPr>
                                <m:t>[</m:t>
                              </m:r>
                              <m:r>
                                <a:rPr lang="en-US" i="1">
                                  <a:latin typeface="Cambria Math" panose="02040503050406030204" pitchFamily="18" charset="0"/>
                                  <a:ea typeface="Calibri" panose="020F0502020204030204" pitchFamily="34" charset="0"/>
                                  <a:cs typeface="Arial" panose="020B0604020202020204" pitchFamily="34" charset="0"/>
                                </a:rPr>
                                <m:t>𝑙</m:t>
                              </m:r>
                              <m:r>
                                <a:rPr lang="en-US" i="1">
                                  <a:latin typeface="Cambria Math" panose="02040503050406030204" pitchFamily="18" charset="0"/>
                                  <a:ea typeface="Calibri" panose="020F0502020204030204" pitchFamily="34" charset="0"/>
                                  <a:cs typeface="Arial" panose="020B0604020202020204" pitchFamily="34" charset="0"/>
                                </a:rPr>
                                <m:t>]</m:t>
                              </m:r>
                            </m:e>
                          </m:d>
                        </m:e>
                        <m:sup>
                          <m:r>
                            <a:rPr lang="en-US" i="1">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n-US" dirty="0" smtClean="0"/>
              </a:p>
              <a:p>
                <a:pPr marL="0" indent="0">
                  <a:buNone/>
                </a:pPr>
                <a:endParaRPr lang="en-US"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𝑆</m:t>
                                  </m:r>
                                </m:e>
                              </m:acc>
                            </m:e>
                            <m:sub>
                              <m:r>
                                <a:rPr lang="en-US" b="0" i="1" smtClean="0">
                                  <a:latin typeface="Cambria Math" panose="02040503050406030204" pitchFamily="18" charset="0"/>
                                </a:rPr>
                                <m:t>𝑥𝑥</m:t>
                              </m:r>
                            </m:sub>
                            <m:sup>
                              <m:r>
                                <a:rPr lang="en-US" b="0" i="1" smtClean="0">
                                  <a:latin typeface="Cambria Math" panose="02040503050406030204" pitchFamily="18" charset="0"/>
                                </a:rPr>
                                <m:t>𝑝𝑒𝑟</m:t>
                              </m:r>
                            </m:sup>
                          </m:sSub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𝑥𝑥</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m:t>
                      </m:r>
                    </m:oMath>
                  </m:oMathPara>
                </a14:m>
                <a:endParaRPr lang="en-US" dirty="0" smtClean="0"/>
              </a:p>
              <a:p>
                <a:pPr marL="0" indent="0" algn="ctr">
                  <a:buNone/>
                </a:pPr>
                <a:r>
                  <a:rPr lang="en-US" dirty="0"/>
                  <a:t>(Asymptotically Unbiased as L → ∞</a:t>
                </a:r>
                <a:r>
                  <a:rPr lang="en-US" dirty="0" smtClean="0"/>
                  <a:t>)</a:t>
                </a:r>
              </a:p>
              <a:p>
                <a:pPr marL="0" indent="0" algn="ctr">
                  <a:buNone/>
                </a:pPr>
                <a:endParaRPr lang="en-US" b="0" i="1" dirty="0" smtClean="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𝑽𝒂𝒓</m:t>
                      </m:r>
                      <m:d>
                        <m:dPr>
                          <m:begChr m:val="{"/>
                          <m:endChr m:val="}"/>
                          <m:ctrlPr>
                            <a:rPr lang="en-US" b="1" i="1">
                              <a:latin typeface="Cambria Math" panose="02040503050406030204" pitchFamily="18" charset="0"/>
                            </a:rPr>
                          </m:ctrlPr>
                        </m:dPr>
                        <m:e>
                          <m:sSubSup>
                            <m:sSubSupPr>
                              <m:ctrlPr>
                                <a:rPr lang="en-US" b="1" i="1">
                                  <a:latin typeface="Cambria Math" panose="02040503050406030204" pitchFamily="18" charset="0"/>
                                </a:rPr>
                              </m:ctrlPr>
                            </m:sSubSupPr>
                            <m:e>
                              <m:acc>
                                <m:accPr>
                                  <m:chr m:val="̂"/>
                                  <m:ctrlPr>
                                    <a:rPr lang="en-US" b="1" i="1">
                                      <a:latin typeface="Cambria Math" panose="02040503050406030204" pitchFamily="18" charset="0"/>
                                    </a:rPr>
                                  </m:ctrlPr>
                                </m:accPr>
                                <m:e>
                                  <m:r>
                                    <a:rPr lang="en-US" b="1" i="1">
                                      <a:latin typeface="Cambria Math" panose="02040503050406030204" pitchFamily="18" charset="0"/>
                                    </a:rPr>
                                    <m:t>𝑺</m:t>
                                  </m:r>
                                </m:e>
                              </m:acc>
                            </m:e>
                            <m:sub>
                              <m:r>
                                <a:rPr lang="en-US" b="1" i="1">
                                  <a:latin typeface="Cambria Math" panose="02040503050406030204" pitchFamily="18" charset="0"/>
                                </a:rPr>
                                <m:t>𝒙𝒙</m:t>
                              </m:r>
                            </m:sub>
                            <m:sup>
                              <m:r>
                                <a:rPr lang="en-US" b="1" i="1">
                                  <a:latin typeface="Cambria Math" panose="02040503050406030204" pitchFamily="18" charset="0"/>
                                </a:rPr>
                                <m:t>𝒑𝒆𝒓</m:t>
                              </m:r>
                            </m:sup>
                          </m:sSubSup>
                          <m:r>
                            <a:rPr lang="en-US" b="1" i="1">
                              <a:latin typeface="Cambria Math" panose="02040503050406030204" pitchFamily="18" charset="0"/>
                            </a:rPr>
                            <m:t>(</m:t>
                          </m:r>
                          <m:r>
                            <a:rPr lang="en-US" b="1" i="1">
                              <a:latin typeface="Cambria Math" panose="02040503050406030204" pitchFamily="18" charset="0"/>
                              <a:ea typeface="Cambria Math" panose="02040503050406030204" pitchFamily="18" charset="0"/>
                            </a:rPr>
                            <m:t>𝝎</m:t>
                          </m:r>
                          <m:r>
                            <a:rPr lang="en-US" b="1" i="1">
                              <a:latin typeface="Cambria Math" panose="02040503050406030204" pitchFamily="18" charset="0"/>
                              <a:ea typeface="Cambria Math" panose="02040503050406030204" pitchFamily="18" charset="0"/>
                            </a:rPr>
                            <m:t>)</m:t>
                          </m:r>
                        </m:e>
                      </m:d>
                      <m:r>
                        <a:rPr lang="en-US" b="1" i="1">
                          <a:latin typeface="Cambria Math" panose="02040503050406030204" pitchFamily="18" charset="0"/>
                        </a:rPr>
                        <m:t> </m:t>
                      </m:r>
                      <m:r>
                        <a:rPr lang="en-US" b="1" i="1">
                          <a:latin typeface="Cambria Math" panose="02040503050406030204" pitchFamily="18" charset="0"/>
                          <a:ea typeface="Cambria Math" panose="02040503050406030204" pitchFamily="18" charset="0"/>
                        </a:rPr>
                        <m:t>→ </m:t>
                      </m:r>
                      <m:sSubSup>
                        <m:sSubSupPr>
                          <m:ctrlPr>
                            <a:rPr lang="en-US" b="1" i="1" smtClean="0">
                              <a:latin typeface="Cambria Math" panose="02040503050406030204" pitchFamily="18" charset="0"/>
                              <a:ea typeface="Cambria Math" panose="02040503050406030204" pitchFamily="18" charset="0"/>
                            </a:rPr>
                          </m:ctrlPr>
                        </m:sSubSupPr>
                        <m:e>
                          <m:r>
                            <a:rPr lang="en-US" b="1" i="1" smtClean="0">
                              <a:latin typeface="Cambria Math" panose="02040503050406030204" pitchFamily="18" charset="0"/>
                              <a:ea typeface="Cambria Math" panose="02040503050406030204" pitchFamily="18" charset="0"/>
                            </a:rPr>
                            <m:t>𝑺</m:t>
                          </m:r>
                        </m:e>
                        <m:sub>
                          <m:r>
                            <a:rPr lang="en-US" b="1" i="1" smtClean="0">
                              <a:latin typeface="Cambria Math" panose="02040503050406030204" pitchFamily="18" charset="0"/>
                              <a:ea typeface="Cambria Math" panose="02040503050406030204" pitchFamily="18" charset="0"/>
                            </a:rPr>
                            <m:t>𝒙𝒙</m:t>
                          </m:r>
                        </m:sub>
                        <m:sup>
                          <m:r>
                            <a:rPr lang="en-US" b="1" i="1" smtClean="0">
                              <a:latin typeface="Cambria Math" panose="02040503050406030204" pitchFamily="18" charset="0"/>
                              <a:ea typeface="Cambria Math" panose="02040503050406030204" pitchFamily="18" charset="0"/>
                            </a:rPr>
                            <m:t>𝟐</m:t>
                          </m:r>
                        </m:sup>
                      </m:sSubSup>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𝝎</m:t>
                      </m:r>
                      <m:r>
                        <a:rPr lang="en-US" b="1" i="1">
                          <a:latin typeface="Cambria Math" panose="02040503050406030204" pitchFamily="18" charset="0"/>
                          <a:ea typeface="Cambria Math" panose="02040503050406030204" pitchFamily="18" charset="0"/>
                        </a:rPr>
                        <m:t>)</m:t>
                      </m:r>
                    </m:oMath>
                  </m:oMathPara>
                </a14:m>
                <a:endParaRPr lang="en-US" b="1" dirty="0" smtClean="0"/>
              </a:p>
              <a:p>
                <a:pPr marL="0" indent="0" algn="ctr">
                  <a:buNone/>
                </a:pPr>
                <a:r>
                  <a:rPr lang="en-US" b="1" dirty="0" smtClean="0"/>
                  <a:t>(Not a consistent estimator)</a:t>
                </a:r>
                <a:endParaRPr lang="en-US" b="1" dirty="0"/>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983163"/>
              </a:xfrm>
              <a:blipFill rotWithShape="0">
                <a:blip r:embed="rId2"/>
                <a:stretch>
                  <a:fillRect b="-2448"/>
                </a:stretch>
              </a:blipFill>
            </p:spPr>
            <p:txBody>
              <a:bodyPr/>
              <a:lstStyle/>
              <a:p>
                <a:r>
                  <a:rPr lang="en-US">
                    <a:noFill/>
                  </a:rPr>
                  <a:t> </a:t>
                </a:r>
              </a:p>
            </p:txBody>
          </p:sp>
        </mc:Fallback>
      </mc:AlternateContent>
    </p:spTree>
    <p:extLst>
      <p:ext uri="{BB962C8B-B14F-4D97-AF65-F5344CB8AC3E}">
        <p14:creationId xmlns:p14="http://schemas.microsoft.com/office/powerpoint/2010/main" val="3601951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Averaged Periodogram</a:t>
            </a:r>
            <a:endParaRPr lang="en-US" dirty="0"/>
          </a:p>
        </p:txBody>
      </p:sp>
      <p:sp>
        <p:nvSpPr>
          <p:cNvPr id="3" name="Content Placeholder 2"/>
          <p:cNvSpPr>
            <a:spLocks noGrp="1"/>
          </p:cNvSpPr>
          <p:nvPr>
            <p:ph idx="1"/>
          </p:nvPr>
        </p:nvSpPr>
        <p:spPr/>
        <p:txBody>
          <a:bodyPr/>
          <a:lstStyle/>
          <a:p>
            <a:pPr marL="0" indent="0">
              <a:buNone/>
            </a:pPr>
            <a:r>
              <a:rPr lang="en-US" dirty="0" smtClean="0"/>
              <a:t>Break down signal into intervals of fixed length and average each interval together</a:t>
            </a:r>
            <a:endParaRPr lang="en-US" dirty="0"/>
          </a:p>
        </p:txBody>
      </p:sp>
      <p:grpSp>
        <p:nvGrpSpPr>
          <p:cNvPr id="11" name="Group 10"/>
          <p:cNvGrpSpPr/>
          <p:nvPr/>
        </p:nvGrpSpPr>
        <p:grpSpPr>
          <a:xfrm>
            <a:off x="228600" y="3786497"/>
            <a:ext cx="8382000" cy="2371274"/>
            <a:chOff x="228602" y="3751260"/>
            <a:chExt cx="8382000" cy="2371274"/>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5309" b="65049"/>
            <a:stretch/>
          </p:blipFill>
          <p:spPr>
            <a:xfrm rot="5400000">
              <a:off x="427265" y="3577998"/>
              <a:ext cx="2345873" cy="274319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5309" t="35228" b="31763"/>
            <a:stretch/>
          </p:blipFill>
          <p:spPr>
            <a:xfrm rot="5400000">
              <a:off x="3094266" y="3628797"/>
              <a:ext cx="2345873" cy="259080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5309" t="68237" b="-275"/>
            <a:stretch/>
          </p:blipFill>
          <p:spPr>
            <a:xfrm rot="5400000">
              <a:off x="6180365" y="3666897"/>
              <a:ext cx="2345873" cy="2514600"/>
            </a:xfrm>
            <a:prstGeom prst="rect">
              <a:avLst/>
            </a:prstGeom>
          </p:spPr>
        </p:pic>
        <p:sp>
          <p:nvSpPr>
            <p:cNvPr id="7" name="TextBox 6"/>
            <p:cNvSpPr txBox="1"/>
            <p:nvPr/>
          </p:nvSpPr>
          <p:spPr>
            <a:xfrm>
              <a:off x="2057400" y="3863181"/>
              <a:ext cx="533400" cy="556419"/>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4833255" y="3776661"/>
              <a:ext cx="533400" cy="556419"/>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7835897" y="3863180"/>
              <a:ext cx="533400" cy="556419"/>
            </a:xfrm>
            <a:prstGeom prst="rect">
              <a:avLst/>
            </a:prstGeom>
            <a:solidFill>
              <a:schemeClr val="bg1"/>
            </a:solidFill>
          </p:spPr>
          <p:txBody>
            <a:bodyPr wrap="square" rtlCol="0">
              <a:spAutoFit/>
            </a:bodyPr>
            <a:lstStyle/>
            <a:p>
              <a:endParaRPr lang="en-US" dirty="0"/>
            </a:p>
          </p:txBody>
        </p:sp>
      </p:grpSp>
      <p:sp>
        <p:nvSpPr>
          <p:cNvPr id="13" name="TextBox 12"/>
          <p:cNvSpPr txBox="1"/>
          <p:nvPr/>
        </p:nvSpPr>
        <p:spPr>
          <a:xfrm>
            <a:off x="457200" y="3231669"/>
            <a:ext cx="9296400" cy="523220"/>
          </a:xfrm>
          <a:prstGeom prst="rect">
            <a:avLst/>
          </a:prstGeom>
          <a:noFill/>
        </p:spPr>
        <p:txBody>
          <a:bodyPr wrap="square" rtlCol="0">
            <a:spAutoFit/>
          </a:bodyPr>
          <a:lstStyle/>
          <a:p>
            <a:r>
              <a:rPr lang="en-US" sz="2800" dirty="0" smtClean="0">
                <a:solidFill>
                  <a:srgbClr val="002060"/>
                </a:solidFill>
              </a:rPr>
              <a:t>No Averaging → 10 Interval Average </a:t>
            </a:r>
            <a:r>
              <a:rPr lang="en-US" sz="2800" dirty="0">
                <a:solidFill>
                  <a:srgbClr val="002060"/>
                </a:solidFill>
              </a:rPr>
              <a:t>→ </a:t>
            </a:r>
            <a:r>
              <a:rPr lang="en-US" sz="2800" dirty="0" smtClean="0">
                <a:solidFill>
                  <a:srgbClr val="002060"/>
                </a:solidFill>
              </a:rPr>
              <a:t>20 Interval </a:t>
            </a:r>
            <a:r>
              <a:rPr lang="en-US" sz="2800" dirty="0">
                <a:solidFill>
                  <a:srgbClr val="002060"/>
                </a:solidFill>
              </a:rPr>
              <a:t>Average</a:t>
            </a:r>
            <a:r>
              <a:rPr lang="en-US" sz="2800" dirty="0" smtClean="0">
                <a:solidFill>
                  <a:srgbClr val="002060"/>
                </a:solidFill>
              </a:rPr>
              <a:t> </a:t>
            </a:r>
            <a:endParaRPr lang="en-US" sz="2800" dirty="0">
              <a:solidFill>
                <a:srgbClr val="002060"/>
              </a:solidFill>
            </a:endParaRPr>
          </a:p>
        </p:txBody>
      </p:sp>
      <p:sp>
        <p:nvSpPr>
          <p:cNvPr id="14" name="TextBox 13"/>
          <p:cNvSpPr txBox="1"/>
          <p:nvPr/>
        </p:nvSpPr>
        <p:spPr>
          <a:xfrm>
            <a:off x="6477000" y="6477481"/>
            <a:ext cx="2590800" cy="246221"/>
          </a:xfrm>
          <a:prstGeom prst="rect">
            <a:avLst/>
          </a:prstGeom>
          <a:noFill/>
        </p:spPr>
        <p:txBody>
          <a:bodyPr wrap="square" rtlCol="0">
            <a:spAutoFit/>
          </a:bodyPr>
          <a:lstStyle/>
          <a:p>
            <a:r>
              <a:rPr lang="en-US" sz="1000" i="1" dirty="0" err="1" smtClean="0"/>
              <a:t>Vialatte</a:t>
            </a:r>
            <a:r>
              <a:rPr lang="en-US" sz="1000" i="1" dirty="0" smtClean="0"/>
              <a:t> et al. </a:t>
            </a:r>
            <a:r>
              <a:rPr lang="en-US" sz="1000" dirty="0" err="1" smtClean="0"/>
              <a:t>Prog</a:t>
            </a:r>
            <a:r>
              <a:rPr lang="en-US" sz="1000" dirty="0" smtClean="0"/>
              <a:t> </a:t>
            </a:r>
            <a:r>
              <a:rPr lang="en-US" sz="1000" dirty="0" err="1" smtClean="0"/>
              <a:t>Neurobiol</a:t>
            </a:r>
            <a:r>
              <a:rPr lang="en-US" sz="1000" dirty="0" smtClean="0"/>
              <a:t>. 2010, 90(4). </a:t>
            </a:r>
            <a:endParaRPr lang="en-US" sz="1000" i="1" dirty="0"/>
          </a:p>
        </p:txBody>
      </p:sp>
    </p:spTree>
    <p:extLst>
      <p:ext uri="{BB962C8B-B14F-4D97-AF65-F5344CB8AC3E}">
        <p14:creationId xmlns:p14="http://schemas.microsoft.com/office/powerpoint/2010/main" val="872070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Parametric PSD Analysis</a:t>
            </a:r>
            <a:endParaRPr lang="en-US"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1600200"/>
            <a:ext cx="8229600" cy="2629016"/>
          </a:xfrm>
        </p:spPr>
      </p:pic>
      <p:sp>
        <p:nvSpPr>
          <p:cNvPr id="3" name="Content Placeholder 2"/>
          <p:cNvSpPr>
            <a:spLocks noGrp="1"/>
          </p:cNvSpPr>
          <p:nvPr>
            <p:ph sz="half" idx="2"/>
          </p:nvPr>
        </p:nvSpPr>
        <p:spPr>
          <a:xfrm>
            <a:off x="457200" y="4534016"/>
            <a:ext cx="8229600" cy="2095384"/>
          </a:xfrm>
        </p:spPr>
        <p:txBody>
          <a:bodyPr>
            <a:normAutofit/>
          </a:bodyPr>
          <a:lstStyle/>
          <a:p>
            <a:pPr marL="0" indent="0">
              <a:buNone/>
            </a:pPr>
            <a:r>
              <a:rPr lang="en-US" dirty="0" smtClean="0"/>
              <a:t>Parametric Models:</a:t>
            </a:r>
          </a:p>
          <a:p>
            <a:pPr lvl="1"/>
            <a:r>
              <a:rPr lang="en-US" dirty="0" smtClean="0"/>
              <a:t>Moving Average (MA) – All </a:t>
            </a:r>
            <a:r>
              <a:rPr lang="en-US" dirty="0" err="1" smtClean="0"/>
              <a:t>Zeros</a:t>
            </a:r>
            <a:endParaRPr lang="en-US" dirty="0" smtClean="0"/>
          </a:p>
          <a:p>
            <a:pPr lvl="1"/>
            <a:r>
              <a:rPr lang="en-US" dirty="0" smtClean="0"/>
              <a:t>Autoregressive (AR) – All Pole</a:t>
            </a:r>
          </a:p>
          <a:p>
            <a:pPr lvl="1"/>
            <a:r>
              <a:rPr lang="en-US" dirty="0" smtClean="0"/>
              <a:t>Autoregressive Moving Average (ARMA) – Poles and </a:t>
            </a:r>
            <a:r>
              <a:rPr lang="en-US" dirty="0" err="1" smtClean="0"/>
              <a:t>Zeros</a:t>
            </a:r>
            <a:endParaRPr lang="en-US" dirty="0"/>
          </a:p>
        </p:txBody>
      </p:sp>
      <p:sp>
        <p:nvSpPr>
          <p:cNvPr id="5" name="TextBox 4"/>
          <p:cNvSpPr txBox="1"/>
          <p:nvPr/>
        </p:nvSpPr>
        <p:spPr>
          <a:xfrm>
            <a:off x="7315200" y="6593636"/>
            <a:ext cx="2209800" cy="246221"/>
          </a:xfrm>
          <a:prstGeom prst="rect">
            <a:avLst/>
          </a:prstGeom>
          <a:noFill/>
        </p:spPr>
        <p:txBody>
          <a:bodyPr wrap="square" rtlCol="0">
            <a:spAutoFit/>
          </a:bodyPr>
          <a:lstStyle/>
          <a:p>
            <a:pPr>
              <a:defRPr/>
            </a:pPr>
            <a:r>
              <a:rPr lang="en-US" sz="1000" i="1" dirty="0" err="1"/>
              <a:t>Smondrk</a:t>
            </a:r>
            <a:r>
              <a:rPr lang="en-US" sz="1000" i="1" dirty="0"/>
              <a:t> et al. </a:t>
            </a:r>
            <a:r>
              <a:rPr lang="en-US" sz="1000" dirty="0"/>
              <a:t>IEEE. 2013.</a:t>
            </a:r>
            <a:endParaRPr lang="en-US" sz="1000" i="1" dirty="0"/>
          </a:p>
        </p:txBody>
      </p:sp>
      <mc:AlternateContent xmlns:mc="http://schemas.openxmlformats.org/markup-compatibility/2006">
        <mc:Choice xmlns:a14="http://schemas.microsoft.com/office/drawing/2010/main" Requires="a14">
          <p:sp>
            <p:nvSpPr>
              <p:cNvPr id="6" name="TextBox 5"/>
              <p:cNvSpPr txBox="1"/>
              <p:nvPr/>
            </p:nvSpPr>
            <p:spPr>
              <a:xfrm>
                <a:off x="685800" y="1981200"/>
                <a:ext cx="585738"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𝑤</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685800" y="1981200"/>
                <a:ext cx="585738" cy="307777"/>
              </a:xfrm>
              <a:prstGeom prst="rect">
                <a:avLst/>
              </a:prstGeom>
              <a:blipFill rotWithShape="0">
                <a:blip r:embed="rId4"/>
                <a:stretch>
                  <a:fillRect l="-6250" t="-2000" r="-14583" b="-36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2971800" y="1722438"/>
                <a:ext cx="533095"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oMath>
                  </m:oMathPara>
                </a14:m>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2971800" y="1722438"/>
                <a:ext cx="533095" cy="307777"/>
              </a:xfrm>
              <a:prstGeom prst="rect">
                <a:avLst/>
              </a:prstGeom>
              <a:blipFill rotWithShape="0">
                <a:blip r:embed="rId5"/>
                <a:stretch>
                  <a:fillRect l="-6897" t="-4000" r="-17241" b="-36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1981200" y="2006949"/>
                <a:ext cx="875048" cy="34740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i="1" smtClean="0">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1">
                                  <a:latin typeface="Cambria Math" panose="02040503050406030204" pitchFamily="18" charset="0"/>
                                </a:rPr>
                                <m:t>𝑗</m:t>
                              </m:r>
                              <m:r>
                                <a:rPr lang="en-US" sz="2000" i="1">
                                  <a:latin typeface="Cambria Math" panose="02040503050406030204" pitchFamily="18" charset="0"/>
                                  <a:ea typeface="Cambria Math" panose="02040503050406030204" pitchFamily="18" charset="0"/>
                                </a:rPr>
                                <m:t>𝜔</m:t>
                              </m:r>
                            </m:sup>
                          </m:sSup>
                        </m:e>
                      </m:d>
                    </m:oMath>
                  </m:oMathPara>
                </a14:m>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1981200" y="2006949"/>
                <a:ext cx="875048" cy="347403"/>
              </a:xfrm>
              <a:prstGeom prst="rect">
                <a:avLst/>
              </a:prstGeom>
              <a:blipFill rotWithShape="0">
                <a:blip r:embed="rId6"/>
                <a:stretch>
                  <a:fillRect l="-6250" b="-17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5205157" y="1598503"/>
                <a:ext cx="3982822" cy="58214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𝑥𝑥</m:t>
                          </m:r>
                        </m:sub>
                      </m:sSub>
                      <m:d>
                        <m:dPr>
                          <m:ctrlPr>
                            <a:rPr lang="en-US" sz="2400" i="1">
                              <a:latin typeface="Cambria Math" panose="02040503050406030204" pitchFamily="18" charset="0"/>
                            </a:rPr>
                          </m:ctrlPr>
                        </m:dPr>
                        <m:e>
                          <m:r>
                            <a:rPr lang="en-US" sz="2400" i="1">
                              <a:latin typeface="Cambria Math" panose="02040503050406030204" pitchFamily="18" charset="0"/>
                            </a:rPr>
                            <m:t>𝜔</m:t>
                          </m:r>
                        </m:e>
                      </m:d>
                      <m:r>
                        <a:rPr lang="en-US" sz="2400" i="0">
                          <a:latin typeface="Cambria Math" panose="02040503050406030204" pitchFamily="18" charset="0"/>
                        </a:rPr>
                        <m:t>=</m:t>
                      </m:r>
                      <m:r>
                        <a:rPr lang="en-US" sz="2400" b="0" i="0"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𝑤𝑤</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𝜔</m:t>
                          </m:r>
                        </m:e>
                      </m:d>
                      <m:sSup>
                        <m:sSupPr>
                          <m:ctrlPr>
                            <a:rPr lang="en-US" sz="2400" b="0" i="1" smtClean="0">
                              <a:latin typeface="Cambria Math" panose="02040503050406030204" pitchFamily="18" charset="0"/>
                              <a:ea typeface="Cambria Math" panose="02040503050406030204" pitchFamily="18" charset="0"/>
                            </a:rPr>
                          </m:ctrlPr>
                        </m:sSupPr>
                        <m:e>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rPr>
                                <m:t>𝐻</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𝑗</m:t>
                                      </m:r>
                                      <m:r>
                                        <a:rPr lang="en-US" sz="2400" i="1">
                                          <a:latin typeface="Cambria Math" panose="02040503050406030204" pitchFamily="18" charset="0"/>
                                          <a:ea typeface="Cambria Math" panose="02040503050406030204" pitchFamily="18" charset="0"/>
                                        </a:rPr>
                                        <m:t>𝜔</m:t>
                                      </m:r>
                                    </m:sup>
                                  </m:sSup>
                                </m:e>
                              </m:d>
                            </m:e>
                          </m:d>
                        </m:e>
                        <m:sup>
                          <m:r>
                            <a:rPr lang="en-US" sz="2400" b="0" i="1" smtClean="0">
                              <a:latin typeface="Cambria Math" panose="02040503050406030204" pitchFamily="18" charset="0"/>
                              <a:ea typeface="Cambria Math" panose="02040503050406030204" pitchFamily="18" charset="0"/>
                            </a:rPr>
                            <m:t>2</m:t>
                          </m:r>
                        </m:sup>
                      </m:sSup>
                    </m:oMath>
                  </m:oMathPara>
                </a14:m>
                <a:endParaRPr lang="en-US" dirty="0"/>
              </a:p>
            </p:txBody>
          </p:sp>
        </mc:Choice>
        <mc:Fallback>
          <p:sp>
            <p:nvSpPr>
              <p:cNvPr id="9" name="Rectangle 8"/>
              <p:cNvSpPr>
                <a:spLocks noRot="1" noChangeAspect="1" noMove="1" noResize="1" noEditPoints="1" noAdjustHandles="1" noChangeArrowheads="1" noChangeShapeType="1" noTextEdit="1"/>
              </p:cNvSpPr>
              <p:nvPr/>
            </p:nvSpPr>
            <p:spPr>
              <a:xfrm>
                <a:off x="5205157" y="1598503"/>
                <a:ext cx="3982822" cy="582147"/>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14011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 Modeling of </a:t>
            </a:r>
            <a:r>
              <a:rPr lang="en-US" dirty="0" smtClean="0"/>
              <a:t>SSVEP Signals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3325018"/>
            <a:ext cx="5638800" cy="2860949"/>
          </a:xfrm>
        </p:spPr>
      </p:pic>
      <mc:AlternateContent xmlns:mc="http://schemas.openxmlformats.org/markup-compatibility/2006">
        <mc:Choice xmlns:a14="http://schemas.microsoft.com/office/drawing/2010/main" Requires="a14">
          <p:sp>
            <p:nvSpPr>
              <p:cNvPr id="4" name="Rectangle 3"/>
              <p:cNvSpPr/>
              <p:nvPr/>
            </p:nvSpPr>
            <p:spPr>
              <a:xfrm>
                <a:off x="2938604" y="1524000"/>
                <a:ext cx="3266792" cy="87145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nary>
                        <m:naryPr>
                          <m:chr m:val="∑"/>
                          <m:limLoc m:val="undOvr"/>
                          <m:ctrlPr>
                            <a:rPr lang="en-US">
                              <a:latin typeface="Cambria Math" panose="02040503050406030204" pitchFamily="18" charset="0"/>
                            </a:rPr>
                          </m:ctrlPr>
                        </m:naryPr>
                        <m:sub>
                          <m:r>
                            <a:rPr lang="en-US" i="1">
                              <a:latin typeface="Cambria Math" panose="02040503050406030204" pitchFamily="18" charset="0"/>
                            </a:rPr>
                            <m:t>𝑘</m:t>
                          </m:r>
                          <m:r>
                            <a:rPr lang="en-US" i="0">
                              <a:latin typeface="Cambria Math" panose="02040503050406030204" pitchFamily="18" charset="0"/>
                            </a:rPr>
                            <m:t>=0</m:t>
                          </m:r>
                        </m:sub>
                        <m:sup>
                          <m:r>
                            <a:rPr lang="en-US" i="1">
                              <a:latin typeface="Cambria Math" panose="02040503050406030204" pitchFamily="18" charset="0"/>
                            </a:rPr>
                            <m:t>𝑁</m:t>
                          </m:r>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sub>
                          </m:sSub>
                        </m:e>
                      </m:nary>
                      <m:r>
                        <a:rPr lang="en-US" i="1">
                          <a:latin typeface="Cambria Math" panose="02040503050406030204" pitchFamily="18" charset="0"/>
                        </a:rPr>
                        <m:t>𝑥</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r>
                            <a:rPr lang="en-US" i="0">
                              <a:latin typeface="Cambria Math" panose="02040503050406030204" pitchFamily="18" charset="0"/>
                            </a:rPr>
                            <m:t>−</m:t>
                          </m:r>
                          <m:r>
                            <a:rPr lang="en-US" i="1">
                              <a:latin typeface="Cambria Math" panose="02040503050406030204" pitchFamily="18" charset="0"/>
                            </a:rPr>
                            <m:t>𝑘</m:t>
                          </m:r>
                        </m:e>
                      </m:d>
                      <m:r>
                        <a:rPr lang="en-US" i="0">
                          <a:latin typeface="Cambria Math" panose="02040503050406030204" pitchFamily="18" charset="0"/>
                        </a:rPr>
                        <m:t>=</m:t>
                      </m:r>
                      <m:r>
                        <a:rPr lang="en-US" i="1">
                          <a:latin typeface="Cambria Math" panose="02040503050406030204" pitchFamily="18" charset="0"/>
                        </a:rPr>
                        <m:t>𝑤</m:t>
                      </m:r>
                      <m:d>
                        <m:dPr>
                          <m:begChr m:val="["/>
                          <m:endChr m:val="]"/>
                          <m:ctrlPr>
                            <a:rPr lang="en-US" i="1">
                              <a:latin typeface="Cambria Math" panose="02040503050406030204" pitchFamily="18" charset="0"/>
                            </a:rPr>
                          </m:ctrlPr>
                        </m:dPr>
                        <m:e>
                          <m:r>
                            <a:rPr lang="en-US" i="1">
                              <a:latin typeface="Cambria Math" panose="02040503050406030204" pitchFamily="18" charset="0"/>
                            </a:rPr>
                            <m:t>𝑛</m:t>
                          </m:r>
                        </m:e>
                      </m:d>
                      <m:r>
                        <a:rPr lang="en-US" i="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𝑜</m:t>
                          </m:r>
                          <m:r>
                            <a:rPr lang="en-US" i="0">
                              <a:latin typeface="Cambria Math" panose="02040503050406030204" pitchFamily="18" charset="0"/>
                            </a:rPr>
                            <m:t>=1</m:t>
                          </m:r>
                        </m:sub>
                      </m:sSub>
                    </m:oMath>
                  </m:oMathPara>
                </a14:m>
                <a:endParaRPr lang="en-US" dirty="0"/>
              </a:p>
            </p:txBody>
          </p:sp>
        </mc:Choice>
        <mc:Fallback>
          <p:sp>
            <p:nvSpPr>
              <p:cNvPr id="4" name="Rectangle 3"/>
              <p:cNvSpPr>
                <a:spLocks noRot="1" noChangeAspect="1" noMove="1" noResize="1" noEditPoints="1" noAdjustHandles="1" noChangeArrowheads="1" noChangeShapeType="1" noTextEdit="1"/>
              </p:cNvSpPr>
              <p:nvPr/>
            </p:nvSpPr>
            <p:spPr>
              <a:xfrm>
                <a:off x="2938604" y="1524000"/>
                <a:ext cx="3266792" cy="871457"/>
              </a:xfrm>
              <a:prstGeom prst="rect">
                <a:avLst/>
              </a:prstGeom>
              <a:blipFill rotWithShape="0">
                <a:blip r:embed="rId4"/>
                <a:stretch>
                  <a:fillRect/>
                </a:stretch>
              </a:blipFill>
            </p:spPr>
            <p:txBody>
              <a:bodyPr/>
              <a:lstStyle/>
              <a:p>
                <a:r>
                  <a:rPr lang="en-US">
                    <a:noFill/>
                  </a:rPr>
                  <a:t> </a:t>
                </a:r>
              </a:p>
            </p:txBody>
          </p:sp>
        </mc:Fallback>
      </mc:AlternateContent>
      <p:sp>
        <p:nvSpPr>
          <p:cNvPr id="6" name="TextBox 5"/>
          <p:cNvSpPr txBox="1"/>
          <p:nvPr/>
        </p:nvSpPr>
        <p:spPr>
          <a:xfrm>
            <a:off x="304800" y="2598627"/>
            <a:ext cx="8534400" cy="523220"/>
          </a:xfrm>
          <a:prstGeom prst="rect">
            <a:avLst/>
          </a:prstGeom>
          <a:noFill/>
        </p:spPr>
        <p:txBody>
          <a:bodyPr wrap="square" rtlCol="0">
            <a:spAutoFit/>
          </a:bodyPr>
          <a:lstStyle/>
          <a:p>
            <a:r>
              <a:rPr lang="en-US" sz="2800" dirty="0" err="1" smtClean="0"/>
              <a:t>Caclulate</a:t>
            </a:r>
            <a:r>
              <a:rPr lang="en-US" sz="2800" dirty="0" smtClean="0"/>
              <a:t> </a:t>
            </a:r>
            <a:r>
              <a:rPr lang="en-US" sz="2800" dirty="0" err="1" smtClean="0"/>
              <a:t>a</a:t>
            </a:r>
            <a:r>
              <a:rPr lang="en-US" sz="2800" baseline="-25000" dirty="0" err="1" smtClean="0"/>
              <a:t>k</a:t>
            </a:r>
            <a:r>
              <a:rPr lang="en-US" sz="2800" dirty="0" smtClean="0"/>
              <a:t> coefficients using the Yule Walker Equations:</a:t>
            </a:r>
            <a:endParaRPr lang="en-US" sz="2800" dirty="0"/>
          </a:p>
        </p:txBody>
      </p:sp>
      <p:sp>
        <p:nvSpPr>
          <p:cNvPr id="7" name="TextBox 6"/>
          <p:cNvSpPr txBox="1"/>
          <p:nvPr/>
        </p:nvSpPr>
        <p:spPr>
          <a:xfrm>
            <a:off x="7195996" y="6418167"/>
            <a:ext cx="1948004" cy="215444"/>
          </a:xfrm>
          <a:prstGeom prst="rect">
            <a:avLst/>
          </a:prstGeom>
          <a:noFill/>
        </p:spPr>
        <p:txBody>
          <a:bodyPr wrap="square" rtlCol="0">
            <a:spAutoFit/>
          </a:bodyPr>
          <a:lstStyle/>
          <a:p>
            <a:r>
              <a:rPr lang="en-US" sz="800" dirty="0"/>
              <a:t>http://paulbourke.net/miscellaneous/ar/</a:t>
            </a:r>
          </a:p>
        </p:txBody>
      </p:sp>
    </p:spTree>
    <p:extLst>
      <p:ext uri="{BB962C8B-B14F-4D97-AF65-F5344CB8AC3E}">
        <p14:creationId xmlns:p14="http://schemas.microsoft.com/office/powerpoint/2010/main" val="3648957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Canonical Correlation Analysis (CCA)</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5446" y="1600200"/>
            <a:ext cx="6733108" cy="4525963"/>
          </a:xfrm>
        </p:spPr>
      </p:pic>
      <p:sp>
        <p:nvSpPr>
          <p:cNvPr id="3" name="TextBox 2"/>
          <p:cNvSpPr txBox="1"/>
          <p:nvPr/>
        </p:nvSpPr>
        <p:spPr>
          <a:xfrm>
            <a:off x="6172200" y="6396945"/>
            <a:ext cx="2743200" cy="246221"/>
          </a:xfrm>
          <a:prstGeom prst="rect">
            <a:avLst/>
          </a:prstGeom>
          <a:noFill/>
        </p:spPr>
        <p:txBody>
          <a:bodyPr wrap="square" rtlCol="0">
            <a:spAutoFit/>
          </a:bodyPr>
          <a:lstStyle/>
          <a:p>
            <a:r>
              <a:rPr lang="en-US" sz="1000" dirty="0" smtClean="0"/>
              <a:t>Lin </a:t>
            </a:r>
            <a:r>
              <a:rPr lang="en-US" sz="1000" i="1" dirty="0" smtClean="0"/>
              <a:t>et al.</a:t>
            </a:r>
            <a:r>
              <a:rPr lang="en-US" sz="1000" dirty="0"/>
              <a:t> IEEE Trans. Biomed. Eng</a:t>
            </a:r>
            <a:r>
              <a:rPr lang="en-US" sz="1000" dirty="0" smtClean="0"/>
              <a:t>. 2007, 54(6)</a:t>
            </a:r>
            <a:endParaRPr lang="en-US" sz="1000" dirty="0"/>
          </a:p>
        </p:txBody>
      </p:sp>
    </p:spTree>
    <p:extLst>
      <p:ext uri="{BB962C8B-B14F-4D97-AF65-F5344CB8AC3E}">
        <p14:creationId xmlns:p14="http://schemas.microsoft.com/office/powerpoint/2010/main" val="4144741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Brain Computer Interface (BCI)</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219200"/>
            <a:ext cx="8153400" cy="5304375"/>
          </a:xfrm>
        </p:spPr>
      </p:pic>
      <p:sp>
        <p:nvSpPr>
          <p:cNvPr id="5" name="TextBox 4"/>
          <p:cNvSpPr txBox="1"/>
          <p:nvPr/>
        </p:nvSpPr>
        <p:spPr>
          <a:xfrm>
            <a:off x="6477000" y="6477000"/>
            <a:ext cx="2590800" cy="246221"/>
          </a:xfrm>
          <a:prstGeom prst="rect">
            <a:avLst/>
          </a:prstGeom>
          <a:noFill/>
        </p:spPr>
        <p:txBody>
          <a:bodyPr wrap="square" rtlCol="0">
            <a:spAutoFit/>
          </a:bodyPr>
          <a:lstStyle/>
          <a:p>
            <a:r>
              <a:rPr lang="en-US" sz="1000" i="1" dirty="0" err="1" smtClean="0"/>
              <a:t>Vialatte</a:t>
            </a:r>
            <a:r>
              <a:rPr lang="en-US" sz="1000" i="1" dirty="0" smtClean="0"/>
              <a:t> et al. </a:t>
            </a:r>
            <a:r>
              <a:rPr lang="en-US" sz="1000" dirty="0" err="1" smtClean="0"/>
              <a:t>Prog</a:t>
            </a:r>
            <a:r>
              <a:rPr lang="en-US" sz="1000" dirty="0" smtClean="0"/>
              <a:t> </a:t>
            </a:r>
            <a:r>
              <a:rPr lang="en-US" sz="1000" dirty="0" err="1" smtClean="0"/>
              <a:t>Neurobiol</a:t>
            </a:r>
            <a:r>
              <a:rPr lang="en-US" sz="1000" dirty="0" smtClean="0"/>
              <a:t>. 2010, 90(4). </a:t>
            </a:r>
            <a:endParaRPr lang="en-US" sz="1000" i="1" dirty="0"/>
          </a:p>
        </p:txBody>
      </p:sp>
    </p:spTree>
    <p:extLst>
      <p:ext uri="{BB962C8B-B14F-4D97-AF65-F5344CB8AC3E}">
        <p14:creationId xmlns:p14="http://schemas.microsoft.com/office/powerpoint/2010/main" val="916854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Continuous Wavelet Transform (CWT)</a:t>
            </a:r>
            <a:endParaRPr lang="en-US" dirty="0"/>
          </a:p>
        </p:txBody>
      </p:sp>
      <p:sp>
        <p:nvSpPr>
          <p:cNvPr id="3" name="Content Placeholder 2"/>
          <p:cNvSpPr>
            <a:spLocks noGrp="1"/>
          </p:cNvSpPr>
          <p:nvPr>
            <p:ph idx="1"/>
          </p:nvPr>
        </p:nvSpPr>
        <p:spPr/>
        <p:txBody>
          <a:bodyPr/>
          <a:lstStyle/>
          <a:p>
            <a:r>
              <a:rPr lang="en-US" dirty="0" smtClean="0"/>
              <a:t>Wavelets can localize a signal in both frequency and </a:t>
            </a:r>
            <a:r>
              <a:rPr lang="en-US" dirty="0" smtClean="0"/>
              <a:t>time</a:t>
            </a:r>
            <a:endParaRPr lang="en-US" dirty="0" smtClean="0"/>
          </a:p>
          <a:p>
            <a:r>
              <a:rPr lang="en-US" dirty="0" smtClean="0"/>
              <a:t>Acts like a short time Fourier transformation but with varying window sizes based on </a:t>
            </a:r>
            <a:r>
              <a:rPr lang="en-US" dirty="0" smtClean="0"/>
              <a:t>frequency</a:t>
            </a:r>
            <a:endParaRPr lang="en-US" dirty="0" smtClean="0"/>
          </a:p>
          <a:p>
            <a:r>
              <a:rPr lang="en-US" dirty="0" smtClean="0"/>
              <a:t>With the correct mother wavelet we can achieve a result better than the FFT and PSD</a:t>
            </a:r>
            <a:endParaRPr lang="en-US" dirty="0"/>
          </a:p>
        </p:txBody>
      </p:sp>
    </p:spTree>
    <p:extLst>
      <p:ext uri="{BB962C8B-B14F-4D97-AF65-F5344CB8AC3E}">
        <p14:creationId xmlns:p14="http://schemas.microsoft.com/office/powerpoint/2010/main" val="650429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89" y="-132347"/>
            <a:ext cx="8229600" cy="1143000"/>
          </a:xfrm>
        </p:spPr>
        <p:txBody>
          <a:bodyPr/>
          <a:lstStyle/>
          <a:p>
            <a:r>
              <a:rPr lang="en-US" dirty="0" smtClean="0"/>
              <a:t>SSVEP Classification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9389" y="762000"/>
            <a:ext cx="8229600" cy="5943600"/>
          </a:xfrm>
          <a:prstGeom prst="rect">
            <a:avLst/>
          </a:prstGeom>
        </p:spPr>
      </p:pic>
      <p:sp>
        <p:nvSpPr>
          <p:cNvPr id="5" name="TextBox 4"/>
          <p:cNvSpPr txBox="1"/>
          <p:nvPr/>
        </p:nvSpPr>
        <p:spPr>
          <a:xfrm>
            <a:off x="6705600" y="4343400"/>
            <a:ext cx="2438400" cy="246221"/>
          </a:xfrm>
          <a:prstGeom prst="rect">
            <a:avLst/>
          </a:prstGeom>
          <a:noFill/>
        </p:spPr>
        <p:txBody>
          <a:bodyPr wrap="square" rtlCol="0">
            <a:spAutoFit/>
          </a:bodyPr>
          <a:lstStyle/>
          <a:p>
            <a:r>
              <a:rPr lang="en-US" sz="1000" dirty="0" err="1"/>
              <a:t>Y</a:t>
            </a:r>
            <a:r>
              <a:rPr lang="en-US" sz="1000" dirty="0" err="1" smtClean="0"/>
              <a:t>eh</a:t>
            </a:r>
            <a:r>
              <a:rPr lang="en-US" sz="1000" dirty="0" smtClean="0"/>
              <a:t> </a:t>
            </a:r>
            <a:r>
              <a:rPr lang="en-US" sz="1000" i="1" dirty="0" smtClean="0"/>
              <a:t>et al</a:t>
            </a:r>
            <a:r>
              <a:rPr lang="en-US" sz="1000" dirty="0" smtClean="0"/>
              <a:t>. Biomed </a:t>
            </a:r>
            <a:r>
              <a:rPr lang="en-US" sz="1000" dirty="0" err="1" smtClean="0"/>
              <a:t>Eng</a:t>
            </a:r>
            <a:r>
              <a:rPr lang="en-US" sz="1000" dirty="0" smtClean="0"/>
              <a:t> Online. 2013, 12(46)</a:t>
            </a:r>
            <a:endParaRPr lang="en-US" sz="1000" dirty="0"/>
          </a:p>
        </p:txBody>
      </p:sp>
    </p:spTree>
    <p:extLst>
      <p:ext uri="{BB962C8B-B14F-4D97-AF65-F5344CB8AC3E}">
        <p14:creationId xmlns:p14="http://schemas.microsoft.com/office/powerpoint/2010/main" val="939091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 Machine (SVM)</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55836" y="1600200"/>
            <a:ext cx="5232327" cy="4525963"/>
          </a:xfrm>
        </p:spPr>
      </p:pic>
      <p:sp>
        <p:nvSpPr>
          <p:cNvPr id="3" name="TextBox 2"/>
          <p:cNvSpPr txBox="1"/>
          <p:nvPr/>
        </p:nvSpPr>
        <p:spPr>
          <a:xfrm>
            <a:off x="0" y="6596390"/>
            <a:ext cx="4648200" cy="261610"/>
          </a:xfrm>
          <a:prstGeom prst="rect">
            <a:avLst/>
          </a:prstGeom>
          <a:noFill/>
        </p:spPr>
        <p:txBody>
          <a:bodyPr wrap="square" rtlCol="0">
            <a:spAutoFit/>
          </a:bodyPr>
          <a:lstStyle/>
          <a:p>
            <a:r>
              <a:rPr lang="en-US" sz="1050" dirty="0"/>
              <a:t>http://en.wikipedia.org/wiki/File:Svm_separating_hyperplanes_(SVG).svg</a:t>
            </a:r>
          </a:p>
        </p:txBody>
      </p:sp>
    </p:spTree>
    <p:extLst>
      <p:ext uri="{BB962C8B-B14F-4D97-AF65-F5344CB8AC3E}">
        <p14:creationId xmlns:p14="http://schemas.microsoft.com/office/powerpoint/2010/main" val="2652225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 Comparison of SSVEP Detection Methods</a:t>
            </a:r>
            <a:endParaRPr lang="en-US" dirty="0"/>
          </a:p>
        </p:txBody>
      </p:sp>
    </p:spTree>
    <p:extLst>
      <p:ext uri="{BB962C8B-B14F-4D97-AF65-F5344CB8AC3E}">
        <p14:creationId xmlns:p14="http://schemas.microsoft.com/office/powerpoint/2010/main" val="460812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772400" cy="1470025"/>
          </a:xfrm>
        </p:spPr>
        <p:txBody>
          <a:bodyPr>
            <a:normAutofit/>
          </a:bodyPr>
          <a:lstStyle/>
          <a:p>
            <a:r>
              <a:rPr lang="en-US" dirty="0" smtClean="0"/>
              <a:t>Comparison </a:t>
            </a:r>
            <a:r>
              <a:rPr lang="en-US" dirty="0" smtClean="0"/>
              <a:t>of SSVEP Detection Methods</a:t>
            </a:r>
            <a:endParaRPr lang="en-US" dirty="0"/>
          </a:p>
        </p:txBody>
      </p:sp>
      <p:graphicFrame>
        <p:nvGraphicFramePr>
          <p:cNvPr id="3" name="Table 2"/>
          <p:cNvGraphicFramePr>
            <a:graphicFrameLocks noGrp="1"/>
          </p:cNvGraphicFramePr>
          <p:nvPr>
            <p:extLst/>
          </p:nvPr>
        </p:nvGraphicFramePr>
        <p:xfrm>
          <a:off x="1447800" y="1905000"/>
          <a:ext cx="5937250" cy="3693710"/>
        </p:xfrm>
        <a:graphic>
          <a:graphicData uri="http://schemas.openxmlformats.org/drawingml/2006/table">
            <a:tbl>
              <a:tblPr firstRow="1" firstCol="1" bandRow="1">
                <a:tableStyleId>{5C22544A-7EE6-4342-B048-85BDC9FD1C3A}</a:tableStyleId>
              </a:tblPr>
              <a:tblGrid>
                <a:gridCol w="2968625"/>
                <a:gridCol w="2968625"/>
              </a:tblGrid>
              <a:tr h="650811">
                <a:tc>
                  <a:txBody>
                    <a:bodyPr/>
                    <a:lstStyle/>
                    <a:p>
                      <a:pPr marL="0" marR="0" algn="ctr">
                        <a:lnSpc>
                          <a:spcPct val="107000"/>
                        </a:lnSpc>
                        <a:spcBef>
                          <a:spcPts val="0"/>
                        </a:spcBef>
                        <a:spcAft>
                          <a:spcPts val="0"/>
                        </a:spcAft>
                      </a:pPr>
                      <a:r>
                        <a:rPr lang="en-US" sz="2800" dirty="0">
                          <a:effectLst/>
                        </a:rPr>
                        <a:t>Method</a:t>
                      </a:r>
                      <a:endParaRPr lang="en-US" sz="2800" dirty="0">
                        <a:effectLst/>
                        <a:latin typeface="Calibri"/>
                        <a:ea typeface="Calibri"/>
                        <a:cs typeface="Arial"/>
                      </a:endParaRPr>
                    </a:p>
                  </a:txBody>
                  <a:tcPr marL="68580" marR="68580" marT="0" marB="0"/>
                </a:tc>
                <a:tc>
                  <a:txBody>
                    <a:bodyPr/>
                    <a:lstStyle/>
                    <a:p>
                      <a:pPr marL="0" marR="0" algn="ctr">
                        <a:lnSpc>
                          <a:spcPct val="107000"/>
                        </a:lnSpc>
                        <a:spcBef>
                          <a:spcPts val="0"/>
                        </a:spcBef>
                        <a:spcAft>
                          <a:spcPts val="0"/>
                        </a:spcAft>
                      </a:pPr>
                      <a:r>
                        <a:rPr lang="en-US" sz="2800">
                          <a:effectLst/>
                        </a:rPr>
                        <a:t>The average time of calculation [ms]</a:t>
                      </a:r>
                      <a:endParaRPr lang="en-US" sz="2800">
                        <a:effectLst/>
                        <a:latin typeface="Calibri"/>
                        <a:ea typeface="Calibri"/>
                        <a:cs typeface="Arial"/>
                      </a:endParaRPr>
                    </a:p>
                  </a:txBody>
                  <a:tcPr marL="68580" marR="68580" marT="0" marB="0"/>
                </a:tc>
              </a:tr>
              <a:tr h="425607">
                <a:tc>
                  <a:txBody>
                    <a:bodyPr/>
                    <a:lstStyle/>
                    <a:p>
                      <a:pPr marL="0" marR="0" algn="ctr">
                        <a:lnSpc>
                          <a:spcPct val="107000"/>
                        </a:lnSpc>
                        <a:spcBef>
                          <a:spcPts val="0"/>
                        </a:spcBef>
                        <a:spcAft>
                          <a:spcPts val="0"/>
                        </a:spcAft>
                      </a:pPr>
                      <a:r>
                        <a:rPr lang="en-US" sz="2800">
                          <a:effectLst/>
                        </a:rPr>
                        <a:t>PSD</a:t>
                      </a:r>
                      <a:endParaRPr lang="en-US" sz="2800">
                        <a:effectLst/>
                        <a:latin typeface="Calibri"/>
                        <a:ea typeface="Calibri"/>
                        <a:cs typeface="Arial"/>
                      </a:endParaRPr>
                    </a:p>
                  </a:txBody>
                  <a:tcPr marL="68580" marR="68580" marT="0" marB="0"/>
                </a:tc>
                <a:tc>
                  <a:txBody>
                    <a:bodyPr/>
                    <a:lstStyle/>
                    <a:p>
                      <a:pPr marL="0" marR="0" algn="ctr">
                        <a:lnSpc>
                          <a:spcPct val="107000"/>
                        </a:lnSpc>
                        <a:spcBef>
                          <a:spcPts val="0"/>
                        </a:spcBef>
                        <a:spcAft>
                          <a:spcPts val="0"/>
                        </a:spcAft>
                        <a:tabLst>
                          <a:tab pos="942975" algn="l"/>
                        </a:tabLst>
                      </a:pPr>
                      <a:r>
                        <a:rPr lang="en-US" sz="2800" dirty="0">
                          <a:effectLst/>
                        </a:rPr>
                        <a:t>1.8 ± 0.1</a:t>
                      </a:r>
                      <a:endParaRPr lang="en-US" sz="2800" dirty="0">
                        <a:effectLst/>
                        <a:latin typeface="Calibri"/>
                        <a:ea typeface="Calibri"/>
                        <a:cs typeface="Arial"/>
                      </a:endParaRPr>
                    </a:p>
                  </a:txBody>
                  <a:tcPr marL="68580" marR="68580" marT="0" marB="0"/>
                </a:tc>
              </a:tr>
              <a:tr h="425607">
                <a:tc>
                  <a:txBody>
                    <a:bodyPr/>
                    <a:lstStyle/>
                    <a:p>
                      <a:pPr marL="0" marR="0" algn="ctr">
                        <a:lnSpc>
                          <a:spcPct val="107000"/>
                        </a:lnSpc>
                        <a:spcBef>
                          <a:spcPts val="0"/>
                        </a:spcBef>
                        <a:spcAft>
                          <a:spcPts val="0"/>
                        </a:spcAft>
                      </a:pPr>
                      <a:r>
                        <a:rPr lang="en-US" sz="2800">
                          <a:effectLst/>
                        </a:rPr>
                        <a:t>PSDw</a:t>
                      </a:r>
                      <a:endParaRPr lang="en-US" sz="2800">
                        <a:effectLst/>
                        <a:latin typeface="Calibri"/>
                        <a:ea typeface="Calibri"/>
                        <a:cs typeface="Arial"/>
                      </a:endParaRPr>
                    </a:p>
                  </a:txBody>
                  <a:tcPr marL="68580" marR="68580" marT="0" marB="0"/>
                </a:tc>
                <a:tc>
                  <a:txBody>
                    <a:bodyPr/>
                    <a:lstStyle/>
                    <a:p>
                      <a:pPr marL="0" marR="0" algn="ctr">
                        <a:lnSpc>
                          <a:spcPct val="107000"/>
                        </a:lnSpc>
                        <a:spcBef>
                          <a:spcPts val="0"/>
                        </a:spcBef>
                        <a:spcAft>
                          <a:spcPts val="0"/>
                        </a:spcAft>
                      </a:pPr>
                      <a:r>
                        <a:rPr lang="en-US" sz="2800">
                          <a:effectLst/>
                        </a:rPr>
                        <a:t>1.1 ± 0.1</a:t>
                      </a:r>
                      <a:endParaRPr lang="en-US" sz="2800">
                        <a:effectLst/>
                        <a:latin typeface="Calibri"/>
                        <a:ea typeface="Calibri"/>
                        <a:cs typeface="Arial"/>
                      </a:endParaRPr>
                    </a:p>
                  </a:txBody>
                  <a:tcPr marL="68580" marR="68580" marT="0" marB="0"/>
                </a:tc>
              </a:tr>
              <a:tr h="425607">
                <a:tc>
                  <a:txBody>
                    <a:bodyPr/>
                    <a:lstStyle/>
                    <a:p>
                      <a:pPr marL="0" marR="0" algn="ctr">
                        <a:lnSpc>
                          <a:spcPct val="107000"/>
                        </a:lnSpc>
                        <a:spcBef>
                          <a:spcPts val="0"/>
                        </a:spcBef>
                        <a:spcAft>
                          <a:spcPts val="0"/>
                        </a:spcAft>
                      </a:pPr>
                      <a:r>
                        <a:rPr lang="en-US" sz="2800" dirty="0">
                          <a:effectLst/>
                        </a:rPr>
                        <a:t>AR</a:t>
                      </a:r>
                      <a:endParaRPr lang="en-US" sz="2800" dirty="0">
                        <a:effectLst/>
                        <a:latin typeface="Calibri"/>
                        <a:ea typeface="Calibri"/>
                        <a:cs typeface="Arial"/>
                      </a:endParaRPr>
                    </a:p>
                  </a:txBody>
                  <a:tcPr marL="68580" marR="68580" marT="0" marB="0"/>
                </a:tc>
                <a:tc>
                  <a:txBody>
                    <a:bodyPr/>
                    <a:lstStyle/>
                    <a:p>
                      <a:pPr marL="0" marR="0" algn="ctr">
                        <a:lnSpc>
                          <a:spcPct val="107000"/>
                        </a:lnSpc>
                        <a:spcBef>
                          <a:spcPts val="0"/>
                        </a:spcBef>
                        <a:spcAft>
                          <a:spcPts val="0"/>
                        </a:spcAft>
                      </a:pPr>
                      <a:r>
                        <a:rPr lang="en-US" sz="2800">
                          <a:effectLst/>
                        </a:rPr>
                        <a:t>13.7 ± 0.6</a:t>
                      </a:r>
                      <a:endParaRPr lang="en-US" sz="2800">
                        <a:effectLst/>
                        <a:latin typeface="Calibri"/>
                        <a:ea typeface="Calibri"/>
                        <a:cs typeface="Arial"/>
                      </a:endParaRPr>
                    </a:p>
                  </a:txBody>
                  <a:tcPr marL="68580" marR="68580" marT="0" marB="0"/>
                </a:tc>
              </a:tr>
              <a:tr h="425607">
                <a:tc>
                  <a:txBody>
                    <a:bodyPr/>
                    <a:lstStyle/>
                    <a:p>
                      <a:pPr marL="0" marR="0" algn="ctr">
                        <a:lnSpc>
                          <a:spcPct val="107000"/>
                        </a:lnSpc>
                        <a:spcBef>
                          <a:spcPts val="0"/>
                        </a:spcBef>
                        <a:spcAft>
                          <a:spcPts val="0"/>
                        </a:spcAft>
                      </a:pPr>
                      <a:r>
                        <a:rPr lang="en-US" sz="2800">
                          <a:effectLst/>
                        </a:rPr>
                        <a:t>ARw</a:t>
                      </a:r>
                      <a:endParaRPr lang="en-US" sz="2800">
                        <a:effectLst/>
                        <a:latin typeface="Calibri"/>
                        <a:ea typeface="Calibri"/>
                        <a:cs typeface="Arial"/>
                      </a:endParaRPr>
                    </a:p>
                  </a:txBody>
                  <a:tcPr marL="68580" marR="68580" marT="0" marB="0"/>
                </a:tc>
                <a:tc>
                  <a:txBody>
                    <a:bodyPr/>
                    <a:lstStyle/>
                    <a:p>
                      <a:pPr marL="0" marR="0" algn="ctr">
                        <a:lnSpc>
                          <a:spcPct val="107000"/>
                        </a:lnSpc>
                        <a:spcBef>
                          <a:spcPts val="0"/>
                        </a:spcBef>
                        <a:spcAft>
                          <a:spcPts val="0"/>
                        </a:spcAft>
                      </a:pPr>
                      <a:r>
                        <a:rPr lang="en-US" sz="2800">
                          <a:effectLst/>
                        </a:rPr>
                        <a:t>10.2 ± 0.4</a:t>
                      </a:r>
                      <a:endParaRPr lang="en-US" sz="2800">
                        <a:effectLst/>
                        <a:latin typeface="Calibri"/>
                        <a:ea typeface="Calibri"/>
                        <a:cs typeface="Arial"/>
                      </a:endParaRPr>
                    </a:p>
                  </a:txBody>
                  <a:tcPr marL="68580" marR="68580" marT="0" marB="0"/>
                </a:tc>
              </a:tr>
              <a:tr h="497755">
                <a:tc>
                  <a:txBody>
                    <a:bodyPr/>
                    <a:lstStyle/>
                    <a:p>
                      <a:pPr marL="0" marR="0" algn="ctr">
                        <a:lnSpc>
                          <a:spcPct val="107000"/>
                        </a:lnSpc>
                        <a:spcBef>
                          <a:spcPts val="0"/>
                        </a:spcBef>
                        <a:spcAft>
                          <a:spcPts val="0"/>
                        </a:spcAft>
                      </a:pPr>
                      <a:r>
                        <a:rPr lang="en-US" sz="2800" dirty="0">
                          <a:effectLst/>
                        </a:rPr>
                        <a:t>CCA</a:t>
                      </a:r>
                      <a:endParaRPr lang="en-US" sz="2800" dirty="0">
                        <a:effectLst/>
                        <a:latin typeface="Calibri"/>
                        <a:ea typeface="Calibri"/>
                        <a:cs typeface="Arial"/>
                      </a:endParaRPr>
                    </a:p>
                  </a:txBody>
                  <a:tcPr marL="68580" marR="68580" marT="0" marB="0"/>
                </a:tc>
                <a:tc>
                  <a:txBody>
                    <a:bodyPr/>
                    <a:lstStyle/>
                    <a:p>
                      <a:pPr marL="0" marR="0" algn="ctr">
                        <a:lnSpc>
                          <a:spcPct val="107000"/>
                        </a:lnSpc>
                        <a:spcBef>
                          <a:spcPts val="0"/>
                        </a:spcBef>
                        <a:spcAft>
                          <a:spcPts val="0"/>
                        </a:spcAft>
                      </a:pPr>
                      <a:r>
                        <a:rPr lang="en-US" sz="2800">
                          <a:effectLst/>
                        </a:rPr>
                        <a:t>52.6 ± 0.7</a:t>
                      </a:r>
                      <a:endParaRPr lang="en-US" sz="2800">
                        <a:effectLst/>
                        <a:latin typeface="Calibri"/>
                        <a:ea typeface="Calibri"/>
                        <a:cs typeface="Arial"/>
                      </a:endParaRPr>
                    </a:p>
                  </a:txBody>
                  <a:tcPr marL="68580" marR="68580" marT="0" marB="0"/>
                </a:tc>
              </a:tr>
              <a:tr h="425607">
                <a:tc>
                  <a:txBody>
                    <a:bodyPr/>
                    <a:lstStyle/>
                    <a:p>
                      <a:pPr marL="0" marR="0" algn="ctr">
                        <a:lnSpc>
                          <a:spcPct val="107000"/>
                        </a:lnSpc>
                        <a:spcBef>
                          <a:spcPts val="0"/>
                        </a:spcBef>
                        <a:spcAft>
                          <a:spcPts val="0"/>
                        </a:spcAft>
                        <a:tabLst>
                          <a:tab pos="2352675" algn="l"/>
                        </a:tabLst>
                      </a:pPr>
                      <a:r>
                        <a:rPr lang="en-US" sz="2800" dirty="0">
                          <a:effectLst/>
                        </a:rPr>
                        <a:t>CWT</a:t>
                      </a:r>
                      <a:endParaRPr lang="en-US" sz="2800" dirty="0">
                        <a:effectLst/>
                        <a:latin typeface="Calibri"/>
                        <a:ea typeface="Calibri"/>
                        <a:cs typeface="Arial"/>
                      </a:endParaRPr>
                    </a:p>
                  </a:txBody>
                  <a:tcPr marL="68580" marR="68580" marT="0" marB="0"/>
                </a:tc>
                <a:tc>
                  <a:txBody>
                    <a:bodyPr/>
                    <a:lstStyle/>
                    <a:p>
                      <a:pPr marL="0" marR="0" algn="ctr">
                        <a:lnSpc>
                          <a:spcPct val="107000"/>
                        </a:lnSpc>
                        <a:spcBef>
                          <a:spcPts val="0"/>
                        </a:spcBef>
                        <a:spcAft>
                          <a:spcPts val="0"/>
                        </a:spcAft>
                      </a:pPr>
                      <a:r>
                        <a:rPr lang="en-US" sz="2800" dirty="0">
                          <a:effectLst/>
                        </a:rPr>
                        <a:t>114.2 ± 2.8</a:t>
                      </a:r>
                      <a:endParaRPr lang="en-US" sz="2800" dirty="0">
                        <a:effectLst/>
                        <a:latin typeface="Calibri"/>
                        <a:ea typeface="Calibri"/>
                        <a:cs typeface="Arial"/>
                      </a:endParaRPr>
                    </a:p>
                  </a:txBody>
                  <a:tcPr marL="68580" marR="68580" marT="0" marB="0"/>
                </a:tc>
              </a:tr>
            </a:tbl>
          </a:graphicData>
        </a:graphic>
      </p:graphicFrame>
      <p:sp>
        <p:nvSpPr>
          <p:cNvPr id="4" name="TextBox 3"/>
          <p:cNvSpPr txBox="1"/>
          <p:nvPr/>
        </p:nvSpPr>
        <p:spPr>
          <a:xfrm>
            <a:off x="7315200" y="6593636"/>
            <a:ext cx="1828800" cy="246221"/>
          </a:xfrm>
          <a:prstGeom prst="rect">
            <a:avLst/>
          </a:prstGeom>
          <a:noFill/>
        </p:spPr>
        <p:txBody>
          <a:bodyPr wrap="square" rtlCol="0">
            <a:spAutoFit/>
          </a:bodyPr>
          <a:lstStyle/>
          <a:p>
            <a:pPr>
              <a:defRPr/>
            </a:pPr>
            <a:r>
              <a:rPr lang="en-US" sz="1000" i="1" dirty="0" err="1"/>
              <a:t>Smondrk</a:t>
            </a:r>
            <a:r>
              <a:rPr lang="en-US" sz="1000" i="1" dirty="0"/>
              <a:t> et al. </a:t>
            </a:r>
            <a:r>
              <a:rPr lang="en-US" sz="1000" dirty="0"/>
              <a:t>IEEE. 2013.</a:t>
            </a:r>
            <a:endParaRPr lang="en-US" sz="1000" i="1" dirty="0"/>
          </a:p>
        </p:txBody>
      </p:sp>
    </p:spTree>
    <p:extLst>
      <p:ext uri="{BB962C8B-B14F-4D97-AF65-F5344CB8AC3E}">
        <p14:creationId xmlns:p14="http://schemas.microsoft.com/office/powerpoint/2010/main" val="1579880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SSVEP Detection Methods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6126" y="1600200"/>
            <a:ext cx="6551748" cy="4525963"/>
          </a:xfrm>
        </p:spPr>
      </p:pic>
      <p:sp>
        <p:nvSpPr>
          <p:cNvPr id="5" name="TextBox 4"/>
          <p:cNvSpPr txBox="1"/>
          <p:nvPr/>
        </p:nvSpPr>
        <p:spPr>
          <a:xfrm>
            <a:off x="7315200" y="6593636"/>
            <a:ext cx="1828800" cy="246221"/>
          </a:xfrm>
          <a:prstGeom prst="rect">
            <a:avLst/>
          </a:prstGeom>
          <a:noFill/>
        </p:spPr>
        <p:txBody>
          <a:bodyPr wrap="square" rtlCol="0">
            <a:spAutoFit/>
          </a:bodyPr>
          <a:lstStyle/>
          <a:p>
            <a:pPr>
              <a:defRPr/>
            </a:pPr>
            <a:r>
              <a:rPr lang="en-US" sz="1000" i="1" dirty="0" err="1"/>
              <a:t>Smondrk</a:t>
            </a:r>
            <a:r>
              <a:rPr lang="en-US" sz="1000" i="1" dirty="0"/>
              <a:t> et al. </a:t>
            </a:r>
            <a:r>
              <a:rPr lang="en-US" sz="1000" dirty="0"/>
              <a:t>IEEE. 2013.</a:t>
            </a:r>
            <a:endParaRPr lang="en-US" sz="1000" i="1" dirty="0"/>
          </a:p>
        </p:txBody>
      </p:sp>
    </p:spTree>
    <p:extLst>
      <p:ext uri="{BB962C8B-B14F-4D97-AF65-F5344CB8AC3E}">
        <p14:creationId xmlns:p14="http://schemas.microsoft.com/office/powerpoint/2010/main" val="1501012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SSVEP Detection for BCI Paradigms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Paradigm 1: Systems will small number of user options (≤4 options)  </a:t>
            </a:r>
          </a:p>
          <a:p>
            <a:pPr lvl="1"/>
            <a:r>
              <a:rPr lang="en-US" dirty="0" smtClean="0"/>
              <a:t>Employ Complex RVS’s (checkerboard) </a:t>
            </a:r>
          </a:p>
          <a:p>
            <a:pPr lvl="1"/>
            <a:r>
              <a:rPr lang="en-US" dirty="0" smtClean="0"/>
              <a:t>Nonparametric PSD using well resolved RVS’s</a:t>
            </a:r>
            <a:endParaRPr lang="en-US" dirty="0" smtClean="0"/>
          </a:p>
          <a:p>
            <a:endParaRPr lang="en-US" dirty="0" smtClean="0"/>
          </a:p>
          <a:p>
            <a:pPr marL="0" indent="0">
              <a:buNone/>
            </a:pPr>
            <a:r>
              <a:rPr lang="en-US" dirty="0" smtClean="0"/>
              <a:t>Paradigm 2: Systems using large number of user options (&gt;4 options)</a:t>
            </a:r>
          </a:p>
          <a:p>
            <a:pPr lvl="1"/>
            <a:r>
              <a:rPr lang="en-US" dirty="0" smtClean="0"/>
              <a:t>Employ Simple RVS’s (LEDs)</a:t>
            </a:r>
          </a:p>
          <a:p>
            <a:pPr lvl="1"/>
            <a:r>
              <a:rPr lang="en-US" dirty="0" smtClean="0"/>
              <a:t>Canonical Correlation Analysis</a:t>
            </a:r>
            <a:endParaRPr lang="en-US" dirty="0"/>
          </a:p>
        </p:txBody>
      </p:sp>
    </p:spTree>
    <p:extLst>
      <p:ext uri="{BB962C8B-B14F-4D97-AF65-F5344CB8AC3E}">
        <p14:creationId xmlns:p14="http://schemas.microsoft.com/office/powerpoint/2010/main" val="3109625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032016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Dependent vs Independent BCIs</a:t>
            </a:r>
            <a:endParaRPr lang="en-US" dirty="0"/>
          </a:p>
        </p:txBody>
      </p:sp>
      <p:sp>
        <p:nvSpPr>
          <p:cNvPr id="3" name="Content Placeholder 2"/>
          <p:cNvSpPr>
            <a:spLocks noGrp="1"/>
          </p:cNvSpPr>
          <p:nvPr>
            <p:ph idx="1"/>
          </p:nvPr>
        </p:nvSpPr>
        <p:spPr>
          <a:xfrm>
            <a:off x="381000" y="1600200"/>
            <a:ext cx="8610600" cy="4525963"/>
          </a:xfrm>
        </p:spPr>
        <p:txBody>
          <a:bodyPr>
            <a:normAutofit/>
          </a:bodyPr>
          <a:lstStyle/>
          <a:p>
            <a:r>
              <a:rPr lang="en-US" dirty="0" smtClean="0"/>
              <a:t>Dependent</a:t>
            </a:r>
            <a:r>
              <a:rPr lang="en-US" dirty="0" smtClean="0"/>
              <a:t> BCI – System is </a:t>
            </a:r>
            <a:r>
              <a:rPr lang="en-US" i="1" dirty="0" smtClean="0"/>
              <a:t>dependent</a:t>
            </a:r>
            <a:r>
              <a:rPr lang="en-US" dirty="0" smtClean="0"/>
              <a:t> upon a minimal level of neuromuscular control by the user</a:t>
            </a:r>
          </a:p>
          <a:p>
            <a:r>
              <a:rPr lang="en-US" dirty="0" smtClean="0"/>
              <a:t>Independent BCI – System is </a:t>
            </a:r>
            <a:r>
              <a:rPr lang="en-US" i="1" dirty="0" smtClean="0"/>
              <a:t>independent</a:t>
            </a:r>
            <a:r>
              <a:rPr lang="en-US" dirty="0" smtClean="0"/>
              <a:t> </a:t>
            </a:r>
            <a:r>
              <a:rPr lang="en-US" dirty="0" smtClean="0"/>
              <a:t>of </a:t>
            </a:r>
            <a:r>
              <a:rPr lang="en-US" dirty="0" smtClean="0"/>
              <a:t>neuromuscular control by the user (not necessary)</a:t>
            </a:r>
          </a:p>
        </p:txBody>
      </p:sp>
    </p:spTree>
    <p:extLst>
      <p:ext uri="{BB962C8B-B14F-4D97-AF65-F5344CB8AC3E}">
        <p14:creationId xmlns:p14="http://schemas.microsoft.com/office/powerpoint/2010/main" val="955952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3400" y="1524000"/>
            <a:ext cx="8229600" cy="2438399"/>
          </a:xfrm>
        </p:spPr>
        <p:txBody>
          <a:bodyPr>
            <a:normAutofit/>
          </a:bodyPr>
          <a:lstStyle/>
          <a:p>
            <a:r>
              <a:rPr lang="en-US" dirty="0" smtClean="0"/>
              <a:t>Steady State Visually Evoked Potential-Brain Computer Interface </a:t>
            </a:r>
            <a:br>
              <a:rPr lang="en-US" dirty="0" smtClean="0"/>
            </a:br>
            <a:r>
              <a:rPr lang="en-US" dirty="0" smtClean="0"/>
              <a:t>(SSVEP-BCI) System Overview </a:t>
            </a:r>
            <a:endParaRPr lang="en-US" dirty="0"/>
          </a:p>
        </p:txBody>
      </p:sp>
    </p:spTree>
    <p:extLst>
      <p:ext uri="{BB962C8B-B14F-4D97-AF65-F5344CB8AC3E}">
        <p14:creationId xmlns:p14="http://schemas.microsoft.com/office/powerpoint/2010/main" val="2435485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Repetitive Visual Stimulus (RVS)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0429" y="1676400"/>
            <a:ext cx="8060000" cy="2895600"/>
          </a:xfrm>
        </p:spPr>
      </p:pic>
      <p:sp>
        <p:nvSpPr>
          <p:cNvPr id="5" name="TextBox 4"/>
          <p:cNvSpPr txBox="1"/>
          <p:nvPr/>
        </p:nvSpPr>
        <p:spPr>
          <a:xfrm>
            <a:off x="6477000" y="6477481"/>
            <a:ext cx="2590800" cy="246221"/>
          </a:xfrm>
          <a:prstGeom prst="rect">
            <a:avLst/>
          </a:prstGeom>
          <a:noFill/>
        </p:spPr>
        <p:txBody>
          <a:bodyPr wrap="square" rtlCol="0">
            <a:spAutoFit/>
          </a:bodyPr>
          <a:lstStyle/>
          <a:p>
            <a:r>
              <a:rPr lang="en-US" sz="1000" i="1" dirty="0" err="1" smtClean="0"/>
              <a:t>Vialatte</a:t>
            </a:r>
            <a:r>
              <a:rPr lang="en-US" sz="1000" i="1" dirty="0" smtClean="0"/>
              <a:t> et al. </a:t>
            </a:r>
            <a:r>
              <a:rPr lang="en-US" sz="1000" dirty="0" err="1" smtClean="0"/>
              <a:t>Prog</a:t>
            </a:r>
            <a:r>
              <a:rPr lang="en-US" sz="1000" dirty="0" smtClean="0"/>
              <a:t> </a:t>
            </a:r>
            <a:r>
              <a:rPr lang="en-US" sz="1000" dirty="0" err="1" smtClean="0"/>
              <a:t>Neurobiol</a:t>
            </a:r>
            <a:r>
              <a:rPr lang="en-US" sz="1000" dirty="0" smtClean="0"/>
              <a:t>. 2010, 90(4). </a:t>
            </a:r>
            <a:endParaRPr lang="en-US" sz="1000" i="1" dirty="0"/>
          </a:p>
        </p:txBody>
      </p:sp>
      <p:pic>
        <p:nvPicPr>
          <p:cNvPr id="6" name="Content Placeholder 5"/>
          <p:cNvPicPr>
            <a:picLocks noChangeAspect="1"/>
          </p:cNvPicPr>
          <p:nvPr/>
        </p:nvPicPr>
        <p:blipFill rotWithShape="1">
          <a:blip r:embed="rId4" cstate="print">
            <a:extLst>
              <a:ext uri="{28A0092B-C50C-407E-A947-70E740481C1C}">
                <a14:useLocalDpi xmlns:a14="http://schemas.microsoft.com/office/drawing/2010/main" val="0"/>
              </a:ext>
            </a:extLst>
          </a:blip>
          <a:srcRect l="33589" t="14897" r="10252" b="74863"/>
          <a:stretch/>
        </p:blipFill>
        <p:spPr>
          <a:xfrm>
            <a:off x="457200" y="4781670"/>
            <a:ext cx="5160725" cy="1257540"/>
          </a:xfrm>
          <a:prstGeom prst="rect">
            <a:avLst/>
          </a:prstGeom>
        </p:spPr>
      </p:pic>
      <p:sp>
        <p:nvSpPr>
          <p:cNvPr id="3" name="TextBox 2"/>
          <p:cNvSpPr txBox="1"/>
          <p:nvPr/>
        </p:nvSpPr>
        <p:spPr>
          <a:xfrm>
            <a:off x="6248400" y="5087274"/>
            <a:ext cx="2209800" cy="646331"/>
          </a:xfrm>
          <a:prstGeom prst="rect">
            <a:avLst/>
          </a:prstGeom>
          <a:noFill/>
        </p:spPr>
        <p:txBody>
          <a:bodyPr wrap="square" rtlCol="0">
            <a:spAutoFit/>
          </a:bodyPr>
          <a:lstStyle/>
          <a:p>
            <a:r>
              <a:rPr lang="en-US" dirty="0" smtClean="0"/>
              <a:t>Flickering LED</a:t>
            </a:r>
          </a:p>
          <a:p>
            <a:r>
              <a:rPr lang="en-US" dirty="0" smtClean="0"/>
              <a:t>(Simple Flicker)</a:t>
            </a:r>
            <a:endParaRPr lang="en-US" dirty="0"/>
          </a:p>
        </p:txBody>
      </p:sp>
    </p:spTree>
    <p:extLst>
      <p:ext uri="{BB962C8B-B14F-4D97-AF65-F5344CB8AC3E}">
        <p14:creationId xmlns:p14="http://schemas.microsoft.com/office/powerpoint/2010/main" val="2842042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r>
              <a:rPr lang="en-US" sz="3600" dirty="0" smtClean="0"/>
              <a:t>Steady State Visually Evoked Potential (SSVEP)</a:t>
            </a:r>
            <a:endParaRPr lang="en-US" sz="3600"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119" t="16965" r="26046" b="66584"/>
          <a:stretch/>
        </p:blipFill>
        <p:spPr>
          <a:xfrm>
            <a:off x="457200" y="1897132"/>
            <a:ext cx="8105775" cy="1600200"/>
          </a:xfrm>
        </p:spPr>
      </p:pic>
      <p:sp>
        <p:nvSpPr>
          <p:cNvPr id="5" name="TextBox 4"/>
          <p:cNvSpPr txBox="1"/>
          <p:nvPr/>
        </p:nvSpPr>
        <p:spPr>
          <a:xfrm>
            <a:off x="6477000" y="6477481"/>
            <a:ext cx="2590800" cy="246221"/>
          </a:xfrm>
          <a:prstGeom prst="rect">
            <a:avLst/>
          </a:prstGeom>
          <a:noFill/>
        </p:spPr>
        <p:txBody>
          <a:bodyPr wrap="square" rtlCol="0">
            <a:spAutoFit/>
          </a:bodyPr>
          <a:lstStyle/>
          <a:p>
            <a:r>
              <a:rPr lang="en-US" sz="1000" i="1" dirty="0" err="1" smtClean="0"/>
              <a:t>Vialatte</a:t>
            </a:r>
            <a:r>
              <a:rPr lang="en-US" sz="1000" i="1" dirty="0" smtClean="0"/>
              <a:t> et al. </a:t>
            </a:r>
            <a:r>
              <a:rPr lang="en-US" sz="1000" dirty="0" err="1" smtClean="0"/>
              <a:t>Prog</a:t>
            </a:r>
            <a:r>
              <a:rPr lang="en-US" sz="1000" dirty="0" smtClean="0"/>
              <a:t> </a:t>
            </a:r>
            <a:r>
              <a:rPr lang="en-US" sz="1000" dirty="0" err="1" smtClean="0"/>
              <a:t>Neurobiol</a:t>
            </a:r>
            <a:r>
              <a:rPr lang="en-US" sz="1000" dirty="0" smtClean="0"/>
              <a:t>. 2010, 90(4). </a:t>
            </a:r>
            <a:endParaRPr lang="en-US" sz="1000" i="1" dirty="0"/>
          </a:p>
        </p:txBody>
      </p:sp>
      <p:grpSp>
        <p:nvGrpSpPr>
          <p:cNvPr id="9" name="Group 8"/>
          <p:cNvGrpSpPr/>
          <p:nvPr/>
        </p:nvGrpSpPr>
        <p:grpSpPr>
          <a:xfrm>
            <a:off x="-3429000" y="3530600"/>
            <a:ext cx="7241168" cy="3352800"/>
            <a:chOff x="-3429000" y="3530600"/>
            <a:chExt cx="7241168" cy="3352800"/>
          </a:xfrm>
        </p:grpSpPr>
        <p:grpSp>
          <p:nvGrpSpPr>
            <p:cNvPr id="7" name="Group 6"/>
            <p:cNvGrpSpPr/>
            <p:nvPr/>
          </p:nvGrpSpPr>
          <p:grpSpPr>
            <a:xfrm>
              <a:off x="-3429000" y="3530600"/>
              <a:ext cx="7241168" cy="3352800"/>
              <a:chOff x="2915200" y="3483429"/>
              <a:chExt cx="7241168" cy="3352800"/>
            </a:xfrm>
          </p:grpSpPr>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75652" t="515" r="-4125" b="65802"/>
              <a:stretch/>
            </p:blipFill>
            <p:spPr>
              <a:xfrm rot="5400000">
                <a:off x="6841668" y="3521529"/>
                <a:ext cx="3352800" cy="3276600"/>
              </a:xfrm>
              <a:prstGeom prst="rect">
                <a:avLst/>
              </a:prstGeom>
            </p:spPr>
          </p:pic>
          <p:sp>
            <p:nvSpPr>
              <p:cNvPr id="3" name="TextBox 2"/>
              <p:cNvSpPr txBox="1"/>
              <p:nvPr/>
            </p:nvSpPr>
            <p:spPr>
              <a:xfrm>
                <a:off x="2915200" y="3762893"/>
                <a:ext cx="641931" cy="584775"/>
              </a:xfrm>
              <a:prstGeom prst="rect">
                <a:avLst/>
              </a:prstGeom>
              <a:solidFill>
                <a:schemeClr val="bg1"/>
              </a:solidFill>
            </p:spPr>
            <p:txBody>
              <a:bodyPr wrap="square" rtlCol="0">
                <a:spAutoFit/>
              </a:bodyPr>
              <a:lstStyle/>
              <a:p>
                <a:endParaRPr lang="en-US" sz="3200" dirty="0"/>
              </a:p>
            </p:txBody>
          </p:sp>
        </p:grpSp>
        <p:sp>
          <p:nvSpPr>
            <p:cNvPr id="8" name="TextBox 7"/>
            <p:cNvSpPr txBox="1"/>
            <p:nvPr/>
          </p:nvSpPr>
          <p:spPr>
            <a:xfrm>
              <a:off x="2667000" y="3530600"/>
              <a:ext cx="914400" cy="864239"/>
            </a:xfrm>
            <a:prstGeom prst="rect">
              <a:avLst/>
            </a:prstGeom>
            <a:solidFill>
              <a:schemeClr val="bg1"/>
            </a:solidFill>
          </p:spPr>
          <p:txBody>
            <a:bodyPr wrap="square" rtlCol="0">
              <a:spAutoFit/>
            </a:bodyPr>
            <a:lstStyle/>
            <a:p>
              <a:endParaRPr lang="en-US" dirty="0"/>
            </a:p>
          </p:txBody>
        </p:sp>
      </p:grpSp>
      <p:sp>
        <p:nvSpPr>
          <p:cNvPr id="10" name="TextBox 9"/>
          <p:cNvSpPr txBox="1"/>
          <p:nvPr/>
        </p:nvSpPr>
        <p:spPr>
          <a:xfrm>
            <a:off x="3592286" y="3817321"/>
            <a:ext cx="5791200" cy="1200329"/>
          </a:xfrm>
          <a:prstGeom prst="rect">
            <a:avLst/>
          </a:prstGeom>
          <a:noFill/>
        </p:spPr>
        <p:txBody>
          <a:bodyPr wrap="square" rtlCol="0">
            <a:spAutoFit/>
          </a:bodyPr>
          <a:lstStyle/>
          <a:p>
            <a:r>
              <a:rPr lang="en-US" sz="3600" dirty="0" smtClean="0"/>
              <a:t>RVS frequency→ 10Hz</a:t>
            </a:r>
          </a:p>
          <a:p>
            <a:r>
              <a:rPr lang="en-US" sz="3600" dirty="0" smtClean="0"/>
              <a:t>SSVEP → 10Hz</a:t>
            </a:r>
            <a:endParaRPr lang="en-US" sz="3600" dirty="0"/>
          </a:p>
        </p:txBody>
      </p:sp>
    </p:spTree>
    <p:extLst>
      <p:ext uri="{BB962C8B-B14F-4D97-AF65-F5344CB8AC3E}">
        <p14:creationId xmlns:p14="http://schemas.microsoft.com/office/powerpoint/2010/main" val="116629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SSVEP-BCI </a:t>
            </a:r>
            <a:r>
              <a:rPr lang="en-US" dirty="0" smtClean="0"/>
              <a:t>System </a:t>
            </a:r>
            <a:r>
              <a:rPr lang="en-US" dirty="0" smtClean="0"/>
              <a:t>Components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1295400"/>
            <a:ext cx="7391400" cy="4909143"/>
          </a:xfrm>
        </p:spPr>
      </p:pic>
      <p:sp>
        <p:nvSpPr>
          <p:cNvPr id="5" name="TextBox 4"/>
          <p:cNvSpPr txBox="1"/>
          <p:nvPr/>
        </p:nvSpPr>
        <p:spPr>
          <a:xfrm>
            <a:off x="6477000" y="6477481"/>
            <a:ext cx="2590800" cy="246221"/>
          </a:xfrm>
          <a:prstGeom prst="rect">
            <a:avLst/>
          </a:prstGeom>
          <a:noFill/>
        </p:spPr>
        <p:txBody>
          <a:bodyPr wrap="square" rtlCol="0">
            <a:spAutoFit/>
          </a:bodyPr>
          <a:lstStyle/>
          <a:p>
            <a:r>
              <a:rPr lang="en-US" sz="1000" i="1" dirty="0" err="1" smtClean="0"/>
              <a:t>Vialatte</a:t>
            </a:r>
            <a:r>
              <a:rPr lang="en-US" sz="1000" i="1" dirty="0" smtClean="0"/>
              <a:t> et al. </a:t>
            </a:r>
            <a:r>
              <a:rPr lang="en-US" sz="1000" dirty="0" err="1" smtClean="0"/>
              <a:t>Prog</a:t>
            </a:r>
            <a:r>
              <a:rPr lang="en-US" sz="1000" dirty="0" smtClean="0"/>
              <a:t> </a:t>
            </a:r>
            <a:r>
              <a:rPr lang="en-US" sz="1000" dirty="0" err="1" smtClean="0"/>
              <a:t>Neurobiol</a:t>
            </a:r>
            <a:r>
              <a:rPr lang="en-US" sz="1000" dirty="0" smtClean="0"/>
              <a:t>. 2010, 90(4). </a:t>
            </a:r>
            <a:endParaRPr lang="en-US" sz="1000" i="1" dirty="0"/>
          </a:p>
        </p:txBody>
      </p:sp>
    </p:spTree>
    <p:extLst>
      <p:ext uri="{BB962C8B-B14F-4D97-AF65-F5344CB8AC3E}">
        <p14:creationId xmlns:p14="http://schemas.microsoft.com/office/powerpoint/2010/main" val="963684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Designing a SSVEP-BCI System</a:t>
            </a:r>
            <a:endParaRPr lang="en-US" dirty="0"/>
          </a:p>
        </p:txBody>
      </p:sp>
    </p:spTree>
    <p:extLst>
      <p:ext uri="{BB962C8B-B14F-4D97-AF65-F5344CB8AC3E}">
        <p14:creationId xmlns:p14="http://schemas.microsoft.com/office/powerpoint/2010/main" val="1200284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SSVEP-BCI </a:t>
            </a:r>
            <a:r>
              <a:rPr lang="en-US" dirty="0" smtClean="0"/>
              <a:t>Design Parameters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Repetitive Visual Stimuli </a:t>
            </a:r>
            <a:endParaRPr lang="en-US" dirty="0" smtClean="0"/>
          </a:p>
          <a:p>
            <a:pPr marL="514350" indent="-514350">
              <a:buFont typeface="+mj-lt"/>
              <a:buAutoNum type="arabicPeriod"/>
            </a:pPr>
            <a:r>
              <a:rPr lang="en-US" dirty="0" smtClean="0"/>
              <a:t>Brain Signal Measurement</a:t>
            </a:r>
            <a:endParaRPr lang="en-US" dirty="0" smtClean="0"/>
          </a:p>
          <a:p>
            <a:pPr marL="514350" indent="-514350">
              <a:buFont typeface="+mj-lt"/>
              <a:buAutoNum type="arabicPeriod"/>
            </a:pPr>
            <a:r>
              <a:rPr lang="en-US" dirty="0" smtClean="0"/>
              <a:t>SSVEP </a:t>
            </a:r>
            <a:r>
              <a:rPr lang="en-US" dirty="0" smtClean="0"/>
              <a:t>Detection</a:t>
            </a:r>
          </a:p>
          <a:p>
            <a:pPr marL="514350" indent="-514350">
              <a:buFont typeface="+mj-lt"/>
              <a:buAutoNum type="arabicPeriod"/>
            </a:pPr>
            <a:r>
              <a:rPr lang="en-US" dirty="0" smtClean="0"/>
              <a:t>SSVEP Classification</a:t>
            </a:r>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4062222"/>
            <a:ext cx="8218627" cy="2282952"/>
          </a:xfrm>
          <a:prstGeom prst="rect">
            <a:avLst/>
          </a:prstGeom>
        </p:spPr>
      </p:pic>
      <p:sp>
        <p:nvSpPr>
          <p:cNvPr id="5" name="TextBox 4"/>
          <p:cNvSpPr txBox="1"/>
          <p:nvPr/>
        </p:nvSpPr>
        <p:spPr>
          <a:xfrm>
            <a:off x="6477000" y="6477481"/>
            <a:ext cx="2590800" cy="246221"/>
          </a:xfrm>
          <a:prstGeom prst="rect">
            <a:avLst/>
          </a:prstGeom>
          <a:noFill/>
        </p:spPr>
        <p:txBody>
          <a:bodyPr wrap="square" rtlCol="0">
            <a:spAutoFit/>
          </a:bodyPr>
          <a:lstStyle/>
          <a:p>
            <a:r>
              <a:rPr lang="en-US" sz="1000" i="1" dirty="0" err="1" smtClean="0"/>
              <a:t>Vialatte</a:t>
            </a:r>
            <a:r>
              <a:rPr lang="en-US" sz="1000" i="1" dirty="0" smtClean="0"/>
              <a:t> et al. </a:t>
            </a:r>
            <a:r>
              <a:rPr lang="en-US" sz="1000" dirty="0" err="1" smtClean="0"/>
              <a:t>Prog</a:t>
            </a:r>
            <a:r>
              <a:rPr lang="en-US" sz="1000" dirty="0" smtClean="0"/>
              <a:t> </a:t>
            </a:r>
            <a:r>
              <a:rPr lang="en-US" sz="1000" dirty="0" err="1" smtClean="0"/>
              <a:t>Neurobiol</a:t>
            </a:r>
            <a:r>
              <a:rPr lang="en-US" sz="1000" dirty="0" smtClean="0"/>
              <a:t>. 2010, 90(4). </a:t>
            </a:r>
            <a:endParaRPr lang="en-US" sz="1000" i="1" dirty="0"/>
          </a:p>
        </p:txBody>
      </p:sp>
      <p:sp>
        <p:nvSpPr>
          <p:cNvPr id="6" name="TextBox 5"/>
          <p:cNvSpPr txBox="1"/>
          <p:nvPr/>
        </p:nvSpPr>
        <p:spPr>
          <a:xfrm>
            <a:off x="1143000" y="5669097"/>
            <a:ext cx="381000" cy="523220"/>
          </a:xfrm>
          <a:prstGeom prst="rect">
            <a:avLst/>
          </a:prstGeom>
          <a:noFill/>
        </p:spPr>
        <p:txBody>
          <a:bodyPr wrap="square" rtlCol="0">
            <a:spAutoFit/>
          </a:bodyPr>
          <a:lstStyle/>
          <a:p>
            <a:r>
              <a:rPr lang="en-US" sz="2800" b="1" dirty="0" smtClean="0">
                <a:solidFill>
                  <a:schemeClr val="tx2">
                    <a:lumMod val="60000"/>
                    <a:lumOff val="40000"/>
                  </a:schemeClr>
                </a:solidFill>
              </a:rPr>
              <a:t>1</a:t>
            </a:r>
            <a:endParaRPr lang="en-US" sz="2800" b="1" dirty="0">
              <a:solidFill>
                <a:schemeClr val="tx2">
                  <a:lumMod val="60000"/>
                  <a:lumOff val="40000"/>
                </a:schemeClr>
              </a:solidFill>
            </a:endParaRPr>
          </a:p>
        </p:txBody>
      </p:sp>
      <p:sp>
        <p:nvSpPr>
          <p:cNvPr id="7" name="TextBox 6"/>
          <p:cNvSpPr txBox="1"/>
          <p:nvPr/>
        </p:nvSpPr>
        <p:spPr>
          <a:xfrm>
            <a:off x="3200400" y="4267200"/>
            <a:ext cx="381000" cy="523220"/>
          </a:xfrm>
          <a:prstGeom prst="rect">
            <a:avLst/>
          </a:prstGeom>
          <a:noFill/>
        </p:spPr>
        <p:txBody>
          <a:bodyPr wrap="square" rtlCol="0">
            <a:spAutoFit/>
          </a:bodyPr>
          <a:lstStyle/>
          <a:p>
            <a:r>
              <a:rPr lang="en-US" sz="2800" b="1" dirty="0">
                <a:solidFill>
                  <a:schemeClr val="tx2">
                    <a:lumMod val="60000"/>
                    <a:lumOff val="40000"/>
                  </a:schemeClr>
                </a:solidFill>
              </a:rPr>
              <a:t>2</a:t>
            </a:r>
            <a:endParaRPr lang="en-US" sz="2800" b="1" dirty="0">
              <a:solidFill>
                <a:schemeClr val="tx2">
                  <a:lumMod val="60000"/>
                  <a:lumOff val="40000"/>
                </a:schemeClr>
              </a:solidFill>
            </a:endParaRPr>
          </a:p>
        </p:txBody>
      </p:sp>
      <p:sp>
        <p:nvSpPr>
          <p:cNvPr id="11" name="Left Brace 10"/>
          <p:cNvSpPr/>
          <p:nvPr/>
        </p:nvSpPr>
        <p:spPr>
          <a:xfrm rot="5400000">
            <a:off x="6289242" y="2854757"/>
            <a:ext cx="375513" cy="3352800"/>
          </a:xfrm>
          <a:prstGeom prst="leftBrace">
            <a:avLst>
              <a:gd name="adj1" fmla="val 174536"/>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981698" y="3820180"/>
            <a:ext cx="1028702" cy="523220"/>
          </a:xfrm>
          <a:prstGeom prst="rect">
            <a:avLst/>
          </a:prstGeom>
          <a:solidFill>
            <a:schemeClr val="bg1"/>
          </a:solidFill>
        </p:spPr>
        <p:txBody>
          <a:bodyPr wrap="square" rtlCol="0">
            <a:spAutoFit/>
          </a:bodyPr>
          <a:lstStyle/>
          <a:p>
            <a:r>
              <a:rPr lang="en-US" sz="2800" b="1" dirty="0" smtClean="0">
                <a:solidFill>
                  <a:schemeClr val="tx2">
                    <a:lumMod val="60000"/>
                    <a:lumOff val="40000"/>
                  </a:schemeClr>
                </a:solidFill>
              </a:rPr>
              <a:t>3 &amp; 4</a:t>
            </a:r>
            <a:endParaRPr lang="en-US" sz="2800" b="1" dirty="0">
              <a:solidFill>
                <a:schemeClr val="tx2">
                  <a:lumMod val="60000"/>
                  <a:lumOff val="40000"/>
                </a:schemeClr>
              </a:solidFill>
            </a:endParaRPr>
          </a:p>
        </p:txBody>
      </p:sp>
    </p:spTree>
    <p:extLst>
      <p:ext uri="{BB962C8B-B14F-4D97-AF65-F5344CB8AC3E}">
        <p14:creationId xmlns:p14="http://schemas.microsoft.com/office/powerpoint/2010/main" val="2174224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1149</TotalTime>
  <Words>2418</Words>
  <Application>Microsoft Office PowerPoint</Application>
  <PresentationFormat>On-screen Show (4:3)</PresentationFormat>
  <Paragraphs>275</Paragraphs>
  <Slides>27</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Cambria Math</vt:lpstr>
      <vt:lpstr>Wingdings</vt:lpstr>
      <vt:lpstr>Office Theme</vt:lpstr>
      <vt:lpstr>Brain Computer Interfaces: Digital Signal Processing of Steady-State Visually Evoked Potentials</vt:lpstr>
      <vt:lpstr>Brain Computer Interface (BCI)</vt:lpstr>
      <vt:lpstr>Dependent vs Independent BCIs</vt:lpstr>
      <vt:lpstr>Steady State Visually Evoked Potential-Brain Computer Interface  (SSVEP-BCI) System Overview </vt:lpstr>
      <vt:lpstr>Repetitive Visual Stimulus (RVS)</vt:lpstr>
      <vt:lpstr>Steady State Visually Evoked Potential (SSVEP)</vt:lpstr>
      <vt:lpstr>SSVEP-BCI System Components</vt:lpstr>
      <vt:lpstr>Designing a SSVEP-BCI System</vt:lpstr>
      <vt:lpstr>SSVEP-BCI Design Parameters</vt:lpstr>
      <vt:lpstr>RVS Design</vt:lpstr>
      <vt:lpstr>Measuring SSVEP</vt:lpstr>
      <vt:lpstr>Two General BCI Paradigms</vt:lpstr>
      <vt:lpstr>SSVEP Detection Methods</vt:lpstr>
      <vt:lpstr>Nonparametric PSD Analysis</vt:lpstr>
      <vt:lpstr>Periodogram Estimates PSD</vt:lpstr>
      <vt:lpstr>Averaged Periodogram</vt:lpstr>
      <vt:lpstr>Parametric PSD Analysis</vt:lpstr>
      <vt:lpstr>AR Modeling of SSVEP Signals</vt:lpstr>
      <vt:lpstr>Canonical Correlation Analysis (CCA)</vt:lpstr>
      <vt:lpstr>Continuous Wavelet Transform (CWT)</vt:lpstr>
      <vt:lpstr>SSVEP Classification</vt:lpstr>
      <vt:lpstr>Support Vector Machine (SVM)</vt:lpstr>
      <vt:lpstr>A Comparison of SSVEP Detection Methods</vt:lpstr>
      <vt:lpstr>Comparison of SSVEP Detection Methods</vt:lpstr>
      <vt:lpstr>Comparison of SSVEP Detection Methods</vt:lpstr>
      <vt:lpstr>SSVEP Detection for BCI Paradigms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murrell-lab</dc:creator>
  <cp:lastModifiedBy>Patron</cp:lastModifiedBy>
  <cp:revision>130</cp:revision>
  <dcterms:created xsi:type="dcterms:W3CDTF">2014-05-01T20:06:43Z</dcterms:created>
  <dcterms:modified xsi:type="dcterms:W3CDTF">2014-05-06T03:50:16Z</dcterms:modified>
</cp:coreProperties>
</file>