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0"/>
  </p:notesMasterIdLst>
  <p:sldIdLst>
    <p:sldId id="256" r:id="rId2"/>
    <p:sldId id="274" r:id="rId3"/>
    <p:sldId id="293" r:id="rId4"/>
    <p:sldId id="268" r:id="rId5"/>
    <p:sldId id="276" r:id="rId6"/>
    <p:sldId id="283" r:id="rId7"/>
    <p:sldId id="287" r:id="rId8"/>
    <p:sldId id="292" r:id="rId9"/>
    <p:sldId id="290" r:id="rId10"/>
    <p:sldId id="296" r:id="rId11"/>
    <p:sldId id="269" r:id="rId12"/>
    <p:sldId id="291" r:id="rId13"/>
    <p:sldId id="288" r:id="rId14"/>
    <p:sldId id="280" r:id="rId15"/>
    <p:sldId id="297" r:id="rId16"/>
    <p:sldId id="272" r:id="rId17"/>
    <p:sldId id="286" r:id="rId18"/>
    <p:sldId id="29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71172" autoAdjust="0"/>
  </p:normalViewPr>
  <p:slideViewPr>
    <p:cSldViewPr>
      <p:cViewPr varScale="1">
        <p:scale>
          <a:sx n="86" d="100"/>
          <a:sy n="86" d="100"/>
        </p:scale>
        <p:origin x="6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enzin\Dropbox\Startups\Drones\Business\Hivemind%20Financial%20Mode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enzin\Dropbox\Startups\Drones\Business\Hivemind%20Financial%20Model.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5 Year Revenue</a:t>
            </a:r>
            <a:r>
              <a:rPr lang="en-US" baseline="0"/>
              <a:t> Projection</a:t>
            </a:r>
            <a:endParaRPr lang="en-US"/>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9.1853920858967764E-2"/>
          <c:y val="0.11417889525172988"/>
          <c:w val="0.90455454860595252"/>
          <c:h val="0.75281364829396324"/>
        </c:manualLayout>
      </c:layout>
      <c:barChart>
        <c:barDir val="col"/>
        <c:grouping val="stacked"/>
        <c:varyColors val="0"/>
        <c:ser>
          <c:idx val="0"/>
          <c:order val="0"/>
          <c:tx>
            <c:strRef>
              <c:f>Revenue!$K$3</c:f>
              <c:strCache>
                <c:ptCount val="1"/>
                <c:pt idx="0">
                  <c:v>Year</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val>
            <c:numRef>
              <c:f>Revenue!$K$4:$K$10</c:f>
              <c:numCache>
                <c:formatCode>General</c:formatCode>
                <c:ptCount val="5"/>
                <c:pt idx="0">
                  <c:v>1</c:v>
                </c:pt>
                <c:pt idx="1">
                  <c:v>2</c:v>
                </c:pt>
                <c:pt idx="2">
                  <c:v>3</c:v>
                </c:pt>
                <c:pt idx="3">
                  <c:v>4</c:v>
                </c:pt>
                <c:pt idx="4">
                  <c:v>5</c:v>
                </c:pt>
              </c:numCache>
            </c:numRef>
          </c:val>
        </c:ser>
        <c:ser>
          <c:idx val="1"/>
          <c:order val="1"/>
          <c:tx>
            <c:strRef>
              <c:f>Revenue!$L$3</c:f>
              <c:strCache>
                <c:ptCount val="1"/>
                <c:pt idx="0">
                  <c:v>Revenue</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val>
            <c:numRef>
              <c:f>Revenue!$L$4:$L$10</c:f>
              <c:numCache>
                <c:formatCode>_("$"* #,##0_);_("$"* \(#,##0\);_("$"* "-"??_);_(@_)</c:formatCode>
                <c:ptCount val="5"/>
                <c:pt idx="0">
                  <c:v>499000</c:v>
                </c:pt>
                <c:pt idx="1">
                  <c:v>648700</c:v>
                </c:pt>
                <c:pt idx="2">
                  <c:v>1037920</c:v>
                </c:pt>
                <c:pt idx="3">
                  <c:v>1660672</c:v>
                </c:pt>
                <c:pt idx="4">
                  <c:v>2823142.4</c:v>
                </c:pt>
              </c:numCache>
            </c:numRef>
          </c:val>
        </c:ser>
        <c:dLbls>
          <c:showLegendKey val="0"/>
          <c:showVal val="0"/>
          <c:showCatName val="0"/>
          <c:showSerName val="0"/>
          <c:showPercent val="0"/>
          <c:showBubbleSize val="0"/>
        </c:dLbls>
        <c:gapWidth val="150"/>
        <c:overlap val="100"/>
        <c:axId val="168818104"/>
        <c:axId val="168818496"/>
      </c:barChart>
      <c:catAx>
        <c:axId val="168818104"/>
        <c:scaling>
          <c:orientation val="minMax"/>
        </c:scaling>
        <c:delete val="0"/>
        <c:axPos val="b"/>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68818496"/>
        <c:crosses val="autoZero"/>
        <c:auto val="1"/>
        <c:lblAlgn val="ctr"/>
        <c:lblOffset val="100"/>
        <c:noMultiLvlLbl val="0"/>
      </c:catAx>
      <c:valAx>
        <c:axId val="16881849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68818104"/>
        <c:crosses val="autoZero"/>
        <c:crossBetween val="between"/>
      </c:val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Net Income</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Revenue!$M$3</c:f>
              <c:strCache>
                <c:ptCount val="1"/>
                <c:pt idx="0">
                  <c:v>Year</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val>
            <c:numRef>
              <c:f>Revenue!$M$4:$M$10</c:f>
              <c:numCache>
                <c:formatCode>General</c:formatCode>
                <c:ptCount val="5"/>
                <c:pt idx="0">
                  <c:v>1</c:v>
                </c:pt>
                <c:pt idx="1">
                  <c:v>2</c:v>
                </c:pt>
                <c:pt idx="2">
                  <c:v>3</c:v>
                </c:pt>
                <c:pt idx="3">
                  <c:v>4</c:v>
                </c:pt>
                <c:pt idx="4">
                  <c:v>5</c:v>
                </c:pt>
              </c:numCache>
            </c:numRef>
          </c:val>
        </c:ser>
        <c:dLbls>
          <c:showLegendKey val="0"/>
          <c:showVal val="0"/>
          <c:showCatName val="0"/>
          <c:showSerName val="0"/>
          <c:showPercent val="0"/>
          <c:showBubbleSize val="0"/>
        </c:dLbls>
        <c:gapWidth val="150"/>
        <c:axId val="168819672"/>
        <c:axId val="168820064"/>
      </c:barChart>
      <c:lineChart>
        <c:grouping val="standard"/>
        <c:varyColors val="0"/>
        <c:ser>
          <c:idx val="1"/>
          <c:order val="1"/>
          <c:tx>
            <c:strRef>
              <c:f>Revenue!$N$3</c:f>
              <c:strCache>
                <c:ptCount val="1"/>
                <c:pt idx="0">
                  <c:v>Net Income</c:v>
                </c:pt>
              </c:strCache>
            </c:strRef>
          </c:tx>
          <c:spPr>
            <a:ln w="31750" cap="rnd">
              <a:solidFill>
                <a:schemeClr val="accent2"/>
              </a:solidFill>
              <a:round/>
            </a:ln>
            <a:effectLst>
              <a:outerShdw blurRad="40000" dist="23000" dir="5400000" rotWithShape="0">
                <a:srgbClr val="000000">
                  <a:alpha val="35000"/>
                </a:srgbClr>
              </a:outerShdw>
            </a:effectLst>
          </c:spPr>
          <c:marker>
            <c:symbol val="none"/>
          </c:marker>
          <c:val>
            <c:numRef>
              <c:f>Revenue!$N$4:$N$10</c:f>
              <c:numCache>
                <c:formatCode>_("$"* #,##0_);_("$"* \(#,##0\);_("$"* "-"??_);_(@_)</c:formatCode>
                <c:ptCount val="5"/>
                <c:pt idx="0">
                  <c:v>179000</c:v>
                </c:pt>
                <c:pt idx="1">
                  <c:v>232700</c:v>
                </c:pt>
                <c:pt idx="2">
                  <c:v>372320</c:v>
                </c:pt>
                <c:pt idx="3">
                  <c:v>595712</c:v>
                </c:pt>
                <c:pt idx="4">
                  <c:v>1012710.4000000001</c:v>
                </c:pt>
              </c:numCache>
            </c:numRef>
          </c:val>
          <c:smooth val="0"/>
        </c:ser>
        <c:dLbls>
          <c:showLegendKey val="0"/>
          <c:showVal val="0"/>
          <c:showCatName val="0"/>
          <c:showSerName val="0"/>
          <c:showPercent val="0"/>
          <c:showBubbleSize val="0"/>
        </c:dLbls>
        <c:marker val="1"/>
        <c:smooth val="0"/>
        <c:axId val="168821240"/>
        <c:axId val="168820848"/>
      </c:lineChart>
      <c:catAx>
        <c:axId val="168819672"/>
        <c:scaling>
          <c:orientation val="minMax"/>
        </c:scaling>
        <c:delete val="0"/>
        <c:axPos val="b"/>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68820064"/>
        <c:crosses val="autoZero"/>
        <c:auto val="1"/>
        <c:lblAlgn val="ctr"/>
        <c:lblOffset val="100"/>
        <c:noMultiLvlLbl val="0"/>
      </c:catAx>
      <c:valAx>
        <c:axId val="16882006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68819672"/>
        <c:crosses val="autoZero"/>
        <c:crossBetween val="between"/>
      </c:valAx>
      <c:valAx>
        <c:axId val="168820848"/>
        <c:scaling>
          <c:orientation val="minMax"/>
        </c:scaling>
        <c:delete val="0"/>
        <c:axPos val="r"/>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68821240"/>
        <c:crosses val="max"/>
        <c:crossBetween val="between"/>
      </c:valAx>
      <c:catAx>
        <c:axId val="168821240"/>
        <c:scaling>
          <c:orientation val="minMax"/>
        </c:scaling>
        <c:delete val="1"/>
        <c:axPos val="b"/>
        <c:majorTickMark val="none"/>
        <c:minorTickMark val="none"/>
        <c:tickLblPos val="nextTo"/>
        <c:crossAx val="168820848"/>
        <c:crosses val="autoZero"/>
        <c:auto val="1"/>
        <c:lblAlgn val="ctr"/>
        <c:lblOffset val="100"/>
        <c:noMultiLvlLbl val="0"/>
      </c:cat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85000"/>
          <a:lumOff val="1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2F6749-F310-42A3-8947-42BACD8BF34D}" type="datetimeFigureOut">
              <a:rPr lang="en-US" smtClean="0"/>
              <a:pPr/>
              <a:t>5/1/2014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53C781-BD7A-4B6F-A8F6-59431A49EA05}" type="slidenum">
              <a:rPr lang="en-US" smtClean="0"/>
              <a:pPr/>
              <a:t>‹#›</a:t>
            </a:fld>
            <a:endParaRPr lang="en-US"/>
          </a:p>
        </p:txBody>
      </p:sp>
    </p:spTree>
    <p:extLst>
      <p:ext uri="{BB962C8B-B14F-4D97-AF65-F5344CB8AC3E}">
        <p14:creationId xmlns:p14="http://schemas.microsoft.com/office/powerpoint/2010/main" val="599333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1</a:t>
            </a:fld>
            <a:endParaRPr lang="en-US"/>
          </a:p>
        </p:txBody>
      </p:sp>
    </p:spTree>
    <p:extLst>
      <p:ext uri="{BB962C8B-B14F-4D97-AF65-F5344CB8AC3E}">
        <p14:creationId xmlns:p14="http://schemas.microsoft.com/office/powerpoint/2010/main" val="105010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Elderly and disabled services:  </a:t>
            </a:r>
            <a:r>
              <a:rPr lang="en-US" sz="1200" kern="1200" dirty="0" smtClean="0">
                <a:solidFill>
                  <a:schemeClr val="tx1"/>
                </a:solidFill>
                <a:effectLst/>
                <a:latin typeface="+mn-lt"/>
                <a:ea typeface="+mn-ea"/>
                <a:cs typeface="+mn-cs"/>
              </a:rPr>
              <a:t>During the five years to 2014, industry revenue is still expected to increase an average of 5.1% annually to $40.5 billion as the economy moves further from its recessionary low. In 2014 alone, revenue is expected to soar at a rate of 8.7%.</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Over the five years to 2019, industry revenue is expected to grow significantly, primarily due to the continued aging of the population. Over this period, revenue is expected to increase at an average annual rate of 6.0% to $54.3 billion. </a:t>
            </a:r>
          </a:p>
          <a:p>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10</a:t>
            </a:fld>
            <a:endParaRPr lang="en-US"/>
          </a:p>
        </p:txBody>
      </p:sp>
    </p:spTree>
    <p:extLst>
      <p:ext uri="{BB962C8B-B14F-4D97-AF65-F5344CB8AC3E}">
        <p14:creationId xmlns:p14="http://schemas.microsoft.com/office/powerpoint/2010/main" val="690928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11</a:t>
            </a:fld>
            <a:endParaRPr lang="en-US"/>
          </a:p>
        </p:txBody>
      </p:sp>
    </p:spTree>
    <p:extLst>
      <p:ext uri="{BB962C8B-B14F-4D97-AF65-F5344CB8AC3E}">
        <p14:creationId xmlns:p14="http://schemas.microsoft.com/office/powerpoint/2010/main" val="4231892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12</a:t>
            </a:fld>
            <a:endParaRPr lang="en-US"/>
          </a:p>
        </p:txBody>
      </p:sp>
    </p:spTree>
    <p:extLst>
      <p:ext uri="{BB962C8B-B14F-4D97-AF65-F5344CB8AC3E}">
        <p14:creationId xmlns:p14="http://schemas.microsoft.com/office/powerpoint/2010/main" val="3363031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No companies currently</a:t>
            </a:r>
            <a:r>
              <a:rPr lang="en-US" sz="1200" b="0" kern="1200" baseline="0" dirty="0" smtClean="0">
                <a:solidFill>
                  <a:schemeClr val="tx1"/>
                </a:solidFill>
                <a:effectLst/>
                <a:latin typeface="+mn-lt"/>
                <a:ea typeface="+mn-ea"/>
                <a:cs typeface="+mn-cs"/>
              </a:rPr>
              <a:t> offer this specific technology</a:t>
            </a:r>
            <a:endParaRPr lang="en-US" sz="1200" b="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Sip and puff:</a:t>
            </a:r>
            <a:r>
              <a:rPr lang="en-US" sz="1200" kern="1200" dirty="0" smtClean="0">
                <a:solidFill>
                  <a:schemeClr val="tx1"/>
                </a:solidFill>
                <a:effectLst/>
                <a:latin typeface="+mn-lt"/>
                <a:ea typeface="+mn-ea"/>
                <a:cs typeface="+mn-cs"/>
              </a:rPr>
              <a:t> a device used to power wheel chairs or other technology by inhaling/exhaling in a pneumatic tube.  Speed is controlled by sharp sips and puffs, steering is controlled by lower power SNPs.</a:t>
            </a:r>
          </a:p>
          <a:p>
            <a:pPr lvl="0"/>
            <a:r>
              <a:rPr lang="en-US" sz="1200" kern="1200" dirty="0" smtClean="0">
                <a:solidFill>
                  <a:schemeClr val="tx1"/>
                </a:solidFill>
                <a:effectLst/>
                <a:latin typeface="+mn-lt"/>
                <a:ea typeface="+mn-ea"/>
                <a:cs typeface="+mn-cs"/>
              </a:rPr>
              <a:t>Cost: $3-10K for </a:t>
            </a:r>
            <a:r>
              <a:rPr lang="en-US" sz="1200" kern="1200" dirty="0" err="1" smtClean="0">
                <a:solidFill>
                  <a:schemeClr val="tx1"/>
                </a:solidFill>
                <a:effectLst/>
                <a:latin typeface="+mn-lt"/>
                <a:ea typeface="+mn-ea"/>
                <a:cs typeface="+mn-cs"/>
              </a:rPr>
              <a:t>Snp</a:t>
            </a:r>
            <a:r>
              <a:rPr lang="en-US" sz="1200" kern="1200" dirty="0" smtClean="0">
                <a:solidFill>
                  <a:schemeClr val="tx1"/>
                </a:solidFill>
                <a:effectLst/>
                <a:latin typeface="+mn-lt"/>
                <a:ea typeface="+mn-ea"/>
                <a:cs typeface="+mn-cs"/>
              </a:rPr>
              <a:t> wheelchair</a:t>
            </a:r>
          </a:p>
          <a:p>
            <a:pPr lvl="0"/>
            <a:r>
              <a:rPr lang="en-US" sz="1200" kern="1200" dirty="0" smtClean="0">
                <a:solidFill>
                  <a:schemeClr val="tx1"/>
                </a:solidFill>
                <a:effectLst/>
                <a:latin typeface="+mn-lt"/>
                <a:ea typeface="+mn-ea"/>
                <a:cs typeface="+mn-cs"/>
              </a:rPr>
              <a:t>Cost for sip and puff switch ($173.95)</a:t>
            </a:r>
          </a:p>
          <a:p>
            <a:pPr lvl="0"/>
            <a:r>
              <a:rPr lang="en-US" sz="1200" kern="1200" dirty="0" smtClean="0">
                <a:solidFill>
                  <a:schemeClr val="tx1"/>
                </a:solidFill>
                <a:effectLst/>
                <a:latin typeface="+mn-lt"/>
                <a:ea typeface="+mn-ea"/>
                <a:cs typeface="+mn-cs"/>
              </a:rPr>
              <a:t>Problem: ALS patients have increasing difficulty breathing.  Inability to move a sufficient amount of air in and out of lungs due to muscle weakness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Eye Tracking:</a:t>
            </a:r>
            <a:r>
              <a:rPr lang="en-US" sz="1200" kern="1200" dirty="0" smtClean="0">
                <a:solidFill>
                  <a:schemeClr val="tx1"/>
                </a:solidFill>
                <a:effectLst/>
                <a:latin typeface="+mn-lt"/>
                <a:ea typeface="+mn-ea"/>
                <a:cs typeface="+mn-cs"/>
              </a:rPr>
              <a:t> often, eye muscles remain intact even when ALS patient’s body is paralyzed</a:t>
            </a:r>
          </a:p>
          <a:p>
            <a:pPr lvl="0"/>
            <a:r>
              <a:rPr lang="en-US" sz="1200" kern="1200" dirty="0" err="1" smtClean="0">
                <a:solidFill>
                  <a:schemeClr val="tx1"/>
                </a:solidFill>
                <a:effectLst/>
                <a:latin typeface="+mn-lt"/>
                <a:ea typeface="+mn-ea"/>
                <a:cs typeface="+mn-cs"/>
              </a:rPr>
              <a:t>Eyegaze</a:t>
            </a:r>
            <a:r>
              <a:rPr lang="en-US" sz="1200" kern="1200" dirty="0" smtClean="0">
                <a:solidFill>
                  <a:schemeClr val="tx1"/>
                </a:solidFill>
                <a:effectLst/>
                <a:latin typeface="+mn-lt"/>
                <a:ea typeface="+mn-ea"/>
                <a:cs typeface="+mn-cs"/>
              </a:rPr>
              <a:t> Edge basic ($8,700)</a:t>
            </a:r>
          </a:p>
          <a:p>
            <a:pPr lvl="0"/>
            <a:r>
              <a:rPr lang="en-US" sz="1200" kern="1200" dirty="0" smtClean="0">
                <a:solidFill>
                  <a:schemeClr val="tx1"/>
                </a:solidFill>
                <a:effectLst/>
                <a:latin typeface="+mn-lt"/>
                <a:ea typeface="+mn-ea"/>
                <a:cs typeface="+mn-cs"/>
              </a:rPr>
              <a:t>Not easily portable, expensive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153C781-BD7A-4B6F-A8F6-59431A49EA05}" type="slidenum">
              <a:rPr lang="en-US" smtClean="0"/>
              <a:pPr/>
              <a:t>13</a:t>
            </a:fld>
            <a:endParaRPr lang="en-US"/>
          </a:p>
        </p:txBody>
      </p:sp>
    </p:spTree>
    <p:extLst>
      <p:ext uri="{BB962C8B-B14F-4D97-AF65-F5344CB8AC3E}">
        <p14:creationId xmlns:p14="http://schemas.microsoft.com/office/powerpoint/2010/main" val="1441735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Year 1: </a:t>
            </a:r>
          </a:p>
          <a:p>
            <a:pPr marL="171450" indent="-171450">
              <a:buFont typeface="Arial" pitchFamily="34" charset="0"/>
              <a:buChar char="•"/>
            </a:pPr>
            <a:r>
              <a:rPr lang="en-US" dirty="0" smtClean="0"/>
              <a:t>Units:</a:t>
            </a:r>
            <a:r>
              <a:rPr lang="en-US" baseline="0" dirty="0" smtClean="0"/>
              <a:t> 1000</a:t>
            </a:r>
          </a:p>
          <a:p>
            <a:pPr marL="171450" indent="-171450">
              <a:buFont typeface="Arial" pitchFamily="34" charset="0"/>
              <a:buChar char="•"/>
            </a:pPr>
            <a:r>
              <a:rPr lang="en-US" baseline="0" dirty="0" smtClean="0"/>
              <a:t>Revenue: $499,000</a:t>
            </a:r>
          </a:p>
          <a:p>
            <a:pPr>
              <a:buFont typeface="Arial" pitchFamily="34" charset="0"/>
              <a:buNone/>
            </a:pPr>
            <a:r>
              <a:rPr lang="en-US" dirty="0" smtClean="0"/>
              <a:t>Year 2: </a:t>
            </a:r>
          </a:p>
          <a:p>
            <a:pPr marL="171450" indent="-171450">
              <a:buFont typeface="Arial" pitchFamily="34" charset="0"/>
              <a:buChar char="•"/>
            </a:pPr>
            <a:r>
              <a:rPr lang="en-US" dirty="0" smtClean="0"/>
              <a:t>Units:</a:t>
            </a:r>
            <a:r>
              <a:rPr lang="en-US" baseline="0" dirty="0" smtClean="0"/>
              <a:t> 1300</a:t>
            </a:r>
          </a:p>
          <a:p>
            <a:pPr marL="171450" indent="-171450">
              <a:buFont typeface="Arial" pitchFamily="34" charset="0"/>
              <a:buChar char="•"/>
            </a:pPr>
            <a:r>
              <a:rPr lang="en-US" baseline="0" dirty="0" smtClean="0"/>
              <a:t>Revenue: $648,700</a:t>
            </a:r>
          </a:p>
          <a:p>
            <a:pPr>
              <a:buFont typeface="Arial" pitchFamily="34" charset="0"/>
              <a:buNone/>
            </a:pPr>
            <a:r>
              <a:rPr lang="en-US" dirty="0" smtClean="0"/>
              <a:t>Year 3: </a:t>
            </a:r>
          </a:p>
          <a:p>
            <a:pPr marL="171450" indent="-171450">
              <a:buFont typeface="Arial" pitchFamily="34" charset="0"/>
              <a:buChar char="•"/>
            </a:pPr>
            <a:r>
              <a:rPr lang="en-US" dirty="0" smtClean="0"/>
              <a:t>Units:</a:t>
            </a:r>
            <a:r>
              <a:rPr lang="en-US" baseline="0" dirty="0" smtClean="0"/>
              <a:t> 2080</a:t>
            </a:r>
          </a:p>
          <a:p>
            <a:pPr marL="171450" indent="-171450">
              <a:buFont typeface="Arial" pitchFamily="34" charset="0"/>
              <a:buChar char="•"/>
            </a:pPr>
            <a:r>
              <a:rPr lang="en-US" baseline="0" dirty="0" smtClean="0"/>
              <a:t>Revenue: $1,037,920</a:t>
            </a:r>
          </a:p>
          <a:p>
            <a:pPr>
              <a:buFont typeface="Arial" pitchFamily="34" charset="0"/>
              <a:buNone/>
            </a:pPr>
            <a:r>
              <a:rPr lang="en-US" dirty="0" smtClean="0"/>
              <a:t>Year 4: </a:t>
            </a:r>
          </a:p>
          <a:p>
            <a:pPr marL="171450" indent="-171450">
              <a:buFont typeface="Arial" pitchFamily="34" charset="0"/>
              <a:buChar char="•"/>
            </a:pPr>
            <a:r>
              <a:rPr lang="en-US" dirty="0" smtClean="0"/>
              <a:t>Units:</a:t>
            </a:r>
            <a:r>
              <a:rPr lang="en-US" baseline="0" dirty="0" smtClean="0"/>
              <a:t> 3328</a:t>
            </a:r>
          </a:p>
          <a:p>
            <a:pPr marL="171450" indent="-171450">
              <a:buFont typeface="Arial" pitchFamily="34" charset="0"/>
              <a:buChar char="•"/>
            </a:pPr>
            <a:r>
              <a:rPr lang="en-US" baseline="0" dirty="0" smtClean="0"/>
              <a:t>Revenue: $595,712</a:t>
            </a:r>
          </a:p>
          <a:p>
            <a:pPr>
              <a:buFont typeface="Arial" pitchFamily="34" charset="0"/>
              <a:buNone/>
            </a:pPr>
            <a:r>
              <a:rPr lang="en-US" dirty="0" smtClean="0"/>
              <a:t>Year 5: </a:t>
            </a:r>
          </a:p>
          <a:p>
            <a:pPr marL="171450" indent="-171450">
              <a:buFont typeface="Arial" pitchFamily="34" charset="0"/>
              <a:buChar char="•"/>
            </a:pPr>
            <a:r>
              <a:rPr lang="en-US" dirty="0" smtClean="0"/>
              <a:t>Units:</a:t>
            </a:r>
            <a:r>
              <a:rPr lang="en-US" baseline="0" dirty="0" smtClean="0"/>
              <a:t> 5658</a:t>
            </a:r>
          </a:p>
          <a:p>
            <a:pPr marL="171450" indent="-171450">
              <a:buFont typeface="Arial" pitchFamily="34" charset="0"/>
              <a:buChar char="•"/>
            </a:pPr>
            <a:r>
              <a:rPr lang="en-US" baseline="0" dirty="0" smtClean="0"/>
              <a:t>Revenue: $</a:t>
            </a:r>
            <a:r>
              <a:rPr lang="en-US" baseline="0" dirty="0" smtClean="0"/>
              <a:t>1,012,710</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CAGR: 30%</a:t>
            </a:r>
            <a:endParaRPr lang="en-US" baseline="0" dirty="0" smtClean="0"/>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14</a:t>
            </a:fld>
            <a:endParaRPr lang="en-US"/>
          </a:p>
        </p:txBody>
      </p:sp>
    </p:spTree>
    <p:extLst>
      <p:ext uri="{BB962C8B-B14F-4D97-AF65-F5344CB8AC3E}">
        <p14:creationId xmlns:p14="http://schemas.microsoft.com/office/powerpoint/2010/main" val="1475041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Year 1: </a:t>
            </a:r>
          </a:p>
          <a:p>
            <a:pPr marL="171450" indent="-171450">
              <a:buFont typeface="Arial" pitchFamily="34" charset="0"/>
              <a:buChar char="•"/>
            </a:pPr>
            <a:r>
              <a:rPr lang="en-US" dirty="0" smtClean="0"/>
              <a:t>Units:</a:t>
            </a:r>
            <a:r>
              <a:rPr lang="en-US" baseline="0" dirty="0" smtClean="0"/>
              <a:t> 1000</a:t>
            </a:r>
          </a:p>
          <a:p>
            <a:pPr marL="171450" indent="-171450">
              <a:buFont typeface="Arial" pitchFamily="34" charset="0"/>
              <a:buChar char="•"/>
            </a:pPr>
            <a:r>
              <a:rPr lang="en-US" baseline="0" dirty="0" smtClean="0"/>
              <a:t>Revenue: $499,000</a:t>
            </a:r>
          </a:p>
          <a:p>
            <a:pPr>
              <a:buFont typeface="Arial" pitchFamily="34" charset="0"/>
              <a:buNone/>
            </a:pPr>
            <a:r>
              <a:rPr lang="en-US" dirty="0" smtClean="0"/>
              <a:t>Year 2: </a:t>
            </a:r>
          </a:p>
          <a:p>
            <a:pPr marL="171450" indent="-171450">
              <a:buFont typeface="Arial" pitchFamily="34" charset="0"/>
              <a:buChar char="•"/>
            </a:pPr>
            <a:r>
              <a:rPr lang="en-US" dirty="0" smtClean="0"/>
              <a:t>Units:</a:t>
            </a:r>
            <a:r>
              <a:rPr lang="en-US" baseline="0" dirty="0" smtClean="0"/>
              <a:t> 1300</a:t>
            </a:r>
          </a:p>
          <a:p>
            <a:pPr marL="171450" indent="-171450">
              <a:buFont typeface="Arial" pitchFamily="34" charset="0"/>
              <a:buChar char="•"/>
            </a:pPr>
            <a:r>
              <a:rPr lang="en-US" baseline="0" dirty="0" smtClean="0"/>
              <a:t>Revenue: $648,700</a:t>
            </a:r>
          </a:p>
          <a:p>
            <a:pPr>
              <a:buFont typeface="Arial" pitchFamily="34" charset="0"/>
              <a:buNone/>
            </a:pPr>
            <a:r>
              <a:rPr lang="en-US" dirty="0" smtClean="0"/>
              <a:t>Year 3: </a:t>
            </a:r>
          </a:p>
          <a:p>
            <a:pPr marL="171450" indent="-171450">
              <a:buFont typeface="Arial" pitchFamily="34" charset="0"/>
              <a:buChar char="•"/>
            </a:pPr>
            <a:r>
              <a:rPr lang="en-US" dirty="0" smtClean="0"/>
              <a:t>Units:</a:t>
            </a:r>
            <a:r>
              <a:rPr lang="en-US" baseline="0" dirty="0" smtClean="0"/>
              <a:t> 2080</a:t>
            </a:r>
          </a:p>
          <a:p>
            <a:pPr marL="171450" indent="-171450">
              <a:buFont typeface="Arial" pitchFamily="34" charset="0"/>
              <a:buChar char="•"/>
            </a:pPr>
            <a:r>
              <a:rPr lang="en-US" baseline="0" dirty="0" smtClean="0"/>
              <a:t>Revenue: $1,037,920</a:t>
            </a:r>
          </a:p>
          <a:p>
            <a:pPr>
              <a:buFont typeface="Arial" pitchFamily="34" charset="0"/>
              <a:buNone/>
            </a:pPr>
            <a:r>
              <a:rPr lang="en-US" dirty="0" smtClean="0"/>
              <a:t>Year 4: </a:t>
            </a:r>
          </a:p>
          <a:p>
            <a:pPr marL="171450" indent="-171450">
              <a:buFont typeface="Arial" pitchFamily="34" charset="0"/>
              <a:buChar char="•"/>
            </a:pPr>
            <a:r>
              <a:rPr lang="en-US" dirty="0" smtClean="0"/>
              <a:t>Units:</a:t>
            </a:r>
            <a:r>
              <a:rPr lang="en-US" baseline="0" dirty="0" smtClean="0"/>
              <a:t> 3328</a:t>
            </a:r>
          </a:p>
          <a:p>
            <a:pPr marL="171450" indent="-171450">
              <a:buFont typeface="Arial" pitchFamily="34" charset="0"/>
              <a:buChar char="•"/>
            </a:pPr>
            <a:r>
              <a:rPr lang="en-US" baseline="0" dirty="0" smtClean="0"/>
              <a:t>Revenue: $595,712</a:t>
            </a:r>
          </a:p>
          <a:p>
            <a:pPr>
              <a:buFont typeface="Arial" pitchFamily="34" charset="0"/>
              <a:buNone/>
            </a:pPr>
            <a:r>
              <a:rPr lang="en-US" dirty="0" smtClean="0"/>
              <a:t>Year 5: </a:t>
            </a:r>
          </a:p>
          <a:p>
            <a:pPr marL="171450" indent="-171450">
              <a:buFont typeface="Arial" pitchFamily="34" charset="0"/>
              <a:buChar char="•"/>
            </a:pPr>
            <a:r>
              <a:rPr lang="en-US" dirty="0" smtClean="0"/>
              <a:t>Units:</a:t>
            </a:r>
            <a:r>
              <a:rPr lang="en-US" baseline="0" dirty="0" smtClean="0"/>
              <a:t> 5658</a:t>
            </a:r>
          </a:p>
          <a:p>
            <a:pPr marL="171450" indent="-171450">
              <a:buFont typeface="Arial" pitchFamily="34" charset="0"/>
              <a:buChar char="•"/>
            </a:pPr>
            <a:r>
              <a:rPr lang="en-US" baseline="0" dirty="0" smtClean="0"/>
              <a:t>Revenue: $</a:t>
            </a:r>
            <a:r>
              <a:rPr lang="en-US" baseline="0" dirty="0" smtClean="0"/>
              <a:t>1,012,710</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CAGR: 30%</a:t>
            </a:r>
            <a:endParaRPr lang="en-US" baseline="0" dirty="0" smtClean="0"/>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15</a:t>
            </a:fld>
            <a:endParaRPr lang="en-US"/>
          </a:p>
        </p:txBody>
      </p:sp>
    </p:spTree>
    <p:extLst>
      <p:ext uri="{BB962C8B-B14F-4D97-AF65-F5344CB8AC3E}">
        <p14:creationId xmlns:p14="http://schemas.microsoft.com/office/powerpoint/2010/main" val="2926408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 to market directly to people suffering from</a:t>
            </a:r>
            <a:r>
              <a:rPr lang="en-US" baseline="0" dirty="0" smtClean="0"/>
              <a:t> ALS.  The main channel will be through our website, which will be advertised on ALS forums.</a:t>
            </a:r>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16</a:t>
            </a:fld>
            <a:endParaRPr lang="en-US"/>
          </a:p>
        </p:txBody>
      </p:sp>
    </p:spTree>
    <p:extLst>
      <p:ext uri="{BB962C8B-B14F-4D97-AF65-F5344CB8AC3E}">
        <p14:creationId xmlns:p14="http://schemas.microsoft.com/office/powerpoint/2010/main" val="1473927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17</a:t>
            </a:fld>
            <a:endParaRPr lang="en-US"/>
          </a:p>
        </p:txBody>
      </p:sp>
    </p:spTree>
    <p:extLst>
      <p:ext uri="{BB962C8B-B14F-4D97-AF65-F5344CB8AC3E}">
        <p14:creationId xmlns:p14="http://schemas.microsoft.com/office/powerpoint/2010/main" val="3019528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18</a:t>
            </a:fld>
            <a:endParaRPr lang="en-US"/>
          </a:p>
        </p:txBody>
      </p:sp>
    </p:spTree>
    <p:extLst>
      <p:ext uri="{BB962C8B-B14F-4D97-AF65-F5344CB8AC3E}">
        <p14:creationId xmlns:p14="http://schemas.microsoft.com/office/powerpoint/2010/main" val="2724183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Story about Joe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Joe suffers from ALS.  He currently has no motor</a:t>
            </a:r>
            <a:r>
              <a:rPr lang="en-US" sz="1200" kern="1200" baseline="0" dirty="0" smtClean="0">
                <a:solidFill>
                  <a:schemeClr val="tx1"/>
                </a:solidFill>
                <a:effectLst/>
                <a:latin typeface="+mn-lt"/>
                <a:ea typeface="+mn-ea"/>
                <a:cs typeface="+mn-cs"/>
              </a:rPr>
              <a:t> control from the neck down.  He is currently using a sip and puff system to control his wheelchair. Joe is dependent on a nurse to help him use a computer, as sip and puff does not allow him to control it.  As Joe’s condition worsens, he finds it more and more difficult to use sip and puff, as his ability to breath effectively worsens. He is running out of options, and does not have the money to pay for more expensive equipment.</a:t>
            </a:r>
            <a:endParaRPr lang="en-US"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1153C781-BD7A-4B6F-A8F6-59431A49EA05}" type="slidenum">
              <a:rPr lang="en-US" smtClean="0"/>
              <a:pPr/>
              <a:t>2</a:t>
            </a:fld>
            <a:endParaRPr lang="en-US"/>
          </a:p>
        </p:txBody>
      </p:sp>
    </p:spTree>
    <p:extLst>
      <p:ext uri="{BB962C8B-B14F-4D97-AF65-F5344CB8AC3E}">
        <p14:creationId xmlns:p14="http://schemas.microsoft.com/office/powerpoint/2010/main" val="808590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19% (31.7 million) of working-age adults have a mild dexterity difficulty or impairment, and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7% (12.0 million) of working-age adults have a severe dexterity difficulty or impairment.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Nearly one in four (24%) computer users have a dexterity difficulty or impairment.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 patients with severely limited communication conditions, including Traumatic Brain Injury (TBI), Cerebral Palsy (CP), Multiple Sclerosis (MS), Amyotrophic Lateral Sclerosis (ALS) </a:t>
            </a:r>
            <a:endParaRPr lang="en-US" sz="1200" dirty="0" smtClean="0"/>
          </a:p>
          <a:p>
            <a:endParaRPr lang="en-US" baseline="0" dirty="0" smtClean="0"/>
          </a:p>
        </p:txBody>
      </p:sp>
      <p:sp>
        <p:nvSpPr>
          <p:cNvPr id="4" name="Slide Number Placeholder 3"/>
          <p:cNvSpPr>
            <a:spLocks noGrp="1"/>
          </p:cNvSpPr>
          <p:nvPr>
            <p:ph type="sldNum" sz="quarter" idx="10"/>
          </p:nvPr>
        </p:nvSpPr>
        <p:spPr/>
        <p:txBody>
          <a:bodyPr/>
          <a:lstStyle/>
          <a:p>
            <a:fld id="{1153C781-BD7A-4B6F-A8F6-59431A49EA05}" type="slidenum">
              <a:rPr lang="en-US" smtClean="0"/>
              <a:pPr/>
              <a:t>3</a:t>
            </a:fld>
            <a:endParaRPr lang="en-US"/>
          </a:p>
        </p:txBody>
      </p:sp>
    </p:spTree>
    <p:extLst>
      <p:ext uri="{BB962C8B-B14F-4D97-AF65-F5344CB8AC3E}">
        <p14:creationId xmlns:p14="http://schemas.microsoft.com/office/powerpoint/2010/main" val="3990564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Industry: Assistive technology</a:t>
            </a:r>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4</a:t>
            </a:fld>
            <a:endParaRPr lang="en-US"/>
          </a:p>
        </p:txBody>
      </p:sp>
    </p:spTree>
    <p:extLst>
      <p:ext uri="{BB962C8B-B14F-4D97-AF65-F5344CB8AC3E}">
        <p14:creationId xmlns:p14="http://schemas.microsoft.com/office/powerpoint/2010/main" val="770703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5</a:t>
            </a:fld>
            <a:endParaRPr lang="en-US"/>
          </a:p>
        </p:txBody>
      </p:sp>
    </p:spTree>
    <p:extLst>
      <p:ext uri="{BB962C8B-B14F-4D97-AF65-F5344CB8AC3E}">
        <p14:creationId xmlns:p14="http://schemas.microsoft.com/office/powerpoint/2010/main" val="739962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6</a:t>
            </a:fld>
            <a:endParaRPr lang="en-US"/>
          </a:p>
        </p:txBody>
      </p:sp>
    </p:spTree>
    <p:extLst>
      <p:ext uri="{BB962C8B-B14F-4D97-AF65-F5344CB8AC3E}">
        <p14:creationId xmlns:p14="http://schemas.microsoft.com/office/powerpoint/2010/main" val="910980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7</a:t>
            </a:fld>
            <a:endParaRPr lang="en-US"/>
          </a:p>
        </p:txBody>
      </p:sp>
    </p:spTree>
    <p:extLst>
      <p:ext uri="{BB962C8B-B14F-4D97-AF65-F5344CB8AC3E}">
        <p14:creationId xmlns:p14="http://schemas.microsoft.com/office/powerpoint/2010/main" val="3803807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itchFamily="34" charset="0"/>
              <a:buChar char="•"/>
            </a:pPr>
            <a:r>
              <a:rPr lang="en-US" sz="1200" dirty="0" smtClean="0"/>
              <a:t>30,000 Americans have ALS, with 5,600 diagnosed every year</a:t>
            </a:r>
          </a:p>
          <a:p>
            <a:pPr marL="285750" indent="-285750">
              <a:buFont typeface="Arial" pitchFamily="34" charset="0"/>
              <a:buChar char="•"/>
            </a:pPr>
            <a:r>
              <a:rPr lang="en-US" sz="1200" dirty="0" smtClean="0"/>
              <a:t>There are 5,596,000 paralysis patients in America</a:t>
            </a:r>
          </a:p>
          <a:p>
            <a:pPr marL="285750" indent="-285750">
              <a:buFont typeface="Arial" pitchFamily="34" charset="0"/>
              <a:buChar char="•"/>
            </a:pPr>
            <a:r>
              <a:rPr lang="en-US" sz="1200" b="0" i="0" kern="1200" dirty="0" smtClean="0">
                <a:solidFill>
                  <a:schemeClr val="tx1"/>
                </a:solidFill>
                <a:effectLst/>
                <a:latin typeface="+mn-lt"/>
                <a:ea typeface="+mn-ea"/>
                <a:cs typeface="+mn-cs"/>
              </a:rPr>
              <a:t> patients with severely limited communication conditions, including Traumatic Brain Injury (TBI), Cerebral Palsy (CP), Multiple Sclerosis (MS), Amyotrophic Lateral Sclerosis (ALS) </a:t>
            </a:r>
            <a:endParaRPr lang="en-US" sz="1200" dirty="0" smtClean="0"/>
          </a:p>
          <a:p>
            <a:pPr marL="285750" indent="-285750">
              <a:buFont typeface="Arial" pitchFamily="34" charset="0"/>
              <a:buChar char="•"/>
            </a:pPr>
            <a:r>
              <a:rPr lang="en-US" sz="1200" dirty="0" smtClean="0"/>
              <a:t>40 million Americans are over the age of 65, projected to be 89 million by 2050</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153C781-BD7A-4B6F-A8F6-59431A49EA05}" type="slidenum">
              <a:rPr lang="en-US" smtClean="0"/>
              <a:pPr/>
              <a:t>8</a:t>
            </a:fld>
            <a:endParaRPr lang="en-US"/>
          </a:p>
        </p:txBody>
      </p:sp>
    </p:spTree>
    <p:extLst>
      <p:ext uri="{BB962C8B-B14F-4D97-AF65-F5344CB8AC3E}">
        <p14:creationId xmlns:p14="http://schemas.microsoft.com/office/powerpoint/2010/main" val="3212267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By 2020, one in five workers will be 55 years and older. This represents a more than 50% increase over 2000, in which 13% of the labor force was made up of the 55-and-older age group.</a:t>
            </a:r>
            <a:r>
              <a:rPr lang="en-US" dirty="0" smtClean="0">
                <a:effectLst/>
              </a:rPr>
              <a:t> </a:t>
            </a:r>
            <a:r>
              <a:rPr lang="en-US" sz="1200" kern="1200" dirty="0" smtClean="0">
                <a:solidFill>
                  <a:schemeClr val="tx1"/>
                </a:solidFill>
                <a:effectLst/>
                <a:latin typeface="+mn-lt"/>
                <a:ea typeface="+mn-ea"/>
                <a:cs typeface="+mn-cs"/>
              </a:rPr>
              <a:t>The aging labor force is likely to mean greater pressure from businesses to help keep their aging employees as productive as possible throughout their careers.</a:t>
            </a:r>
          </a:p>
          <a:p>
            <a:endParaRPr lang="en-US" dirty="0" smtClean="0"/>
          </a:p>
          <a:p>
            <a:r>
              <a:rPr lang="en-US" sz="1200" kern="1200" dirty="0" smtClean="0">
                <a:solidFill>
                  <a:schemeClr val="tx1"/>
                </a:solidFill>
                <a:effectLst/>
                <a:latin typeface="+mn-lt"/>
                <a:ea typeface="+mn-ea"/>
                <a:cs typeface="+mn-cs"/>
              </a:rPr>
              <a:t>As current 55- to 64-year-olds mature into their 60s and 70s, they will continue to use computers. Therefore, in 10 years, there will be 2.5 times as many adults who range from 65 to 74 years old using computers as there are today.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as people age, existing mild difficulties and impairments can become more severe. Second, people are likely to develop new difficulties and impairments as they age. </a:t>
            </a:r>
            <a:endParaRPr lang="en-US" dirty="0"/>
          </a:p>
        </p:txBody>
      </p:sp>
      <p:sp>
        <p:nvSpPr>
          <p:cNvPr id="4" name="Slide Number Placeholder 3"/>
          <p:cNvSpPr>
            <a:spLocks noGrp="1"/>
          </p:cNvSpPr>
          <p:nvPr>
            <p:ph type="sldNum" sz="quarter" idx="10"/>
          </p:nvPr>
        </p:nvSpPr>
        <p:spPr/>
        <p:txBody>
          <a:bodyPr/>
          <a:lstStyle/>
          <a:p>
            <a:fld id="{1153C781-BD7A-4B6F-A8F6-59431A49EA05}" type="slidenum">
              <a:rPr lang="en-US" smtClean="0"/>
              <a:pPr/>
              <a:t>9</a:t>
            </a:fld>
            <a:endParaRPr lang="en-US"/>
          </a:p>
        </p:txBody>
      </p:sp>
    </p:spTree>
    <p:extLst>
      <p:ext uri="{BB962C8B-B14F-4D97-AF65-F5344CB8AC3E}">
        <p14:creationId xmlns:p14="http://schemas.microsoft.com/office/powerpoint/2010/main" val="2065931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0E1DC5-6895-4D6B-9142-BD3546C844CA}"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88314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0E1DC5-6895-4D6B-9142-BD3546C844CA}"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291153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0E1DC5-6895-4D6B-9142-BD3546C844CA}"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475F6E2-C98C-46B7-8689-B7C3B61F395A}"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8751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A0E1DC5-6895-4D6B-9142-BD3546C844CA}"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341926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A0E1DC5-6895-4D6B-9142-BD3546C844CA}"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475F6E2-C98C-46B7-8689-B7C3B61F395A}"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7209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A0E1DC5-6895-4D6B-9142-BD3546C844CA}"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1338241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E1DC5-6895-4D6B-9142-BD3546C844CA}"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2789397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E1DC5-6895-4D6B-9142-BD3546C844CA}"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299350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lvl1pPr>
              <a:defRPr>
                <a:solidFill>
                  <a:schemeClr val="tx2">
                    <a:lumMod val="85000"/>
                    <a:lumOff val="1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A0E1DC5-6895-4D6B-9142-BD3546C844CA}"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206450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0E1DC5-6895-4D6B-9142-BD3546C844CA}"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234842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0E1DC5-6895-4D6B-9142-BD3546C844CA}"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285614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0E1DC5-6895-4D6B-9142-BD3546C844CA}" type="datetimeFigureOut">
              <a:rPr lang="en-US" smtClean="0"/>
              <a:pPr/>
              <a:t>5/1/2014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74409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0E1DC5-6895-4D6B-9142-BD3546C844CA}" type="datetimeFigureOut">
              <a:rPr lang="en-US" smtClean="0"/>
              <a:pPr/>
              <a:t>5/1/2014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339432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E1DC5-6895-4D6B-9142-BD3546C844CA}" type="datetimeFigureOut">
              <a:rPr lang="en-US" smtClean="0"/>
              <a:pPr/>
              <a:t>5/1/2014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413742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E1DC5-6895-4D6B-9142-BD3546C844CA}"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75005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E1DC5-6895-4D6B-9142-BD3546C844CA}"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475F6E2-C98C-46B7-8689-B7C3B61F395A}" type="slidenum">
              <a:rPr lang="en-US" smtClean="0"/>
              <a:pPr/>
              <a:t>‹#›</a:t>
            </a:fld>
            <a:endParaRPr lang="en-US"/>
          </a:p>
        </p:txBody>
      </p:sp>
    </p:spTree>
    <p:extLst>
      <p:ext uri="{BB962C8B-B14F-4D97-AF65-F5344CB8AC3E}">
        <p14:creationId xmlns:p14="http://schemas.microsoft.com/office/powerpoint/2010/main" val="311489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7A0E1DC5-6895-4D6B-9142-BD3546C844CA}" type="datetimeFigureOut">
              <a:rPr lang="en-US" smtClean="0"/>
              <a:pPr/>
              <a:t>5/1/2014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475F6E2-C98C-46B7-8689-B7C3B61F395A}" type="slidenum">
              <a:rPr lang="en-US" smtClean="0"/>
              <a:pPr/>
              <a:t>‹#›</a:t>
            </a:fld>
            <a:endParaRPr lang="en-US"/>
          </a:p>
        </p:txBody>
      </p:sp>
    </p:spTree>
    <p:extLst>
      <p:ext uri="{BB962C8B-B14F-4D97-AF65-F5344CB8AC3E}">
        <p14:creationId xmlns:p14="http://schemas.microsoft.com/office/powerpoint/2010/main" val="413475287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7400" y="2571750"/>
            <a:ext cx="6553200" cy="584775"/>
          </a:xfrm>
          <a:prstGeom prst="rect">
            <a:avLst/>
          </a:prstGeom>
          <a:noFill/>
        </p:spPr>
        <p:txBody>
          <a:bodyPr wrap="square" rtlCol="0">
            <a:spAutoFit/>
          </a:bodyPr>
          <a:lstStyle/>
          <a:p>
            <a:r>
              <a:rPr lang="en-US" sz="3200" dirty="0" smtClean="0">
                <a:latin typeface="+mj-lt"/>
              </a:rPr>
              <a:t>EEG brain computer interface</a:t>
            </a:r>
            <a:endParaRPr lang="en-US" sz="3200" dirty="0">
              <a:latin typeface="+mj-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447800"/>
            <a:ext cx="6419850" cy="11239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320" y="609600"/>
            <a:ext cx="8412480" cy="1143000"/>
          </a:xfrm>
        </p:spPr>
        <p:txBody>
          <a:bodyPr>
            <a:noAutofit/>
          </a:bodyPr>
          <a:lstStyle/>
          <a:p>
            <a:pPr algn="l"/>
            <a:r>
              <a:rPr lang="en-US" sz="4000" b="1" dirty="0" smtClean="0">
                <a:latin typeface="Basica v.2012" panose="02000500000000000000" pitchFamily="2" charset="0"/>
                <a:ea typeface="Franchise" pitchFamily="2" charset="0"/>
              </a:rPr>
              <a:t>Market Size</a:t>
            </a:r>
            <a:endParaRPr lang="en-US" sz="4000" b="1" dirty="0">
              <a:latin typeface="Basica v.2012" panose="02000500000000000000" pitchFamily="2" charset="0"/>
              <a:ea typeface="Franchise"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7320" y="1905000"/>
            <a:ext cx="7296150" cy="40005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7400" y="1524000"/>
            <a:ext cx="5408792" cy="6858000"/>
          </a:xfrm>
          <a:prstGeom prst="rect">
            <a:avLst/>
          </a:prstGeom>
        </p:spPr>
      </p:pic>
    </p:spTree>
    <p:extLst>
      <p:ext uri="{BB962C8B-B14F-4D97-AF65-F5344CB8AC3E}">
        <p14:creationId xmlns:p14="http://schemas.microsoft.com/office/powerpoint/2010/main" val="3817832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noAutofit/>
          </a:bodyPr>
          <a:lstStyle/>
          <a:p>
            <a:pPr algn="l"/>
            <a:r>
              <a:rPr lang="en-US" sz="5400" b="1" dirty="0" smtClean="0">
                <a:latin typeface="Basica v.2012" panose="02000500000000000000" pitchFamily="2" charset="0"/>
                <a:ea typeface="Franchise" pitchFamily="2" charset="0"/>
              </a:rPr>
              <a:t>Applications</a:t>
            </a:r>
            <a:endParaRPr lang="en-US" sz="5400" b="1" dirty="0">
              <a:latin typeface="Basica v.2012" panose="02000500000000000000" pitchFamily="2" charset="0"/>
              <a:ea typeface="Franchise" pitchFamily="2" charset="0"/>
            </a:endParaRPr>
          </a:p>
        </p:txBody>
      </p:sp>
      <p:sp>
        <p:nvSpPr>
          <p:cNvPr id="4" name="Content Placeholder 2"/>
          <p:cNvSpPr>
            <a:spLocks noGrp="1"/>
          </p:cNvSpPr>
          <p:nvPr>
            <p:ph idx="1"/>
          </p:nvPr>
        </p:nvSpPr>
        <p:spPr>
          <a:xfrm>
            <a:off x="1447800" y="1905000"/>
            <a:ext cx="8229600" cy="4267199"/>
          </a:xfrm>
        </p:spPr>
        <p:txBody>
          <a:bodyPr>
            <a:normAutofit/>
          </a:bodyPr>
          <a:lstStyle/>
          <a:p>
            <a:r>
              <a:rPr lang="en-US" sz="3200" dirty="0" smtClean="0">
                <a:latin typeface="Adobe Fan Heiti Std B" panose="020B0700000000000000" pitchFamily="34" charset="-128"/>
                <a:ea typeface="Adobe Fan Heiti Std B" panose="020B0700000000000000" pitchFamily="34" charset="-128"/>
                <a:cs typeface="Arial" pitchFamily="34" charset="0"/>
              </a:rPr>
              <a:t>Wheelchair control</a:t>
            </a:r>
          </a:p>
          <a:p>
            <a:r>
              <a:rPr lang="en-US" sz="3200" dirty="0" smtClean="0">
                <a:latin typeface="Adobe Fan Heiti Std B" panose="020B0700000000000000" pitchFamily="34" charset="-128"/>
                <a:ea typeface="Adobe Fan Heiti Std B" panose="020B0700000000000000" pitchFamily="34" charset="-128"/>
                <a:cs typeface="Arial" pitchFamily="34" charset="0"/>
              </a:rPr>
              <a:t>Computer Interface</a:t>
            </a:r>
          </a:p>
          <a:p>
            <a:r>
              <a:rPr lang="en-US" sz="3200" dirty="0" smtClean="0">
                <a:latin typeface="Adobe Fan Heiti Std B" panose="020B0700000000000000" pitchFamily="34" charset="-128"/>
                <a:ea typeface="Adobe Fan Heiti Std B" panose="020B0700000000000000" pitchFamily="34" charset="-128"/>
                <a:cs typeface="Arial" pitchFamily="34" charset="0"/>
              </a:rPr>
              <a:t>Video games</a:t>
            </a:r>
            <a:endParaRPr lang="en-US" dirty="0" smtClean="0">
              <a:cs typeface="Arial" pitchFamily="34" charset="0"/>
            </a:endParaRPr>
          </a:p>
          <a:p>
            <a:endParaRPr lang="en-US" dirty="0" smtClean="0">
              <a:cs typeface="Arial" pitchFamily="34" charset="0"/>
            </a:endParaRPr>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noAutofit/>
          </a:bodyPr>
          <a:lstStyle/>
          <a:p>
            <a:pPr algn="l"/>
            <a:r>
              <a:rPr lang="en-US" sz="5400" b="1" dirty="0" smtClean="0">
                <a:latin typeface="Basica v.2012" panose="02000500000000000000" pitchFamily="2" charset="0"/>
                <a:ea typeface="Franchise" pitchFamily="2" charset="0"/>
              </a:rPr>
              <a:t>Development</a:t>
            </a:r>
            <a:endParaRPr lang="en-US" sz="5400" b="1" dirty="0">
              <a:latin typeface="Basica v.2012" panose="02000500000000000000" pitchFamily="2" charset="0"/>
              <a:ea typeface="Franchise" pitchFamily="2" charset="0"/>
            </a:endParaRPr>
          </a:p>
        </p:txBody>
      </p:sp>
      <p:sp>
        <p:nvSpPr>
          <p:cNvPr id="4" name="Content Placeholder 2"/>
          <p:cNvSpPr>
            <a:spLocks noGrp="1"/>
          </p:cNvSpPr>
          <p:nvPr>
            <p:ph idx="1"/>
          </p:nvPr>
        </p:nvSpPr>
        <p:spPr>
          <a:xfrm>
            <a:off x="1447800" y="1905000"/>
            <a:ext cx="8229600" cy="4267199"/>
          </a:xfrm>
        </p:spPr>
        <p:txBody>
          <a:bodyPr>
            <a:normAutofit/>
          </a:bodyPr>
          <a:lstStyle/>
          <a:p>
            <a:r>
              <a:rPr lang="en-US" sz="3200" dirty="0" smtClean="0">
                <a:latin typeface="Adobe Fan Heiti Std B" panose="020B0700000000000000" pitchFamily="34" charset="-128"/>
                <a:ea typeface="Adobe Fan Heiti Std B" panose="020B0700000000000000" pitchFamily="34" charset="-128"/>
                <a:cs typeface="Arial" pitchFamily="34" charset="0"/>
              </a:rPr>
              <a:t>More controls</a:t>
            </a:r>
          </a:p>
          <a:p>
            <a:r>
              <a:rPr lang="en-US" sz="3200" dirty="0" smtClean="0">
                <a:latin typeface="Adobe Fan Heiti Std B" panose="020B0700000000000000" pitchFamily="34" charset="-128"/>
                <a:ea typeface="Adobe Fan Heiti Std B" panose="020B0700000000000000" pitchFamily="34" charset="-128"/>
                <a:cs typeface="Arial" pitchFamily="34" charset="0"/>
              </a:rPr>
              <a:t>Read thoughts</a:t>
            </a:r>
          </a:p>
          <a:p>
            <a:endParaRPr lang="en-US" dirty="0" smtClean="0">
              <a:cs typeface="Arial" pitchFamily="34" charset="0"/>
            </a:endParaRPr>
          </a:p>
          <a:p>
            <a:endParaRPr lang="en-US" dirty="0" smtClean="0">
              <a:cs typeface="Arial" pitchFamily="34" charset="0"/>
            </a:endParaRPr>
          </a:p>
          <a:p>
            <a:pPr>
              <a:buNone/>
            </a:pPr>
            <a:endParaRPr lang="en-US" dirty="0"/>
          </a:p>
        </p:txBody>
      </p:sp>
    </p:spTree>
    <p:extLst>
      <p:ext uri="{BB962C8B-B14F-4D97-AF65-F5344CB8AC3E}">
        <p14:creationId xmlns:p14="http://schemas.microsoft.com/office/powerpoint/2010/main" val="2179692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normAutofit/>
          </a:bodyPr>
          <a:lstStyle/>
          <a:p>
            <a:pPr algn="l"/>
            <a:r>
              <a:rPr lang="en-US" sz="5400" b="1" dirty="0" smtClean="0">
                <a:latin typeface="Basica v.2012" panose="02000500000000000000" pitchFamily="2" charset="0"/>
                <a:ea typeface="Franchise" pitchFamily="2" charset="0"/>
              </a:rPr>
              <a:t>Competitors</a:t>
            </a:r>
            <a:endParaRPr lang="en-US" sz="5400" b="1" dirty="0">
              <a:latin typeface="Basica v.2012" panose="02000500000000000000" pitchFamily="2" charset="0"/>
              <a:ea typeface="Franchise" pitchFamily="2" charset="0"/>
            </a:endParaRPr>
          </a:p>
        </p:txBody>
      </p:sp>
      <p:sp>
        <p:nvSpPr>
          <p:cNvPr id="4" name="Content Placeholder 2"/>
          <p:cNvSpPr>
            <a:spLocks noGrp="1"/>
          </p:cNvSpPr>
          <p:nvPr>
            <p:ph idx="1"/>
          </p:nvPr>
        </p:nvSpPr>
        <p:spPr>
          <a:xfrm>
            <a:off x="1447800" y="1828800"/>
            <a:ext cx="8229600" cy="4267199"/>
          </a:xfrm>
        </p:spPr>
        <p:txBody>
          <a:bodyPr>
            <a:normAutofit/>
          </a:bodyPr>
          <a:lstStyle/>
          <a:p>
            <a:r>
              <a:rPr lang="en-US" sz="3200" dirty="0" smtClean="0">
                <a:latin typeface="Adobe Fan Heiti Std B" panose="020B0700000000000000" pitchFamily="34" charset="-128"/>
                <a:ea typeface="Adobe Fan Heiti Std B" panose="020B0700000000000000" pitchFamily="34" charset="-128"/>
                <a:cs typeface="Arial" pitchFamily="34" charset="0"/>
              </a:rPr>
              <a:t>Sip and Puff</a:t>
            </a:r>
          </a:p>
          <a:p>
            <a:r>
              <a:rPr lang="en-US" sz="3200" dirty="0" err="1" smtClean="0">
                <a:latin typeface="Adobe Fan Heiti Std B" panose="020B0700000000000000" pitchFamily="34" charset="-128"/>
                <a:ea typeface="Adobe Fan Heiti Std B" panose="020B0700000000000000" pitchFamily="34" charset="-128"/>
                <a:cs typeface="Arial" pitchFamily="34" charset="0"/>
              </a:rPr>
              <a:t>Eyegaze</a:t>
            </a:r>
            <a:endParaRPr lang="en-US" sz="3200" dirty="0" smtClean="0">
              <a:latin typeface="Adobe Fan Heiti Std B" panose="020B0700000000000000" pitchFamily="34" charset="-128"/>
              <a:ea typeface="Adobe Fan Heiti Std B" panose="020B0700000000000000" pitchFamily="34" charset="-128"/>
              <a:cs typeface="Arial" pitchFamily="34" charset="0"/>
            </a:endParaRPr>
          </a:p>
          <a:p>
            <a:r>
              <a:rPr lang="en-US" sz="3200" dirty="0" smtClean="0">
                <a:latin typeface="Adobe Fan Heiti Std B" panose="020B0700000000000000" pitchFamily="34" charset="-128"/>
                <a:ea typeface="Adobe Fan Heiti Std B" panose="020B0700000000000000" pitchFamily="34" charset="-128"/>
                <a:cs typeface="Arial" pitchFamily="34" charset="0"/>
              </a:rPr>
              <a:t>Voice recognition</a:t>
            </a:r>
          </a:p>
          <a:p>
            <a:pPr marL="0" indent="0">
              <a:buNone/>
            </a:pPr>
            <a:endParaRPr lang="en-US" sz="3200" dirty="0" smtClean="0">
              <a:latin typeface="Adobe Fan Heiti Std B" panose="020B0700000000000000" pitchFamily="34" charset="-128"/>
              <a:ea typeface="Adobe Fan Heiti Std B" panose="020B0700000000000000" pitchFamily="34" charset="-128"/>
              <a:cs typeface="Arial" pitchFamily="34" charset="0"/>
            </a:endParaRPr>
          </a:p>
          <a:p>
            <a:endParaRPr lang="en-US" dirty="0" smtClean="0">
              <a:cs typeface="Arial" pitchFamily="34" charset="0"/>
            </a:endParaRPr>
          </a:p>
          <a:p>
            <a:endParaRPr lang="en-US" dirty="0" smtClean="0">
              <a:cs typeface="Arial" pitchFamily="34" charset="0"/>
            </a:endParaRPr>
          </a:p>
          <a:p>
            <a:pPr>
              <a:buNone/>
            </a:pPr>
            <a:endParaRPr lang="en-US" dirty="0"/>
          </a:p>
        </p:txBody>
      </p:sp>
    </p:spTree>
    <p:extLst>
      <p:ext uri="{BB962C8B-B14F-4D97-AF65-F5344CB8AC3E}">
        <p14:creationId xmlns:p14="http://schemas.microsoft.com/office/powerpoint/2010/main" val="942849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3400"/>
            <a:ext cx="8229600" cy="1143000"/>
          </a:xfrm>
        </p:spPr>
        <p:txBody>
          <a:bodyPr>
            <a:normAutofit/>
          </a:bodyPr>
          <a:lstStyle/>
          <a:p>
            <a:pPr algn="l"/>
            <a:r>
              <a:rPr lang="en-US" sz="5400" dirty="0" smtClean="0">
                <a:latin typeface="Basica v.2012" panose="02000500000000000000" pitchFamily="2" charset="0"/>
                <a:ea typeface="Franchise" pitchFamily="2" charset="0"/>
              </a:rPr>
              <a:t>Revenue Model</a:t>
            </a:r>
            <a:endParaRPr lang="en-US" sz="5400" dirty="0">
              <a:latin typeface="Basica v.2012" panose="02000500000000000000" pitchFamily="2" charset="0"/>
              <a:ea typeface="Franchise" pitchFamily="2" charset="0"/>
            </a:endParaRPr>
          </a:p>
        </p:txBody>
      </p:sp>
      <p:sp>
        <p:nvSpPr>
          <p:cNvPr id="5" name="Content Placeholder 2"/>
          <p:cNvSpPr>
            <a:spLocks noGrp="1"/>
          </p:cNvSpPr>
          <p:nvPr>
            <p:ph idx="1"/>
          </p:nvPr>
        </p:nvSpPr>
        <p:spPr>
          <a:xfrm>
            <a:off x="1524000" y="1700939"/>
            <a:ext cx="8229600" cy="4267199"/>
          </a:xfrm>
        </p:spPr>
        <p:txBody>
          <a:bodyPr>
            <a:normAutofit/>
          </a:bodyPr>
          <a:lstStyle/>
          <a:p>
            <a:r>
              <a:rPr lang="en-US" sz="3200" dirty="0" smtClean="0">
                <a:latin typeface="Adobe Fan Heiti Std B" panose="020B0700000000000000" pitchFamily="34" charset="-128"/>
                <a:ea typeface="Adobe Fan Heiti Std B" panose="020B0700000000000000" pitchFamily="34" charset="-128"/>
                <a:cs typeface="Arial" pitchFamily="34" charset="0"/>
              </a:rPr>
              <a:t>Variable Cost: $320</a:t>
            </a:r>
          </a:p>
          <a:p>
            <a:r>
              <a:rPr lang="en-US" sz="3200" dirty="0" smtClean="0">
                <a:latin typeface="Adobe Fan Heiti Std B" panose="020B0700000000000000" pitchFamily="34" charset="-128"/>
                <a:ea typeface="Adobe Fan Heiti Std B" panose="020B0700000000000000" pitchFamily="34" charset="-128"/>
                <a:cs typeface="Arial" pitchFamily="34" charset="0"/>
              </a:rPr>
              <a:t>Price: $499</a:t>
            </a:r>
          </a:p>
          <a:p>
            <a:r>
              <a:rPr lang="en-US" sz="3200" dirty="0" smtClean="0">
                <a:latin typeface="Adobe Fan Heiti Std B" panose="020B0700000000000000" pitchFamily="34" charset="-128"/>
                <a:ea typeface="Adobe Fan Heiti Std B" panose="020B0700000000000000" pitchFamily="34" charset="-128"/>
                <a:cs typeface="Arial" pitchFamily="34" charset="0"/>
              </a:rPr>
              <a:t>Margin: 36%</a:t>
            </a:r>
            <a:endParaRPr lang="en-US" dirty="0" smtClean="0">
              <a:cs typeface="Arial" pitchFamily="34" charset="0"/>
            </a:endParaRPr>
          </a:p>
          <a:p>
            <a:endParaRPr lang="en-US" dirty="0" smtClean="0">
              <a:cs typeface="Arial" pitchFamily="34" charset="0"/>
            </a:endParaRPr>
          </a:p>
          <a:p>
            <a:pPr>
              <a:buNone/>
            </a:pP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408660217"/>
              </p:ext>
            </p:extLst>
          </p:nvPr>
        </p:nvGraphicFramePr>
        <p:xfrm>
          <a:off x="2133600" y="3505200"/>
          <a:ext cx="6180814" cy="3352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873525885"/>
              </p:ext>
            </p:extLst>
          </p:nvPr>
        </p:nvGraphicFramePr>
        <p:xfrm>
          <a:off x="2133600" y="3512127"/>
          <a:ext cx="6172200" cy="3352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3400"/>
            <a:ext cx="8229600" cy="1143000"/>
          </a:xfrm>
        </p:spPr>
        <p:txBody>
          <a:bodyPr>
            <a:normAutofit/>
          </a:bodyPr>
          <a:lstStyle/>
          <a:p>
            <a:pPr algn="l"/>
            <a:r>
              <a:rPr lang="en-US" sz="5400" dirty="0" smtClean="0">
                <a:latin typeface="Basica v.2012" panose="02000500000000000000" pitchFamily="2" charset="0"/>
                <a:ea typeface="Franchise" pitchFamily="2" charset="0"/>
              </a:rPr>
              <a:t>Revenue Model</a:t>
            </a:r>
            <a:endParaRPr lang="en-US" sz="5400" dirty="0">
              <a:latin typeface="Basica v.2012" panose="02000500000000000000" pitchFamily="2" charset="0"/>
              <a:ea typeface="Franchise" pitchFamily="2" charset="0"/>
            </a:endParaRPr>
          </a:p>
        </p:txBody>
      </p:sp>
      <p:pic>
        <p:nvPicPr>
          <p:cNvPr id="10" name="Picture 9"/>
          <p:cNvPicPr>
            <a:picLocks noChangeAspect="1"/>
          </p:cNvPicPr>
          <p:nvPr/>
        </p:nvPicPr>
        <p:blipFill>
          <a:blip r:embed="rId3"/>
          <a:stretch>
            <a:fillRect/>
          </a:stretch>
        </p:blipFill>
        <p:spPr>
          <a:xfrm>
            <a:off x="2613165" y="1676400"/>
            <a:ext cx="6051270" cy="4911875"/>
          </a:xfrm>
          <a:prstGeom prst="rect">
            <a:avLst/>
          </a:prstGeom>
        </p:spPr>
      </p:pic>
    </p:spTree>
    <p:extLst>
      <p:ext uri="{BB962C8B-B14F-4D97-AF65-F5344CB8AC3E}">
        <p14:creationId xmlns:p14="http://schemas.microsoft.com/office/powerpoint/2010/main" val="8984881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381000"/>
            <a:ext cx="8229600" cy="1143000"/>
          </a:xfrm>
        </p:spPr>
        <p:txBody>
          <a:bodyPr>
            <a:normAutofit/>
          </a:bodyPr>
          <a:lstStyle/>
          <a:p>
            <a:pPr algn="l"/>
            <a:r>
              <a:rPr lang="en-US" sz="6000" dirty="0" smtClean="0">
                <a:latin typeface="Basica v.2012" panose="02000500000000000000" pitchFamily="2" charset="0"/>
                <a:ea typeface="Franchise" pitchFamily="2" charset="0"/>
              </a:rPr>
              <a:t>Marketing</a:t>
            </a:r>
            <a:r>
              <a:rPr lang="en-US" sz="6600" dirty="0" smtClean="0">
                <a:latin typeface="Basica v.2012" panose="02000500000000000000" pitchFamily="2" charset="0"/>
                <a:ea typeface="Franchise" pitchFamily="2" charset="0"/>
              </a:rPr>
              <a:t> </a:t>
            </a:r>
            <a:endParaRPr lang="en-US" sz="6600" dirty="0">
              <a:latin typeface="Basica v.2012" panose="02000500000000000000" pitchFamily="2" charset="0"/>
              <a:ea typeface="Franchise" pitchFamily="2" charset="0"/>
            </a:endParaRPr>
          </a:p>
        </p:txBody>
      </p:sp>
      <p:sp>
        <p:nvSpPr>
          <p:cNvPr id="7" name="TextBox 6"/>
          <p:cNvSpPr txBox="1"/>
          <p:nvPr/>
        </p:nvSpPr>
        <p:spPr>
          <a:xfrm>
            <a:off x="1790700" y="1911658"/>
            <a:ext cx="2209800" cy="1077218"/>
          </a:xfrm>
          <a:prstGeom prst="rect">
            <a:avLst/>
          </a:prstGeom>
          <a:noFill/>
        </p:spPr>
        <p:txBody>
          <a:bodyPr wrap="square" rtlCol="0">
            <a:spAutoFit/>
          </a:bodyPr>
          <a:lstStyle/>
          <a:p>
            <a:r>
              <a:rPr lang="en-US" sz="3200" b="1" dirty="0" smtClean="0">
                <a:latin typeface="Adobe Fan Heiti Std B" panose="020B0700000000000000" pitchFamily="34" charset="-128"/>
                <a:ea typeface="Adobe Fan Heiti Std B" panose="020B0700000000000000" pitchFamily="34" charset="-128"/>
              </a:rPr>
              <a:t>Online Marketing</a:t>
            </a:r>
            <a:endParaRPr lang="en-US" sz="3200" b="1" dirty="0">
              <a:latin typeface="Adobe Fan Heiti Std B" panose="020B0700000000000000" pitchFamily="34" charset="-128"/>
              <a:ea typeface="Adobe Fan Heiti Std B" panose="020B0700000000000000" pitchFamily="34" charset="-128"/>
            </a:endParaRPr>
          </a:p>
        </p:txBody>
      </p:sp>
      <p:sp>
        <p:nvSpPr>
          <p:cNvPr id="8" name="TextBox 7"/>
          <p:cNvSpPr txBox="1"/>
          <p:nvPr/>
        </p:nvSpPr>
        <p:spPr>
          <a:xfrm>
            <a:off x="5105400" y="1922076"/>
            <a:ext cx="3048000" cy="1077218"/>
          </a:xfrm>
          <a:prstGeom prst="rect">
            <a:avLst/>
          </a:prstGeom>
          <a:noFill/>
        </p:spPr>
        <p:txBody>
          <a:bodyPr wrap="square" rtlCol="0">
            <a:spAutoFit/>
          </a:bodyPr>
          <a:lstStyle/>
          <a:p>
            <a:r>
              <a:rPr lang="en-US" sz="3200" b="1" dirty="0" smtClean="0">
                <a:latin typeface="Adobe Fan Heiti Std B" panose="020B0700000000000000" pitchFamily="34" charset="-128"/>
                <a:ea typeface="Adobe Fan Heiti Std B" panose="020B0700000000000000" pitchFamily="34" charset="-128"/>
              </a:rPr>
              <a:t>Strategic</a:t>
            </a:r>
          </a:p>
          <a:p>
            <a:r>
              <a:rPr lang="en-US" sz="3200" b="1" dirty="0" smtClean="0">
                <a:latin typeface="Adobe Fan Heiti Std B" panose="020B0700000000000000" pitchFamily="34" charset="-128"/>
                <a:ea typeface="Adobe Fan Heiti Std B" panose="020B0700000000000000" pitchFamily="34" charset="-128"/>
              </a:rPr>
              <a:t>Partnerships</a:t>
            </a:r>
            <a:endParaRPr lang="en-US" sz="3200" b="1" dirty="0">
              <a:latin typeface="Adobe Fan Heiti Std B" panose="020B0700000000000000" pitchFamily="34" charset="-128"/>
              <a:ea typeface="Adobe Fan Heiti Std B" panose="020B0700000000000000" pitchFamily="34" charset="-128"/>
            </a:endParaRPr>
          </a:p>
        </p:txBody>
      </p:sp>
      <p:sp>
        <p:nvSpPr>
          <p:cNvPr id="10" name="TextBox 9"/>
          <p:cNvSpPr txBox="1"/>
          <p:nvPr/>
        </p:nvSpPr>
        <p:spPr>
          <a:xfrm>
            <a:off x="5105400" y="3099668"/>
            <a:ext cx="3048000" cy="2246769"/>
          </a:xfrm>
          <a:prstGeom prst="rect">
            <a:avLst/>
          </a:prstGeom>
          <a:noFill/>
        </p:spPr>
        <p:txBody>
          <a:bodyPr wrap="square" rtlCol="0">
            <a:spAutoFit/>
          </a:bodyPr>
          <a:lstStyle/>
          <a:p>
            <a:pPr>
              <a:buFont typeface="Arial" pitchFamily="34" charset="0"/>
              <a:buChar char="•"/>
            </a:pPr>
            <a:r>
              <a:rPr lang="en-US" sz="2000" b="1" dirty="0" smtClean="0">
                <a:latin typeface="Adobe Fan Heiti Std B" panose="020B0700000000000000" pitchFamily="34" charset="-128"/>
                <a:ea typeface="Adobe Fan Heiti Std B" panose="020B0700000000000000" pitchFamily="34" charset="-128"/>
              </a:rPr>
              <a:t>EEG manufacturers</a:t>
            </a:r>
          </a:p>
          <a:p>
            <a:pPr>
              <a:buFont typeface="Arial" pitchFamily="34" charset="0"/>
              <a:buChar char="•"/>
            </a:pPr>
            <a:r>
              <a:rPr lang="en-US" sz="2000" b="1" dirty="0" smtClean="0">
                <a:latin typeface="Adobe Fan Heiti Std B" panose="020B0700000000000000" pitchFamily="34" charset="-128"/>
                <a:ea typeface="Adobe Fan Heiti Std B" panose="020B0700000000000000" pitchFamily="34" charset="-128"/>
              </a:rPr>
              <a:t>Assistive technology (wheelchair) manufacturers</a:t>
            </a:r>
          </a:p>
          <a:p>
            <a:pPr>
              <a:buFont typeface="Arial" pitchFamily="34" charset="0"/>
              <a:buChar char="•"/>
            </a:pPr>
            <a:r>
              <a:rPr lang="en-US" sz="2000" b="1" dirty="0" smtClean="0">
                <a:latin typeface="Adobe Fan Heiti Std B" panose="020B0700000000000000" pitchFamily="34" charset="-128"/>
                <a:ea typeface="Adobe Fan Heiti Std B" panose="020B0700000000000000" pitchFamily="34" charset="-128"/>
              </a:rPr>
              <a:t>Assisted Living Support groups and communities</a:t>
            </a:r>
          </a:p>
        </p:txBody>
      </p:sp>
      <p:cxnSp>
        <p:nvCxnSpPr>
          <p:cNvPr id="12" name="Straight Connector 11"/>
          <p:cNvCxnSpPr/>
          <p:nvPr/>
        </p:nvCxnSpPr>
        <p:spPr>
          <a:xfrm>
            <a:off x="1447800" y="2971800"/>
            <a:ext cx="6248400" cy="10418"/>
          </a:xfrm>
          <a:prstGeom prst="line">
            <a:avLst/>
          </a:prstGeom>
          <a:ln w="12700"/>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1790700" y="3091309"/>
            <a:ext cx="2743200" cy="2554545"/>
          </a:xfrm>
          <a:prstGeom prst="rect">
            <a:avLst/>
          </a:prstGeom>
          <a:noFill/>
        </p:spPr>
        <p:txBody>
          <a:bodyPr wrap="square" rtlCol="0">
            <a:spAutoFit/>
          </a:bodyPr>
          <a:lstStyle/>
          <a:p>
            <a:pPr>
              <a:buFont typeface="Arial" pitchFamily="34" charset="0"/>
              <a:buChar char="•"/>
            </a:pPr>
            <a:r>
              <a:rPr lang="en-US" sz="2000" b="1" dirty="0" smtClean="0">
                <a:latin typeface="Adobe Fan Heiti Std B" panose="020B0700000000000000" pitchFamily="34" charset="-128"/>
                <a:ea typeface="Adobe Fan Heiti Std B" panose="020B0700000000000000" pitchFamily="34" charset="-128"/>
              </a:rPr>
              <a:t>Inbound Marketing</a:t>
            </a:r>
          </a:p>
          <a:p>
            <a:pPr>
              <a:buFont typeface="Arial" pitchFamily="34" charset="0"/>
              <a:buChar char="•"/>
            </a:pPr>
            <a:r>
              <a:rPr lang="en-US" sz="2000" b="1" dirty="0" smtClean="0">
                <a:latin typeface="Adobe Fan Heiti Std B" panose="020B0700000000000000" pitchFamily="34" charset="-128"/>
                <a:ea typeface="Adobe Fan Heiti Std B" panose="020B0700000000000000" pitchFamily="34" charset="-128"/>
              </a:rPr>
              <a:t>Social Media </a:t>
            </a:r>
          </a:p>
          <a:p>
            <a:pPr>
              <a:buFont typeface="Arial" pitchFamily="34" charset="0"/>
              <a:buChar char="•"/>
            </a:pPr>
            <a:r>
              <a:rPr lang="en-US" sz="2000" b="1" dirty="0" smtClean="0">
                <a:latin typeface="Adobe Fan Heiti Std B" panose="020B0700000000000000" pitchFamily="34" charset="-128"/>
                <a:ea typeface="Adobe Fan Heiti Std B" panose="020B0700000000000000" pitchFamily="34" charset="-128"/>
              </a:rPr>
              <a:t>Content Marketing</a:t>
            </a:r>
          </a:p>
          <a:p>
            <a:pPr>
              <a:buFont typeface="Arial" pitchFamily="34" charset="0"/>
              <a:buChar char="•"/>
            </a:pPr>
            <a:r>
              <a:rPr lang="en-US" sz="2000" b="1" dirty="0" smtClean="0">
                <a:latin typeface="Adobe Fan Heiti Std B" panose="020B0700000000000000" pitchFamily="34" charset="-128"/>
                <a:ea typeface="Adobe Fan Heiti Std B" panose="020B0700000000000000" pitchFamily="34" charset="-128"/>
              </a:rPr>
              <a:t>Email Marketing</a:t>
            </a:r>
          </a:p>
          <a:p>
            <a:pPr>
              <a:buFont typeface="Arial" pitchFamily="34" charset="0"/>
              <a:buChar char="•"/>
            </a:pPr>
            <a:r>
              <a:rPr lang="en-US" sz="2000" b="1" dirty="0" smtClean="0">
                <a:latin typeface="Adobe Fan Heiti Std B" panose="020B0700000000000000" pitchFamily="34" charset="-128"/>
                <a:ea typeface="Adobe Fan Heiti Std B" panose="020B0700000000000000" pitchFamily="34" charset="-128"/>
              </a:rPr>
              <a:t>Advertising</a:t>
            </a:r>
          </a:p>
          <a:p>
            <a:endParaRPr lang="en-US" sz="2000" b="1" dirty="0" smtClean="0"/>
          </a:p>
          <a:p>
            <a:pPr>
              <a:buFont typeface="Arial" pitchFamily="34" charset="0"/>
              <a:buChar char="•"/>
            </a:pPr>
            <a:endParaRPr lang="en-US" sz="2000" b="1" dirty="0" smtClean="0"/>
          </a:p>
          <a:p>
            <a:pPr>
              <a:buFont typeface="Arial" pitchFamily="34" charset="0"/>
              <a:buChar char="•"/>
            </a:pPr>
            <a:endParaRPr lang="en-US" sz="2000"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normAutofit/>
          </a:bodyPr>
          <a:lstStyle/>
          <a:p>
            <a:pPr algn="l"/>
            <a:r>
              <a:rPr lang="en-US" sz="5400" dirty="0" smtClean="0">
                <a:solidFill>
                  <a:schemeClr val="tx2">
                    <a:lumMod val="85000"/>
                    <a:lumOff val="15000"/>
                  </a:schemeClr>
                </a:solidFill>
                <a:latin typeface="Basica v.2012" panose="02000500000000000000" pitchFamily="2" charset="0"/>
                <a:ea typeface="Franchise" pitchFamily="2" charset="0"/>
              </a:rPr>
              <a:t>Founding Team</a:t>
            </a:r>
            <a:endParaRPr lang="en-US" sz="5400" dirty="0">
              <a:solidFill>
                <a:schemeClr val="tx2">
                  <a:lumMod val="85000"/>
                  <a:lumOff val="15000"/>
                </a:schemeClr>
              </a:solidFill>
              <a:latin typeface="Basica v.2012" panose="02000500000000000000" pitchFamily="2" charset="0"/>
              <a:ea typeface="Franchise" pitchFamily="2" charset="0"/>
            </a:endParaRPr>
          </a:p>
        </p:txBody>
      </p:sp>
      <p:sp>
        <p:nvSpPr>
          <p:cNvPr id="7" name="TextBox 6"/>
          <p:cNvSpPr txBox="1"/>
          <p:nvPr/>
        </p:nvSpPr>
        <p:spPr>
          <a:xfrm>
            <a:off x="2819400" y="2209800"/>
            <a:ext cx="5943599" cy="4524315"/>
          </a:xfrm>
          <a:prstGeom prst="rect">
            <a:avLst/>
          </a:prstGeom>
          <a:noFill/>
        </p:spPr>
        <p:txBody>
          <a:bodyPr wrap="square" rtlCol="0">
            <a:spAutoFit/>
          </a:bodyPr>
          <a:lstStyle/>
          <a:p>
            <a:r>
              <a:rPr lang="en-US" sz="3200" dirty="0" smtClean="0">
                <a:latin typeface="Adobe Fan Heiti Std B" panose="020B0700000000000000" pitchFamily="34" charset="-128"/>
                <a:ea typeface="Adobe Fan Heiti Std B" panose="020B0700000000000000" pitchFamily="34" charset="-128"/>
              </a:rPr>
              <a:t>Ahmed </a:t>
            </a:r>
            <a:r>
              <a:rPr lang="en-US" sz="3200" dirty="0" err="1" smtClean="0">
                <a:latin typeface="Adobe Fan Heiti Std B" panose="020B0700000000000000" pitchFamily="34" charset="-128"/>
                <a:ea typeface="Adobe Fan Heiti Std B" panose="020B0700000000000000" pitchFamily="34" charset="-128"/>
              </a:rPr>
              <a:t>Saif</a:t>
            </a:r>
            <a:r>
              <a:rPr lang="en-US" sz="3200" dirty="0" smtClean="0">
                <a:latin typeface="Adobe Fan Heiti Std B" panose="020B0700000000000000" pitchFamily="34" charset="-128"/>
                <a:ea typeface="Adobe Fan Heiti Std B" panose="020B0700000000000000" pitchFamily="34" charset="-128"/>
              </a:rPr>
              <a:t>: Chief Engineer</a:t>
            </a:r>
          </a:p>
          <a:p>
            <a:endParaRPr lang="en-US" sz="3200" b="1" dirty="0"/>
          </a:p>
          <a:p>
            <a:endParaRPr lang="en-US" sz="3200" b="1" dirty="0" smtClean="0"/>
          </a:p>
          <a:p>
            <a:endParaRPr lang="en-US" sz="3200" b="1" dirty="0" smtClean="0"/>
          </a:p>
          <a:p>
            <a:r>
              <a:rPr lang="en-US" sz="3200" b="1" dirty="0" smtClean="0">
                <a:latin typeface="Adobe Fan Heiti Std B" panose="020B0700000000000000" pitchFamily="34" charset="-128"/>
                <a:ea typeface="Adobe Fan Heiti Std B" panose="020B0700000000000000" pitchFamily="34" charset="-128"/>
              </a:rPr>
              <a:t>Tenzin </a:t>
            </a:r>
            <a:r>
              <a:rPr lang="en-US" sz="3200" b="1" dirty="0" err="1" smtClean="0">
                <a:latin typeface="Adobe Fan Heiti Std B" panose="020B0700000000000000" pitchFamily="34" charset="-128"/>
                <a:ea typeface="Adobe Fan Heiti Std B" panose="020B0700000000000000" pitchFamily="34" charset="-128"/>
              </a:rPr>
              <a:t>Wangdhen</a:t>
            </a:r>
            <a:r>
              <a:rPr lang="en-US" sz="3200" dirty="0" smtClean="0">
                <a:latin typeface="Adobe Fan Heiti Std B" panose="020B0700000000000000" pitchFamily="34" charset="-128"/>
                <a:ea typeface="Adobe Fan Heiti Std B" panose="020B0700000000000000" pitchFamily="34" charset="-128"/>
              </a:rPr>
              <a:t>: Business and Operations</a:t>
            </a:r>
          </a:p>
          <a:p>
            <a:endParaRPr lang="en-US" sz="3200" b="1" dirty="0"/>
          </a:p>
          <a:p>
            <a:r>
              <a:rPr lang="en-US" sz="3200" b="1" dirty="0" smtClean="0"/>
              <a:t> </a:t>
            </a:r>
          </a:p>
          <a:p>
            <a:r>
              <a:rPr lang="en-US" sz="3200" b="1" dirty="0" smtClean="0"/>
              <a:t>  </a:t>
            </a: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7293" y="4007111"/>
            <a:ext cx="1395412" cy="1441013"/>
          </a:xfrm>
          <a:prstGeom prst="rect">
            <a:avLst/>
          </a:prstGeom>
          <a:ln>
            <a:solidFill>
              <a:schemeClr val="tx1"/>
            </a:solid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7293" y="2087120"/>
            <a:ext cx="1401476" cy="1462791"/>
          </a:xfrm>
          <a:prstGeom prst="rect">
            <a:avLst/>
          </a:prstGeom>
          <a:ln>
            <a:solidFill>
              <a:schemeClr val="tx1"/>
            </a:solid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normAutofit/>
          </a:bodyPr>
          <a:lstStyle/>
          <a:p>
            <a:pPr algn="l"/>
            <a:r>
              <a:rPr lang="en-US" sz="5400" b="1" dirty="0" smtClean="0">
                <a:latin typeface="Basica v.2012" panose="02000500000000000000" pitchFamily="2" charset="0"/>
                <a:ea typeface="Franchise" pitchFamily="2" charset="0"/>
              </a:rPr>
              <a:t>Questions</a:t>
            </a:r>
            <a:endParaRPr lang="en-US" sz="5400" b="1" dirty="0">
              <a:latin typeface="Basica v.2012" panose="02000500000000000000" pitchFamily="2" charset="0"/>
              <a:ea typeface="Franchise"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3124200"/>
            <a:ext cx="6419850" cy="1123950"/>
          </a:xfrm>
          <a:prstGeom prst="rect">
            <a:avLst/>
          </a:prstGeom>
        </p:spPr>
      </p:pic>
    </p:spTree>
    <p:extLst>
      <p:ext uri="{BB962C8B-B14F-4D97-AF65-F5344CB8AC3E}">
        <p14:creationId xmlns:p14="http://schemas.microsoft.com/office/powerpoint/2010/main" val="759930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noAutofit/>
          </a:bodyPr>
          <a:lstStyle/>
          <a:p>
            <a:pPr algn="l"/>
            <a:r>
              <a:rPr lang="en-US" sz="5400" dirty="0" smtClean="0">
                <a:solidFill>
                  <a:schemeClr val="tx2">
                    <a:lumMod val="85000"/>
                    <a:lumOff val="15000"/>
                  </a:schemeClr>
                </a:solidFill>
                <a:latin typeface="Basica v.2012" panose="02000500000000000000" pitchFamily="2" charset="0"/>
                <a:ea typeface="Franchise" pitchFamily="2" charset="0"/>
              </a:rPr>
              <a:t>ALS Patient</a:t>
            </a:r>
            <a:endParaRPr lang="en-US" sz="5400" dirty="0">
              <a:solidFill>
                <a:schemeClr val="tx2">
                  <a:lumMod val="85000"/>
                  <a:lumOff val="15000"/>
                </a:schemeClr>
              </a:solidFill>
              <a:latin typeface="Basica v.2012" panose="02000500000000000000" pitchFamily="2" charset="0"/>
              <a:ea typeface="Franchise"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2133600"/>
            <a:ext cx="4724400" cy="4724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noAutofit/>
          </a:bodyPr>
          <a:lstStyle/>
          <a:p>
            <a:pPr algn="l"/>
            <a:r>
              <a:rPr lang="en-US" sz="5400" dirty="0" smtClean="0">
                <a:solidFill>
                  <a:schemeClr val="tx2">
                    <a:lumMod val="85000"/>
                    <a:lumOff val="15000"/>
                  </a:schemeClr>
                </a:solidFill>
                <a:latin typeface="Basica v.2012" panose="02000500000000000000" pitchFamily="2" charset="0"/>
                <a:ea typeface="Franchise" pitchFamily="2" charset="0"/>
              </a:rPr>
              <a:t>The Problem</a:t>
            </a:r>
            <a:endParaRPr lang="en-US" sz="5400" dirty="0">
              <a:solidFill>
                <a:schemeClr val="tx2">
                  <a:lumMod val="85000"/>
                  <a:lumOff val="15000"/>
                </a:schemeClr>
              </a:solidFill>
              <a:latin typeface="Basica v.2012" panose="02000500000000000000" pitchFamily="2" charset="0"/>
              <a:ea typeface="Franchise" pitchFamily="2" charset="0"/>
            </a:endParaRPr>
          </a:p>
        </p:txBody>
      </p:sp>
      <p:sp>
        <p:nvSpPr>
          <p:cNvPr id="5" name="Content Placeholder 2"/>
          <p:cNvSpPr>
            <a:spLocks noGrp="1"/>
          </p:cNvSpPr>
          <p:nvPr>
            <p:ph idx="1"/>
          </p:nvPr>
        </p:nvSpPr>
        <p:spPr>
          <a:xfrm>
            <a:off x="1447800" y="1685365"/>
            <a:ext cx="8229600" cy="4267199"/>
          </a:xfrm>
        </p:spPr>
        <p:txBody>
          <a:bodyPr>
            <a:normAutofit/>
          </a:bodyPr>
          <a:lstStyle/>
          <a:p>
            <a:r>
              <a:rPr lang="en-US" sz="3200" dirty="0" smtClean="0">
                <a:latin typeface="Adobe Fan Heiti Std B" panose="020B0700000000000000" pitchFamily="34" charset="-128"/>
                <a:ea typeface="Adobe Fan Heiti Std B" panose="020B0700000000000000" pitchFamily="34" charset="-128"/>
                <a:cs typeface="Arial" pitchFamily="34" charset="0"/>
              </a:rPr>
              <a:t>People with ALS have limited options</a:t>
            </a:r>
          </a:p>
          <a:p>
            <a:r>
              <a:rPr lang="en-US" sz="3200" dirty="0" smtClean="0">
                <a:latin typeface="Adobe Fan Heiti Std B" panose="020B0700000000000000" pitchFamily="34" charset="-128"/>
                <a:ea typeface="Adobe Fan Heiti Std B" panose="020B0700000000000000" pitchFamily="34" charset="-128"/>
                <a:cs typeface="Arial" pitchFamily="34" charset="0"/>
              </a:rPr>
              <a:t>The elderly</a:t>
            </a:r>
          </a:p>
          <a:p>
            <a:r>
              <a:rPr lang="en-US" sz="3200" dirty="0" smtClean="0">
                <a:latin typeface="Adobe Fan Heiti Std B" panose="020B0700000000000000" pitchFamily="34" charset="-128"/>
                <a:ea typeface="Adobe Fan Heiti Std B" panose="020B0700000000000000" pitchFamily="34" charset="-128"/>
                <a:cs typeface="Arial" pitchFamily="34" charset="0"/>
              </a:rPr>
              <a:t>Current technologies</a:t>
            </a:r>
          </a:p>
          <a:p>
            <a:endParaRPr lang="en-US" dirty="0" smtClean="0">
              <a:cs typeface="Arial" pitchFamily="34" charset="0"/>
            </a:endParaRPr>
          </a:p>
          <a:p>
            <a:pPr>
              <a:buNone/>
            </a:pPr>
            <a:endParaRPr lang="en-US" dirty="0"/>
          </a:p>
        </p:txBody>
      </p:sp>
    </p:spTree>
    <p:extLst>
      <p:ext uri="{BB962C8B-B14F-4D97-AF65-F5344CB8AC3E}">
        <p14:creationId xmlns:p14="http://schemas.microsoft.com/office/powerpoint/2010/main" val="1175334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noAutofit/>
          </a:bodyPr>
          <a:lstStyle/>
          <a:p>
            <a:pPr algn="l"/>
            <a:r>
              <a:rPr lang="en-US" sz="5400" dirty="0" smtClean="0">
                <a:solidFill>
                  <a:schemeClr val="tx2">
                    <a:lumMod val="85000"/>
                    <a:lumOff val="15000"/>
                  </a:schemeClr>
                </a:solidFill>
                <a:latin typeface="Basica v.2012" panose="02000500000000000000" pitchFamily="2" charset="0"/>
                <a:ea typeface="Franchise" pitchFamily="2" charset="0"/>
              </a:rPr>
              <a:t>Solution</a:t>
            </a:r>
            <a:endParaRPr lang="en-US" sz="5400" dirty="0">
              <a:solidFill>
                <a:schemeClr val="tx2">
                  <a:lumMod val="85000"/>
                  <a:lumOff val="15000"/>
                </a:schemeClr>
              </a:solidFill>
              <a:latin typeface="Basica v.2012" panose="02000500000000000000" pitchFamily="2" charset="0"/>
              <a:ea typeface="Franchise" pitchFamily="2" charset="0"/>
            </a:endParaRPr>
          </a:p>
        </p:txBody>
      </p:sp>
      <p:sp>
        <p:nvSpPr>
          <p:cNvPr id="4" name="TextBox 3"/>
          <p:cNvSpPr txBox="1"/>
          <p:nvPr/>
        </p:nvSpPr>
        <p:spPr>
          <a:xfrm>
            <a:off x="1447800" y="1981200"/>
            <a:ext cx="8077200" cy="2062103"/>
          </a:xfrm>
          <a:prstGeom prst="rect">
            <a:avLst/>
          </a:prstGeom>
          <a:noFill/>
        </p:spPr>
        <p:txBody>
          <a:bodyPr wrap="square" rtlCol="0">
            <a:spAutoFit/>
          </a:bodyPr>
          <a:lstStyle/>
          <a:p>
            <a:pPr>
              <a:buNone/>
            </a:pPr>
            <a:r>
              <a:rPr lang="en-US" sz="3200" dirty="0" smtClean="0">
                <a:latin typeface="Basica v.2012" panose="02000500000000000000" pitchFamily="2" charset="0"/>
                <a:cs typeface="Arial" pitchFamily="34" charset="0"/>
              </a:rPr>
              <a:t>HIVEMIND</a:t>
            </a:r>
            <a:r>
              <a:rPr lang="en-US" sz="3200" dirty="0" smtClean="0">
                <a:solidFill>
                  <a:schemeClr val="tx1">
                    <a:lumMod val="75000"/>
                    <a:lumOff val="25000"/>
                  </a:schemeClr>
                </a:solidFill>
                <a:latin typeface="Adobe Fan Heiti Std B" panose="020B0700000000000000" pitchFamily="34" charset="-128"/>
                <a:ea typeface="Adobe Fan Heiti Std B" panose="020B0700000000000000" pitchFamily="34" charset="-128"/>
                <a:cs typeface="Arial" pitchFamily="34" charset="0"/>
              </a:rPr>
              <a:t>:  </a:t>
            </a:r>
            <a:r>
              <a:rPr lang="en-US" sz="3200" dirty="0">
                <a:solidFill>
                  <a:schemeClr val="tx1">
                    <a:lumMod val="75000"/>
                    <a:lumOff val="25000"/>
                  </a:schemeClr>
                </a:solidFill>
                <a:latin typeface="Adobe Fan Heiti Std B" panose="020B0700000000000000" pitchFamily="34" charset="-128"/>
                <a:ea typeface="Adobe Fan Heiti Std B" panose="020B0700000000000000" pitchFamily="34" charset="-128"/>
                <a:cs typeface="Arial" pitchFamily="34" charset="0"/>
              </a:rPr>
              <a:t>A novel way to interface with devices requiring minimal motor control.</a:t>
            </a:r>
          </a:p>
          <a:p>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noAutofit/>
          </a:bodyPr>
          <a:lstStyle/>
          <a:p>
            <a:pPr algn="l"/>
            <a:r>
              <a:rPr lang="en-US" sz="5400" dirty="0" smtClean="0">
                <a:solidFill>
                  <a:schemeClr val="tx2">
                    <a:lumMod val="85000"/>
                    <a:lumOff val="15000"/>
                  </a:schemeClr>
                </a:solidFill>
                <a:latin typeface="Basica v.2012" panose="02000500000000000000" pitchFamily="2" charset="0"/>
                <a:ea typeface="Franchise" pitchFamily="2" charset="0"/>
              </a:rPr>
              <a:t>Technology</a:t>
            </a:r>
            <a:endParaRPr lang="en-US" sz="5400" dirty="0">
              <a:solidFill>
                <a:schemeClr val="tx2">
                  <a:lumMod val="85000"/>
                  <a:lumOff val="15000"/>
                </a:schemeClr>
              </a:solidFill>
              <a:latin typeface="Basica v.2012" panose="02000500000000000000" pitchFamily="2" charset="0"/>
              <a:ea typeface="Franchise" pitchFamily="2" charset="0"/>
            </a:endParaRPr>
          </a:p>
        </p:txBody>
      </p:sp>
      <p:sp>
        <p:nvSpPr>
          <p:cNvPr id="3" name="Content Placeholder 2"/>
          <p:cNvSpPr>
            <a:spLocks noGrp="1"/>
          </p:cNvSpPr>
          <p:nvPr>
            <p:ph idx="1"/>
          </p:nvPr>
        </p:nvSpPr>
        <p:spPr>
          <a:xfrm>
            <a:off x="1447800" y="1828800"/>
            <a:ext cx="8229600" cy="4267199"/>
          </a:xfrm>
        </p:spPr>
        <p:txBody>
          <a:bodyPr>
            <a:normAutofit/>
          </a:bodyPr>
          <a:lstStyle/>
          <a:p>
            <a:r>
              <a:rPr lang="en-US" sz="3200" dirty="0" smtClean="0">
                <a:latin typeface="Adobe Fan Heiti Std B" panose="020B0700000000000000" pitchFamily="34" charset="-128"/>
                <a:ea typeface="Adobe Fan Heiti Std B" panose="020B0700000000000000" pitchFamily="34" charset="-128"/>
                <a:cs typeface="Arial" pitchFamily="34" charset="0"/>
              </a:rPr>
              <a:t>Electroencephalogram (EEG)</a:t>
            </a:r>
          </a:p>
          <a:p>
            <a:r>
              <a:rPr lang="en-US" sz="3200" dirty="0" smtClean="0">
                <a:latin typeface="Adobe Fan Heiti Std B" panose="020B0700000000000000" pitchFamily="34" charset="-128"/>
                <a:ea typeface="Adobe Fan Heiti Std B" panose="020B0700000000000000" pitchFamily="34" charset="-128"/>
                <a:cs typeface="Arial" pitchFamily="34" charset="0"/>
              </a:rPr>
              <a:t>Steady State Evoked Potentials (SSVEP)</a:t>
            </a:r>
            <a:endParaRPr lang="en-US" dirty="0" smtClean="0">
              <a:cs typeface="Arial" pitchFamily="34" charset="0"/>
            </a:endParaRPr>
          </a:p>
          <a:p>
            <a:endParaRPr lang="en-US" dirty="0" smtClean="0">
              <a:cs typeface="Arial" pitchFamily="34" charset="0"/>
            </a:endParaRPr>
          </a:p>
          <a:p>
            <a:pPr>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3276600"/>
            <a:ext cx="4952529" cy="31241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8229600" cy="1143000"/>
          </a:xfrm>
        </p:spPr>
        <p:txBody>
          <a:bodyPr>
            <a:normAutofit/>
          </a:bodyPr>
          <a:lstStyle/>
          <a:p>
            <a:pPr algn="l"/>
            <a:r>
              <a:rPr lang="en-US" sz="6000" dirty="0" smtClean="0">
                <a:solidFill>
                  <a:schemeClr val="tx2">
                    <a:lumMod val="85000"/>
                    <a:lumOff val="15000"/>
                  </a:schemeClr>
                </a:solidFill>
                <a:latin typeface="Basica v.2012" panose="02000500000000000000" pitchFamily="2" charset="0"/>
                <a:ea typeface="Franchise" pitchFamily="2" charset="0"/>
              </a:rPr>
              <a:t>MVP</a:t>
            </a:r>
            <a:endParaRPr lang="en-US" sz="6000" dirty="0">
              <a:solidFill>
                <a:schemeClr val="tx2">
                  <a:lumMod val="85000"/>
                  <a:lumOff val="15000"/>
                </a:schemeClr>
              </a:solidFill>
              <a:latin typeface="Basica v.2012" panose="02000500000000000000" pitchFamily="2" charset="0"/>
              <a:ea typeface="Franchise" pitchFamily="2" charset="0"/>
            </a:endParaRPr>
          </a:p>
        </p:txBody>
      </p:sp>
      <p:sp>
        <p:nvSpPr>
          <p:cNvPr id="4" name="Content Placeholder 2"/>
          <p:cNvSpPr>
            <a:spLocks noGrp="1"/>
          </p:cNvSpPr>
          <p:nvPr>
            <p:ph idx="1"/>
          </p:nvPr>
        </p:nvSpPr>
        <p:spPr>
          <a:xfrm>
            <a:off x="1600200" y="1752600"/>
            <a:ext cx="8229600" cy="4267199"/>
          </a:xfrm>
        </p:spPr>
        <p:txBody>
          <a:bodyPr>
            <a:normAutofit/>
          </a:bodyPr>
          <a:lstStyle/>
          <a:p>
            <a:r>
              <a:rPr lang="en-US" sz="3200" dirty="0" err="1" smtClean="0">
                <a:latin typeface="Adobe Fan Heiti Std B" panose="020B0700000000000000" pitchFamily="34" charset="-128"/>
                <a:ea typeface="Adobe Fan Heiti Std B" panose="020B0700000000000000" pitchFamily="34" charset="-128"/>
                <a:cs typeface="Arial" pitchFamily="34" charset="0"/>
              </a:rPr>
              <a:t>Arduino</a:t>
            </a:r>
            <a:r>
              <a:rPr lang="en-US" sz="3200" dirty="0" smtClean="0">
                <a:latin typeface="Adobe Fan Heiti Std B" panose="020B0700000000000000" pitchFamily="34" charset="-128"/>
                <a:ea typeface="Adobe Fan Heiti Std B" panose="020B0700000000000000" pitchFamily="34" charset="-128"/>
                <a:cs typeface="Arial" pitchFamily="34" charset="0"/>
              </a:rPr>
              <a:t> Microcontroller</a:t>
            </a:r>
          </a:p>
          <a:p>
            <a:r>
              <a:rPr lang="en-US" sz="3200" dirty="0" smtClean="0">
                <a:latin typeface="Adobe Fan Heiti Std B" panose="020B0700000000000000" pitchFamily="34" charset="-128"/>
                <a:ea typeface="Adobe Fan Heiti Std B" panose="020B0700000000000000" pitchFamily="34" charset="-128"/>
                <a:cs typeface="Arial" pitchFamily="34" charset="0"/>
              </a:rPr>
              <a:t>Emotive EPOC</a:t>
            </a:r>
          </a:p>
          <a:p>
            <a:r>
              <a:rPr lang="en-US" sz="3200" dirty="0" smtClean="0">
                <a:latin typeface="Adobe Fan Heiti Std B" panose="020B0700000000000000" pitchFamily="34" charset="-128"/>
                <a:ea typeface="Adobe Fan Heiti Std B" panose="020B0700000000000000" pitchFamily="34" charset="-128"/>
                <a:cs typeface="Arial" pitchFamily="34" charset="0"/>
              </a:rPr>
              <a:t>SSVEP Algorithm</a:t>
            </a:r>
            <a:endParaRPr lang="en-US" dirty="0" smtClean="0">
              <a:cs typeface="Arial" pitchFamily="34" charset="0"/>
            </a:endParaRPr>
          </a:p>
          <a:p>
            <a:endParaRPr lang="en-US" dirty="0" smtClean="0">
              <a:cs typeface="Arial" pitchFamily="34" charset="0"/>
            </a:endParaRPr>
          </a:p>
          <a:p>
            <a:pPr>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3657600"/>
            <a:ext cx="3048000" cy="3048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3705860"/>
            <a:ext cx="3693254" cy="295148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3387" y="1676400"/>
            <a:ext cx="6968067" cy="7978437"/>
          </a:xfrm>
          <a:prstGeom prst="rect">
            <a:avLst/>
          </a:prstGeom>
        </p:spPr>
      </p:pic>
    </p:spTree>
    <p:extLst>
      <p:ext uri="{BB962C8B-B14F-4D97-AF65-F5344CB8AC3E}">
        <p14:creationId xmlns:p14="http://schemas.microsoft.com/office/powerpoint/2010/main" val="2550225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8412480" cy="1143000"/>
          </a:xfrm>
        </p:spPr>
        <p:txBody>
          <a:bodyPr>
            <a:noAutofit/>
          </a:bodyPr>
          <a:lstStyle/>
          <a:p>
            <a:pPr algn="l"/>
            <a:r>
              <a:rPr lang="en-US" sz="5400" b="1" dirty="0" smtClean="0">
                <a:latin typeface="Basica v.2012" panose="02000500000000000000" pitchFamily="2" charset="0"/>
                <a:ea typeface="Franchise" pitchFamily="2" charset="0"/>
              </a:rPr>
              <a:t>Advantages</a:t>
            </a:r>
            <a:endParaRPr lang="en-US" sz="5400" b="1" dirty="0">
              <a:latin typeface="Basica v.2012" panose="02000500000000000000" pitchFamily="2" charset="0"/>
              <a:ea typeface="Franchise" pitchFamily="2" charset="0"/>
            </a:endParaRPr>
          </a:p>
        </p:txBody>
      </p:sp>
      <p:sp>
        <p:nvSpPr>
          <p:cNvPr id="4" name="Content Placeholder 2"/>
          <p:cNvSpPr>
            <a:spLocks noGrp="1"/>
          </p:cNvSpPr>
          <p:nvPr>
            <p:ph idx="1"/>
          </p:nvPr>
        </p:nvSpPr>
        <p:spPr>
          <a:xfrm>
            <a:off x="1371600" y="1905000"/>
            <a:ext cx="8229600" cy="4267199"/>
          </a:xfrm>
        </p:spPr>
        <p:txBody>
          <a:bodyPr>
            <a:normAutofit/>
          </a:bodyPr>
          <a:lstStyle/>
          <a:p>
            <a:r>
              <a:rPr lang="en-US" sz="3200" dirty="0" smtClean="0">
                <a:latin typeface="Adobe Fan Heiti Std B" panose="020B0700000000000000" pitchFamily="34" charset="-128"/>
                <a:ea typeface="Adobe Fan Heiti Std B" panose="020B0700000000000000" pitchFamily="34" charset="-128"/>
                <a:cs typeface="Arial" pitchFamily="34" charset="0"/>
              </a:rPr>
              <a:t>Minimal motor control required</a:t>
            </a:r>
          </a:p>
          <a:p>
            <a:r>
              <a:rPr lang="en-US" sz="3200" dirty="0" smtClean="0">
                <a:latin typeface="Adobe Fan Heiti Std B" panose="020B0700000000000000" pitchFamily="34" charset="-128"/>
                <a:ea typeface="Adobe Fan Heiti Std B" panose="020B0700000000000000" pitchFamily="34" charset="-128"/>
                <a:cs typeface="Arial" pitchFamily="34" charset="0"/>
              </a:rPr>
              <a:t>Low cost </a:t>
            </a:r>
          </a:p>
          <a:p>
            <a:r>
              <a:rPr lang="en-US" sz="3200" dirty="0" smtClean="0">
                <a:latin typeface="Adobe Fan Heiti Std B" panose="020B0700000000000000" pitchFamily="34" charset="-128"/>
                <a:ea typeface="Adobe Fan Heiti Std B" panose="020B0700000000000000" pitchFamily="34" charset="-128"/>
                <a:cs typeface="Arial" pitchFamily="34" charset="0"/>
              </a:rPr>
              <a:t>Adaptable</a:t>
            </a:r>
            <a:endParaRPr lang="en-US" dirty="0" smtClean="0">
              <a:cs typeface="Arial" pitchFamily="34" charset="0"/>
            </a:endParaRPr>
          </a:p>
          <a:p>
            <a:endParaRPr lang="en-US" dirty="0" smtClean="0">
              <a:cs typeface="Arial" pitchFamily="34" charset="0"/>
            </a:endParaRPr>
          </a:p>
          <a:p>
            <a:pPr>
              <a:buNone/>
            </a:pPr>
            <a:endParaRPr lang="en-US" dirty="0"/>
          </a:p>
        </p:txBody>
      </p:sp>
    </p:spTree>
    <p:extLst>
      <p:ext uri="{BB962C8B-B14F-4D97-AF65-F5344CB8AC3E}">
        <p14:creationId xmlns:p14="http://schemas.microsoft.com/office/powerpoint/2010/main" val="3204552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8412480" cy="1143000"/>
          </a:xfrm>
        </p:spPr>
        <p:txBody>
          <a:bodyPr>
            <a:noAutofit/>
          </a:bodyPr>
          <a:lstStyle/>
          <a:p>
            <a:pPr algn="l"/>
            <a:r>
              <a:rPr lang="en-US" sz="5400" b="1" dirty="0" smtClean="0">
                <a:latin typeface="Basica v.2012" panose="02000500000000000000" pitchFamily="2" charset="0"/>
                <a:ea typeface="Franchise" pitchFamily="2" charset="0"/>
              </a:rPr>
              <a:t>Target Market</a:t>
            </a:r>
            <a:endParaRPr lang="en-US" sz="5400" b="1" dirty="0">
              <a:latin typeface="Basica v.2012" panose="02000500000000000000" pitchFamily="2" charset="0"/>
              <a:ea typeface="Franchise" pitchFamily="2" charset="0"/>
            </a:endParaRPr>
          </a:p>
        </p:txBody>
      </p:sp>
      <p:sp>
        <p:nvSpPr>
          <p:cNvPr id="4" name="Content Placeholder 2"/>
          <p:cNvSpPr>
            <a:spLocks noGrp="1"/>
          </p:cNvSpPr>
          <p:nvPr>
            <p:ph idx="1"/>
          </p:nvPr>
        </p:nvSpPr>
        <p:spPr>
          <a:xfrm>
            <a:off x="1371600" y="1905000"/>
            <a:ext cx="8229600" cy="4267199"/>
          </a:xfrm>
        </p:spPr>
        <p:txBody>
          <a:bodyPr>
            <a:normAutofit/>
          </a:bodyPr>
          <a:lstStyle/>
          <a:p>
            <a:r>
              <a:rPr lang="en-US" sz="3200" dirty="0" smtClean="0">
                <a:latin typeface="Adobe Fan Heiti Std B" panose="020B0700000000000000" pitchFamily="34" charset="-128"/>
                <a:ea typeface="Adobe Fan Heiti Std B" panose="020B0700000000000000" pitchFamily="34" charset="-128"/>
                <a:cs typeface="Arial" pitchFamily="34" charset="0"/>
              </a:rPr>
              <a:t>ALS Patients</a:t>
            </a:r>
          </a:p>
          <a:p>
            <a:r>
              <a:rPr lang="en-US" sz="3200" dirty="0" smtClean="0">
                <a:latin typeface="Adobe Fan Heiti Std B" panose="020B0700000000000000" pitchFamily="34" charset="-128"/>
                <a:ea typeface="Adobe Fan Heiti Std B" panose="020B0700000000000000" pitchFamily="34" charset="-128"/>
                <a:cs typeface="Arial" pitchFamily="34" charset="0"/>
              </a:rPr>
              <a:t>Disabled and Paralyzed</a:t>
            </a:r>
          </a:p>
          <a:p>
            <a:r>
              <a:rPr lang="en-US" sz="3200" dirty="0" smtClean="0">
                <a:latin typeface="Adobe Fan Heiti Std B" panose="020B0700000000000000" pitchFamily="34" charset="-128"/>
                <a:ea typeface="Adobe Fan Heiti Std B" panose="020B0700000000000000" pitchFamily="34" charset="-128"/>
                <a:cs typeface="Arial" pitchFamily="34" charset="0"/>
              </a:rPr>
              <a:t>Elderly</a:t>
            </a:r>
            <a:endParaRPr lang="en-US" dirty="0" smtClean="0">
              <a:cs typeface="Arial" pitchFamily="34" charset="0"/>
            </a:endParaRPr>
          </a:p>
          <a:p>
            <a:endParaRPr lang="en-US" dirty="0" smtClean="0">
              <a:cs typeface="Arial" pitchFamily="34" charset="0"/>
            </a:endParaRPr>
          </a:p>
          <a:p>
            <a:pPr>
              <a:buNone/>
            </a:pPr>
            <a:endParaRPr lang="en-US" dirty="0"/>
          </a:p>
        </p:txBody>
      </p:sp>
    </p:spTree>
    <p:extLst>
      <p:ext uri="{BB962C8B-B14F-4D97-AF65-F5344CB8AC3E}">
        <p14:creationId xmlns:p14="http://schemas.microsoft.com/office/powerpoint/2010/main" val="1959955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7320" y="1770035"/>
            <a:ext cx="7424088" cy="3417942"/>
          </a:xfrm>
          <a:prstGeom prst="rect">
            <a:avLst/>
          </a:prstGeom>
        </p:spPr>
      </p:pic>
      <p:sp>
        <p:nvSpPr>
          <p:cNvPr id="2" name="Title 1"/>
          <p:cNvSpPr>
            <a:spLocks noGrp="1"/>
          </p:cNvSpPr>
          <p:nvPr>
            <p:ph type="title"/>
          </p:nvPr>
        </p:nvSpPr>
        <p:spPr>
          <a:xfrm>
            <a:off x="1417320" y="609600"/>
            <a:ext cx="8412480" cy="1143000"/>
          </a:xfrm>
        </p:spPr>
        <p:txBody>
          <a:bodyPr>
            <a:noAutofit/>
          </a:bodyPr>
          <a:lstStyle/>
          <a:p>
            <a:pPr algn="l"/>
            <a:r>
              <a:rPr lang="en-US" sz="4000" b="1" dirty="0" smtClean="0">
                <a:latin typeface="Basica v.2012" panose="02000500000000000000" pitchFamily="2" charset="0"/>
                <a:ea typeface="Franchise" pitchFamily="2" charset="0"/>
              </a:rPr>
              <a:t>Aging Population</a:t>
            </a:r>
            <a:endParaRPr lang="en-US" sz="4000" b="1" dirty="0">
              <a:latin typeface="Basica v.2012" panose="02000500000000000000" pitchFamily="2" charset="0"/>
              <a:ea typeface="Franchise"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0010" y="1735164"/>
            <a:ext cx="7458708" cy="3452813"/>
          </a:xfrm>
          <a:prstGeom prst="rect">
            <a:avLst/>
          </a:prstGeom>
        </p:spPr>
      </p:pic>
    </p:spTree>
    <p:extLst>
      <p:ext uri="{BB962C8B-B14F-4D97-AF65-F5344CB8AC3E}">
        <p14:creationId xmlns:p14="http://schemas.microsoft.com/office/powerpoint/2010/main" val="1832792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Custom 2">
      <a:dk1>
        <a:sysClr val="windowText" lastClr="000000"/>
      </a:dk1>
      <a:lt1>
        <a:sysClr val="window" lastClr="FFFFFF"/>
      </a:lt1>
      <a:dk2>
        <a:srgbClr val="000000"/>
      </a:dk2>
      <a:lt2>
        <a:srgbClr val="F8F8F8"/>
      </a:lt2>
      <a:accent1>
        <a:srgbClr val="FF00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4161</TotalTime>
  <Words>789</Words>
  <Application>Microsoft Office PowerPoint</Application>
  <PresentationFormat>On-screen Show (4:3)</PresentationFormat>
  <Paragraphs>152</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Adobe Fan Heiti Std B</vt:lpstr>
      <vt:lpstr>Arial</vt:lpstr>
      <vt:lpstr>Basica v.2012</vt:lpstr>
      <vt:lpstr>Calibri</vt:lpstr>
      <vt:lpstr>Century Gothic</vt:lpstr>
      <vt:lpstr>Franchise</vt:lpstr>
      <vt:lpstr>Wingdings 3</vt:lpstr>
      <vt:lpstr>Wisp</vt:lpstr>
      <vt:lpstr>PowerPoint Presentation</vt:lpstr>
      <vt:lpstr>ALS Patient</vt:lpstr>
      <vt:lpstr>The Problem</vt:lpstr>
      <vt:lpstr>Solution</vt:lpstr>
      <vt:lpstr>Technology</vt:lpstr>
      <vt:lpstr>MVP</vt:lpstr>
      <vt:lpstr>Advantages</vt:lpstr>
      <vt:lpstr>Target Market</vt:lpstr>
      <vt:lpstr>Aging Population</vt:lpstr>
      <vt:lpstr>Market Size</vt:lpstr>
      <vt:lpstr>Applications</vt:lpstr>
      <vt:lpstr>Development</vt:lpstr>
      <vt:lpstr>Competitors</vt:lpstr>
      <vt:lpstr>Revenue Model</vt:lpstr>
      <vt:lpstr>Revenue Model</vt:lpstr>
      <vt:lpstr>Marketing </vt:lpstr>
      <vt:lpstr>Founding Team</vt:lpstr>
      <vt:lpstr>Questions</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fujitsu</dc:creator>
  <cp:lastModifiedBy>Tenzin</cp:lastModifiedBy>
  <cp:revision>108</cp:revision>
  <dcterms:created xsi:type="dcterms:W3CDTF">2013-11-23T00:04:55Z</dcterms:created>
  <dcterms:modified xsi:type="dcterms:W3CDTF">2014-05-02T05:19:08Z</dcterms:modified>
</cp:coreProperties>
</file>